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3" r:id="rId1"/>
  </p:sldMasterIdLst>
  <p:notesMasterIdLst>
    <p:notesMasterId r:id="rId33"/>
  </p:notesMasterIdLst>
  <p:sldIdLst>
    <p:sldId id="360" r:id="rId2"/>
    <p:sldId id="308" r:id="rId3"/>
    <p:sldId id="397" r:id="rId4"/>
    <p:sldId id="337" r:id="rId5"/>
    <p:sldId id="399" r:id="rId6"/>
    <p:sldId id="363" r:id="rId7"/>
    <p:sldId id="364" r:id="rId8"/>
    <p:sldId id="366" r:id="rId9"/>
    <p:sldId id="367" r:id="rId10"/>
    <p:sldId id="370" r:id="rId11"/>
    <p:sldId id="372" r:id="rId12"/>
    <p:sldId id="371" r:id="rId13"/>
    <p:sldId id="374" r:id="rId14"/>
    <p:sldId id="375" r:id="rId15"/>
    <p:sldId id="386" r:id="rId16"/>
    <p:sldId id="387" r:id="rId17"/>
    <p:sldId id="392" r:id="rId18"/>
    <p:sldId id="393" r:id="rId19"/>
    <p:sldId id="394" r:id="rId20"/>
    <p:sldId id="395" r:id="rId21"/>
    <p:sldId id="389" r:id="rId22"/>
    <p:sldId id="413" r:id="rId23"/>
    <p:sldId id="414" r:id="rId24"/>
    <p:sldId id="415" r:id="rId25"/>
    <p:sldId id="417" r:id="rId26"/>
    <p:sldId id="419" r:id="rId27"/>
    <p:sldId id="421" r:id="rId28"/>
    <p:sldId id="423" r:id="rId29"/>
    <p:sldId id="425" r:id="rId30"/>
    <p:sldId id="426" r:id="rId31"/>
    <p:sldId id="427" r:id="rId32"/>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93D81CF-94F2-401A-BA57-92F5A7B2D0C5}" styleName="Estilo Mé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70"/>
    <p:restoredTop sz="95827"/>
  </p:normalViewPr>
  <p:slideViewPr>
    <p:cSldViewPr>
      <p:cViewPr varScale="1">
        <p:scale>
          <a:sx n="115" d="100"/>
          <a:sy n="115" d="100"/>
        </p:scale>
        <p:origin x="2232" y="208"/>
      </p:cViewPr>
      <p:guideLst>
        <p:guide orient="horz" pos="2160"/>
        <p:guide pos="2880"/>
      </p:guideLst>
    </p:cSldViewPr>
  </p:slideViewPr>
  <p:outlineViewPr>
    <p:cViewPr>
      <p:scale>
        <a:sx n="33" d="100"/>
        <a:sy n="33" d="100"/>
      </p:scale>
      <p:origin x="0" y="-1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A7A1D9-9C2E-463F-977F-6EAD9186701A}" type="doc">
      <dgm:prSet loTypeId="urn:microsoft.com/office/officeart/2005/8/layout/arrow6" loCatId="relationship" qsTypeId="urn:microsoft.com/office/officeart/2005/8/quickstyle/simple1" qsCatId="simple" csTypeId="urn:microsoft.com/office/officeart/2005/8/colors/colorful4" csCatId="colorful" phldr="1"/>
      <dgm:spPr/>
      <dgm:t>
        <a:bodyPr/>
        <a:lstStyle/>
        <a:p>
          <a:endParaRPr lang="pt-BR"/>
        </a:p>
      </dgm:t>
    </dgm:pt>
    <dgm:pt modelId="{15A6D9FC-97BD-49EF-AC92-12AE4EBD8AA8}">
      <dgm:prSet phldrT="[Texto]"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dgm:spPr>
      <dgm:t>
        <a:bodyPr/>
        <a:lstStyle/>
        <a:p>
          <a:r>
            <a:rPr lang="pt-BR" sz="2000" dirty="0">
              <a:solidFill>
                <a:schemeClr val="tx1"/>
              </a:solidFill>
            </a:rPr>
            <a:t>Caráter sistematizador ou de averiguação de sentido das normas</a:t>
          </a:r>
        </a:p>
      </dgm:t>
    </dgm:pt>
    <dgm:pt modelId="{0E2C764C-8813-47DE-8A10-C0ED1EDF6DA7}" type="parTrans" cxnId="{9DF85336-F400-42A1-B11A-258F04C1D83D}">
      <dgm:prSet/>
      <dgm:spPr/>
      <dgm:t>
        <a:bodyPr/>
        <a:lstStyle/>
        <a:p>
          <a:endParaRPr lang="pt-BR"/>
        </a:p>
      </dgm:t>
    </dgm:pt>
    <dgm:pt modelId="{C32CE587-E837-4637-985E-FA2CF05031B9}" type="sibTrans" cxnId="{9DF85336-F400-42A1-B11A-258F04C1D83D}">
      <dgm:prSet/>
      <dgm:spPr/>
      <dgm:t>
        <a:bodyPr/>
        <a:lstStyle/>
        <a:p>
          <a:endParaRPr lang="pt-BR"/>
        </a:p>
      </dgm:t>
    </dgm:pt>
    <dgm:pt modelId="{DFCB1811-2962-47A7-AC98-4B4F16650348}">
      <dgm:prSet phldrT="[Texto]" custT="1"/>
      <dgm:spPr/>
      <dgm:t>
        <a:bodyPr/>
        <a:lstStyle/>
        <a:p>
          <a:r>
            <a:rPr lang="pt-BR" sz="2000" dirty="0">
              <a:solidFill>
                <a:schemeClr val="tx1"/>
              </a:solidFill>
            </a:rPr>
            <a:t>Caráter transcendente relacionado aos limites do poder punitivo estatal</a:t>
          </a:r>
        </a:p>
      </dgm:t>
    </dgm:pt>
    <dgm:pt modelId="{3C87D77C-FDF1-443D-A7C4-D9672F5E83C3}" type="parTrans" cxnId="{7D56164C-6DCA-4E52-B75A-E85AF1BCFC89}">
      <dgm:prSet/>
      <dgm:spPr/>
      <dgm:t>
        <a:bodyPr/>
        <a:lstStyle/>
        <a:p>
          <a:endParaRPr lang="pt-BR"/>
        </a:p>
      </dgm:t>
    </dgm:pt>
    <dgm:pt modelId="{60D3AFC7-BBF8-4851-9C20-DFCD3735183F}" type="sibTrans" cxnId="{7D56164C-6DCA-4E52-B75A-E85AF1BCFC89}">
      <dgm:prSet/>
      <dgm:spPr/>
      <dgm:t>
        <a:bodyPr/>
        <a:lstStyle/>
        <a:p>
          <a:endParaRPr lang="pt-BR"/>
        </a:p>
      </dgm:t>
    </dgm:pt>
    <dgm:pt modelId="{55E430DB-9CB3-4654-B8A0-D2E88DDAD7DE}" type="pres">
      <dgm:prSet presAssocID="{60A7A1D9-9C2E-463F-977F-6EAD9186701A}" presName="compositeShape" presStyleCnt="0">
        <dgm:presLayoutVars>
          <dgm:chMax val="2"/>
          <dgm:dir/>
          <dgm:resizeHandles val="exact"/>
        </dgm:presLayoutVars>
      </dgm:prSet>
      <dgm:spPr/>
    </dgm:pt>
    <dgm:pt modelId="{C139D905-7D35-44AF-9ADE-D74E69CD7D45}" type="pres">
      <dgm:prSet presAssocID="{60A7A1D9-9C2E-463F-977F-6EAD9186701A}" presName="ribbon" presStyleLbl="node1" presStyleIdx="0" presStyleCnt="1"/>
      <dgm:spPr/>
    </dgm:pt>
    <dgm:pt modelId="{FC26DAEF-A2CF-4E84-9725-F9BFA037DEF0}" type="pres">
      <dgm:prSet presAssocID="{60A7A1D9-9C2E-463F-977F-6EAD9186701A}" presName="leftArrowText" presStyleLbl="node1" presStyleIdx="0" presStyleCnt="1" custScaleX="110395" custLinFactX="21739" custLinFactNeighborX="100000" custLinFactNeighborY="34966">
        <dgm:presLayoutVars>
          <dgm:chMax val="0"/>
          <dgm:bulletEnabled val="1"/>
        </dgm:presLayoutVars>
      </dgm:prSet>
      <dgm:spPr/>
    </dgm:pt>
    <dgm:pt modelId="{CC74D314-8CBB-4A0C-BD36-9EC4416EB7EA}" type="pres">
      <dgm:prSet presAssocID="{60A7A1D9-9C2E-463F-977F-6EAD9186701A}" presName="rightArrowText" presStyleLbl="node1" presStyleIdx="0" presStyleCnt="1" custLinFactX="-9386" custLinFactNeighborX="-100000" custLinFactNeighborY="-30388">
        <dgm:presLayoutVars>
          <dgm:chMax val="0"/>
          <dgm:bulletEnabled val="1"/>
        </dgm:presLayoutVars>
      </dgm:prSet>
      <dgm:spPr/>
    </dgm:pt>
  </dgm:ptLst>
  <dgm:cxnLst>
    <dgm:cxn modelId="{9DF85336-F400-42A1-B11A-258F04C1D83D}" srcId="{60A7A1D9-9C2E-463F-977F-6EAD9186701A}" destId="{15A6D9FC-97BD-49EF-AC92-12AE4EBD8AA8}" srcOrd="0" destOrd="0" parTransId="{0E2C764C-8813-47DE-8A10-C0ED1EDF6DA7}" sibTransId="{C32CE587-E837-4637-985E-FA2CF05031B9}"/>
    <dgm:cxn modelId="{1A10C948-9945-46F2-B7E9-F3879575D694}" type="presOf" srcId="{15A6D9FC-97BD-49EF-AC92-12AE4EBD8AA8}" destId="{FC26DAEF-A2CF-4E84-9725-F9BFA037DEF0}" srcOrd="0" destOrd="0" presId="urn:microsoft.com/office/officeart/2005/8/layout/arrow6"/>
    <dgm:cxn modelId="{7D56164C-6DCA-4E52-B75A-E85AF1BCFC89}" srcId="{60A7A1D9-9C2E-463F-977F-6EAD9186701A}" destId="{DFCB1811-2962-47A7-AC98-4B4F16650348}" srcOrd="1" destOrd="0" parTransId="{3C87D77C-FDF1-443D-A7C4-D9672F5E83C3}" sibTransId="{60D3AFC7-BBF8-4851-9C20-DFCD3735183F}"/>
    <dgm:cxn modelId="{70908A57-8181-426E-9A09-AEA9A0636153}" type="presOf" srcId="{60A7A1D9-9C2E-463F-977F-6EAD9186701A}" destId="{55E430DB-9CB3-4654-B8A0-D2E88DDAD7DE}" srcOrd="0" destOrd="0" presId="urn:microsoft.com/office/officeart/2005/8/layout/arrow6"/>
    <dgm:cxn modelId="{0EB613EF-9EE0-4B87-A381-8E35A5CE04D4}" type="presOf" srcId="{DFCB1811-2962-47A7-AC98-4B4F16650348}" destId="{CC74D314-8CBB-4A0C-BD36-9EC4416EB7EA}" srcOrd="0" destOrd="0" presId="urn:microsoft.com/office/officeart/2005/8/layout/arrow6"/>
    <dgm:cxn modelId="{18C14EBD-D6FC-4BE6-AE8C-682EF89BB0E6}" type="presParOf" srcId="{55E430DB-9CB3-4654-B8A0-D2E88DDAD7DE}" destId="{C139D905-7D35-44AF-9ADE-D74E69CD7D45}" srcOrd="0" destOrd="0" presId="urn:microsoft.com/office/officeart/2005/8/layout/arrow6"/>
    <dgm:cxn modelId="{1414C08E-038D-4E40-BC8C-09098CAE0167}" type="presParOf" srcId="{55E430DB-9CB3-4654-B8A0-D2E88DDAD7DE}" destId="{FC26DAEF-A2CF-4E84-9725-F9BFA037DEF0}" srcOrd="1" destOrd="0" presId="urn:microsoft.com/office/officeart/2005/8/layout/arrow6"/>
    <dgm:cxn modelId="{99801A1E-CF38-4C97-B9FE-8CA449704917}" type="presParOf" srcId="{55E430DB-9CB3-4654-B8A0-D2E88DDAD7DE}" destId="{CC74D314-8CBB-4A0C-BD36-9EC4416EB7EA}"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9D905-7D35-44AF-9ADE-D74E69CD7D45}">
      <dsp:nvSpPr>
        <dsp:cNvPr id="0" name=""/>
        <dsp:cNvSpPr/>
      </dsp:nvSpPr>
      <dsp:spPr>
        <a:xfrm>
          <a:off x="0" y="864805"/>
          <a:ext cx="7848872" cy="3139548"/>
        </a:xfrm>
        <a:prstGeom prst="leftRightRibbon">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26DAEF-A2CF-4E84-9725-F9BFA037DEF0}">
      <dsp:nvSpPr>
        <dsp:cNvPr id="0" name=""/>
        <dsp:cNvSpPr/>
      </dsp:nvSpPr>
      <dsp:spPr>
        <a:xfrm>
          <a:off x="3960438" y="1952136"/>
          <a:ext cx="2859371" cy="153837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marL="0" lvl="0" indent="0" algn="ctr" defTabSz="889000">
            <a:lnSpc>
              <a:spcPct val="90000"/>
            </a:lnSpc>
            <a:spcBef>
              <a:spcPct val="0"/>
            </a:spcBef>
            <a:spcAft>
              <a:spcPct val="35000"/>
            </a:spcAft>
            <a:buNone/>
          </a:pPr>
          <a:r>
            <a:rPr lang="pt-BR" sz="2000" kern="1200" dirty="0">
              <a:solidFill>
                <a:schemeClr val="tx1"/>
              </a:solidFill>
            </a:rPr>
            <a:t>Caráter sistematizador ou de averiguação de sentido das normas</a:t>
          </a:r>
        </a:p>
      </dsp:txBody>
      <dsp:txXfrm>
        <a:off x="3960438" y="1952136"/>
        <a:ext cx="2859371" cy="1538378"/>
      </dsp:txXfrm>
    </dsp:sp>
    <dsp:sp modelId="{CC74D314-8CBB-4A0C-BD36-9EC4416EB7EA}">
      <dsp:nvSpPr>
        <dsp:cNvPr id="0" name=""/>
        <dsp:cNvSpPr/>
      </dsp:nvSpPr>
      <dsp:spPr>
        <a:xfrm>
          <a:off x="576064" y="1449071"/>
          <a:ext cx="3061060" cy="153837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marL="0" lvl="0" indent="0" algn="ctr" defTabSz="889000">
            <a:lnSpc>
              <a:spcPct val="90000"/>
            </a:lnSpc>
            <a:spcBef>
              <a:spcPct val="0"/>
            </a:spcBef>
            <a:spcAft>
              <a:spcPct val="35000"/>
            </a:spcAft>
            <a:buNone/>
          </a:pPr>
          <a:r>
            <a:rPr lang="pt-BR" sz="2000" kern="1200" dirty="0">
              <a:solidFill>
                <a:schemeClr val="tx1"/>
              </a:solidFill>
            </a:rPr>
            <a:t>Caráter transcendente relacionado aos limites do poder punitivo estatal</a:t>
          </a:r>
        </a:p>
      </dsp:txBody>
      <dsp:txXfrm>
        <a:off x="576064" y="1449071"/>
        <a:ext cx="3061060" cy="1538378"/>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D56108DB-ACFC-1DDB-3201-0133EE991BF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pt-BR"/>
          </a:p>
        </p:txBody>
      </p:sp>
      <p:sp>
        <p:nvSpPr>
          <p:cNvPr id="3" name="Espaço Reservado para Data 2">
            <a:extLst>
              <a:ext uri="{FF2B5EF4-FFF2-40B4-BE49-F238E27FC236}">
                <a16:creationId xmlns:a16="http://schemas.microsoft.com/office/drawing/2014/main" id="{FE6CCB3A-1DB8-AEF6-DB64-2A0BE06F696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0D3C2F87-9FFE-6545-B969-69EB2D87DEFE}" type="datetimeFigureOut">
              <a:rPr lang="pt-BR"/>
              <a:pPr>
                <a:defRPr/>
              </a:pPr>
              <a:t>15/04/2024</a:t>
            </a:fld>
            <a:endParaRPr lang="pt-BR"/>
          </a:p>
        </p:txBody>
      </p:sp>
      <p:sp>
        <p:nvSpPr>
          <p:cNvPr id="4" name="Espaço Reservado para Imagem de Slide 3">
            <a:extLst>
              <a:ext uri="{FF2B5EF4-FFF2-40B4-BE49-F238E27FC236}">
                <a16:creationId xmlns:a16="http://schemas.microsoft.com/office/drawing/2014/main" id="{D63FF8DD-CADB-843A-BA95-12CCC8864A7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E272683D-0179-1F51-08E3-AE9A5293287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3B26F36B-C186-99C3-547F-48F9005F1C4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pt-BR"/>
          </a:p>
        </p:txBody>
      </p:sp>
      <p:sp>
        <p:nvSpPr>
          <p:cNvPr id="7" name="Espaço Reservado para Número de Slide 6">
            <a:extLst>
              <a:ext uri="{FF2B5EF4-FFF2-40B4-BE49-F238E27FC236}">
                <a16:creationId xmlns:a16="http://schemas.microsoft.com/office/drawing/2014/main" id="{7A5182AF-6FCA-B496-4427-2D9E8286340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83E32B-0B19-364C-B449-E8D7AE28F43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ço Reservado para Imagem de Slide 1">
            <a:extLst>
              <a:ext uri="{FF2B5EF4-FFF2-40B4-BE49-F238E27FC236}">
                <a16:creationId xmlns:a16="http://schemas.microsoft.com/office/drawing/2014/main" id="{E3072189-A485-FBCC-7EE6-EDA1A2E1E4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Espaço Reservado para Anotações 2">
            <a:extLst>
              <a:ext uri="{FF2B5EF4-FFF2-40B4-BE49-F238E27FC236}">
                <a16:creationId xmlns:a16="http://schemas.microsoft.com/office/drawing/2014/main" id="{C610408A-D0B2-A407-4BAE-5154C4BAB2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pt-BR"/>
          </a:p>
        </p:txBody>
      </p:sp>
      <p:sp>
        <p:nvSpPr>
          <p:cNvPr id="15363" name="Espaço Reservado para Número de Slide 3">
            <a:extLst>
              <a:ext uri="{FF2B5EF4-FFF2-40B4-BE49-F238E27FC236}">
                <a16:creationId xmlns:a16="http://schemas.microsoft.com/office/drawing/2014/main" id="{F7B386D7-F44A-4BDB-B74F-B242385E56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0C564F-C7E7-F34A-AB49-CFB4EEB3C103}" type="slidenum">
              <a:rPr lang="pt-BR" altLang="pt-BR" smtClean="0"/>
              <a:pPr/>
              <a:t>1</a:t>
            </a:fld>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ço Reservado para Imagem de Slide 1">
            <a:extLst>
              <a:ext uri="{FF2B5EF4-FFF2-40B4-BE49-F238E27FC236}">
                <a16:creationId xmlns:a16="http://schemas.microsoft.com/office/drawing/2014/main" id="{118900BD-EB7B-E04D-4C05-AB34A9E8389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Espaço Reservado para Anotações 2">
            <a:extLst>
              <a:ext uri="{FF2B5EF4-FFF2-40B4-BE49-F238E27FC236}">
                <a16:creationId xmlns:a16="http://schemas.microsoft.com/office/drawing/2014/main" id="{EECDBCC0-1903-6F97-DAA8-38F94BB020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pt-BR"/>
          </a:p>
        </p:txBody>
      </p:sp>
      <p:sp>
        <p:nvSpPr>
          <p:cNvPr id="17411" name="Espaço Reservado para Número de Slide 3">
            <a:extLst>
              <a:ext uri="{FF2B5EF4-FFF2-40B4-BE49-F238E27FC236}">
                <a16:creationId xmlns:a16="http://schemas.microsoft.com/office/drawing/2014/main" id="{441070F7-F3F3-322C-424A-18D4BA880A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6B388C-1C09-EA44-B518-1D63077AC8E6}" type="slidenum">
              <a:rPr lang="pt-BR" altLang="pt-BR" smtClean="0"/>
              <a:pPr/>
              <a:t>2</a:t>
            </a:fld>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ço Reservado para Imagem de Slide 1">
            <a:extLst>
              <a:ext uri="{FF2B5EF4-FFF2-40B4-BE49-F238E27FC236}">
                <a16:creationId xmlns:a16="http://schemas.microsoft.com/office/drawing/2014/main" id="{B7134FAE-DC67-B058-172C-E6313A4A57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Espaço Reservado para Anotações 2">
            <a:extLst>
              <a:ext uri="{FF2B5EF4-FFF2-40B4-BE49-F238E27FC236}">
                <a16:creationId xmlns:a16="http://schemas.microsoft.com/office/drawing/2014/main" id="{9379AEFD-6A15-72AF-F40C-C4D668FE389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t-BR" altLang="pt-BR"/>
          </a:p>
        </p:txBody>
      </p:sp>
      <p:sp>
        <p:nvSpPr>
          <p:cNvPr id="19459" name="Espaço Reservado para Número de Slide 3">
            <a:extLst>
              <a:ext uri="{FF2B5EF4-FFF2-40B4-BE49-F238E27FC236}">
                <a16:creationId xmlns:a16="http://schemas.microsoft.com/office/drawing/2014/main" id="{EC18E8A4-E8DE-7023-A3B0-BB02C0C3C58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B83E61-2CE7-7843-9FFB-25962ACEC1D3}" type="slidenum">
              <a:rPr lang="pt-BR" altLang="pt-BR" smtClean="0"/>
              <a:pPr/>
              <a:t>3</a:t>
            </a:fld>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pt-BR"/>
              <a:t>Clique para editar o estilo do título mestre</a:t>
            </a:r>
            <a:endParaRPr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a:t>Clique para editar o estilo do subtítulo mestre</a:t>
            </a:r>
            <a:endParaRPr lang="en-US"/>
          </a:p>
        </p:txBody>
      </p:sp>
      <p:sp>
        <p:nvSpPr>
          <p:cNvPr id="2" name="Espaço Reservado para Data 29">
            <a:extLst>
              <a:ext uri="{FF2B5EF4-FFF2-40B4-BE49-F238E27FC236}">
                <a16:creationId xmlns:a16="http://schemas.microsoft.com/office/drawing/2014/main" id="{A13B0AF1-E9ED-AA79-9DBD-BD42DDED2533}"/>
              </a:ext>
            </a:extLst>
          </p:cNvPr>
          <p:cNvSpPr>
            <a:spLocks noGrp="1"/>
          </p:cNvSpPr>
          <p:nvPr>
            <p:ph type="dt" sz="half" idx="10"/>
          </p:nvPr>
        </p:nvSpPr>
        <p:spPr/>
        <p:txBody>
          <a:bodyPr/>
          <a:lstStyle>
            <a:lvl1pPr>
              <a:defRPr/>
            </a:lvl1pPr>
          </a:lstStyle>
          <a:p>
            <a:pPr>
              <a:defRPr/>
            </a:pPr>
            <a:fld id="{0C2BEA1B-6375-DB48-B290-A344D1A0CB5E}" type="datetimeFigureOut">
              <a:rPr lang="pt-BR"/>
              <a:pPr>
                <a:defRPr/>
              </a:pPr>
              <a:t>15/04/2024</a:t>
            </a:fld>
            <a:endParaRPr lang="pt-BR"/>
          </a:p>
        </p:txBody>
      </p:sp>
      <p:sp>
        <p:nvSpPr>
          <p:cNvPr id="3" name="Espaço Reservado para Rodapé 18">
            <a:extLst>
              <a:ext uri="{FF2B5EF4-FFF2-40B4-BE49-F238E27FC236}">
                <a16:creationId xmlns:a16="http://schemas.microsoft.com/office/drawing/2014/main" id="{14ECA627-BC69-CC46-0B9A-68E57AB12A16}"/>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26">
            <a:extLst>
              <a:ext uri="{FF2B5EF4-FFF2-40B4-BE49-F238E27FC236}">
                <a16:creationId xmlns:a16="http://schemas.microsoft.com/office/drawing/2014/main" id="{8552C020-8B2B-76EE-B19F-468095718DF1}"/>
              </a:ext>
            </a:extLst>
          </p:cNvPr>
          <p:cNvSpPr>
            <a:spLocks noGrp="1"/>
          </p:cNvSpPr>
          <p:nvPr>
            <p:ph type="sldNum" sz="quarter" idx="12"/>
          </p:nvPr>
        </p:nvSpPr>
        <p:spPr/>
        <p:txBody>
          <a:bodyPr/>
          <a:lstStyle>
            <a:lvl1pPr>
              <a:defRPr>
                <a:solidFill>
                  <a:srgbClr val="DCD4C0"/>
                </a:solidFill>
              </a:defRPr>
            </a:lvl1pPr>
          </a:lstStyle>
          <a:p>
            <a:pPr>
              <a:defRPr/>
            </a:pPr>
            <a:fld id="{075688C7-8FFA-E243-8C31-3E738267E12F}" type="slidenum">
              <a:rPr lang="pt-BR" altLang="pt-BR"/>
              <a:pPr>
                <a:defRPr/>
              </a:pPr>
              <a:t>‹nº›</a:t>
            </a:fld>
            <a:endParaRPr lang="pt-BR" altLang="pt-BR"/>
          </a:p>
        </p:txBody>
      </p:sp>
    </p:spTree>
    <p:extLst>
      <p:ext uri="{BB962C8B-B14F-4D97-AF65-F5344CB8AC3E}">
        <p14:creationId xmlns:p14="http://schemas.microsoft.com/office/powerpoint/2010/main" val="33466629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9">
            <a:extLst>
              <a:ext uri="{FF2B5EF4-FFF2-40B4-BE49-F238E27FC236}">
                <a16:creationId xmlns:a16="http://schemas.microsoft.com/office/drawing/2014/main" id="{FD3F7177-236C-9C6A-0045-4C0A3E206A9C}"/>
              </a:ext>
            </a:extLst>
          </p:cNvPr>
          <p:cNvSpPr>
            <a:spLocks noGrp="1"/>
          </p:cNvSpPr>
          <p:nvPr>
            <p:ph type="dt" sz="half" idx="10"/>
          </p:nvPr>
        </p:nvSpPr>
        <p:spPr/>
        <p:txBody>
          <a:bodyPr/>
          <a:lstStyle>
            <a:lvl1pPr>
              <a:defRPr/>
            </a:lvl1pPr>
          </a:lstStyle>
          <a:p>
            <a:pPr>
              <a:defRPr/>
            </a:pPr>
            <a:fld id="{56D5F3B2-05DD-3248-AF7C-0175C85045C7}" type="datetimeFigureOut">
              <a:rPr lang="pt-BR"/>
              <a:pPr>
                <a:defRPr/>
              </a:pPr>
              <a:t>15/04/2024</a:t>
            </a:fld>
            <a:endParaRPr lang="pt-BR"/>
          </a:p>
        </p:txBody>
      </p:sp>
      <p:sp>
        <p:nvSpPr>
          <p:cNvPr id="5" name="Espaço Reservado para Rodapé 21">
            <a:extLst>
              <a:ext uri="{FF2B5EF4-FFF2-40B4-BE49-F238E27FC236}">
                <a16:creationId xmlns:a16="http://schemas.microsoft.com/office/drawing/2014/main" id="{537D5446-6814-A27E-D397-B30B3093404C}"/>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17">
            <a:extLst>
              <a:ext uri="{FF2B5EF4-FFF2-40B4-BE49-F238E27FC236}">
                <a16:creationId xmlns:a16="http://schemas.microsoft.com/office/drawing/2014/main" id="{68B6B3CC-25D1-F507-12B6-4B8C2FBC5FBA}"/>
              </a:ext>
            </a:extLst>
          </p:cNvPr>
          <p:cNvSpPr>
            <a:spLocks noGrp="1"/>
          </p:cNvSpPr>
          <p:nvPr>
            <p:ph type="sldNum" sz="quarter" idx="12"/>
          </p:nvPr>
        </p:nvSpPr>
        <p:spPr/>
        <p:txBody>
          <a:bodyPr/>
          <a:lstStyle>
            <a:lvl1pPr>
              <a:defRPr/>
            </a:lvl1pPr>
          </a:lstStyle>
          <a:p>
            <a:pPr>
              <a:defRPr/>
            </a:pPr>
            <a:fld id="{D8A8110A-3D5A-8C49-8E53-C2408D41CBFA}" type="slidenum">
              <a:rPr lang="pt-BR" altLang="pt-BR"/>
              <a:pPr>
                <a:defRPr/>
              </a:pPr>
              <a:t>‹nº›</a:t>
            </a:fld>
            <a:endParaRPr lang="pt-BR" altLang="pt-BR"/>
          </a:p>
        </p:txBody>
      </p:sp>
    </p:spTree>
    <p:extLst>
      <p:ext uri="{BB962C8B-B14F-4D97-AF65-F5344CB8AC3E}">
        <p14:creationId xmlns:p14="http://schemas.microsoft.com/office/powerpoint/2010/main" val="325383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lang="pt-BR"/>
              <a:t>Clique para editar o estilo do título mestre</a:t>
            </a:r>
            <a:endParaRPr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9">
            <a:extLst>
              <a:ext uri="{FF2B5EF4-FFF2-40B4-BE49-F238E27FC236}">
                <a16:creationId xmlns:a16="http://schemas.microsoft.com/office/drawing/2014/main" id="{069BF1DE-C538-D4C5-E8FA-3CF5B8C3E796}"/>
              </a:ext>
            </a:extLst>
          </p:cNvPr>
          <p:cNvSpPr>
            <a:spLocks noGrp="1"/>
          </p:cNvSpPr>
          <p:nvPr>
            <p:ph type="dt" sz="half" idx="10"/>
          </p:nvPr>
        </p:nvSpPr>
        <p:spPr/>
        <p:txBody>
          <a:bodyPr/>
          <a:lstStyle>
            <a:lvl1pPr>
              <a:defRPr/>
            </a:lvl1pPr>
          </a:lstStyle>
          <a:p>
            <a:pPr>
              <a:defRPr/>
            </a:pPr>
            <a:fld id="{AD94E840-BC5B-4246-86B3-785879E93B38}" type="datetimeFigureOut">
              <a:rPr lang="pt-BR"/>
              <a:pPr>
                <a:defRPr/>
              </a:pPr>
              <a:t>15/04/2024</a:t>
            </a:fld>
            <a:endParaRPr lang="pt-BR"/>
          </a:p>
        </p:txBody>
      </p:sp>
      <p:sp>
        <p:nvSpPr>
          <p:cNvPr id="5" name="Espaço Reservado para Rodapé 21">
            <a:extLst>
              <a:ext uri="{FF2B5EF4-FFF2-40B4-BE49-F238E27FC236}">
                <a16:creationId xmlns:a16="http://schemas.microsoft.com/office/drawing/2014/main" id="{A6968BD2-31CA-271D-A723-CED79C5AEC09}"/>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17">
            <a:extLst>
              <a:ext uri="{FF2B5EF4-FFF2-40B4-BE49-F238E27FC236}">
                <a16:creationId xmlns:a16="http://schemas.microsoft.com/office/drawing/2014/main" id="{EE212F73-88BB-25A7-70D2-4C4120AA983B}"/>
              </a:ext>
            </a:extLst>
          </p:cNvPr>
          <p:cNvSpPr>
            <a:spLocks noGrp="1"/>
          </p:cNvSpPr>
          <p:nvPr>
            <p:ph type="sldNum" sz="quarter" idx="12"/>
          </p:nvPr>
        </p:nvSpPr>
        <p:spPr/>
        <p:txBody>
          <a:bodyPr/>
          <a:lstStyle>
            <a:lvl1pPr>
              <a:defRPr/>
            </a:lvl1pPr>
          </a:lstStyle>
          <a:p>
            <a:pPr>
              <a:defRPr/>
            </a:pPr>
            <a:fld id="{A0F5FC4C-090D-964A-A7D6-20700AEC47E8}" type="slidenum">
              <a:rPr lang="pt-BR" altLang="pt-BR"/>
              <a:pPr>
                <a:defRPr/>
              </a:pPr>
              <a:t>‹nº›</a:t>
            </a:fld>
            <a:endParaRPr lang="pt-BR" altLang="pt-BR"/>
          </a:p>
        </p:txBody>
      </p:sp>
    </p:spTree>
    <p:extLst>
      <p:ext uri="{BB962C8B-B14F-4D97-AF65-F5344CB8AC3E}">
        <p14:creationId xmlns:p14="http://schemas.microsoft.com/office/powerpoint/2010/main" val="407757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endParaRPr lang="en-US"/>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Data 9">
            <a:extLst>
              <a:ext uri="{FF2B5EF4-FFF2-40B4-BE49-F238E27FC236}">
                <a16:creationId xmlns:a16="http://schemas.microsoft.com/office/drawing/2014/main" id="{6B5D06DA-5A15-FD2F-9D6E-66466D741E37}"/>
              </a:ext>
            </a:extLst>
          </p:cNvPr>
          <p:cNvSpPr>
            <a:spLocks noGrp="1"/>
          </p:cNvSpPr>
          <p:nvPr>
            <p:ph type="dt" sz="half" idx="10"/>
          </p:nvPr>
        </p:nvSpPr>
        <p:spPr/>
        <p:txBody>
          <a:bodyPr/>
          <a:lstStyle>
            <a:lvl1pPr>
              <a:defRPr/>
            </a:lvl1pPr>
          </a:lstStyle>
          <a:p>
            <a:pPr>
              <a:defRPr/>
            </a:pPr>
            <a:fld id="{1C1381D6-4EA8-8448-8B47-B202AB0B0546}" type="datetimeFigureOut">
              <a:rPr lang="pt-BR"/>
              <a:pPr>
                <a:defRPr/>
              </a:pPr>
              <a:t>15/04/2024</a:t>
            </a:fld>
            <a:endParaRPr lang="pt-BR"/>
          </a:p>
        </p:txBody>
      </p:sp>
      <p:sp>
        <p:nvSpPr>
          <p:cNvPr id="5" name="Espaço Reservado para Rodapé 21">
            <a:extLst>
              <a:ext uri="{FF2B5EF4-FFF2-40B4-BE49-F238E27FC236}">
                <a16:creationId xmlns:a16="http://schemas.microsoft.com/office/drawing/2014/main" id="{DB11B812-F461-C0EA-DB9B-41FE0D07ABC6}"/>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17">
            <a:extLst>
              <a:ext uri="{FF2B5EF4-FFF2-40B4-BE49-F238E27FC236}">
                <a16:creationId xmlns:a16="http://schemas.microsoft.com/office/drawing/2014/main" id="{F297313F-9EA4-FF36-53B2-820EAED37890}"/>
              </a:ext>
            </a:extLst>
          </p:cNvPr>
          <p:cNvSpPr>
            <a:spLocks noGrp="1"/>
          </p:cNvSpPr>
          <p:nvPr>
            <p:ph type="sldNum" sz="quarter" idx="12"/>
          </p:nvPr>
        </p:nvSpPr>
        <p:spPr/>
        <p:txBody>
          <a:bodyPr/>
          <a:lstStyle>
            <a:lvl1pPr>
              <a:defRPr/>
            </a:lvl1pPr>
          </a:lstStyle>
          <a:p>
            <a:pPr>
              <a:defRPr/>
            </a:pPr>
            <a:fld id="{EFEC0970-B1A9-E74A-992E-2828058B818D}" type="slidenum">
              <a:rPr lang="pt-BR" altLang="pt-BR"/>
              <a:pPr>
                <a:defRPr/>
              </a:pPr>
              <a:t>‹nº›</a:t>
            </a:fld>
            <a:endParaRPr lang="pt-BR" altLang="pt-BR"/>
          </a:p>
        </p:txBody>
      </p:sp>
    </p:spTree>
    <p:extLst>
      <p:ext uri="{BB962C8B-B14F-4D97-AF65-F5344CB8AC3E}">
        <p14:creationId xmlns:p14="http://schemas.microsoft.com/office/powerpoint/2010/main" val="364486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pt-BR"/>
              <a:t>Clique para editar o estilo do título mestre</a:t>
            </a:r>
            <a:endParaRPr lang="en-US"/>
          </a:p>
        </p:txBody>
      </p:sp>
      <p:sp>
        <p:nvSpPr>
          <p:cNvPr id="3" name="Espaço Reservado para Tex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a:t>Clique para editar os estilos do texto mestre</a:t>
            </a:r>
          </a:p>
        </p:txBody>
      </p:sp>
      <p:sp>
        <p:nvSpPr>
          <p:cNvPr id="4" name="Espaço Reservado para Data 3">
            <a:extLst>
              <a:ext uri="{FF2B5EF4-FFF2-40B4-BE49-F238E27FC236}">
                <a16:creationId xmlns:a16="http://schemas.microsoft.com/office/drawing/2014/main" id="{86CB9AA5-806C-AD7E-CF59-E36FB304D318}"/>
              </a:ext>
            </a:extLst>
          </p:cNvPr>
          <p:cNvSpPr>
            <a:spLocks noGrp="1"/>
          </p:cNvSpPr>
          <p:nvPr>
            <p:ph type="dt" sz="half" idx="10"/>
          </p:nvPr>
        </p:nvSpPr>
        <p:spPr/>
        <p:txBody>
          <a:bodyPr/>
          <a:lstStyle>
            <a:lvl1pPr>
              <a:defRPr/>
            </a:lvl1pPr>
          </a:lstStyle>
          <a:p>
            <a:pPr>
              <a:defRPr/>
            </a:pPr>
            <a:fld id="{EF6C8DCE-29E9-3A4D-8113-A2EAE9B622C3}" type="datetimeFigureOut">
              <a:rPr lang="pt-BR"/>
              <a:pPr>
                <a:defRPr/>
              </a:pPr>
              <a:t>15/04/2024</a:t>
            </a:fld>
            <a:endParaRPr lang="pt-BR"/>
          </a:p>
        </p:txBody>
      </p:sp>
      <p:sp>
        <p:nvSpPr>
          <p:cNvPr id="5" name="Espaço Reservado para Rodapé 4">
            <a:extLst>
              <a:ext uri="{FF2B5EF4-FFF2-40B4-BE49-F238E27FC236}">
                <a16:creationId xmlns:a16="http://schemas.microsoft.com/office/drawing/2014/main" id="{601449B0-53EF-D9C6-72EB-CD52B95FF5A4}"/>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FA00A0D8-E670-268B-3CF7-3EF9F85A1E75}"/>
              </a:ext>
            </a:extLst>
          </p:cNvPr>
          <p:cNvSpPr>
            <a:spLocks noGrp="1"/>
          </p:cNvSpPr>
          <p:nvPr>
            <p:ph type="sldNum" sz="quarter" idx="12"/>
          </p:nvPr>
        </p:nvSpPr>
        <p:spPr/>
        <p:txBody>
          <a:bodyPr/>
          <a:lstStyle>
            <a:lvl1pPr>
              <a:defRPr>
                <a:solidFill>
                  <a:srgbClr val="DCD4C0"/>
                </a:solidFill>
              </a:defRPr>
            </a:lvl1pPr>
          </a:lstStyle>
          <a:p>
            <a:pPr>
              <a:defRPr/>
            </a:pPr>
            <a:fld id="{DE6FA7D2-2002-2647-9349-02C73B67BCF7}" type="slidenum">
              <a:rPr lang="pt-BR" altLang="pt-BR"/>
              <a:pPr>
                <a:defRPr/>
              </a:pPr>
              <a:t>‹nº›</a:t>
            </a:fld>
            <a:endParaRPr lang="pt-BR" altLang="pt-BR"/>
          </a:p>
        </p:txBody>
      </p:sp>
    </p:spTree>
    <p:extLst>
      <p:ext uri="{BB962C8B-B14F-4D97-AF65-F5344CB8AC3E}">
        <p14:creationId xmlns:p14="http://schemas.microsoft.com/office/powerpoint/2010/main" val="5162006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lang="pt-BR"/>
              <a:t>Clique para editar o estilo do título mestre</a:t>
            </a:r>
            <a:endParaRPr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9">
            <a:extLst>
              <a:ext uri="{FF2B5EF4-FFF2-40B4-BE49-F238E27FC236}">
                <a16:creationId xmlns:a16="http://schemas.microsoft.com/office/drawing/2014/main" id="{C8B1DC09-010E-A3BA-1958-483319BF481C}"/>
              </a:ext>
            </a:extLst>
          </p:cNvPr>
          <p:cNvSpPr>
            <a:spLocks noGrp="1"/>
          </p:cNvSpPr>
          <p:nvPr>
            <p:ph type="dt" sz="half" idx="10"/>
          </p:nvPr>
        </p:nvSpPr>
        <p:spPr/>
        <p:txBody>
          <a:bodyPr/>
          <a:lstStyle>
            <a:lvl1pPr>
              <a:defRPr/>
            </a:lvl1pPr>
          </a:lstStyle>
          <a:p>
            <a:pPr>
              <a:defRPr/>
            </a:pPr>
            <a:fld id="{33377845-B1FA-904A-936F-3CDD18E61292}" type="datetimeFigureOut">
              <a:rPr lang="pt-BR"/>
              <a:pPr>
                <a:defRPr/>
              </a:pPr>
              <a:t>15/04/2024</a:t>
            </a:fld>
            <a:endParaRPr lang="pt-BR"/>
          </a:p>
        </p:txBody>
      </p:sp>
      <p:sp>
        <p:nvSpPr>
          <p:cNvPr id="6" name="Espaço Reservado para Rodapé 21">
            <a:extLst>
              <a:ext uri="{FF2B5EF4-FFF2-40B4-BE49-F238E27FC236}">
                <a16:creationId xmlns:a16="http://schemas.microsoft.com/office/drawing/2014/main" id="{95F0CDA1-0D1B-28FA-238B-BFD9C718D321}"/>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17">
            <a:extLst>
              <a:ext uri="{FF2B5EF4-FFF2-40B4-BE49-F238E27FC236}">
                <a16:creationId xmlns:a16="http://schemas.microsoft.com/office/drawing/2014/main" id="{44C5F27E-8471-FB9A-B374-84E26FCB8D13}"/>
              </a:ext>
            </a:extLst>
          </p:cNvPr>
          <p:cNvSpPr>
            <a:spLocks noGrp="1"/>
          </p:cNvSpPr>
          <p:nvPr>
            <p:ph type="sldNum" sz="quarter" idx="12"/>
          </p:nvPr>
        </p:nvSpPr>
        <p:spPr/>
        <p:txBody>
          <a:bodyPr/>
          <a:lstStyle>
            <a:lvl1pPr>
              <a:defRPr/>
            </a:lvl1pPr>
          </a:lstStyle>
          <a:p>
            <a:pPr>
              <a:defRPr/>
            </a:pPr>
            <a:fld id="{EC7CB9AF-4342-B146-9670-E2E731D4FD3A}" type="slidenum">
              <a:rPr lang="pt-BR" altLang="pt-BR"/>
              <a:pPr>
                <a:defRPr/>
              </a:pPr>
              <a:t>‹nº›</a:t>
            </a:fld>
            <a:endParaRPr lang="pt-BR" altLang="pt-BR"/>
          </a:p>
        </p:txBody>
      </p:sp>
    </p:spTree>
    <p:extLst>
      <p:ext uri="{BB962C8B-B14F-4D97-AF65-F5344CB8AC3E}">
        <p14:creationId xmlns:p14="http://schemas.microsoft.com/office/powerpoint/2010/main" val="1624604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lvl1pPr>
              <a:defRPr/>
            </a:lvl1pPr>
          </a:lstStyle>
          <a:p>
            <a:r>
              <a:rPr lang="pt-BR"/>
              <a:t>Clique para editar o estilo do título mestre</a:t>
            </a:r>
            <a:endParaRPr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pt-BR"/>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Espaço Reservado para Data 9">
            <a:extLst>
              <a:ext uri="{FF2B5EF4-FFF2-40B4-BE49-F238E27FC236}">
                <a16:creationId xmlns:a16="http://schemas.microsoft.com/office/drawing/2014/main" id="{282DDF56-F3DA-13C1-EBA7-A1970A505CAB}"/>
              </a:ext>
            </a:extLst>
          </p:cNvPr>
          <p:cNvSpPr>
            <a:spLocks noGrp="1"/>
          </p:cNvSpPr>
          <p:nvPr>
            <p:ph type="dt" sz="half" idx="10"/>
          </p:nvPr>
        </p:nvSpPr>
        <p:spPr/>
        <p:txBody>
          <a:bodyPr/>
          <a:lstStyle>
            <a:lvl1pPr>
              <a:defRPr/>
            </a:lvl1pPr>
          </a:lstStyle>
          <a:p>
            <a:pPr>
              <a:defRPr/>
            </a:pPr>
            <a:fld id="{BF9FE6A2-959C-A943-A116-9C1D2C4AF84C}" type="datetimeFigureOut">
              <a:rPr lang="pt-BR"/>
              <a:pPr>
                <a:defRPr/>
              </a:pPr>
              <a:t>15/04/2024</a:t>
            </a:fld>
            <a:endParaRPr lang="pt-BR"/>
          </a:p>
        </p:txBody>
      </p:sp>
      <p:sp>
        <p:nvSpPr>
          <p:cNvPr id="8" name="Espaço Reservado para Rodapé 21">
            <a:extLst>
              <a:ext uri="{FF2B5EF4-FFF2-40B4-BE49-F238E27FC236}">
                <a16:creationId xmlns:a16="http://schemas.microsoft.com/office/drawing/2014/main" id="{2B397E44-3AA3-64DC-A0BC-28A4303B14E7}"/>
              </a:ext>
            </a:extLst>
          </p:cNvPr>
          <p:cNvSpPr>
            <a:spLocks noGrp="1"/>
          </p:cNvSpPr>
          <p:nvPr>
            <p:ph type="ftr" sz="quarter" idx="11"/>
          </p:nvPr>
        </p:nvSpPr>
        <p:spPr/>
        <p:txBody>
          <a:bodyPr/>
          <a:lstStyle>
            <a:lvl1pPr>
              <a:defRPr/>
            </a:lvl1pPr>
          </a:lstStyle>
          <a:p>
            <a:pPr>
              <a:defRPr/>
            </a:pPr>
            <a:endParaRPr lang="pt-BR"/>
          </a:p>
        </p:txBody>
      </p:sp>
      <p:sp>
        <p:nvSpPr>
          <p:cNvPr id="9" name="Espaço Reservado para Número de Slide 17">
            <a:extLst>
              <a:ext uri="{FF2B5EF4-FFF2-40B4-BE49-F238E27FC236}">
                <a16:creationId xmlns:a16="http://schemas.microsoft.com/office/drawing/2014/main" id="{9B0DC07D-8A48-D8A2-6C21-9BABC2D20BC2}"/>
              </a:ext>
            </a:extLst>
          </p:cNvPr>
          <p:cNvSpPr>
            <a:spLocks noGrp="1"/>
          </p:cNvSpPr>
          <p:nvPr>
            <p:ph type="sldNum" sz="quarter" idx="12"/>
          </p:nvPr>
        </p:nvSpPr>
        <p:spPr/>
        <p:txBody>
          <a:bodyPr/>
          <a:lstStyle>
            <a:lvl1pPr>
              <a:defRPr/>
            </a:lvl1pPr>
          </a:lstStyle>
          <a:p>
            <a:pPr>
              <a:defRPr/>
            </a:pPr>
            <a:fld id="{5E20C90B-A0B9-A04E-994A-756DC608BE90}" type="slidenum">
              <a:rPr lang="pt-BR" altLang="pt-BR"/>
              <a:pPr>
                <a:defRPr/>
              </a:pPr>
              <a:t>‹nº›</a:t>
            </a:fld>
            <a:endParaRPr lang="pt-BR" altLang="pt-BR"/>
          </a:p>
        </p:txBody>
      </p:sp>
    </p:spTree>
    <p:extLst>
      <p:ext uri="{BB962C8B-B14F-4D97-AF65-F5344CB8AC3E}">
        <p14:creationId xmlns:p14="http://schemas.microsoft.com/office/powerpoint/2010/main" val="2136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pt-BR"/>
              <a:t>Clique para editar o estilo do título mestre</a:t>
            </a:r>
            <a:endParaRPr lang="en-US"/>
          </a:p>
        </p:txBody>
      </p:sp>
      <p:sp>
        <p:nvSpPr>
          <p:cNvPr id="3" name="Espaço Reservado para Data 9">
            <a:extLst>
              <a:ext uri="{FF2B5EF4-FFF2-40B4-BE49-F238E27FC236}">
                <a16:creationId xmlns:a16="http://schemas.microsoft.com/office/drawing/2014/main" id="{0E2E3948-8892-823E-7189-D445AFC0E0E3}"/>
              </a:ext>
            </a:extLst>
          </p:cNvPr>
          <p:cNvSpPr>
            <a:spLocks noGrp="1"/>
          </p:cNvSpPr>
          <p:nvPr>
            <p:ph type="dt" sz="half" idx="10"/>
          </p:nvPr>
        </p:nvSpPr>
        <p:spPr/>
        <p:txBody>
          <a:bodyPr/>
          <a:lstStyle>
            <a:lvl1pPr>
              <a:defRPr/>
            </a:lvl1pPr>
          </a:lstStyle>
          <a:p>
            <a:pPr>
              <a:defRPr/>
            </a:pPr>
            <a:fld id="{43847C8F-8878-5E4C-AEE2-C2FD3C21F142}" type="datetimeFigureOut">
              <a:rPr lang="pt-BR"/>
              <a:pPr>
                <a:defRPr/>
              </a:pPr>
              <a:t>15/04/2024</a:t>
            </a:fld>
            <a:endParaRPr lang="pt-BR"/>
          </a:p>
        </p:txBody>
      </p:sp>
      <p:sp>
        <p:nvSpPr>
          <p:cNvPr id="4" name="Espaço Reservado para Rodapé 21">
            <a:extLst>
              <a:ext uri="{FF2B5EF4-FFF2-40B4-BE49-F238E27FC236}">
                <a16:creationId xmlns:a16="http://schemas.microsoft.com/office/drawing/2014/main" id="{024EE9A0-9EFE-2C10-C35A-DD7AF3DC98CE}"/>
              </a:ext>
            </a:extLst>
          </p:cNvPr>
          <p:cNvSpPr>
            <a:spLocks noGrp="1"/>
          </p:cNvSpPr>
          <p:nvPr>
            <p:ph type="ftr" sz="quarter" idx="11"/>
          </p:nvPr>
        </p:nvSpPr>
        <p:spPr/>
        <p:txBody>
          <a:bodyPr/>
          <a:lstStyle>
            <a:lvl1pPr>
              <a:defRPr/>
            </a:lvl1pPr>
          </a:lstStyle>
          <a:p>
            <a:pPr>
              <a:defRPr/>
            </a:pPr>
            <a:endParaRPr lang="pt-BR"/>
          </a:p>
        </p:txBody>
      </p:sp>
      <p:sp>
        <p:nvSpPr>
          <p:cNvPr id="5" name="Espaço Reservado para Número de Slide 17">
            <a:extLst>
              <a:ext uri="{FF2B5EF4-FFF2-40B4-BE49-F238E27FC236}">
                <a16:creationId xmlns:a16="http://schemas.microsoft.com/office/drawing/2014/main" id="{18471FEF-0885-6951-204A-26283B5BC391}"/>
              </a:ext>
            </a:extLst>
          </p:cNvPr>
          <p:cNvSpPr>
            <a:spLocks noGrp="1"/>
          </p:cNvSpPr>
          <p:nvPr>
            <p:ph type="sldNum" sz="quarter" idx="12"/>
          </p:nvPr>
        </p:nvSpPr>
        <p:spPr/>
        <p:txBody>
          <a:bodyPr/>
          <a:lstStyle>
            <a:lvl1pPr>
              <a:defRPr/>
            </a:lvl1pPr>
          </a:lstStyle>
          <a:p>
            <a:pPr>
              <a:defRPr/>
            </a:pPr>
            <a:fld id="{C9082FF5-EAB0-C243-96D0-1B1FF3862CF1}" type="slidenum">
              <a:rPr lang="pt-BR" altLang="pt-BR"/>
              <a:pPr>
                <a:defRPr/>
              </a:pPr>
              <a:t>‹nº›</a:t>
            </a:fld>
            <a:endParaRPr lang="pt-BR" altLang="pt-BR"/>
          </a:p>
        </p:txBody>
      </p:sp>
    </p:spTree>
    <p:extLst>
      <p:ext uri="{BB962C8B-B14F-4D97-AF65-F5344CB8AC3E}">
        <p14:creationId xmlns:p14="http://schemas.microsoft.com/office/powerpoint/2010/main" val="2263166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a:extLst>
              <a:ext uri="{FF2B5EF4-FFF2-40B4-BE49-F238E27FC236}">
                <a16:creationId xmlns:a16="http://schemas.microsoft.com/office/drawing/2014/main" id="{D8FDF42B-A8EC-4B39-5235-0937F64B2F97}"/>
              </a:ext>
            </a:extLst>
          </p:cNvPr>
          <p:cNvSpPr>
            <a:spLocks noGrp="1"/>
          </p:cNvSpPr>
          <p:nvPr>
            <p:ph type="dt" sz="half" idx="10"/>
          </p:nvPr>
        </p:nvSpPr>
        <p:spPr/>
        <p:txBody>
          <a:bodyPr/>
          <a:lstStyle>
            <a:lvl1pPr>
              <a:defRPr/>
            </a:lvl1pPr>
          </a:lstStyle>
          <a:p>
            <a:pPr>
              <a:defRPr/>
            </a:pPr>
            <a:fld id="{EE0EA98F-BF14-3941-ACED-29334BA32FB7}" type="datetimeFigureOut">
              <a:rPr lang="pt-BR"/>
              <a:pPr>
                <a:defRPr/>
              </a:pPr>
              <a:t>15/04/2024</a:t>
            </a:fld>
            <a:endParaRPr lang="pt-BR"/>
          </a:p>
        </p:txBody>
      </p:sp>
      <p:sp>
        <p:nvSpPr>
          <p:cNvPr id="3" name="Espaço Reservado para Rodapé 21">
            <a:extLst>
              <a:ext uri="{FF2B5EF4-FFF2-40B4-BE49-F238E27FC236}">
                <a16:creationId xmlns:a16="http://schemas.microsoft.com/office/drawing/2014/main" id="{FA96369C-998D-0BE8-8995-214165D8980B}"/>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17">
            <a:extLst>
              <a:ext uri="{FF2B5EF4-FFF2-40B4-BE49-F238E27FC236}">
                <a16:creationId xmlns:a16="http://schemas.microsoft.com/office/drawing/2014/main" id="{1AA5AE00-54EB-7444-B922-629190D736E2}"/>
              </a:ext>
            </a:extLst>
          </p:cNvPr>
          <p:cNvSpPr>
            <a:spLocks noGrp="1"/>
          </p:cNvSpPr>
          <p:nvPr>
            <p:ph type="sldNum" sz="quarter" idx="12"/>
          </p:nvPr>
        </p:nvSpPr>
        <p:spPr/>
        <p:txBody>
          <a:bodyPr/>
          <a:lstStyle>
            <a:lvl1pPr>
              <a:defRPr/>
            </a:lvl1pPr>
          </a:lstStyle>
          <a:p>
            <a:pPr>
              <a:defRPr/>
            </a:pPr>
            <a:fld id="{9EA063A8-5C87-BC41-9795-237A0A3CA1FF}" type="slidenum">
              <a:rPr lang="pt-BR" altLang="pt-BR"/>
              <a:pPr>
                <a:defRPr/>
              </a:pPr>
              <a:t>‹nº›</a:t>
            </a:fld>
            <a:endParaRPr lang="pt-BR" altLang="pt-BR"/>
          </a:p>
        </p:txBody>
      </p:sp>
    </p:spTree>
    <p:extLst>
      <p:ext uri="{BB962C8B-B14F-4D97-AF65-F5344CB8AC3E}">
        <p14:creationId xmlns:p14="http://schemas.microsoft.com/office/powerpoint/2010/main" val="2851869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pt-BR"/>
              <a:t>Clique para editar o estilo do título mestre</a:t>
            </a:r>
            <a:endParaRPr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pt-BR"/>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Espaço Reservado para Data 9">
            <a:extLst>
              <a:ext uri="{FF2B5EF4-FFF2-40B4-BE49-F238E27FC236}">
                <a16:creationId xmlns:a16="http://schemas.microsoft.com/office/drawing/2014/main" id="{8F6E0B1E-5759-0401-C8A4-C8C7F53BCACA}"/>
              </a:ext>
            </a:extLst>
          </p:cNvPr>
          <p:cNvSpPr>
            <a:spLocks noGrp="1"/>
          </p:cNvSpPr>
          <p:nvPr>
            <p:ph type="dt" sz="half" idx="10"/>
          </p:nvPr>
        </p:nvSpPr>
        <p:spPr/>
        <p:txBody>
          <a:bodyPr/>
          <a:lstStyle>
            <a:lvl1pPr>
              <a:defRPr/>
            </a:lvl1pPr>
          </a:lstStyle>
          <a:p>
            <a:pPr>
              <a:defRPr/>
            </a:pPr>
            <a:fld id="{85DEAC50-8B97-B341-8211-D85A3B3F0A64}" type="datetimeFigureOut">
              <a:rPr lang="pt-BR"/>
              <a:pPr>
                <a:defRPr/>
              </a:pPr>
              <a:t>15/04/2024</a:t>
            </a:fld>
            <a:endParaRPr lang="pt-BR"/>
          </a:p>
        </p:txBody>
      </p:sp>
      <p:sp>
        <p:nvSpPr>
          <p:cNvPr id="6" name="Espaço Reservado para Rodapé 21">
            <a:extLst>
              <a:ext uri="{FF2B5EF4-FFF2-40B4-BE49-F238E27FC236}">
                <a16:creationId xmlns:a16="http://schemas.microsoft.com/office/drawing/2014/main" id="{1451D1EF-EAC3-90BB-035E-5D1505B1AC0D}"/>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17">
            <a:extLst>
              <a:ext uri="{FF2B5EF4-FFF2-40B4-BE49-F238E27FC236}">
                <a16:creationId xmlns:a16="http://schemas.microsoft.com/office/drawing/2014/main" id="{88D76D9D-DA0C-F92C-7155-C5372C2496E2}"/>
              </a:ext>
            </a:extLst>
          </p:cNvPr>
          <p:cNvSpPr>
            <a:spLocks noGrp="1"/>
          </p:cNvSpPr>
          <p:nvPr>
            <p:ph type="sldNum" sz="quarter" idx="12"/>
          </p:nvPr>
        </p:nvSpPr>
        <p:spPr/>
        <p:txBody>
          <a:bodyPr/>
          <a:lstStyle>
            <a:lvl1pPr>
              <a:defRPr/>
            </a:lvl1pPr>
          </a:lstStyle>
          <a:p>
            <a:pPr>
              <a:defRPr/>
            </a:pPr>
            <a:fld id="{8A6C73C5-7E06-C248-B289-8DA61B0C671D}" type="slidenum">
              <a:rPr lang="pt-BR" altLang="pt-BR"/>
              <a:pPr>
                <a:defRPr/>
              </a:pPr>
              <a:t>‹nº›</a:t>
            </a:fld>
            <a:endParaRPr lang="pt-BR" altLang="pt-BR"/>
          </a:p>
        </p:txBody>
      </p:sp>
    </p:spTree>
    <p:extLst>
      <p:ext uri="{BB962C8B-B14F-4D97-AF65-F5344CB8AC3E}">
        <p14:creationId xmlns:p14="http://schemas.microsoft.com/office/powerpoint/2010/main" val="180018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Retângulo com Único Canto Aparado e Arredondado 4">
            <a:extLst>
              <a:ext uri="{FF2B5EF4-FFF2-40B4-BE49-F238E27FC236}">
                <a16:creationId xmlns:a16="http://schemas.microsoft.com/office/drawing/2014/main" id="{7D45A838-D885-88A9-1B07-6F9A03582D28}"/>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Triângulo retângulo 14">
            <a:extLst>
              <a:ext uri="{FF2B5EF4-FFF2-40B4-BE49-F238E27FC236}">
                <a16:creationId xmlns:a16="http://schemas.microsoft.com/office/drawing/2014/main" id="{33270855-FC5E-2986-1782-1D956A188494}"/>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orma livre 15">
            <a:extLst>
              <a:ext uri="{FF2B5EF4-FFF2-40B4-BE49-F238E27FC236}">
                <a16:creationId xmlns:a16="http://schemas.microsoft.com/office/drawing/2014/main" id="{6DFB550D-F4DB-8E81-B6DB-A892CB8C580A}"/>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orma livre 16">
            <a:extLst>
              <a:ext uri="{FF2B5EF4-FFF2-40B4-BE49-F238E27FC236}">
                <a16:creationId xmlns:a16="http://schemas.microsoft.com/office/drawing/2014/main" id="{FDC0751F-6A5F-8D3E-5C65-23AEB1B8AF53}"/>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Títu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pt-BR"/>
              <a:t>Clique para editar o estilo do título mestre</a:t>
            </a:r>
            <a:endParaRPr lang="en-US"/>
          </a:p>
        </p:txBody>
      </p:sp>
      <p:sp>
        <p:nvSpPr>
          <p:cNvPr id="4" name="Espaço Reservado para Tex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pt-BR"/>
              <a:t>Clique para editar os estilos do texto mestre</a:t>
            </a: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pt-BR" noProof="0"/>
              <a:t>Clique no ícone para adicionar uma imagem</a:t>
            </a:r>
            <a:endParaRPr lang="en-US" noProof="0" dirty="0"/>
          </a:p>
        </p:txBody>
      </p:sp>
      <p:sp>
        <p:nvSpPr>
          <p:cNvPr id="9" name="Espaço Reservado para Data 4">
            <a:extLst>
              <a:ext uri="{FF2B5EF4-FFF2-40B4-BE49-F238E27FC236}">
                <a16:creationId xmlns:a16="http://schemas.microsoft.com/office/drawing/2014/main" id="{8565917C-D12C-D374-FFFB-1FAE3C480110}"/>
              </a:ext>
            </a:extLst>
          </p:cNvPr>
          <p:cNvSpPr>
            <a:spLocks noGrp="1"/>
          </p:cNvSpPr>
          <p:nvPr>
            <p:ph type="dt" sz="half" idx="10"/>
          </p:nvPr>
        </p:nvSpPr>
        <p:spPr/>
        <p:txBody>
          <a:bodyPr/>
          <a:lstStyle>
            <a:lvl1pPr>
              <a:defRPr/>
            </a:lvl1pPr>
          </a:lstStyle>
          <a:p>
            <a:pPr>
              <a:defRPr/>
            </a:pPr>
            <a:fld id="{D0926063-81F6-6042-9577-68F3A841B88C}" type="datetimeFigureOut">
              <a:rPr lang="pt-BR"/>
              <a:pPr>
                <a:defRPr/>
              </a:pPr>
              <a:t>15/04/2024</a:t>
            </a:fld>
            <a:endParaRPr lang="pt-BR"/>
          </a:p>
        </p:txBody>
      </p:sp>
      <p:sp>
        <p:nvSpPr>
          <p:cNvPr id="10" name="Espaço Reservado para Rodapé 5">
            <a:extLst>
              <a:ext uri="{FF2B5EF4-FFF2-40B4-BE49-F238E27FC236}">
                <a16:creationId xmlns:a16="http://schemas.microsoft.com/office/drawing/2014/main" id="{0D895F8C-C4B7-85C5-DABD-9B6B732D7204}"/>
              </a:ext>
            </a:extLst>
          </p:cNvPr>
          <p:cNvSpPr>
            <a:spLocks noGrp="1"/>
          </p:cNvSpPr>
          <p:nvPr>
            <p:ph type="ftr" sz="quarter" idx="11"/>
          </p:nvPr>
        </p:nvSpPr>
        <p:spPr/>
        <p:txBody>
          <a:bodyPr/>
          <a:lstStyle>
            <a:lvl1pPr>
              <a:defRPr/>
            </a:lvl1pPr>
          </a:lstStyle>
          <a:p>
            <a:pPr>
              <a:defRPr/>
            </a:pPr>
            <a:endParaRPr lang="pt-BR"/>
          </a:p>
        </p:txBody>
      </p:sp>
      <p:sp>
        <p:nvSpPr>
          <p:cNvPr id="11" name="Espaço Reservado para Número de Slide 6">
            <a:extLst>
              <a:ext uri="{FF2B5EF4-FFF2-40B4-BE49-F238E27FC236}">
                <a16:creationId xmlns:a16="http://schemas.microsoft.com/office/drawing/2014/main" id="{FFAABB10-4D3A-A5A3-9906-C90B4E8BAE63}"/>
              </a:ext>
            </a:extLst>
          </p:cNvPr>
          <p:cNvSpPr>
            <a:spLocks noGrp="1"/>
          </p:cNvSpPr>
          <p:nvPr>
            <p:ph type="sldNum" sz="quarter" idx="12"/>
          </p:nvPr>
        </p:nvSpPr>
        <p:spPr>
          <a:xfrm>
            <a:off x="8077200" y="6356350"/>
            <a:ext cx="609600" cy="365125"/>
          </a:xfrm>
        </p:spPr>
        <p:txBody>
          <a:bodyPr/>
          <a:lstStyle>
            <a:lvl1pPr>
              <a:defRPr/>
            </a:lvl1pPr>
          </a:lstStyle>
          <a:p>
            <a:pPr>
              <a:defRPr/>
            </a:pPr>
            <a:fld id="{DA8C510C-44A0-144B-8408-F7C2DC9290D8}" type="slidenum">
              <a:rPr lang="pt-BR" altLang="pt-BR"/>
              <a:pPr>
                <a:defRPr/>
              </a:pPr>
              <a:t>‹nº›</a:t>
            </a:fld>
            <a:endParaRPr lang="pt-BR" altLang="pt-BR"/>
          </a:p>
        </p:txBody>
      </p:sp>
    </p:spTree>
    <p:extLst>
      <p:ext uri="{BB962C8B-B14F-4D97-AF65-F5344CB8AC3E}">
        <p14:creationId xmlns:p14="http://schemas.microsoft.com/office/powerpoint/2010/main" val="2384266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orma livre 6">
            <a:extLst>
              <a:ext uri="{FF2B5EF4-FFF2-40B4-BE49-F238E27FC236}">
                <a16:creationId xmlns:a16="http://schemas.microsoft.com/office/drawing/2014/main" id="{64AE44F9-1352-0920-6FD4-A09D41BB688E}"/>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orma livre 7">
            <a:extLst>
              <a:ext uri="{FF2B5EF4-FFF2-40B4-BE49-F238E27FC236}">
                <a16:creationId xmlns:a16="http://schemas.microsoft.com/office/drawing/2014/main" id="{EB10D4B8-5DAE-2A9B-DD56-37894336B6DD}"/>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1028" name="Espaço Reservado para Título 8">
            <a:extLst>
              <a:ext uri="{FF2B5EF4-FFF2-40B4-BE49-F238E27FC236}">
                <a16:creationId xmlns:a16="http://schemas.microsoft.com/office/drawing/2014/main" id="{A678B7D2-C1F3-BA21-701C-89F5C60D18B5}"/>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pt-BR" altLang="pt-BR"/>
              <a:t>Clique para editar o estilo do título mestre</a:t>
            </a:r>
            <a:endParaRPr lang="en-US" altLang="pt-BR"/>
          </a:p>
        </p:txBody>
      </p:sp>
      <p:sp>
        <p:nvSpPr>
          <p:cNvPr id="1029" name="Espaço Reservado para Texto 29">
            <a:extLst>
              <a:ext uri="{FF2B5EF4-FFF2-40B4-BE49-F238E27FC236}">
                <a16:creationId xmlns:a16="http://schemas.microsoft.com/office/drawing/2014/main" id="{35CD02B5-1F33-9254-AA2C-A9E60F4AE99A}"/>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endParaRPr lang="en-US" altLang="pt-BR"/>
          </a:p>
        </p:txBody>
      </p:sp>
      <p:sp>
        <p:nvSpPr>
          <p:cNvPr id="10" name="Espaço Reservado para Data 9">
            <a:extLst>
              <a:ext uri="{FF2B5EF4-FFF2-40B4-BE49-F238E27FC236}">
                <a16:creationId xmlns:a16="http://schemas.microsoft.com/office/drawing/2014/main" id="{2E0699E6-95AE-2CAA-49B6-96030DE1C6EA}"/>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fld id="{661C7D3C-48A5-8C4E-94E2-3506ACE5E735}" type="datetimeFigureOut">
              <a:rPr lang="pt-BR"/>
              <a:pPr>
                <a:defRPr/>
              </a:pPr>
              <a:t>15/04/2024</a:t>
            </a:fld>
            <a:endParaRPr lang="pt-BR"/>
          </a:p>
        </p:txBody>
      </p:sp>
      <p:sp>
        <p:nvSpPr>
          <p:cNvPr id="22" name="Espaço Reservado para Rodapé 21">
            <a:extLst>
              <a:ext uri="{FF2B5EF4-FFF2-40B4-BE49-F238E27FC236}">
                <a16:creationId xmlns:a16="http://schemas.microsoft.com/office/drawing/2014/main" id="{EDB5A6A2-80B1-F52C-4B2E-EA517CF39AB2}"/>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pt-BR"/>
          </a:p>
        </p:txBody>
      </p:sp>
      <p:sp>
        <p:nvSpPr>
          <p:cNvPr id="18" name="Espaço Reservado para Número de Slide 17">
            <a:extLst>
              <a:ext uri="{FF2B5EF4-FFF2-40B4-BE49-F238E27FC236}">
                <a16:creationId xmlns:a16="http://schemas.microsoft.com/office/drawing/2014/main" id="{32748749-E4F1-9659-C742-45D6C79A858E}"/>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4B251A"/>
                </a:solidFill>
              </a:defRPr>
            </a:lvl1pPr>
          </a:lstStyle>
          <a:p>
            <a:pPr>
              <a:defRPr/>
            </a:pPr>
            <a:fld id="{7B33F0E8-5ADE-F04B-B13B-0A79CDE732C9}" type="slidenum">
              <a:rPr lang="pt-BR" altLang="pt-BR"/>
              <a:pPr>
                <a:defRPr/>
              </a:pPr>
              <a:t>‹nº›</a:t>
            </a:fld>
            <a:endParaRPr lang="pt-BR" altLang="pt-BR"/>
          </a:p>
        </p:txBody>
      </p:sp>
      <p:grpSp>
        <p:nvGrpSpPr>
          <p:cNvPr id="1033" name="Grupo 1">
            <a:extLst>
              <a:ext uri="{FF2B5EF4-FFF2-40B4-BE49-F238E27FC236}">
                <a16:creationId xmlns:a16="http://schemas.microsoft.com/office/drawing/2014/main" id="{631C663B-19D2-ECF8-D285-697C9EC2F26E}"/>
              </a:ext>
            </a:extLst>
          </p:cNvPr>
          <p:cNvGrpSpPr>
            <a:grpSpLocks/>
          </p:cNvGrpSpPr>
          <p:nvPr/>
        </p:nvGrpSpPr>
        <p:grpSpPr bwMode="auto">
          <a:xfrm>
            <a:off x="-19050" y="203200"/>
            <a:ext cx="9180513" cy="647700"/>
            <a:chOff x="-19045" y="216550"/>
            <a:chExt cx="9180548" cy="649224"/>
          </a:xfrm>
        </p:grpSpPr>
        <p:sp>
          <p:nvSpPr>
            <p:cNvPr id="12" name="Forma livre 11">
              <a:extLst>
                <a:ext uri="{FF2B5EF4-FFF2-40B4-BE49-F238E27FC236}">
                  <a16:creationId xmlns:a16="http://schemas.microsoft.com/office/drawing/2014/main" id="{C3778D86-63EA-D5EA-45C0-D4EB42FB22B0}"/>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3" name="Forma livre 12">
              <a:extLst>
                <a:ext uri="{FF2B5EF4-FFF2-40B4-BE49-F238E27FC236}">
                  <a16:creationId xmlns:a16="http://schemas.microsoft.com/office/drawing/2014/main" id="{72B94398-0CAF-5FF3-A088-7B915DA96DC9}"/>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554" r:id="rId1"/>
    <p:sldLayoutId id="2147484546" r:id="rId2"/>
    <p:sldLayoutId id="2147484555" r:id="rId3"/>
    <p:sldLayoutId id="2147484547" r:id="rId4"/>
    <p:sldLayoutId id="2147484548" r:id="rId5"/>
    <p:sldLayoutId id="2147484549" r:id="rId6"/>
    <p:sldLayoutId id="2147484550" r:id="rId7"/>
    <p:sldLayoutId id="2147484551" r:id="rId8"/>
    <p:sldLayoutId id="2147484556" r:id="rId9"/>
    <p:sldLayoutId id="2147484552" r:id="rId10"/>
    <p:sldLayoutId id="214748455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C32D2E"/>
        </a:buClr>
        <a:buSzPct val="95000"/>
        <a:buFont typeface="Wingdings 2" pitchFamily="2"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2"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2"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C32D2E"/>
        </a:buClr>
        <a:buSzPct val="65000"/>
        <a:buFont typeface="Wingdings 2" pitchFamily="2"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4AA33"/>
        </a:buClr>
        <a:buSzPct val="65000"/>
        <a:buFont typeface="Wingdings 2" pitchFamily="2"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a:extLst>
              <a:ext uri="{FF2B5EF4-FFF2-40B4-BE49-F238E27FC236}">
                <a16:creationId xmlns:a16="http://schemas.microsoft.com/office/drawing/2014/main" id="{6820CBED-8F96-7CFC-B453-78A1364DA528}"/>
              </a:ext>
            </a:extLst>
          </p:cNvPr>
          <p:cNvSpPr>
            <a:spLocks noGrp="1"/>
          </p:cNvSpPr>
          <p:nvPr>
            <p:ph type="title"/>
          </p:nvPr>
        </p:nvSpPr>
        <p:spPr/>
        <p:txBody>
          <a:bodyPr/>
          <a:lstStyle/>
          <a:p>
            <a:endParaRPr lang="pt-BR" altLang="pt-BR"/>
          </a:p>
        </p:txBody>
      </p:sp>
      <p:sp>
        <p:nvSpPr>
          <p:cNvPr id="3" name="Espaço Reservado para Conteúdo 2">
            <a:extLst>
              <a:ext uri="{FF2B5EF4-FFF2-40B4-BE49-F238E27FC236}">
                <a16:creationId xmlns:a16="http://schemas.microsoft.com/office/drawing/2014/main" id="{20BB2806-6AC1-DB74-31EF-5C3A171B4F1C}"/>
              </a:ext>
            </a:extLst>
          </p:cNvPr>
          <p:cNvSpPr>
            <a:spLocks noGrp="1"/>
          </p:cNvSpPr>
          <p:nvPr>
            <p:ph idx="1"/>
          </p:nvPr>
        </p:nvSpPr>
        <p:spPr>
          <a:xfrm>
            <a:off x="457200" y="1125538"/>
            <a:ext cx="8229600" cy="5199062"/>
          </a:xfrm>
        </p:spPr>
        <p:txBody>
          <a:bodyPr/>
          <a:lstStyle/>
          <a:p>
            <a:pPr marL="0" indent="0" algn="ctr">
              <a:buFont typeface="Wingdings 2" panose="05020102010507070707" pitchFamily="18" charset="2"/>
              <a:buNone/>
              <a:defRPr/>
            </a:pPr>
            <a:r>
              <a:rPr lang="pt-BR" dirty="0"/>
              <a:t>UNIVERSIDADE DE SÃO PAULO</a:t>
            </a:r>
          </a:p>
          <a:p>
            <a:pPr marL="0" indent="0" algn="ctr">
              <a:buFont typeface="Wingdings 2" panose="05020102010507070707" pitchFamily="18" charset="2"/>
              <a:buNone/>
              <a:defRPr/>
            </a:pPr>
            <a:r>
              <a:rPr lang="pt-BR" dirty="0"/>
              <a:t>FACULDADE DE DIREITO</a:t>
            </a:r>
          </a:p>
          <a:p>
            <a:pPr marL="0" indent="0" algn="ctr">
              <a:buFont typeface="Wingdings 2" panose="05020102010507070707" pitchFamily="18" charset="2"/>
              <a:buNone/>
              <a:defRPr/>
            </a:pPr>
            <a:endParaRPr lang="pt-BR" dirty="0"/>
          </a:p>
          <a:p>
            <a:pPr marL="0" indent="0" algn="ctr">
              <a:buFont typeface="Wingdings 2" panose="05020102010507070707" pitchFamily="18" charset="2"/>
              <a:buNone/>
              <a:defRPr/>
            </a:pPr>
            <a:endParaRPr lang="pt-BR" dirty="0"/>
          </a:p>
          <a:p>
            <a:pPr marL="0" indent="0" algn="ctr">
              <a:buFont typeface="Wingdings 2" panose="05020102010507070707" pitchFamily="18" charset="2"/>
              <a:buNone/>
              <a:defRPr/>
            </a:pPr>
            <a:endParaRPr lang="pt-BR" dirty="0"/>
          </a:p>
          <a:p>
            <a:pPr marL="0" indent="0" algn="ctr">
              <a:buFont typeface="Wingdings 2" panose="05020102010507070707" pitchFamily="18" charset="2"/>
              <a:buNone/>
              <a:defRPr/>
            </a:pPr>
            <a:r>
              <a:rPr lang="pt-BR" b="1" i="1" dirty="0">
                <a:effectLst>
                  <a:outerShdw blurRad="38100" dist="38100" dir="2700000" algn="tl">
                    <a:srgbClr val="000000">
                      <a:alpha val="43137"/>
                    </a:srgbClr>
                  </a:outerShdw>
                </a:effectLst>
              </a:rPr>
              <a:t>Teoria Geral do Direito Penal</a:t>
            </a:r>
          </a:p>
          <a:p>
            <a:pPr marL="0" indent="0" algn="ctr">
              <a:buFont typeface="Wingdings 2" panose="05020102010507070707" pitchFamily="18" charset="2"/>
              <a:buNone/>
              <a:defRPr/>
            </a:pPr>
            <a:endParaRPr lang="pt-BR" b="1" i="1" dirty="0">
              <a:effectLst>
                <a:outerShdw blurRad="38100" dist="38100" dir="2700000" algn="tl">
                  <a:srgbClr val="000000">
                    <a:alpha val="43137"/>
                  </a:srgbClr>
                </a:outerShdw>
              </a:effectLst>
            </a:endParaRPr>
          </a:p>
          <a:p>
            <a:pPr marL="0" indent="0" algn="ctr">
              <a:buFont typeface="Wingdings 2" panose="05020102010507070707" pitchFamily="18" charset="2"/>
              <a:buNone/>
              <a:defRPr/>
            </a:pPr>
            <a:endParaRPr lang="pt-BR" i="1" dirty="0"/>
          </a:p>
          <a:p>
            <a:pPr marL="0" indent="0" algn="ctr">
              <a:buFont typeface="Wingdings 2" panose="05020102010507070707" pitchFamily="18" charset="2"/>
              <a:buNone/>
              <a:defRPr/>
            </a:pPr>
            <a:endParaRPr lang="pt-BR" i="1" dirty="0"/>
          </a:p>
          <a:p>
            <a:pPr marL="0" indent="0" algn="r">
              <a:buFont typeface="Wingdings 2" panose="05020102010507070707" pitchFamily="18" charset="2"/>
              <a:buNone/>
              <a:defRPr/>
            </a:pPr>
            <a:endParaRPr lang="pt-BR" i="1" dirty="0"/>
          </a:p>
          <a:p>
            <a:pPr marL="0" indent="0" algn="r">
              <a:buFont typeface="Wingdings 2" panose="05020102010507070707" pitchFamily="18" charset="2"/>
              <a:buNone/>
              <a:defRPr/>
            </a:pPr>
            <a:r>
              <a:rPr lang="pt-BR" sz="2000" i="1" dirty="0"/>
              <a:t>Ana Elisa </a:t>
            </a:r>
            <a:r>
              <a:rPr lang="pt-BR" sz="2000" i="1" dirty="0" err="1"/>
              <a:t>Liberatore</a:t>
            </a:r>
            <a:r>
              <a:rPr lang="pt-BR" sz="2000" i="1" dirty="0"/>
              <a:t> S. Bechara</a:t>
            </a:r>
            <a:endParaRPr lang="pt-B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ítulo 1">
            <a:extLst>
              <a:ext uri="{FF2B5EF4-FFF2-40B4-BE49-F238E27FC236}">
                <a16:creationId xmlns:a16="http://schemas.microsoft.com/office/drawing/2014/main" id="{FD7FDEF9-5E66-F92F-B9AB-47F0A69CCA9D}"/>
              </a:ext>
            </a:extLst>
          </p:cNvPr>
          <p:cNvSpPr>
            <a:spLocks noGrp="1"/>
          </p:cNvSpPr>
          <p:nvPr>
            <p:ph type="title"/>
          </p:nvPr>
        </p:nvSpPr>
        <p:spPr/>
        <p:txBody>
          <a:bodyPr/>
          <a:lstStyle/>
          <a:p>
            <a:endParaRPr lang="pt-BR" altLang="pt-BR"/>
          </a:p>
        </p:txBody>
      </p:sp>
      <p:sp>
        <p:nvSpPr>
          <p:cNvPr id="26626" name="Espaço Reservado para Conteúdo 2">
            <a:extLst>
              <a:ext uri="{FF2B5EF4-FFF2-40B4-BE49-F238E27FC236}">
                <a16:creationId xmlns:a16="http://schemas.microsoft.com/office/drawing/2014/main" id="{79A54C04-A0AA-B0EF-D511-05C244FD2693}"/>
              </a:ext>
            </a:extLst>
          </p:cNvPr>
          <p:cNvSpPr>
            <a:spLocks noGrp="1"/>
          </p:cNvSpPr>
          <p:nvPr>
            <p:ph idx="1"/>
          </p:nvPr>
        </p:nvSpPr>
        <p:spPr>
          <a:xfrm>
            <a:off x="457200" y="1268413"/>
            <a:ext cx="8229600" cy="5056187"/>
          </a:xfrm>
        </p:spPr>
        <p:txBody>
          <a:bodyPr/>
          <a:lstStyle/>
          <a:p>
            <a:pPr>
              <a:buFont typeface="Wingdings 2" pitchFamily="2" charset="2"/>
              <a:buNone/>
            </a:pPr>
            <a:r>
              <a:rPr lang="pt-BR" altLang="pt-BR"/>
              <a:t>Segunda metade do Séc. XVIII:</a:t>
            </a:r>
          </a:p>
          <a:p>
            <a:pPr>
              <a:buFont typeface="Wingdings 2" pitchFamily="2" charset="2"/>
              <a:buNone/>
            </a:pPr>
            <a:endParaRPr lang="pt-BR" altLang="pt-BR"/>
          </a:p>
          <a:p>
            <a:pPr>
              <a:buFont typeface="Wingdings 2" pitchFamily="2" charset="2"/>
              <a:buNone/>
            </a:pPr>
            <a:r>
              <a:rPr lang="pt-BR" altLang="pt-BR"/>
              <a:t>Cesare </a:t>
            </a:r>
            <a:r>
              <a:rPr lang="pt-BR" altLang="pt-BR" b="1"/>
              <a:t>BECCARIA</a:t>
            </a:r>
            <a:r>
              <a:rPr lang="pt-BR" altLang="pt-BR"/>
              <a:t> (1764)</a:t>
            </a:r>
          </a:p>
          <a:p>
            <a:pPr>
              <a:buFont typeface="Wingdings 2" pitchFamily="2" charset="2"/>
              <a:buNone/>
            </a:pPr>
            <a:endParaRPr lang="pt-BR" altLang="pt-BR"/>
          </a:p>
          <a:p>
            <a:pPr>
              <a:buFont typeface="Wingdings 2" pitchFamily="2" charset="2"/>
              <a:buNone/>
            </a:pPr>
            <a:r>
              <a:rPr lang="pt-BR" altLang="pt-BR"/>
              <a:t>Karl Ferdinand </a:t>
            </a:r>
            <a:r>
              <a:rPr lang="pt-BR" altLang="pt-BR" b="1"/>
              <a:t>HOMMEL</a:t>
            </a:r>
            <a:r>
              <a:rPr lang="pt-BR" altLang="pt-BR"/>
              <a:t> (1778)</a:t>
            </a:r>
          </a:p>
          <a:p>
            <a:pPr>
              <a:buFont typeface="Wingdings 2" pitchFamily="2" charset="2"/>
              <a:buNone/>
            </a:pPr>
            <a:endParaRPr lang="pt-BR" altLang="pt-BR"/>
          </a:p>
          <a:p>
            <a:pPr>
              <a:buFont typeface="Wingdings 2" pitchFamily="2" charset="2"/>
              <a:buNone/>
            </a:pPr>
            <a:endParaRPr lang="pt-BR" altLang="pt-BR"/>
          </a:p>
          <a:p>
            <a:pPr algn="just">
              <a:lnSpc>
                <a:spcPct val="150000"/>
              </a:lnSpc>
              <a:buFont typeface="Wingdings 2" pitchFamily="2" charset="2"/>
              <a:buNone/>
            </a:pPr>
            <a:r>
              <a:rPr lang="pt-BR" altLang="pt-BR"/>
              <a:t>	</a:t>
            </a:r>
            <a:r>
              <a:rPr lang="pt-BR" altLang="pt-BR" b="1"/>
              <a:t>Limitação do poder punitivo estatal à prevenção de danos sociais.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ítulo 1">
            <a:extLst>
              <a:ext uri="{FF2B5EF4-FFF2-40B4-BE49-F238E27FC236}">
                <a16:creationId xmlns:a16="http://schemas.microsoft.com/office/drawing/2014/main" id="{616A1EA3-349D-69EB-584E-33905C779290}"/>
              </a:ext>
            </a:extLst>
          </p:cNvPr>
          <p:cNvSpPr>
            <a:spLocks noGrp="1"/>
          </p:cNvSpPr>
          <p:nvPr>
            <p:ph type="title"/>
          </p:nvPr>
        </p:nvSpPr>
        <p:spPr/>
        <p:txBody>
          <a:bodyPr/>
          <a:lstStyle/>
          <a:p>
            <a:endParaRPr lang="pt-BR" altLang="pt-BR"/>
          </a:p>
        </p:txBody>
      </p:sp>
      <p:sp>
        <p:nvSpPr>
          <p:cNvPr id="27650" name="Espaço Reservado para Conteúdo 2">
            <a:extLst>
              <a:ext uri="{FF2B5EF4-FFF2-40B4-BE49-F238E27FC236}">
                <a16:creationId xmlns:a16="http://schemas.microsoft.com/office/drawing/2014/main" id="{0E1C0BA2-F8B5-DD9B-774B-53535DC2E301}"/>
              </a:ext>
            </a:extLst>
          </p:cNvPr>
          <p:cNvSpPr>
            <a:spLocks noGrp="1"/>
          </p:cNvSpPr>
          <p:nvPr>
            <p:ph idx="1"/>
          </p:nvPr>
        </p:nvSpPr>
        <p:spPr>
          <a:xfrm>
            <a:off x="457200" y="836613"/>
            <a:ext cx="8229600" cy="5487987"/>
          </a:xfrm>
        </p:spPr>
        <p:txBody>
          <a:bodyPr/>
          <a:lstStyle/>
          <a:p>
            <a:pPr algn="just">
              <a:buFont typeface="Wingdings 2" pitchFamily="2" charset="2"/>
              <a:buNone/>
            </a:pPr>
            <a:r>
              <a:rPr lang="pt-BR" altLang="pt-BR" sz="2800" b="1" i="1"/>
              <a:t>“Mas o jurista e político que pensa por si mesmo não deve deixar-se influenciar, por meio de práticas morais e palavras sonantes, pelo erro de procurar a magnitude do crime em algo que não seja única e exclusivamente o dano que este resulta para a sociedade (...). A nossa regra é esta: quanto mais triste para a República for o resultado causado por um fato, maior será a punibilidade desse fato. Mas, se não se produzir nenhum resultado nocivo à República, ele é indiferente ou, pelo menos, não é objeto das leis penais.” </a:t>
            </a:r>
            <a:r>
              <a:rPr lang="pt-BR" altLang="pt-BR"/>
              <a:t>(HOMMEL)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9F3972-6646-B026-5766-4FA3289C89F5}"/>
              </a:ext>
            </a:extLst>
          </p:cNvPr>
          <p:cNvSpPr>
            <a:spLocks noGrp="1"/>
          </p:cNvSpPr>
          <p:nvPr>
            <p:ph type="title"/>
          </p:nvPr>
        </p:nvSpPr>
        <p:spPr>
          <a:xfrm>
            <a:off x="457200" y="704850"/>
            <a:ext cx="8229600" cy="492125"/>
          </a:xfrm>
        </p:spPr>
        <p:txBody>
          <a:bodyPr/>
          <a:lstStyle/>
          <a:p>
            <a:pPr>
              <a:defRPr/>
            </a:pPr>
            <a:r>
              <a:rPr lang="pt-BR" sz="2800" b="1" dirty="0">
                <a:solidFill>
                  <a:schemeClr val="tx1"/>
                </a:solidFill>
                <a:latin typeface="+mn-lt"/>
              </a:rPr>
              <a:t>Paul Johann </a:t>
            </a:r>
            <a:r>
              <a:rPr lang="pt-BR" sz="2800" b="1" dirty="0" err="1">
                <a:solidFill>
                  <a:schemeClr val="tx1"/>
                </a:solidFill>
                <a:latin typeface="+mn-lt"/>
              </a:rPr>
              <a:t>Anselm</a:t>
            </a:r>
            <a:r>
              <a:rPr lang="pt-BR" sz="2800" b="1" dirty="0">
                <a:solidFill>
                  <a:schemeClr val="tx1"/>
                </a:solidFill>
                <a:latin typeface="+mn-lt"/>
              </a:rPr>
              <a:t> </a:t>
            </a:r>
            <a:r>
              <a:rPr lang="pt-BR" sz="2800" b="1" dirty="0" err="1">
                <a:solidFill>
                  <a:schemeClr val="tx1"/>
                </a:solidFill>
                <a:latin typeface="+mn-lt"/>
              </a:rPr>
              <a:t>Ritter</a:t>
            </a:r>
            <a:r>
              <a:rPr lang="pt-BR" sz="2800" b="1" dirty="0">
                <a:solidFill>
                  <a:schemeClr val="tx1"/>
                </a:solidFill>
                <a:latin typeface="+mn-lt"/>
              </a:rPr>
              <a:t> </a:t>
            </a:r>
            <a:r>
              <a:rPr lang="pt-BR" sz="2800" b="1" dirty="0" err="1">
                <a:solidFill>
                  <a:schemeClr val="tx1"/>
                </a:solidFill>
                <a:latin typeface="+mn-lt"/>
              </a:rPr>
              <a:t>von</a:t>
            </a:r>
            <a:r>
              <a:rPr lang="pt-BR" sz="2800" b="1" dirty="0">
                <a:solidFill>
                  <a:schemeClr val="tx1"/>
                </a:solidFill>
                <a:latin typeface="+mn-lt"/>
              </a:rPr>
              <a:t> FEUERBACH:</a:t>
            </a:r>
          </a:p>
        </p:txBody>
      </p:sp>
      <p:sp>
        <p:nvSpPr>
          <p:cNvPr id="28674" name="Espaço Reservado para Conteúdo 2">
            <a:extLst>
              <a:ext uri="{FF2B5EF4-FFF2-40B4-BE49-F238E27FC236}">
                <a16:creationId xmlns:a16="http://schemas.microsoft.com/office/drawing/2014/main" id="{CAA49A22-4902-E025-69CA-524766B9D091}"/>
              </a:ext>
            </a:extLst>
          </p:cNvPr>
          <p:cNvSpPr>
            <a:spLocks noGrp="1"/>
          </p:cNvSpPr>
          <p:nvPr>
            <p:ph idx="1"/>
          </p:nvPr>
        </p:nvSpPr>
        <p:spPr>
          <a:xfrm>
            <a:off x="457200" y="1412875"/>
            <a:ext cx="8229600" cy="4911725"/>
          </a:xfrm>
        </p:spPr>
        <p:txBody>
          <a:bodyPr/>
          <a:lstStyle/>
          <a:p>
            <a:pPr algn="just">
              <a:buFont typeface="Wingdings 2" pitchFamily="2" charset="2"/>
              <a:buNone/>
            </a:pPr>
            <a:r>
              <a:rPr lang="pt-BR" altLang="pt-BR"/>
              <a:t>	</a:t>
            </a:r>
            <a:r>
              <a:rPr lang="pt-BR" altLang="pt-BR" sz="2400"/>
              <a:t>Primeira tentativa de precisar sistematicamente um referente material do delito, diferenciando-o da mera violação de dever.</a:t>
            </a:r>
          </a:p>
          <a:p>
            <a:pPr algn="just">
              <a:buFont typeface="Wingdings 2" pitchFamily="2" charset="2"/>
              <a:buNone/>
            </a:pPr>
            <a:endParaRPr lang="pt-BR" altLang="pt-BR" sz="1200"/>
          </a:p>
          <a:p>
            <a:pPr algn="just">
              <a:buFont typeface="Wingdings 2" pitchFamily="2" charset="2"/>
              <a:buNone/>
            </a:pPr>
            <a:r>
              <a:rPr lang="pt-BR" altLang="pt-BR"/>
              <a:t>“</a:t>
            </a:r>
            <a:r>
              <a:rPr lang="pt-BR" altLang="pt-BR" b="1" i="1"/>
              <a:t>Quem excede os limites da liberdade jurídica comete uma lesão jurídica ou injúria. O que lesiona a liberdade garantida pelo contrato social e assegurada por meio de leis penais comete um crime. Concluindo, crime é, no sentido mais amplo, uma injúria contida em uma lei penal, ou uma ação contrária ao direito de otrem, cominada em uma lei penal.</a:t>
            </a:r>
            <a:r>
              <a:rPr lang="pt-BR" altLang="pt-BR" i="1"/>
              <a:t>” </a:t>
            </a:r>
            <a:r>
              <a:rPr lang="pt-BR" altLang="pt-BR"/>
              <a:t>(</a:t>
            </a:r>
            <a:r>
              <a:rPr lang="pt-BR" altLang="pt-BR" i="1"/>
              <a:t>Tratado de direito penal)</a:t>
            </a:r>
            <a:endParaRPr lang="pt-BR" altLang="pt-B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1C933-921A-7696-4D9F-54A91A75479C}"/>
              </a:ext>
            </a:extLst>
          </p:cNvPr>
          <p:cNvSpPr>
            <a:spLocks noGrp="1"/>
          </p:cNvSpPr>
          <p:nvPr>
            <p:ph type="title"/>
          </p:nvPr>
        </p:nvSpPr>
        <p:spPr>
          <a:xfrm>
            <a:off x="179388" y="1052513"/>
            <a:ext cx="8507412" cy="1728787"/>
          </a:xfrm>
        </p:spPr>
        <p:txBody>
          <a:bodyPr/>
          <a:lstStyle/>
          <a:p>
            <a:pPr algn="ctr">
              <a:defRPr/>
            </a:pPr>
            <a:r>
              <a:rPr lang="pt-BR" sz="2800" b="1" dirty="0">
                <a:solidFill>
                  <a:schemeClr val="tx2">
                    <a:lumMod val="50000"/>
                  </a:schemeClr>
                </a:solidFill>
                <a:latin typeface="+mn-lt"/>
              </a:rPr>
              <a:t>Surgimento  da  teoria  do  bem  jurídico (BIRNBAUM):    limite    ou    extensão    da intervenção   penal?</a:t>
            </a:r>
            <a:br>
              <a:rPr lang="pt-BR" sz="2800" b="1" dirty="0">
                <a:solidFill>
                  <a:schemeClr val="tx2">
                    <a:lumMod val="50000"/>
                  </a:schemeClr>
                </a:solidFill>
                <a:latin typeface="+mn-lt"/>
              </a:rPr>
            </a:br>
            <a:r>
              <a:rPr lang="pt-BR" sz="3200" b="1" dirty="0">
                <a:solidFill>
                  <a:schemeClr val="tx2">
                    <a:lumMod val="50000"/>
                  </a:schemeClr>
                </a:solidFill>
                <a:latin typeface="+mn-lt"/>
              </a:rPr>
              <a:t> </a:t>
            </a:r>
            <a:endParaRPr lang="pt-BR" sz="3200" b="1" dirty="0">
              <a:latin typeface="+mn-lt"/>
            </a:endParaRPr>
          </a:p>
        </p:txBody>
      </p:sp>
      <p:sp>
        <p:nvSpPr>
          <p:cNvPr id="20483" name="Espaço Reservado para Conteúdo 2">
            <a:extLst>
              <a:ext uri="{FF2B5EF4-FFF2-40B4-BE49-F238E27FC236}">
                <a16:creationId xmlns:a16="http://schemas.microsoft.com/office/drawing/2014/main" id="{6A7AB196-031B-4754-E79C-68365354ADC1}"/>
              </a:ext>
            </a:extLst>
          </p:cNvPr>
          <p:cNvSpPr>
            <a:spLocks noGrp="1"/>
          </p:cNvSpPr>
          <p:nvPr>
            <p:ph idx="1"/>
          </p:nvPr>
        </p:nvSpPr>
        <p:spPr/>
        <p:txBody>
          <a:bodyPr/>
          <a:lstStyle/>
          <a:p>
            <a:pPr>
              <a:defRPr/>
            </a:pPr>
            <a:endParaRPr lang="pt-BR" altLang="pt-BR" dirty="0"/>
          </a:p>
          <a:p>
            <a:pPr marL="0" indent="0">
              <a:buFont typeface="Wingdings 2" pitchFamily="2" charset="2"/>
              <a:buNone/>
              <a:defRPr/>
            </a:pPr>
            <a:endParaRPr lang="pt-BR" altLang="pt-BR" sz="1600" dirty="0"/>
          </a:p>
          <a:p>
            <a:pPr algn="just">
              <a:lnSpc>
                <a:spcPct val="150000"/>
              </a:lnSpc>
              <a:defRPr/>
            </a:pPr>
            <a:r>
              <a:rPr lang="pt-BR" altLang="pt-BR" sz="2400" dirty="0"/>
              <a:t>Crítica a FEUERBACH sobre a necessidade de intervenção mais intensa do Estado na esfera penal, para além dos direitos subjetivos.</a:t>
            </a:r>
          </a:p>
          <a:p>
            <a:pPr algn="just">
              <a:defRPr/>
            </a:pPr>
            <a:endParaRPr lang="pt-BR" altLang="pt-BR" sz="1400" dirty="0"/>
          </a:p>
          <a:p>
            <a:pPr algn="just">
              <a:lnSpc>
                <a:spcPct val="150000"/>
              </a:lnSpc>
              <a:defRPr/>
            </a:pPr>
            <a:r>
              <a:rPr lang="pt-BR" altLang="pt-BR" sz="2400" dirty="0"/>
              <a:t>Situações em que a equação </a:t>
            </a:r>
            <a:r>
              <a:rPr lang="pt-BR" altLang="pt-BR" sz="2400" i="1" dirty="0"/>
              <a:t>delito-lesão de direito subjetivo</a:t>
            </a:r>
            <a:r>
              <a:rPr lang="pt-BR" altLang="pt-BR" sz="2400" dirty="0"/>
              <a:t> não se verifica: delitos de perigo (compreendida também a tentativa)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1">
            <a:extLst>
              <a:ext uri="{FF2B5EF4-FFF2-40B4-BE49-F238E27FC236}">
                <a16:creationId xmlns:a16="http://schemas.microsoft.com/office/drawing/2014/main" id="{790ED166-FABE-171A-7D9B-7046F4068203}"/>
              </a:ext>
            </a:extLst>
          </p:cNvPr>
          <p:cNvSpPr>
            <a:spLocks noGrp="1"/>
          </p:cNvSpPr>
          <p:nvPr>
            <p:ph type="title"/>
          </p:nvPr>
        </p:nvSpPr>
        <p:spPr/>
        <p:txBody>
          <a:bodyPr/>
          <a:lstStyle/>
          <a:p>
            <a:endParaRPr lang="pt-BR" altLang="pt-BR"/>
          </a:p>
        </p:txBody>
      </p:sp>
      <p:sp>
        <p:nvSpPr>
          <p:cNvPr id="30722" name="Espaço Reservado para Conteúdo 2">
            <a:extLst>
              <a:ext uri="{FF2B5EF4-FFF2-40B4-BE49-F238E27FC236}">
                <a16:creationId xmlns:a16="http://schemas.microsoft.com/office/drawing/2014/main" id="{6E7FD522-5D1D-D778-955C-70E6093525B7}"/>
              </a:ext>
            </a:extLst>
          </p:cNvPr>
          <p:cNvSpPr>
            <a:spLocks noGrp="1"/>
          </p:cNvSpPr>
          <p:nvPr>
            <p:ph idx="1"/>
          </p:nvPr>
        </p:nvSpPr>
        <p:spPr>
          <a:xfrm>
            <a:off x="457200" y="981075"/>
            <a:ext cx="8229600" cy="5343525"/>
          </a:xfrm>
        </p:spPr>
        <p:txBody>
          <a:bodyPr/>
          <a:lstStyle/>
          <a:p>
            <a:pPr algn="just">
              <a:buFont typeface="Wingdings 2" pitchFamily="2" charset="2"/>
              <a:buNone/>
            </a:pPr>
            <a:r>
              <a:rPr lang="pt-BR" altLang="pt-BR"/>
              <a:t>“</a:t>
            </a:r>
            <a:r>
              <a:rPr lang="pt-BR" altLang="pt-BR" sz="2800" b="1" i="1"/>
              <a:t>Está na natureza das coisas o fato de que, além do conceito jurídico positivo do delito, este tenha que possuir um conceito natural. Assim, o conteúdo do delito corresponde àquele que, conforme a natureza do direito penal, possa ser valorado como punível pela sociedade e resumido em um conceito geral. Caso se pretenda tratar o delito como lesão, referido conceito deve, então, ser extraído naturalmente de um bem, e não de um direito.</a:t>
            </a:r>
            <a:r>
              <a:rPr lang="pt-BR" altLang="pt-BR" i="1"/>
              <a:t>” (</a:t>
            </a:r>
            <a:r>
              <a:rPr lang="pt-BR" altLang="pt-BR"/>
              <a:t>BIRNBAUM. </a:t>
            </a:r>
            <a:r>
              <a:rPr lang="pt-BR" altLang="pt-BR" i="1"/>
              <a:t>Sobre la necesidad de una lesión de derechos para el concepto de delito.)</a:t>
            </a:r>
            <a:endParaRPr lang="pt-BR" altLang="pt-B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6B5521-C2E3-24D3-CBF7-25F47263E069}"/>
              </a:ext>
            </a:extLst>
          </p:cNvPr>
          <p:cNvSpPr>
            <a:spLocks noGrp="1"/>
          </p:cNvSpPr>
          <p:nvPr>
            <p:ph type="title"/>
          </p:nvPr>
        </p:nvSpPr>
        <p:spPr>
          <a:xfrm>
            <a:off x="179388" y="404813"/>
            <a:ext cx="8785225" cy="1079500"/>
          </a:xfrm>
        </p:spPr>
        <p:txBody>
          <a:bodyPr/>
          <a:lstStyle/>
          <a:p>
            <a:pPr algn="ctr">
              <a:defRPr/>
            </a:pPr>
            <a:r>
              <a:rPr lang="pt-BR" sz="2900" dirty="0">
                <a:solidFill>
                  <a:srgbClr val="C00000"/>
                </a:solidFill>
                <a:latin typeface="Constantia" panose="02030602050306030303" pitchFamily="18" charset="0"/>
              </a:rPr>
              <a:t>Da  lesão   de   bens  à  lesão  de deveres</a:t>
            </a:r>
            <a:br>
              <a:rPr lang="pt-BR" sz="2900" dirty="0">
                <a:solidFill>
                  <a:schemeClr val="tx2">
                    <a:lumMod val="50000"/>
                  </a:schemeClr>
                </a:solidFill>
                <a:latin typeface="Constantia" panose="02030602050306030303" pitchFamily="18" charset="0"/>
              </a:rPr>
            </a:br>
            <a:endParaRPr lang="pt-BR" sz="2900" dirty="0"/>
          </a:p>
        </p:txBody>
      </p:sp>
      <p:sp>
        <p:nvSpPr>
          <p:cNvPr id="31746" name="Espaço Reservado para Conteúdo 2">
            <a:extLst>
              <a:ext uri="{FF2B5EF4-FFF2-40B4-BE49-F238E27FC236}">
                <a16:creationId xmlns:a16="http://schemas.microsoft.com/office/drawing/2014/main" id="{2A476409-D15C-56B0-D23B-AF6B81F92BAE}"/>
              </a:ext>
            </a:extLst>
          </p:cNvPr>
          <p:cNvSpPr>
            <a:spLocks noGrp="1"/>
          </p:cNvSpPr>
          <p:nvPr>
            <p:ph idx="1"/>
          </p:nvPr>
        </p:nvSpPr>
        <p:spPr>
          <a:xfrm>
            <a:off x="-180975" y="908050"/>
            <a:ext cx="9145588" cy="5834063"/>
          </a:xfrm>
        </p:spPr>
        <p:txBody>
          <a:bodyPr/>
          <a:lstStyle/>
          <a:p>
            <a:pPr algn="just">
              <a:lnSpc>
                <a:spcPct val="150000"/>
              </a:lnSpc>
              <a:buFont typeface="Wingdings 2" pitchFamily="2" charset="2"/>
              <a:buNone/>
            </a:pPr>
            <a:r>
              <a:rPr lang="pt-BR" altLang="pt-BR" sz="2800"/>
              <a:t>	</a:t>
            </a:r>
            <a:r>
              <a:rPr lang="pt-BR" altLang="pt-BR" sz="2100"/>
              <a:t>Diferentes razões metodológicas levaram em distintos momentos a prescindir do conceito de bem jurídico para a delimitação do poder punitivo estatal. Em todas as hipóteses, chegou-se à compreensão do conteúdo material do delito: </a:t>
            </a:r>
            <a:r>
              <a:rPr lang="pt-BR" altLang="pt-BR" sz="2100" b="1"/>
              <a:t>violação de um dever.</a:t>
            </a:r>
          </a:p>
          <a:p>
            <a:pPr algn="just">
              <a:lnSpc>
                <a:spcPct val="150000"/>
              </a:lnSpc>
              <a:buFont typeface="Wingdings 2" pitchFamily="2" charset="2"/>
              <a:buNone/>
            </a:pPr>
            <a:r>
              <a:rPr lang="pt-BR" altLang="pt-BR" sz="2100" b="1"/>
              <a:t>	</a:t>
            </a:r>
            <a:r>
              <a:rPr lang="pt-BR" altLang="pt-BR" sz="2100"/>
              <a:t>- </a:t>
            </a:r>
            <a:r>
              <a:rPr lang="pt-BR" altLang="pt-BR" sz="2100" b="1"/>
              <a:t>Nacional-socialismo</a:t>
            </a:r>
            <a:r>
              <a:rPr lang="pt-BR" altLang="pt-BR" sz="2100"/>
              <a:t>: eticização do DP, desvalorando-se a atitude do agente de infidelidade à ordem moral representada pela comunidade.</a:t>
            </a:r>
          </a:p>
          <a:p>
            <a:pPr algn="just">
              <a:lnSpc>
                <a:spcPct val="150000"/>
              </a:lnSpc>
              <a:buFont typeface="Wingdings 2" pitchFamily="2" charset="2"/>
              <a:buNone/>
            </a:pPr>
            <a:r>
              <a:rPr lang="pt-BR" altLang="pt-BR" sz="2100" b="1"/>
              <a:t>	</a:t>
            </a:r>
            <a:r>
              <a:rPr lang="pt-BR" altLang="pt-BR" sz="2100"/>
              <a:t>- </a:t>
            </a:r>
            <a:r>
              <a:rPr lang="pt-BR" altLang="pt-BR" sz="2100" b="1"/>
              <a:t>WELZEL:</a:t>
            </a:r>
            <a:r>
              <a:rPr lang="pt-BR" altLang="pt-BR" sz="2100"/>
              <a:t> relativização do bem jurídico a partir da função atribuída ao DP(proteção da vigência dos valores ético-sociais expressos nas normas). Conteúdo material do delito = manutenção da atitude ético-social correta. Desvalor da ação (lesão de dever) e não do resultado (lesão de bem jurídico).</a:t>
            </a:r>
            <a:endParaRPr lang="pt-BR" altLang="pt-BR" sz="2100" b="1"/>
          </a:p>
          <a:p>
            <a:endParaRPr lang="pt-BR" altLang="pt-B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ítulo 1">
            <a:extLst>
              <a:ext uri="{FF2B5EF4-FFF2-40B4-BE49-F238E27FC236}">
                <a16:creationId xmlns:a16="http://schemas.microsoft.com/office/drawing/2014/main" id="{21F0E38F-3239-23EC-FBEF-4269D5695AB5}"/>
              </a:ext>
            </a:extLst>
          </p:cNvPr>
          <p:cNvSpPr>
            <a:spLocks noGrp="1"/>
          </p:cNvSpPr>
          <p:nvPr>
            <p:ph type="title"/>
          </p:nvPr>
        </p:nvSpPr>
        <p:spPr>
          <a:xfrm>
            <a:off x="457200" y="704850"/>
            <a:ext cx="8229600" cy="1355725"/>
          </a:xfrm>
        </p:spPr>
        <p:txBody>
          <a:bodyPr/>
          <a:lstStyle/>
          <a:p>
            <a:pPr algn="just"/>
            <a:r>
              <a:rPr lang="pt-BR" altLang="pt-BR" sz="3000">
                <a:latin typeface="Constantia" panose="02030602050306030303" pitchFamily="18" charset="0"/>
              </a:rPr>
              <a:t>Consequências da consideração do conteúdo material do delito como violação de um dever jurídico:</a:t>
            </a:r>
            <a:endParaRPr lang="pt-BR" altLang="pt-BR" sz="3000"/>
          </a:p>
        </p:txBody>
      </p:sp>
      <p:sp>
        <p:nvSpPr>
          <p:cNvPr id="3" name="Espaço Reservado para Conteúdo 2">
            <a:extLst>
              <a:ext uri="{FF2B5EF4-FFF2-40B4-BE49-F238E27FC236}">
                <a16:creationId xmlns:a16="http://schemas.microsoft.com/office/drawing/2014/main" id="{09B3A93E-2915-2E02-71F3-F45A14A92122}"/>
              </a:ext>
            </a:extLst>
          </p:cNvPr>
          <p:cNvSpPr>
            <a:spLocks noGrp="1"/>
          </p:cNvSpPr>
          <p:nvPr>
            <p:ph idx="1"/>
          </p:nvPr>
        </p:nvSpPr>
        <p:spPr>
          <a:xfrm>
            <a:off x="107950" y="2060575"/>
            <a:ext cx="8578850" cy="4264025"/>
          </a:xfrm>
        </p:spPr>
        <p:txBody>
          <a:bodyPr/>
          <a:lstStyle/>
          <a:p>
            <a:pPr marL="539750" indent="-457200" algn="just">
              <a:lnSpc>
                <a:spcPct val="150000"/>
              </a:lnSpc>
              <a:buFont typeface="Wingdings 2" panose="05020102010507070707" pitchFamily="18" charset="2"/>
              <a:buAutoNum type="arabicPeriod"/>
              <a:defRPr/>
            </a:pPr>
            <a:r>
              <a:rPr lang="pt-BR" sz="2000" dirty="0"/>
              <a:t>Tal construção normativa seria compatível (?) com a complexidade da sociedade contemporânea, permitindo melhor aproveitamento. Delito deixa de ter conteúdo definido aprioristicamente para permitir o exame dos deveres jurídicos em situações concretas.</a:t>
            </a:r>
          </a:p>
          <a:p>
            <a:pPr marL="539750" indent="-457200" algn="just">
              <a:lnSpc>
                <a:spcPct val="150000"/>
              </a:lnSpc>
              <a:buFont typeface="Wingdings 2" panose="05020102010507070707" pitchFamily="18" charset="2"/>
              <a:buAutoNum type="arabicPeriod"/>
              <a:defRPr/>
            </a:pPr>
            <a:endParaRPr lang="pt-BR" sz="2000" dirty="0"/>
          </a:p>
          <a:p>
            <a:pPr marL="539750" indent="-457200" algn="just">
              <a:lnSpc>
                <a:spcPct val="150000"/>
              </a:lnSpc>
              <a:buFont typeface="Wingdings 2" panose="05020102010507070707" pitchFamily="18" charset="2"/>
              <a:buAutoNum type="arabicPeriod"/>
              <a:defRPr/>
            </a:pPr>
            <a:r>
              <a:rPr lang="pt-BR" sz="2000" dirty="0"/>
              <a:t>Porém, quando alçada a fundamento da intervenção penal, a noção de dever jurídico retira-lhe qualquer possibilidade crítica, pois afasta o Direito Penal das relações sociais e, assim, da realidade material.</a:t>
            </a:r>
          </a:p>
          <a:p>
            <a:pPr marL="0" indent="0">
              <a:buFont typeface="Wingdings 2" panose="05020102010507070707" pitchFamily="18" charset="2"/>
              <a:buNone/>
              <a:defRPr/>
            </a:pP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1FFC3B-2578-097C-A889-C06364A87DAC}"/>
              </a:ext>
            </a:extLst>
          </p:cNvPr>
          <p:cNvSpPr>
            <a:spLocks noGrp="1"/>
          </p:cNvSpPr>
          <p:nvPr>
            <p:ph type="title"/>
          </p:nvPr>
        </p:nvSpPr>
        <p:spPr>
          <a:xfrm>
            <a:off x="1435100" y="549275"/>
            <a:ext cx="7499350" cy="71438"/>
          </a:xfrm>
        </p:spPr>
        <p:txBody>
          <a:bodyPr>
            <a:normAutofit fontScale="90000"/>
          </a:bodyPr>
          <a:lstStyle/>
          <a:p>
            <a:pPr algn="just" eaLnBrk="1" fontAlgn="auto" hangingPunct="1">
              <a:spcAft>
                <a:spcPts val="0"/>
              </a:spcAft>
              <a:defRPr/>
            </a:pPr>
            <a:endParaRPr lang="pt-BR" sz="3200" b="1" dirty="0">
              <a:solidFill>
                <a:schemeClr val="tx2">
                  <a:satMod val="130000"/>
                </a:schemeClr>
              </a:solidFill>
            </a:endParaRPr>
          </a:p>
        </p:txBody>
      </p:sp>
      <p:sp>
        <p:nvSpPr>
          <p:cNvPr id="3" name="Espaço Reservado para Conteúdo 2">
            <a:extLst>
              <a:ext uri="{FF2B5EF4-FFF2-40B4-BE49-F238E27FC236}">
                <a16:creationId xmlns:a16="http://schemas.microsoft.com/office/drawing/2014/main" id="{A3507AFB-FBBB-E66F-000B-9C7F74C0EA43}"/>
              </a:ext>
            </a:extLst>
          </p:cNvPr>
          <p:cNvSpPr>
            <a:spLocks noGrp="1"/>
          </p:cNvSpPr>
          <p:nvPr>
            <p:ph sz="quarter" idx="1"/>
          </p:nvPr>
        </p:nvSpPr>
        <p:spPr>
          <a:xfrm>
            <a:off x="0" y="260350"/>
            <a:ext cx="8604250" cy="5988050"/>
          </a:xfrm>
        </p:spPr>
        <p:txBody>
          <a:bodyPr>
            <a:normAutofit fontScale="25000" lnSpcReduction="20000"/>
          </a:bodyPr>
          <a:lstStyle/>
          <a:p>
            <a:pPr marL="365760" indent="-283464" algn="just" eaLnBrk="1" fontAlgn="auto" hangingPunct="1">
              <a:lnSpc>
                <a:spcPts val="2600"/>
              </a:lnSpc>
              <a:spcAft>
                <a:spcPts val="0"/>
              </a:spcAft>
              <a:buFont typeface="Wingdings 2"/>
              <a:buNone/>
              <a:defRPr/>
            </a:pPr>
            <a:endParaRPr lang="pt-BR" sz="7600" dirty="0">
              <a:solidFill>
                <a:schemeClr val="accent1"/>
              </a:solidFill>
            </a:endParaRPr>
          </a:p>
          <a:p>
            <a:pPr marL="365760" indent="-283464" algn="just" eaLnBrk="1" fontAlgn="auto" hangingPunct="1">
              <a:lnSpc>
                <a:spcPts val="2600"/>
              </a:lnSpc>
              <a:spcAft>
                <a:spcPts val="0"/>
              </a:spcAft>
              <a:buFont typeface="Wingdings 2"/>
              <a:buNone/>
              <a:defRPr/>
            </a:pPr>
            <a:r>
              <a:rPr lang="pt-BR" sz="7600" dirty="0">
                <a:solidFill>
                  <a:schemeClr val="accent1"/>
                </a:solidFill>
              </a:rPr>
              <a:t>	</a:t>
            </a:r>
          </a:p>
          <a:p>
            <a:pPr marL="365760" indent="-283464" algn="just" eaLnBrk="1" fontAlgn="auto" hangingPunct="1">
              <a:lnSpc>
                <a:spcPts val="2600"/>
              </a:lnSpc>
              <a:spcAft>
                <a:spcPts val="0"/>
              </a:spcAft>
              <a:buFont typeface="Wingdings 2"/>
              <a:buNone/>
              <a:defRPr/>
            </a:pPr>
            <a:r>
              <a:rPr lang="pt-BR" sz="7600" dirty="0">
                <a:solidFill>
                  <a:schemeClr val="accent1"/>
                </a:solidFill>
              </a:rPr>
              <a:t>	 </a:t>
            </a:r>
            <a:r>
              <a:rPr lang="pt-BR" sz="7600" b="1" dirty="0">
                <a:solidFill>
                  <a:schemeClr val="bg2">
                    <a:lumMod val="10000"/>
                  </a:schemeClr>
                </a:solidFill>
                <a:effectLst>
                  <a:outerShdw blurRad="38100" dist="38100" dir="2700000" algn="tl">
                    <a:srgbClr val="000000">
                      <a:alpha val="43137"/>
                    </a:srgbClr>
                  </a:outerShdw>
                </a:effectLst>
              </a:rPr>
              <a:t>CLAUS ROXIN</a:t>
            </a:r>
            <a:r>
              <a:rPr lang="pt-BR" sz="7600" dirty="0">
                <a:solidFill>
                  <a:schemeClr val="bg2">
                    <a:lumMod val="10000"/>
                  </a:schemeClr>
                </a:solidFill>
              </a:rPr>
              <a:t>:</a:t>
            </a:r>
          </a:p>
          <a:p>
            <a:pPr marL="365760" indent="-283464" algn="just" eaLnBrk="1" fontAlgn="auto" hangingPunct="1">
              <a:lnSpc>
                <a:spcPts val="2600"/>
              </a:lnSpc>
              <a:spcAft>
                <a:spcPts val="0"/>
              </a:spcAft>
              <a:buFont typeface="Wingdings 2"/>
              <a:buNone/>
              <a:defRPr/>
            </a:pPr>
            <a:endParaRPr lang="pt-BR" sz="7600" dirty="0">
              <a:solidFill>
                <a:schemeClr val="bg2">
                  <a:lumMod val="10000"/>
                </a:schemeClr>
              </a:solidFill>
            </a:endParaRPr>
          </a:p>
          <a:p>
            <a:pPr marL="365760" indent="-283464" algn="just" eaLnBrk="1" fontAlgn="auto" hangingPunct="1">
              <a:lnSpc>
                <a:spcPts val="2600"/>
              </a:lnSpc>
              <a:spcAft>
                <a:spcPts val="0"/>
              </a:spcAft>
              <a:buFont typeface="Wingdings 2"/>
              <a:buNone/>
              <a:defRPr/>
            </a:pPr>
            <a:r>
              <a:rPr lang="pt-BR" sz="7600" dirty="0">
                <a:solidFill>
                  <a:schemeClr val="bg2">
                    <a:lumMod val="10000"/>
                  </a:schemeClr>
                </a:solidFill>
              </a:rPr>
              <a:t>	</a:t>
            </a:r>
            <a:r>
              <a:rPr lang="pt-BR" sz="9200" dirty="0">
                <a:solidFill>
                  <a:schemeClr val="bg2">
                    <a:lumMod val="10000"/>
                  </a:schemeClr>
                </a:solidFill>
              </a:rPr>
              <a:t>Bens jurídicos são realidades ou fins necessários para uma vida social livre e segura capaz de garantir os direitos humanos fundamentais do indivíduo, ou para o funcionamento do sistema estatal voltado à consecução de tais fins.</a:t>
            </a:r>
          </a:p>
          <a:p>
            <a:pPr marL="365760" indent="-283464" algn="just" eaLnBrk="1" fontAlgn="auto" hangingPunct="1">
              <a:lnSpc>
                <a:spcPts val="2600"/>
              </a:lnSpc>
              <a:spcAft>
                <a:spcPts val="0"/>
              </a:spcAft>
              <a:buFont typeface="Wingdings 2"/>
              <a:buNone/>
              <a:defRPr/>
            </a:pPr>
            <a:endParaRPr lang="pt-BR" sz="3200" dirty="0">
              <a:solidFill>
                <a:schemeClr val="bg2">
                  <a:lumMod val="10000"/>
                </a:schemeClr>
              </a:solidFill>
            </a:endParaRPr>
          </a:p>
          <a:p>
            <a:pPr marL="365760" indent="-283464" algn="just" eaLnBrk="1" fontAlgn="auto" hangingPunct="1">
              <a:lnSpc>
                <a:spcPts val="2600"/>
              </a:lnSpc>
              <a:spcAft>
                <a:spcPts val="0"/>
              </a:spcAft>
              <a:buFont typeface="Wingdings" pitchFamily="2" charset="2"/>
              <a:buChar char="Ø"/>
              <a:defRPr/>
            </a:pPr>
            <a:r>
              <a:rPr lang="pt-BR" sz="9200" dirty="0">
                <a:solidFill>
                  <a:schemeClr val="bg2">
                    <a:lumMod val="10000"/>
                  </a:schemeClr>
                </a:solidFill>
              </a:rPr>
              <a:t>Mas de onde bens jurídicos podem ser extraídos?</a:t>
            </a:r>
          </a:p>
          <a:p>
            <a:pPr marL="365760" indent="-283464" algn="just" eaLnBrk="1" fontAlgn="auto" hangingPunct="1">
              <a:lnSpc>
                <a:spcPts val="2600"/>
              </a:lnSpc>
              <a:spcAft>
                <a:spcPts val="0"/>
              </a:spcAft>
              <a:buFont typeface="Wingdings" pitchFamily="2" charset="2"/>
              <a:buChar char="Ø"/>
              <a:defRPr/>
            </a:pPr>
            <a:endParaRPr lang="pt-BR" sz="7600" dirty="0">
              <a:solidFill>
                <a:schemeClr val="bg2">
                  <a:lumMod val="10000"/>
                </a:schemeClr>
              </a:solidFill>
            </a:endParaRPr>
          </a:p>
          <a:p>
            <a:pPr marL="365760" indent="-283464" algn="just" eaLnBrk="1" fontAlgn="auto" hangingPunct="1">
              <a:lnSpc>
                <a:spcPts val="2600"/>
              </a:lnSpc>
              <a:spcAft>
                <a:spcPts val="0"/>
              </a:spcAft>
              <a:buFont typeface="Wingdings 2" panose="05020102010507070707" pitchFamily="18" charset="2"/>
              <a:buNone/>
              <a:defRPr/>
            </a:pPr>
            <a:r>
              <a:rPr lang="pt-BR" sz="7600" dirty="0">
                <a:solidFill>
                  <a:schemeClr val="bg2">
                    <a:lumMod val="10000"/>
                  </a:schemeClr>
                </a:solidFill>
              </a:rPr>
              <a:t>		SOCIEDADE		X		CONSTITUIÇÃO</a:t>
            </a:r>
          </a:p>
          <a:p>
            <a:pPr marL="365760" indent="-283464" algn="just" eaLnBrk="1" fontAlgn="auto" hangingPunct="1">
              <a:lnSpc>
                <a:spcPts val="2600"/>
              </a:lnSpc>
              <a:spcAft>
                <a:spcPts val="0"/>
              </a:spcAft>
              <a:buFont typeface="Wingdings 2" panose="05020102010507070707" pitchFamily="18" charset="2"/>
              <a:buNone/>
              <a:defRPr/>
            </a:pPr>
            <a:r>
              <a:rPr lang="pt-BR" sz="7600" dirty="0">
                <a:solidFill>
                  <a:schemeClr val="bg2">
                    <a:lumMod val="10000"/>
                  </a:schemeClr>
                </a:solidFill>
              </a:rPr>
              <a:t>	(Concepção sociológica)		       (Concepção constitucional)</a:t>
            </a:r>
          </a:p>
          <a:p>
            <a:pPr marL="365760" indent="-283464" algn="just" eaLnBrk="1" fontAlgn="auto" hangingPunct="1">
              <a:lnSpc>
                <a:spcPts val="2600"/>
              </a:lnSpc>
              <a:spcAft>
                <a:spcPts val="0"/>
              </a:spcAft>
              <a:buFont typeface="Wingdings"/>
              <a:buNone/>
              <a:defRPr/>
            </a:pPr>
            <a:endParaRPr lang="pt-BR" sz="7600" dirty="0">
              <a:solidFill>
                <a:schemeClr val="bg2">
                  <a:lumMod val="10000"/>
                </a:schemeClr>
              </a:solidFill>
            </a:endParaRPr>
          </a:p>
          <a:p>
            <a:pPr marL="365760" indent="-283464" algn="just" eaLnBrk="1" fontAlgn="auto" hangingPunct="1">
              <a:lnSpc>
                <a:spcPts val="2600"/>
              </a:lnSpc>
              <a:spcAft>
                <a:spcPts val="0"/>
              </a:spcAft>
              <a:buFont typeface="Wingdings"/>
              <a:buNone/>
              <a:defRPr/>
            </a:pPr>
            <a:r>
              <a:rPr lang="pt-BR" sz="7600" dirty="0">
                <a:solidFill>
                  <a:schemeClr val="bg2">
                    <a:lumMod val="10000"/>
                  </a:schemeClr>
                </a:solidFill>
              </a:rPr>
              <a:t>.</a:t>
            </a:r>
          </a:p>
          <a:p>
            <a:pPr marL="365760" indent="-283464" algn="just" eaLnBrk="1" fontAlgn="auto" hangingPunct="1">
              <a:spcAft>
                <a:spcPts val="0"/>
              </a:spcAft>
              <a:buFont typeface="Wingdings 2"/>
              <a:buNone/>
              <a:defRPr/>
            </a:pPr>
            <a:endParaRPr lang="pt-BR" sz="2000" dirty="0">
              <a:solidFill>
                <a:schemeClr val="bg2">
                  <a:lumMod val="10000"/>
                </a:schemeClr>
              </a:solidFill>
            </a:endParaRPr>
          </a:p>
          <a:p>
            <a:pPr marL="365760" indent="-283464" algn="just" eaLnBrk="1" fontAlgn="auto" hangingPunct="1">
              <a:spcAft>
                <a:spcPts val="0"/>
              </a:spcAft>
              <a:buFont typeface="Wingdings 2"/>
              <a:buNone/>
              <a:defRPr/>
            </a:pPr>
            <a:endParaRPr lang="pt-BR" sz="2000" dirty="0">
              <a:solidFill>
                <a:schemeClr val="accent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F5F6D-FC3F-D4E8-95AB-3C38DDD9FA78}"/>
              </a:ext>
            </a:extLst>
          </p:cNvPr>
          <p:cNvSpPr>
            <a:spLocks noGrp="1"/>
          </p:cNvSpPr>
          <p:nvPr>
            <p:ph type="title"/>
          </p:nvPr>
        </p:nvSpPr>
        <p:spPr>
          <a:xfrm>
            <a:off x="1043608" y="433492"/>
            <a:ext cx="7467600" cy="993775"/>
          </a:xfrm>
        </p:spPr>
        <p:txBody>
          <a:bodyPr/>
          <a:lstStyle/>
          <a:p>
            <a:pPr algn="just" eaLnBrk="1" hangingPunct="1">
              <a:defRPr/>
            </a:pPr>
            <a:r>
              <a:rPr lang="pt-BR" sz="2800" b="1" dirty="0">
                <a:solidFill>
                  <a:schemeClr val="bg2">
                    <a:lumMod val="10000"/>
                  </a:schemeClr>
                </a:solidFill>
                <a:effectLst>
                  <a:outerShdw blurRad="38100" dist="38100" dir="2700000" algn="tl">
                    <a:srgbClr val="000000">
                      <a:alpha val="43137"/>
                    </a:srgbClr>
                  </a:outerShdw>
                </a:effectLst>
              </a:rPr>
              <a:t>Problemas relacionados à teoria constitucional do bem jurídico:</a:t>
            </a:r>
          </a:p>
        </p:txBody>
      </p:sp>
      <p:sp>
        <p:nvSpPr>
          <p:cNvPr id="34818" name="Espaço Reservado para Conteúdo 2">
            <a:extLst>
              <a:ext uri="{FF2B5EF4-FFF2-40B4-BE49-F238E27FC236}">
                <a16:creationId xmlns:a16="http://schemas.microsoft.com/office/drawing/2014/main" id="{4F17ED0C-7478-9111-BC8E-CFF340BAF325}"/>
              </a:ext>
            </a:extLst>
          </p:cNvPr>
          <p:cNvSpPr>
            <a:spLocks noGrp="1"/>
          </p:cNvSpPr>
          <p:nvPr>
            <p:ph sz="quarter" idx="1"/>
          </p:nvPr>
        </p:nvSpPr>
        <p:spPr>
          <a:xfrm>
            <a:off x="503237" y="1484784"/>
            <a:ext cx="8137525" cy="5132387"/>
          </a:xfrm>
        </p:spPr>
        <p:txBody>
          <a:bodyPr/>
          <a:lstStyle/>
          <a:p>
            <a:pPr algn="just" eaLnBrk="1" hangingPunct="1">
              <a:buFont typeface="Wingdings" pitchFamily="2" charset="2"/>
              <a:buChar char="v"/>
            </a:pPr>
            <a:r>
              <a:rPr lang="pt-BR" altLang="pt-BR" sz="2300" dirty="0"/>
              <a:t>A Constituição seria apta a definir bens jurídicos, por representar a materialização consensual da sociedade quanto aos interesses fundamentais (</a:t>
            </a:r>
            <a:r>
              <a:rPr lang="pt-BR" altLang="pt-BR" sz="2300" dirty="0" err="1"/>
              <a:t>normativismo</a:t>
            </a:r>
            <a:r>
              <a:rPr lang="pt-BR" altLang="pt-BR" sz="2300" dirty="0"/>
              <a:t> integral ou neopositivismo). </a:t>
            </a:r>
          </a:p>
          <a:p>
            <a:pPr algn="just" eaLnBrk="1" hangingPunct="1">
              <a:buFont typeface="Wingdings" pitchFamily="2" charset="2"/>
              <a:buChar char="v"/>
            </a:pPr>
            <a:endParaRPr lang="pt-BR" altLang="pt-BR" sz="2300" dirty="0"/>
          </a:p>
          <a:p>
            <a:pPr algn="just" eaLnBrk="1" hangingPunct="1">
              <a:buFont typeface="Wingdings" pitchFamily="2" charset="2"/>
              <a:buChar char="v"/>
            </a:pPr>
            <a:r>
              <a:rPr lang="pt-BR" altLang="pt-BR" sz="2300" dirty="0"/>
              <a:t>Risco de manipulação e perversão do bem jurídico.</a:t>
            </a:r>
          </a:p>
          <a:p>
            <a:pPr algn="just" eaLnBrk="1" hangingPunct="1">
              <a:buFont typeface="Wingdings" pitchFamily="2" charset="2"/>
              <a:buChar char="v"/>
            </a:pPr>
            <a:endParaRPr lang="pt-BR" altLang="pt-BR" sz="2300" dirty="0"/>
          </a:p>
          <a:p>
            <a:pPr algn="just" eaLnBrk="1" hangingPunct="1">
              <a:buFont typeface="Wingdings" pitchFamily="2" charset="2"/>
              <a:buChar char="v"/>
            </a:pPr>
            <a:r>
              <a:rPr lang="pt-BR" altLang="pt-BR" sz="2300" dirty="0"/>
              <a:t>Relação entre Direito Penal e Constituição é de coerência, não de identificação positiva.</a:t>
            </a:r>
          </a:p>
          <a:p>
            <a:pPr algn="just" eaLnBrk="1" hangingPunct="1">
              <a:buFont typeface="Wingdings" pitchFamily="2" charset="2"/>
              <a:buChar char="v"/>
            </a:pPr>
            <a:endParaRPr lang="pt-BR" altLang="pt-BR" sz="2300" dirty="0"/>
          </a:p>
          <a:p>
            <a:pPr algn="just" eaLnBrk="1" hangingPunct="1">
              <a:buFont typeface="Wingdings" pitchFamily="2" charset="2"/>
              <a:buChar char="v"/>
            </a:pPr>
            <a:r>
              <a:rPr lang="pt-BR" altLang="pt-BR" sz="2300" dirty="0"/>
              <a:t>Política criminal forçada a identificar-se com vontade constituinte, sem espaço ao consenso próprio de uma sociedade pluralista.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1">
            <a:extLst>
              <a:ext uri="{FF2B5EF4-FFF2-40B4-BE49-F238E27FC236}">
                <a16:creationId xmlns:a16="http://schemas.microsoft.com/office/drawing/2014/main" id="{A9B9CD0F-EFA2-F02A-E845-121B69FAE2B0}"/>
              </a:ext>
            </a:extLst>
          </p:cNvPr>
          <p:cNvSpPr>
            <a:spLocks noGrp="1"/>
          </p:cNvSpPr>
          <p:nvPr>
            <p:ph type="title"/>
          </p:nvPr>
        </p:nvSpPr>
        <p:spPr>
          <a:xfrm>
            <a:off x="457200" y="704850"/>
            <a:ext cx="8229600" cy="60325"/>
          </a:xfrm>
        </p:spPr>
        <p:txBody>
          <a:bodyPr/>
          <a:lstStyle/>
          <a:p>
            <a:endParaRPr lang="pt-BR" altLang="pt-BR"/>
          </a:p>
        </p:txBody>
      </p:sp>
      <p:sp>
        <p:nvSpPr>
          <p:cNvPr id="3" name="Espaço Reservado para Conteúdo 2">
            <a:extLst>
              <a:ext uri="{FF2B5EF4-FFF2-40B4-BE49-F238E27FC236}">
                <a16:creationId xmlns:a16="http://schemas.microsoft.com/office/drawing/2014/main" id="{1848DDC3-F98D-DC1C-0399-F76CB425DE42}"/>
              </a:ext>
            </a:extLst>
          </p:cNvPr>
          <p:cNvSpPr>
            <a:spLocks noGrp="1"/>
          </p:cNvSpPr>
          <p:nvPr>
            <p:ph idx="1"/>
          </p:nvPr>
        </p:nvSpPr>
        <p:spPr>
          <a:xfrm>
            <a:off x="250825" y="908050"/>
            <a:ext cx="8435975" cy="5416550"/>
          </a:xfrm>
        </p:spPr>
        <p:txBody>
          <a:bodyPr/>
          <a:lstStyle/>
          <a:p>
            <a:pPr algn="just">
              <a:buFont typeface="Wingdings 2" panose="05020102010507070707" pitchFamily="18" charset="2"/>
              <a:buChar char=""/>
              <a:defRPr/>
            </a:pPr>
            <a:r>
              <a:rPr lang="pt-BR" dirty="0"/>
              <a:t>Bem jurídico: síntese normativa de um interesse social fundamental, cujo conteúdo é preenchido em dois momentos:</a:t>
            </a:r>
          </a:p>
          <a:p>
            <a:pPr marL="0" indent="0" algn="just">
              <a:buFont typeface="Wingdings 2" panose="05020102010507070707" pitchFamily="18" charset="2"/>
              <a:buNone/>
              <a:defRPr/>
            </a:pPr>
            <a:endParaRPr lang="pt-BR" dirty="0"/>
          </a:p>
          <a:p>
            <a:pPr marL="514350" indent="-514350" algn="just">
              <a:buFont typeface="Wingdings 2" panose="05020102010507070707" pitchFamily="18" charset="2"/>
              <a:buAutoNum type="arabicPeriod"/>
              <a:defRPr/>
            </a:pPr>
            <a:r>
              <a:rPr lang="pt-BR" dirty="0"/>
              <a:t>Em primeiro lugar, busca-se na realidade social seu fundamento dinâmico;</a:t>
            </a:r>
          </a:p>
          <a:p>
            <a:pPr marL="514350" indent="-514350" algn="just">
              <a:buFont typeface="Wingdings 2" panose="05020102010507070707" pitchFamily="18" charset="2"/>
              <a:buAutoNum type="arabicPeriod"/>
              <a:defRPr/>
            </a:pPr>
            <a:r>
              <a:rPr lang="pt-BR" dirty="0"/>
              <a:t>Em seguida, verifica-se nos valores constitucionais os critérios para determinar a necessidade de sua proteção penal.</a:t>
            </a:r>
          </a:p>
          <a:p>
            <a:pPr marL="0" indent="0" algn="just">
              <a:buFont typeface="Wingdings 2" panose="05020102010507070707" pitchFamily="18" charset="2"/>
              <a:buNone/>
              <a:defRPr/>
            </a:pPr>
            <a:endParaRPr lang="pt-BR" dirty="0"/>
          </a:p>
          <a:p>
            <a:pPr marL="0" indent="0" algn="just">
              <a:buFont typeface="Wingdings 2" panose="05020102010507070707" pitchFamily="18" charset="2"/>
              <a:buNone/>
              <a:defRPr/>
            </a:pPr>
            <a:r>
              <a:rPr lang="pt-BR" dirty="0"/>
              <a:t>A Constituição funciona como filtro negativo, impedindo que, em razão do pluralismo, busque-se a tutela de interesses que nela não estejam plasmados.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7D86C-9D8C-2788-5EE6-04A4798751D6}"/>
              </a:ext>
            </a:extLst>
          </p:cNvPr>
          <p:cNvSpPr>
            <a:spLocks noGrp="1"/>
          </p:cNvSpPr>
          <p:nvPr>
            <p:ph type="title"/>
          </p:nvPr>
        </p:nvSpPr>
        <p:spPr>
          <a:xfrm>
            <a:off x="304800" y="457200"/>
            <a:ext cx="8686800" cy="595313"/>
          </a:xfrm>
        </p:spPr>
        <p:txBody>
          <a:bodyPr>
            <a:normAutofit/>
          </a:bodyPr>
          <a:lstStyle/>
          <a:p>
            <a:pPr eaLnBrk="1" fontAlgn="auto" hangingPunct="1">
              <a:spcAft>
                <a:spcPts val="0"/>
              </a:spcAft>
              <a:defRPr/>
            </a:pPr>
            <a:r>
              <a:rPr lang="pt-BR" sz="2800" i="1" dirty="0">
                <a:latin typeface="+mn-lt"/>
              </a:rPr>
              <a:t> </a:t>
            </a:r>
            <a:endParaRPr lang="pt-BR" sz="2800" dirty="0">
              <a:latin typeface="+mn-lt"/>
            </a:endParaRPr>
          </a:p>
        </p:txBody>
      </p:sp>
      <p:sp>
        <p:nvSpPr>
          <p:cNvPr id="13315" name="Espaço Reservado para Conteúdo 2">
            <a:extLst>
              <a:ext uri="{FF2B5EF4-FFF2-40B4-BE49-F238E27FC236}">
                <a16:creationId xmlns:a16="http://schemas.microsoft.com/office/drawing/2014/main" id="{5EDC2F09-E45D-14C5-8929-F24D443C6314}"/>
              </a:ext>
            </a:extLst>
          </p:cNvPr>
          <p:cNvSpPr>
            <a:spLocks noGrp="1"/>
          </p:cNvSpPr>
          <p:nvPr>
            <p:ph idx="1"/>
          </p:nvPr>
        </p:nvSpPr>
        <p:spPr>
          <a:xfrm>
            <a:off x="228600" y="260350"/>
            <a:ext cx="8686800" cy="5400675"/>
          </a:xfrm>
        </p:spPr>
        <p:txBody>
          <a:bodyPr>
            <a:normAutofit lnSpcReduction="10000"/>
          </a:bodyPr>
          <a:lstStyle/>
          <a:p>
            <a:pPr marL="274320" indent="-274320" algn="just" eaLnBrk="1" fontAlgn="auto" hangingPunct="1">
              <a:spcAft>
                <a:spcPts val="0"/>
              </a:spcAft>
              <a:buClr>
                <a:schemeClr val="accent3"/>
              </a:buClr>
              <a:buFont typeface="Wingdings 2"/>
              <a:buNone/>
              <a:defRPr/>
            </a:pPr>
            <a:r>
              <a:rPr lang="pt-BR" sz="4000" b="1" dirty="0"/>
              <a:t>   </a:t>
            </a:r>
          </a:p>
          <a:p>
            <a:pPr marL="274320" indent="-274320" algn="just" eaLnBrk="1" fontAlgn="auto" hangingPunct="1">
              <a:spcAft>
                <a:spcPts val="0"/>
              </a:spcAft>
              <a:buClr>
                <a:schemeClr val="accent3"/>
              </a:buClr>
              <a:buFont typeface="Wingdings 2"/>
              <a:buNone/>
              <a:defRPr/>
            </a:pPr>
            <a:r>
              <a:rPr lang="pt-BR" sz="4000" b="1" i="1" dirty="0"/>
              <a:t>  </a:t>
            </a:r>
          </a:p>
          <a:p>
            <a:pPr marL="274320" indent="-274320" algn="just" eaLnBrk="1" fontAlgn="auto" hangingPunct="1">
              <a:spcAft>
                <a:spcPts val="0"/>
              </a:spcAft>
              <a:buClr>
                <a:schemeClr val="accent3"/>
              </a:buClr>
              <a:buFont typeface="Wingdings 2"/>
              <a:buNone/>
              <a:defRPr/>
            </a:pPr>
            <a:r>
              <a:rPr lang="pt-BR" sz="3700" b="1" i="1" dirty="0"/>
              <a:t>	</a:t>
            </a:r>
          </a:p>
          <a:p>
            <a:pPr marL="274320" indent="-274320" algn="ctr" eaLnBrk="1" fontAlgn="auto" hangingPunct="1">
              <a:lnSpc>
                <a:spcPct val="150000"/>
              </a:lnSpc>
              <a:spcAft>
                <a:spcPts val="0"/>
              </a:spcAft>
              <a:buClr>
                <a:schemeClr val="accent3"/>
              </a:buClr>
              <a:buFont typeface="Wingdings 2"/>
              <a:buNone/>
              <a:defRPr/>
            </a:pPr>
            <a:r>
              <a:rPr lang="pt-BR" sz="3700" b="1" i="1" dirty="0">
                <a:effectLst>
                  <a:outerShdw blurRad="38100" dist="38100" dir="2700000" algn="tl">
                    <a:srgbClr val="000000">
                      <a:alpha val="43137"/>
                    </a:srgbClr>
                  </a:outerShdw>
                </a:effectLst>
              </a:rPr>
              <a:t>	   Ponto 05</a:t>
            </a:r>
          </a:p>
          <a:p>
            <a:pPr marL="274320" indent="-274320" algn="just" eaLnBrk="1" fontAlgn="auto" hangingPunct="1">
              <a:lnSpc>
                <a:spcPct val="150000"/>
              </a:lnSpc>
              <a:spcAft>
                <a:spcPts val="0"/>
              </a:spcAft>
              <a:buClr>
                <a:schemeClr val="accent3"/>
              </a:buClr>
              <a:buFont typeface="Wingdings 2"/>
              <a:buNone/>
              <a:defRPr/>
            </a:pPr>
            <a:r>
              <a:rPr lang="pt-BR" sz="3700" b="1" i="1" dirty="0">
                <a:effectLst>
                  <a:outerShdw blurRad="38100" dist="38100" dir="2700000" algn="tl">
                    <a:srgbClr val="000000">
                      <a:alpha val="43137"/>
                    </a:srgbClr>
                  </a:outerShdw>
                </a:effectLst>
              </a:rPr>
              <a:t>Conceito de delito. Be</a:t>
            </a:r>
            <a:r>
              <a:rPr lang="pt-BR" sz="3400" b="1" i="1" dirty="0">
                <a:effectLst>
                  <a:outerShdw blurRad="38100" dist="38100" dir="2700000" algn="tl">
                    <a:srgbClr val="000000">
                      <a:alpha val="43137"/>
                    </a:srgbClr>
                  </a:outerShdw>
                </a:effectLst>
              </a:rPr>
              <a:t>m jurídico. Tipo e tipicidade.</a:t>
            </a:r>
          </a:p>
          <a:p>
            <a:pPr marL="274320" indent="-274320" algn="just" eaLnBrk="1" fontAlgn="auto" hangingPunct="1">
              <a:spcAft>
                <a:spcPts val="0"/>
              </a:spcAft>
              <a:buClr>
                <a:schemeClr val="accent3"/>
              </a:buClr>
              <a:buFont typeface="Wingdings 2"/>
              <a:buNone/>
              <a:defRPr/>
            </a:pPr>
            <a:r>
              <a:rPr lang="pt-BR" sz="3400" b="1" i="1" dirty="0">
                <a:effectLst>
                  <a:outerShdw blurRad="38100" dist="38100" dir="2700000" algn="tl">
                    <a:srgbClr val="000000">
                      <a:alpha val="43137"/>
                    </a:srgbClr>
                  </a:outerShdw>
                </a:effectLst>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1">
            <a:extLst>
              <a:ext uri="{FF2B5EF4-FFF2-40B4-BE49-F238E27FC236}">
                <a16:creationId xmlns:a16="http://schemas.microsoft.com/office/drawing/2014/main" id="{3ED782DE-ECC9-60D6-215D-C9015FD36EDF}"/>
              </a:ext>
            </a:extLst>
          </p:cNvPr>
          <p:cNvSpPr>
            <a:spLocks noGrp="1"/>
          </p:cNvSpPr>
          <p:nvPr>
            <p:ph type="title"/>
          </p:nvPr>
        </p:nvSpPr>
        <p:spPr/>
        <p:txBody>
          <a:bodyPr/>
          <a:lstStyle/>
          <a:p>
            <a:endParaRPr lang="pt-BR" altLang="pt-BR"/>
          </a:p>
        </p:txBody>
      </p:sp>
      <p:sp>
        <p:nvSpPr>
          <p:cNvPr id="3" name="Espaço Reservado para Conteúdo 2">
            <a:extLst>
              <a:ext uri="{FF2B5EF4-FFF2-40B4-BE49-F238E27FC236}">
                <a16:creationId xmlns:a16="http://schemas.microsoft.com/office/drawing/2014/main" id="{75DD8654-A4E2-FDFA-5179-019154966BF9}"/>
              </a:ext>
            </a:extLst>
          </p:cNvPr>
          <p:cNvSpPr>
            <a:spLocks noGrp="1"/>
          </p:cNvSpPr>
          <p:nvPr>
            <p:ph idx="1"/>
          </p:nvPr>
        </p:nvSpPr>
        <p:spPr/>
        <p:txBody>
          <a:bodyPr/>
          <a:lstStyle/>
          <a:p>
            <a:pPr>
              <a:buFont typeface="Wingdings 2" panose="05020102010507070707" pitchFamily="18" charset="2"/>
              <a:buChar char=""/>
              <a:defRPr/>
            </a:pPr>
            <a:r>
              <a:rPr lang="pt-BR" dirty="0"/>
              <a:t>Bem jurídico:</a:t>
            </a:r>
          </a:p>
          <a:p>
            <a:pPr>
              <a:buFont typeface="Wingdings 2" panose="05020102010507070707" pitchFamily="18" charset="2"/>
              <a:buChar char=""/>
              <a:defRPr/>
            </a:pPr>
            <a:endParaRPr lang="pt-BR" dirty="0"/>
          </a:p>
          <a:p>
            <a:pPr>
              <a:buFont typeface="Wingdings 2" panose="05020102010507070707" pitchFamily="18" charset="2"/>
              <a:buChar char=""/>
              <a:defRPr/>
            </a:pPr>
            <a:endParaRPr lang="pt-BR" dirty="0"/>
          </a:p>
          <a:p>
            <a:pPr marL="0" indent="0" algn="ctr">
              <a:buFont typeface="Wingdings 2" panose="05020102010507070707" pitchFamily="18" charset="2"/>
              <a:buNone/>
              <a:defRPr/>
            </a:pPr>
            <a:r>
              <a:rPr lang="pt-BR" dirty="0">
                <a:solidFill>
                  <a:srgbClr val="FF0000"/>
                </a:solidFill>
              </a:rPr>
              <a:t>Individual        X     Coletivo</a:t>
            </a:r>
          </a:p>
          <a:p>
            <a:pPr marL="0" indent="0">
              <a:buFont typeface="Wingdings 2" panose="05020102010507070707" pitchFamily="18" charset="2"/>
              <a:buNone/>
              <a:defRPr/>
            </a:pPr>
            <a:endParaRPr lang="pt-BR" dirty="0"/>
          </a:p>
          <a:p>
            <a:pPr marL="0" indent="0">
              <a:buFont typeface="Wingdings 2" panose="05020102010507070707" pitchFamily="18" charset="2"/>
              <a:buNone/>
              <a:defRPr/>
            </a:pPr>
            <a:endParaRPr lang="pt-BR" dirty="0"/>
          </a:p>
          <a:p>
            <a:pPr marL="0" indent="0" algn="ctr">
              <a:buFont typeface="Wingdings 2" panose="05020102010507070707" pitchFamily="18" charset="2"/>
              <a:buNone/>
              <a:defRPr/>
            </a:pPr>
            <a:r>
              <a:rPr lang="pt-BR" dirty="0">
                <a:solidFill>
                  <a:schemeClr val="accent6">
                    <a:lumMod val="75000"/>
                  </a:schemeClr>
                </a:solidFill>
              </a:rPr>
              <a:t>Tangível       X Desmaterializado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ítulo 1">
            <a:extLst>
              <a:ext uri="{FF2B5EF4-FFF2-40B4-BE49-F238E27FC236}">
                <a16:creationId xmlns:a16="http://schemas.microsoft.com/office/drawing/2014/main" id="{B1979239-0D42-66FE-9CF2-B730FCF09E87}"/>
              </a:ext>
            </a:extLst>
          </p:cNvPr>
          <p:cNvSpPr>
            <a:spLocks noGrp="1"/>
          </p:cNvSpPr>
          <p:nvPr>
            <p:ph type="title"/>
          </p:nvPr>
        </p:nvSpPr>
        <p:spPr>
          <a:xfrm>
            <a:off x="457200" y="704850"/>
            <a:ext cx="8229600" cy="60325"/>
          </a:xfrm>
        </p:spPr>
        <p:txBody>
          <a:bodyPr/>
          <a:lstStyle/>
          <a:p>
            <a:endParaRPr lang="pt-BR" altLang="pt-BR"/>
          </a:p>
        </p:txBody>
      </p:sp>
      <p:sp>
        <p:nvSpPr>
          <p:cNvPr id="3" name="Espaço Reservado para Conteúdo 2">
            <a:extLst>
              <a:ext uri="{FF2B5EF4-FFF2-40B4-BE49-F238E27FC236}">
                <a16:creationId xmlns:a16="http://schemas.microsoft.com/office/drawing/2014/main" id="{05321367-831E-A8F6-D2E4-A4A8A395F213}"/>
              </a:ext>
            </a:extLst>
          </p:cNvPr>
          <p:cNvSpPr>
            <a:spLocks noGrp="1"/>
          </p:cNvSpPr>
          <p:nvPr>
            <p:ph idx="1"/>
          </p:nvPr>
        </p:nvSpPr>
        <p:spPr>
          <a:xfrm>
            <a:off x="179388" y="981075"/>
            <a:ext cx="8507412" cy="5343525"/>
          </a:xfrm>
        </p:spPr>
        <p:txBody>
          <a:bodyPr/>
          <a:lstStyle/>
          <a:p>
            <a:pPr algn="just" eaLnBrk="1" hangingPunct="1">
              <a:buFont typeface="Wingdings 2" panose="05020102010507070707" pitchFamily="18" charset="2"/>
              <a:buChar char=""/>
              <a:defRPr/>
            </a:pPr>
            <a:r>
              <a:rPr lang="pt-BR" sz="2300" dirty="0"/>
              <a:t>Uma definição exaustiva de bem jurídico é inalcançável.</a:t>
            </a:r>
          </a:p>
          <a:p>
            <a:pPr algn="just" eaLnBrk="1" hangingPunct="1">
              <a:buFont typeface="Wingdings 2" panose="05020102010507070707" pitchFamily="18" charset="2"/>
              <a:buChar char=""/>
              <a:defRPr/>
            </a:pPr>
            <a:endParaRPr lang="pt-BR" sz="2300" dirty="0"/>
          </a:p>
          <a:p>
            <a:pPr algn="just" eaLnBrk="1" hangingPunct="1">
              <a:buFont typeface="Wingdings 2" panose="05020102010507070707" pitchFamily="18" charset="2"/>
              <a:buChar char=""/>
              <a:defRPr/>
            </a:pPr>
            <a:r>
              <a:rPr lang="pt-BR" sz="2300" dirty="0"/>
              <a:t>Por isso, o bem jurídico não é apto a afirmar positivamente a legitimidade da intervenção penal.</a:t>
            </a:r>
          </a:p>
          <a:p>
            <a:pPr algn="just" eaLnBrk="1" hangingPunct="1">
              <a:buFont typeface="Wingdings 2" panose="05020102010507070707" pitchFamily="18" charset="2"/>
              <a:buChar char=""/>
              <a:defRPr/>
            </a:pPr>
            <a:endParaRPr lang="pt-BR" sz="2300" dirty="0"/>
          </a:p>
          <a:p>
            <a:pPr algn="just" eaLnBrk="1" hangingPunct="1">
              <a:buFont typeface="Wingdings 2" panose="05020102010507070707" pitchFamily="18" charset="2"/>
              <a:buChar char=""/>
              <a:defRPr/>
            </a:pPr>
            <a:r>
              <a:rPr lang="pt-BR" sz="2300" dirty="0"/>
              <a:t>Funcionar como critério negativo de </a:t>
            </a:r>
            <a:r>
              <a:rPr lang="pt-BR" sz="2300" dirty="0" err="1"/>
              <a:t>deslegitimação</a:t>
            </a:r>
            <a:r>
              <a:rPr lang="pt-BR" sz="2300" dirty="0"/>
              <a:t> é tudo o que se deve exigir político-criminalmente do conceito de bem jurídico, o que não é pouco, por aproximar o direito penal da realidade social e impedir a dogmática sem consequências (</a:t>
            </a:r>
            <a:r>
              <a:rPr lang="pt-BR" sz="2300" i="1" dirty="0" err="1"/>
              <a:t>folgenlose</a:t>
            </a:r>
            <a:r>
              <a:rPr lang="pt-BR" sz="2300" i="1" dirty="0"/>
              <a:t> </a:t>
            </a:r>
            <a:r>
              <a:rPr lang="pt-BR" sz="2300" i="1" dirty="0" err="1"/>
              <a:t>Dogmatik</a:t>
            </a:r>
            <a:r>
              <a:rPr lang="pt-BR" sz="2300" dirty="0"/>
              <a:t>).</a:t>
            </a:r>
          </a:p>
          <a:p>
            <a:pPr algn="just" eaLnBrk="1" hangingPunct="1">
              <a:buFont typeface="Wingdings 2" panose="05020102010507070707" pitchFamily="18" charset="2"/>
              <a:buChar char=""/>
              <a:defRPr/>
            </a:pPr>
            <a:endParaRPr lang="pt-BR" sz="2300" dirty="0"/>
          </a:p>
          <a:p>
            <a:pPr algn="just" eaLnBrk="1" hangingPunct="1">
              <a:buFont typeface="Wingdings 2" panose="05020102010507070707" pitchFamily="18" charset="2"/>
              <a:buChar char=""/>
              <a:defRPr/>
            </a:pPr>
            <a:r>
              <a:rPr lang="pt-BR" sz="2300" dirty="0"/>
              <a:t>Bem jurídico é, portanto, apenas um referencial crítico (inversão metodológica).</a:t>
            </a:r>
          </a:p>
          <a:p>
            <a:pPr marL="0" indent="0">
              <a:buFont typeface="Wingdings 2" panose="05020102010507070707" pitchFamily="18" charset="2"/>
              <a:buNone/>
              <a:defRPr/>
            </a:pPr>
            <a:endParaRPr lang="pt-B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7FC018-3548-3150-0887-CE4EB8BB1BF2}"/>
              </a:ext>
            </a:extLst>
          </p:cNvPr>
          <p:cNvSpPr>
            <a:spLocks noGrp="1"/>
          </p:cNvSpPr>
          <p:nvPr>
            <p:ph type="title"/>
          </p:nvPr>
        </p:nvSpPr>
        <p:spPr>
          <a:xfrm>
            <a:off x="912813" y="260350"/>
            <a:ext cx="8229600" cy="1143000"/>
          </a:xfrm>
        </p:spPr>
        <p:txBody>
          <a:bodyPr rtlCol="0">
            <a:normAutofit/>
          </a:bodyPr>
          <a:lstStyle/>
          <a:p>
            <a:pPr algn="ctr" fontAlgn="auto">
              <a:spcAft>
                <a:spcPts val="0"/>
              </a:spcAft>
              <a:defRPr/>
            </a:pPr>
            <a:r>
              <a:rPr lang="pt-BR" sz="3300" b="1" dirty="0">
                <a:solidFill>
                  <a:srgbClr val="C00000"/>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rPr>
              <a:t>Conceito de Delito</a:t>
            </a:r>
          </a:p>
        </p:txBody>
      </p:sp>
      <p:sp>
        <p:nvSpPr>
          <p:cNvPr id="23555" name="Espaço Reservado para Conteúdo 2">
            <a:extLst>
              <a:ext uri="{FF2B5EF4-FFF2-40B4-BE49-F238E27FC236}">
                <a16:creationId xmlns:a16="http://schemas.microsoft.com/office/drawing/2014/main" id="{DD2B088F-680E-C084-AF97-E17DBC955952}"/>
              </a:ext>
            </a:extLst>
          </p:cNvPr>
          <p:cNvSpPr>
            <a:spLocks noGrp="1"/>
          </p:cNvSpPr>
          <p:nvPr>
            <p:ph idx="1"/>
          </p:nvPr>
        </p:nvSpPr>
        <p:spPr>
          <a:xfrm>
            <a:off x="501650" y="1773238"/>
            <a:ext cx="8140700" cy="4606925"/>
          </a:xfrm>
        </p:spPr>
        <p:txBody>
          <a:bodyPr rtlCol="0">
            <a:normAutofit/>
          </a:bodyPr>
          <a:lstStyle/>
          <a:p>
            <a:pPr algn="just" fontAlgn="auto">
              <a:lnSpc>
                <a:spcPct val="150000"/>
              </a:lnSpc>
              <a:buFont typeface="Arial"/>
              <a:buChar char="•"/>
              <a:defRPr/>
            </a:pPr>
            <a:r>
              <a:rPr lang="pt-BR" altLang="pt-BR" sz="2200" b="1" dirty="0">
                <a:solidFill>
                  <a:schemeClr val="tx1">
                    <a:lumMod val="85000"/>
                    <a:lumOff val="15000"/>
                  </a:schemeClr>
                </a:solidFill>
                <a:latin typeface="Batang" panose="02030600000101010101" pitchFamily="18" charset="-127"/>
                <a:ea typeface="Batang" panose="02030600000101010101" pitchFamily="18" charset="-127"/>
              </a:rPr>
              <a:t>Formal: </a:t>
            </a: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comportamento proibido pela lei penal sob ameaça de pena.</a:t>
            </a:r>
          </a:p>
          <a:p>
            <a:pPr algn="just" fontAlgn="auto">
              <a:lnSpc>
                <a:spcPct val="150000"/>
              </a:lnSpc>
              <a:buFont typeface="Arial"/>
              <a:buChar char="•"/>
              <a:defRPr/>
            </a:pPr>
            <a:endParaRPr lang="pt-BR" altLang="pt-BR" sz="22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Arial"/>
              <a:buChar char="•"/>
              <a:defRPr/>
            </a:pPr>
            <a:r>
              <a:rPr lang="pt-BR" altLang="pt-BR" sz="2200" b="1" dirty="0">
                <a:solidFill>
                  <a:schemeClr val="tx1">
                    <a:lumMod val="85000"/>
                    <a:lumOff val="15000"/>
                  </a:schemeClr>
                </a:solidFill>
                <a:latin typeface="Batang" panose="02030600000101010101" pitchFamily="18" charset="-127"/>
                <a:ea typeface="Batang" panose="02030600000101010101" pitchFamily="18" charset="-127"/>
              </a:rPr>
              <a:t>Material:</a:t>
            </a: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 Conduta que ofende (causa dano ou expõe a perigo de dano) um bem jurídico.</a:t>
            </a:r>
          </a:p>
          <a:p>
            <a:pPr algn="just" fontAlgn="auto">
              <a:lnSpc>
                <a:spcPct val="150000"/>
              </a:lnSpc>
              <a:buFont typeface="Arial"/>
              <a:buChar char="•"/>
              <a:defRPr/>
            </a:pPr>
            <a:endParaRPr lang="pt-BR" altLang="pt-BR" sz="22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Arial"/>
              <a:buChar char="•"/>
              <a:defRPr/>
            </a:pPr>
            <a:r>
              <a:rPr lang="pt-BR" altLang="pt-BR" sz="2200" b="1" dirty="0">
                <a:solidFill>
                  <a:schemeClr val="tx1">
                    <a:lumMod val="85000"/>
                    <a:lumOff val="15000"/>
                  </a:schemeClr>
                </a:solidFill>
                <a:latin typeface="Batang" panose="02030600000101010101" pitchFamily="18" charset="-127"/>
                <a:ea typeface="Batang" panose="02030600000101010101" pitchFamily="18" charset="-127"/>
              </a:rPr>
              <a:t>Analítico:</a:t>
            </a: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 Conduta típica, antijurídica e culpável (Concepção tripartida).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ítulo 1">
            <a:extLst>
              <a:ext uri="{FF2B5EF4-FFF2-40B4-BE49-F238E27FC236}">
                <a16:creationId xmlns:a16="http://schemas.microsoft.com/office/drawing/2014/main" id="{3544A3F7-EC29-855C-EBCF-93E5E30BAF24}"/>
              </a:ext>
            </a:extLst>
          </p:cNvPr>
          <p:cNvSpPr>
            <a:spLocks noGrp="1"/>
          </p:cNvSpPr>
          <p:nvPr>
            <p:ph type="title"/>
          </p:nvPr>
        </p:nvSpPr>
        <p:spPr>
          <a:xfrm>
            <a:off x="590550" y="260350"/>
            <a:ext cx="8229600" cy="1143000"/>
          </a:xfrm>
        </p:spPr>
        <p:txBody>
          <a:bodyPr/>
          <a:lstStyle/>
          <a:p>
            <a:pPr algn="ctr"/>
            <a:r>
              <a:rPr lang="pt-BR" altLang="pt-BR" sz="3300" b="1">
                <a:solidFill>
                  <a:srgbClr val="C00000"/>
                </a:solidFill>
                <a:latin typeface="Batang" panose="02030600000101010101" pitchFamily="18" charset="-127"/>
                <a:ea typeface="Batang" panose="02030600000101010101" pitchFamily="18" charset="-127"/>
              </a:rPr>
              <a:t>Classificação dos delitos</a:t>
            </a:r>
          </a:p>
        </p:txBody>
      </p:sp>
      <p:sp>
        <p:nvSpPr>
          <p:cNvPr id="3" name="Espaço Reservado para Conteúdo 2">
            <a:extLst>
              <a:ext uri="{FF2B5EF4-FFF2-40B4-BE49-F238E27FC236}">
                <a16:creationId xmlns:a16="http://schemas.microsoft.com/office/drawing/2014/main" id="{6464B8F1-B360-4CE2-710F-66424506FFED}"/>
              </a:ext>
            </a:extLst>
          </p:cNvPr>
          <p:cNvSpPr>
            <a:spLocks noGrp="1"/>
          </p:cNvSpPr>
          <p:nvPr>
            <p:ph idx="1"/>
          </p:nvPr>
        </p:nvSpPr>
        <p:spPr>
          <a:xfrm>
            <a:off x="395288" y="1773238"/>
            <a:ext cx="8424862" cy="5084762"/>
          </a:xfrm>
        </p:spPr>
        <p:txBody>
          <a:bodyPr rtlCol="0">
            <a:normAutofit/>
          </a:bodyPr>
          <a:lstStyle/>
          <a:p>
            <a:pPr algn="just" fontAlgn="auto">
              <a:buFont typeface="Wingdings 3" panose="05040102010807070707" pitchFamily="18" charset="2"/>
              <a:buChar char=""/>
              <a:defRPr/>
            </a:pPr>
            <a:r>
              <a:rPr lang="pt-BR" sz="2150" dirty="0">
                <a:solidFill>
                  <a:srgbClr val="C00000"/>
                </a:solidFill>
                <a:latin typeface="Batang" panose="02030600000101010101" pitchFamily="18" charset="-127"/>
                <a:ea typeface="Batang" panose="02030600000101010101" pitchFamily="18" charset="-127"/>
              </a:rPr>
              <a:t>Quanto ao resultado: relaciona-se ao resultado natural exigido ou não pelo tipo penal.</a:t>
            </a:r>
          </a:p>
          <a:p>
            <a:pPr marL="0" indent="0" algn="just" fontAlgn="auto">
              <a:buFont typeface="Wingdings 3" panose="05040102010807070707" pitchFamily="18" charset="2"/>
              <a:buNone/>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materiais: </a:t>
            </a:r>
            <a:r>
              <a:rPr lang="pt-BR" sz="2150" dirty="0">
                <a:solidFill>
                  <a:schemeClr val="tx1">
                    <a:lumMod val="85000"/>
                    <a:lumOff val="15000"/>
                  </a:schemeClr>
                </a:solidFill>
                <a:latin typeface="Batang" panose="02030600000101010101" pitchFamily="18" charset="-127"/>
                <a:ea typeface="Batang" panose="02030600000101010101" pitchFamily="18" charset="-127"/>
              </a:rPr>
              <a:t>O tipo impõe, para seu aperfeiçoamento, um evento naturalístico diferenciado da conduta criminosa, como decorrência dela. Por isso, os crimes materiais admitem tentativa. Ex.: homicídio (art. 121, CP).</a:t>
            </a:r>
          </a:p>
          <a:p>
            <a:pPr marL="0" indent="0" algn="just" fontAlgn="auto">
              <a:buFont typeface="Wingdings 2" pitchFamily="2" charset="2"/>
              <a:buNone/>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50" b="1" i="1" dirty="0">
                <a:solidFill>
                  <a:schemeClr val="tx1">
                    <a:lumMod val="85000"/>
                    <a:lumOff val="15000"/>
                  </a:schemeClr>
                </a:solidFill>
                <a:latin typeface="Batang" panose="02030600000101010101" pitchFamily="18" charset="-127"/>
                <a:ea typeface="Batang" panose="02030600000101010101" pitchFamily="18" charset="-127"/>
              </a:rPr>
              <a:t>Crimes formais: </a:t>
            </a:r>
            <a:r>
              <a:rPr lang="pt-BR" sz="2150" dirty="0">
                <a:solidFill>
                  <a:schemeClr val="tx1">
                    <a:lumMod val="85000"/>
                    <a:lumOff val="15000"/>
                  </a:schemeClr>
                </a:solidFill>
                <a:latin typeface="Batang" panose="02030600000101010101" pitchFamily="18" charset="-127"/>
                <a:ea typeface="Batang" panose="02030600000101010101" pitchFamily="18" charset="-127"/>
              </a:rPr>
              <a:t>tipo contenta-se em descrever a conduta, sem mencionar o resultado natural que se liga a esta conduta por nexo de causalidade. Não existe evento destacado da ação, sendo por isso considerados delitos de consumação antecipada. Ex. Injúria verbal (art. 140, CP)</a:t>
            </a:r>
            <a:endParaRPr lang="pt-BR" dirty="0">
              <a:solidFill>
                <a:schemeClr val="tx1">
                  <a:lumMod val="85000"/>
                  <a:lumOff val="15000"/>
                </a:schemeClr>
              </a:solidFill>
            </a:endParaRPr>
          </a:p>
          <a:p>
            <a:pPr marL="0" indent="0" fontAlgn="auto">
              <a:buFont typeface="Wingdings 3" panose="05040102010807070707" pitchFamily="18" charset="2"/>
              <a:buNone/>
              <a:defRPr/>
            </a:pPr>
            <a:endParaRPr lang="pt-BR" dirty="0">
              <a:solidFill>
                <a:schemeClr val="tx1">
                  <a:lumMod val="85000"/>
                  <a:lumOff val="15000"/>
                </a:schemeClr>
              </a:solidFill>
            </a:endParaRPr>
          </a:p>
          <a:p>
            <a:pPr marL="0" indent="0" fontAlgn="auto">
              <a:buFont typeface="Wingdings 3" panose="05040102010807070707" pitchFamily="18" charset="2"/>
              <a:buNone/>
              <a:defRPr/>
            </a:pPr>
            <a:endParaRPr lang="pt-BR" dirty="0">
              <a:solidFill>
                <a:schemeClr val="tx1">
                  <a:lumMod val="85000"/>
                  <a:lumOff val="1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a:extLst>
              <a:ext uri="{FF2B5EF4-FFF2-40B4-BE49-F238E27FC236}">
                <a16:creationId xmlns:a16="http://schemas.microsoft.com/office/drawing/2014/main" id="{5ED56E4F-4350-BA2C-8D27-6768458F14E7}"/>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DD902338-3DF4-53FB-2626-8D9AAC6354E3}"/>
              </a:ext>
            </a:extLst>
          </p:cNvPr>
          <p:cNvSpPr>
            <a:spLocks noGrp="1"/>
          </p:cNvSpPr>
          <p:nvPr>
            <p:ph idx="1"/>
          </p:nvPr>
        </p:nvSpPr>
        <p:spPr>
          <a:xfrm>
            <a:off x="214313" y="1052513"/>
            <a:ext cx="8715375" cy="5572125"/>
          </a:xfrm>
        </p:spPr>
        <p:txBody>
          <a:bodyPr rtlCol="0">
            <a:normAutofit/>
          </a:bodyPr>
          <a:lstStyle/>
          <a:p>
            <a:pPr marL="0" indent="0" fontAlgn="auto">
              <a:buFont typeface="Wingdings 3" panose="05040102010807070707" pitchFamily="18" charset="2"/>
              <a:buNone/>
              <a:defRPr/>
            </a:pPr>
            <a:r>
              <a:rPr lang="pt-BR" sz="2900" b="1" dirty="0">
                <a:solidFill>
                  <a:srgbClr val="C00000"/>
                </a:solidFill>
                <a:latin typeface="Batang" panose="02030600000101010101" pitchFamily="18" charset="-127"/>
                <a:ea typeface="Batang" panose="02030600000101010101" pitchFamily="18" charset="-127"/>
              </a:rPr>
              <a:t>Quanto às características exigidas dos agentes:</a:t>
            </a:r>
          </a:p>
          <a:p>
            <a:pPr fontAlgn="auto">
              <a:buFont typeface="Wingdings 3" panose="05040102010807070707" pitchFamily="18" charset="2"/>
              <a:buChar char=""/>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comuns:</a:t>
            </a:r>
            <a:r>
              <a:rPr lang="pt-BR" sz="2150" dirty="0">
                <a:solidFill>
                  <a:schemeClr val="tx1">
                    <a:lumMod val="85000"/>
                    <a:lumOff val="15000"/>
                  </a:schemeClr>
                </a:solidFill>
                <a:latin typeface="Batang" panose="02030600000101010101" pitchFamily="18" charset="-127"/>
                <a:ea typeface="Batang" panose="02030600000101010101" pitchFamily="18" charset="-127"/>
              </a:rPr>
              <a:t> não exigem quaisquer características especiais de seus sujeitos ativos. Ex. estupro (art. 213, CP); corrupção ativa (art. 333, CP), roubo (art. 157, CP).</a:t>
            </a:r>
          </a:p>
          <a:p>
            <a:pPr algn="just" fontAlgn="auto">
              <a:buFont typeface="Wingdings" panose="05000000000000000000" pitchFamily="2" charset="2"/>
              <a:buChar char="q"/>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próprios ou especiais:</a:t>
            </a:r>
            <a:r>
              <a:rPr lang="pt-BR" sz="2150" dirty="0">
                <a:solidFill>
                  <a:schemeClr val="tx1">
                    <a:lumMod val="85000"/>
                    <a:lumOff val="15000"/>
                  </a:schemeClr>
                </a:solidFill>
                <a:latin typeface="Batang" panose="02030600000101010101" pitchFamily="18" charset="-127"/>
                <a:ea typeface="Batang" panose="02030600000101010101" pitchFamily="18" charset="-127"/>
              </a:rPr>
              <a:t> exigem determinadas qualidades do agente, como a condição de funcionário público na corrupção passiva (art. 317) ou no peculato (art. 316).</a:t>
            </a:r>
          </a:p>
          <a:p>
            <a:pPr algn="just" fontAlgn="auto">
              <a:buFont typeface="Wingdings" panose="05000000000000000000" pitchFamily="2" charset="2"/>
              <a:buChar char="q"/>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 de mão própria:</a:t>
            </a:r>
            <a:r>
              <a:rPr lang="pt-BR" sz="2150" dirty="0">
                <a:solidFill>
                  <a:schemeClr val="tx1">
                    <a:lumMod val="85000"/>
                    <a:lumOff val="15000"/>
                  </a:schemeClr>
                </a:solidFill>
                <a:latin typeface="Batang" panose="02030600000101010101" pitchFamily="18" charset="-127"/>
                <a:ea typeface="Batang" panose="02030600000101010101" pitchFamily="18" charset="-127"/>
              </a:rPr>
              <a:t> somente pode ser praticado pelo agente pessoalmente, não comportando autoria mediata. Ex. falso testemunho (art. 342).  </a:t>
            </a: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a:extLst>
              <a:ext uri="{FF2B5EF4-FFF2-40B4-BE49-F238E27FC236}">
                <a16:creationId xmlns:a16="http://schemas.microsoft.com/office/drawing/2014/main" id="{C0BD1CEC-3889-F347-2FE5-D82CF2EA2B3B}"/>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9587E6E5-6551-08EC-3C7E-91C970FB3DE2}"/>
              </a:ext>
            </a:extLst>
          </p:cNvPr>
          <p:cNvSpPr>
            <a:spLocks noGrp="1"/>
          </p:cNvSpPr>
          <p:nvPr>
            <p:ph idx="1"/>
          </p:nvPr>
        </p:nvSpPr>
        <p:spPr>
          <a:xfrm>
            <a:off x="250825" y="773113"/>
            <a:ext cx="8570913" cy="6084887"/>
          </a:xfrm>
        </p:spPr>
        <p:txBody>
          <a:bodyPr rtlCol="0">
            <a:normAutofit/>
          </a:bodyPr>
          <a:lstStyle/>
          <a:p>
            <a:pPr marL="0" indent="0" fontAlgn="auto">
              <a:buFont typeface="Wingdings 3" panose="05040102010807070707" pitchFamily="18" charset="2"/>
              <a:buNone/>
              <a:defRPr/>
            </a:pPr>
            <a:r>
              <a:rPr lang="pt-BR" sz="2150" dirty="0">
                <a:solidFill>
                  <a:schemeClr val="tx1">
                    <a:lumMod val="85000"/>
                    <a:lumOff val="15000"/>
                  </a:schemeClr>
                </a:solidFill>
                <a:latin typeface="Batang" panose="02030600000101010101" pitchFamily="18" charset="-127"/>
                <a:ea typeface="Batang" panose="02030600000101010101" pitchFamily="18" charset="-127"/>
              </a:rPr>
              <a:t> </a:t>
            </a:r>
            <a:r>
              <a:rPr lang="pt-BR" sz="3500" b="1" dirty="0">
                <a:solidFill>
                  <a:srgbClr val="C00000"/>
                </a:solidFill>
                <a:latin typeface="Batang" panose="02030600000101010101" pitchFamily="18" charset="-127"/>
                <a:ea typeface="Batang" panose="02030600000101010101" pitchFamily="18" charset="-127"/>
              </a:rPr>
              <a:t>Quanto ao número de agentes:</a:t>
            </a:r>
          </a:p>
          <a:p>
            <a:pPr fontAlgn="auto">
              <a:buFont typeface="Wingdings 3" panose="05040102010807070707" pitchFamily="18" charset="2"/>
              <a:buChar char=""/>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a:t>
            </a:r>
            <a:r>
              <a:rPr lang="pt-BR" sz="2150" b="1" dirty="0" err="1">
                <a:solidFill>
                  <a:schemeClr val="tx1">
                    <a:lumMod val="85000"/>
                    <a:lumOff val="15000"/>
                  </a:schemeClr>
                </a:solidFill>
                <a:latin typeface="Batang" panose="02030600000101010101" pitchFamily="18" charset="-127"/>
                <a:ea typeface="Batang" panose="02030600000101010101" pitchFamily="18" charset="-127"/>
              </a:rPr>
              <a:t>unissubjetivos</a:t>
            </a:r>
            <a:r>
              <a:rPr lang="pt-BR" sz="2150" b="1" dirty="0">
                <a:solidFill>
                  <a:schemeClr val="tx1">
                    <a:lumMod val="85000"/>
                    <a:lumOff val="15000"/>
                  </a:schemeClr>
                </a:solidFill>
                <a:latin typeface="Batang" panose="02030600000101010101" pitchFamily="18" charset="-127"/>
                <a:ea typeface="Batang" panose="02030600000101010101" pitchFamily="18" charset="-127"/>
              </a:rPr>
              <a:t>: P</a:t>
            </a:r>
            <a:r>
              <a:rPr lang="pt-BR" sz="2150" dirty="0">
                <a:solidFill>
                  <a:schemeClr val="tx1">
                    <a:lumMod val="85000"/>
                    <a:lumOff val="15000"/>
                  </a:schemeClr>
                </a:solidFill>
                <a:latin typeface="Batang" panose="02030600000101010101" pitchFamily="18" charset="-127"/>
                <a:ea typeface="Batang" panose="02030600000101010101" pitchFamily="18" charset="-127"/>
              </a:rPr>
              <a:t>odem ser cometidos por uma só pessoa, como o homicídio. Admitem concurso eventual de pessoas. </a:t>
            </a:r>
          </a:p>
          <a:p>
            <a:pPr algn="just" fontAlgn="auto">
              <a:buFont typeface="Wingdings" panose="05000000000000000000" pitchFamily="2" charset="2"/>
              <a:buChar char="q"/>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a:t>
            </a:r>
            <a:r>
              <a:rPr lang="pt-BR" sz="2150" b="1" dirty="0" err="1">
                <a:solidFill>
                  <a:schemeClr val="tx1">
                    <a:lumMod val="85000"/>
                    <a:lumOff val="15000"/>
                  </a:schemeClr>
                </a:solidFill>
                <a:latin typeface="Batang" panose="02030600000101010101" pitchFamily="18" charset="-127"/>
                <a:ea typeface="Batang" panose="02030600000101010101" pitchFamily="18" charset="-127"/>
              </a:rPr>
              <a:t>plurissubjetivos</a:t>
            </a:r>
            <a:r>
              <a:rPr lang="pt-BR" sz="2150" b="1" dirty="0">
                <a:solidFill>
                  <a:schemeClr val="tx1">
                    <a:lumMod val="85000"/>
                    <a:lumOff val="15000"/>
                  </a:schemeClr>
                </a:solidFill>
                <a:latin typeface="Batang" panose="02030600000101010101" pitchFamily="18" charset="-127"/>
                <a:ea typeface="Batang" panose="02030600000101010101" pitchFamily="18" charset="-127"/>
              </a:rPr>
              <a:t>: </a:t>
            </a:r>
            <a:r>
              <a:rPr lang="pt-BR" sz="2150" dirty="0">
                <a:solidFill>
                  <a:schemeClr val="tx1">
                    <a:lumMod val="85000"/>
                    <a:lumOff val="15000"/>
                  </a:schemeClr>
                </a:solidFill>
                <a:latin typeface="Batang" panose="02030600000101010101" pitchFamily="18" charset="-127"/>
                <a:ea typeface="Batang" panose="02030600000101010101" pitchFamily="18" charset="-127"/>
              </a:rPr>
              <a:t>Necessariamente são praticados por mais de uma pessoa. São delitos de concurso necessário de agentes, sendo que a conduta dos participantes pode ser paralela (associação criminosa, art. 288), convergente (bigamia, art. 235) ou divergente (rixa, art. 137).</a:t>
            </a: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a:extLst>
              <a:ext uri="{FF2B5EF4-FFF2-40B4-BE49-F238E27FC236}">
                <a16:creationId xmlns:a16="http://schemas.microsoft.com/office/drawing/2014/main" id="{418F89E5-ECE1-94D1-1075-16B1F59B2260}"/>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9496E5E6-CAF1-3603-A21C-FACB69DFC208}"/>
              </a:ext>
            </a:extLst>
          </p:cNvPr>
          <p:cNvSpPr>
            <a:spLocks noGrp="1"/>
          </p:cNvSpPr>
          <p:nvPr>
            <p:ph idx="1"/>
          </p:nvPr>
        </p:nvSpPr>
        <p:spPr>
          <a:xfrm>
            <a:off x="179388" y="836613"/>
            <a:ext cx="8785225" cy="6156325"/>
          </a:xfrm>
        </p:spPr>
        <p:txBody>
          <a:bodyPr rtlCol="0">
            <a:normAutofit/>
          </a:bodyPr>
          <a:lstStyle/>
          <a:p>
            <a:pPr marL="0" indent="0" algn="ctr" fontAlgn="auto">
              <a:buFont typeface="Wingdings 3" panose="05040102010807070707" pitchFamily="18" charset="2"/>
              <a:buNone/>
              <a:defRPr/>
            </a:pPr>
            <a:r>
              <a:rPr lang="pt-BR" sz="2150" dirty="0">
                <a:solidFill>
                  <a:schemeClr val="tx1">
                    <a:lumMod val="85000"/>
                    <a:lumOff val="15000"/>
                  </a:schemeClr>
                </a:solidFill>
                <a:latin typeface="Batang" panose="02030600000101010101" pitchFamily="18" charset="-127"/>
                <a:ea typeface="Batang" panose="02030600000101010101" pitchFamily="18" charset="-127"/>
              </a:rPr>
              <a:t> </a:t>
            </a:r>
            <a:r>
              <a:rPr lang="pt-BR" sz="3000" b="1" dirty="0">
                <a:solidFill>
                  <a:srgbClr val="C00000"/>
                </a:solidFill>
                <a:latin typeface="Batang" panose="02030600000101010101" pitchFamily="18" charset="-127"/>
                <a:ea typeface="Batang" panose="02030600000101010101" pitchFamily="18" charset="-127"/>
              </a:rPr>
              <a:t>Quanto à completa realização</a:t>
            </a:r>
            <a:endParaRPr lang="pt-BR" sz="3000" b="1"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00" b="1" dirty="0">
                <a:solidFill>
                  <a:schemeClr val="tx1">
                    <a:lumMod val="85000"/>
                    <a:lumOff val="15000"/>
                  </a:schemeClr>
                </a:solidFill>
                <a:latin typeface="Batang" panose="02030600000101010101" pitchFamily="18" charset="-127"/>
                <a:ea typeface="Batang" panose="02030600000101010101" pitchFamily="18" charset="-127"/>
              </a:rPr>
              <a:t>Crimes consumados: </a:t>
            </a:r>
            <a:r>
              <a:rPr lang="pt-BR" sz="2100" dirty="0">
                <a:solidFill>
                  <a:schemeClr val="tx1">
                    <a:lumMod val="85000"/>
                    <a:lumOff val="15000"/>
                  </a:schemeClr>
                </a:solidFill>
                <a:latin typeface="Batang" panose="02030600000101010101" pitchFamily="18" charset="-127"/>
                <a:ea typeface="Batang" panose="02030600000101010101" pitchFamily="18" charset="-127"/>
              </a:rPr>
              <a:t>Quando nele se reúnem todos os elementos de sua definição legal (art. 14, I, CP). O fato concreto amolda-se completamente na descrição abstrata constante do tipo penal. </a:t>
            </a:r>
          </a:p>
          <a:p>
            <a:pPr algn="just" fontAlgn="auto">
              <a:buFontTx/>
              <a:buChar char="-"/>
              <a:defRPr/>
            </a:pPr>
            <a:r>
              <a:rPr lang="pt-BR" sz="2100" b="1" dirty="0">
                <a:solidFill>
                  <a:schemeClr val="tx1">
                    <a:lumMod val="85000"/>
                    <a:lumOff val="15000"/>
                  </a:schemeClr>
                </a:solidFill>
                <a:latin typeface="Batang" panose="02030600000101010101" pitchFamily="18" charset="-127"/>
                <a:ea typeface="Batang" panose="02030600000101010101" pitchFamily="18" charset="-127"/>
              </a:rPr>
              <a:t>Crime Instantâneo:</a:t>
            </a:r>
            <a:r>
              <a:rPr lang="pt-BR" sz="2100" dirty="0">
                <a:solidFill>
                  <a:schemeClr val="tx1">
                    <a:lumMod val="85000"/>
                    <a:lumOff val="15000"/>
                  </a:schemeClr>
                </a:solidFill>
                <a:latin typeface="Batang" panose="02030600000101010101" pitchFamily="18" charset="-127"/>
                <a:ea typeface="Batang" panose="02030600000101010101" pitchFamily="18" charset="-127"/>
              </a:rPr>
              <a:t> consuma-se num único e determinado momento. O crime esgota-se com a ocorrência do resultado.</a:t>
            </a:r>
          </a:p>
          <a:p>
            <a:pPr algn="just" fontAlgn="auto">
              <a:buFontTx/>
              <a:buChar char="-"/>
              <a:defRPr/>
            </a:pPr>
            <a:r>
              <a:rPr lang="pt-BR" sz="2100" b="1" dirty="0">
                <a:solidFill>
                  <a:schemeClr val="tx1">
                    <a:lumMod val="85000"/>
                    <a:lumOff val="15000"/>
                  </a:schemeClr>
                </a:solidFill>
                <a:latin typeface="Batang" panose="02030600000101010101" pitchFamily="18" charset="-127"/>
                <a:ea typeface="Batang" panose="02030600000101010101" pitchFamily="18" charset="-127"/>
              </a:rPr>
              <a:t>Crime Permanente: </a:t>
            </a:r>
            <a:r>
              <a:rPr lang="pt-BR" sz="2100" dirty="0">
                <a:solidFill>
                  <a:schemeClr val="tx1">
                    <a:lumMod val="85000"/>
                    <a:lumOff val="15000"/>
                  </a:schemeClr>
                </a:solidFill>
                <a:latin typeface="Batang" panose="02030600000101010101" pitchFamily="18" charset="-127"/>
                <a:ea typeface="Batang" panose="02030600000101010101" pitchFamily="18" charset="-127"/>
              </a:rPr>
              <a:t>o </a:t>
            </a:r>
            <a:r>
              <a:rPr lang="pt-BR" sz="2100" b="1" dirty="0">
                <a:solidFill>
                  <a:srgbClr val="C00000"/>
                </a:solidFill>
                <a:latin typeface="Batang" panose="02030600000101010101" pitchFamily="18" charset="-127"/>
                <a:ea typeface="Batang" panose="02030600000101010101" pitchFamily="18" charset="-127"/>
              </a:rPr>
              <a:t>momento consumativo</a:t>
            </a:r>
            <a:r>
              <a:rPr lang="pt-BR" sz="2100" b="1" dirty="0">
                <a:solidFill>
                  <a:schemeClr val="tx1">
                    <a:lumMod val="85000"/>
                    <a:lumOff val="15000"/>
                  </a:schemeClr>
                </a:solidFill>
                <a:latin typeface="Batang" panose="02030600000101010101" pitchFamily="18" charset="-127"/>
                <a:ea typeface="Batang" panose="02030600000101010101" pitchFamily="18" charset="-127"/>
              </a:rPr>
              <a:t> </a:t>
            </a:r>
            <a:r>
              <a:rPr lang="pt-BR" sz="2100" dirty="0">
                <a:solidFill>
                  <a:schemeClr val="tx1">
                    <a:lumMod val="85000"/>
                    <a:lumOff val="15000"/>
                  </a:schemeClr>
                </a:solidFill>
                <a:latin typeface="Batang" panose="02030600000101010101" pitchFamily="18" charset="-127"/>
                <a:ea typeface="Batang" panose="02030600000101010101" pitchFamily="18" charset="-127"/>
              </a:rPr>
              <a:t>se protrai no tempo, renovando-se a cada instante, como o delito de sequestro e cárcere privado (art. 148). </a:t>
            </a:r>
          </a:p>
          <a:p>
            <a:pPr algn="just" fontAlgn="auto">
              <a:buFontTx/>
              <a:buChar char="-"/>
              <a:defRPr/>
            </a:pPr>
            <a:r>
              <a:rPr lang="pt-BR" sz="2100" b="1" dirty="0">
                <a:solidFill>
                  <a:schemeClr val="tx1">
                    <a:lumMod val="85000"/>
                    <a:lumOff val="15000"/>
                  </a:schemeClr>
                </a:solidFill>
                <a:latin typeface="Batang" panose="02030600000101010101" pitchFamily="18" charset="-127"/>
                <a:ea typeface="Batang" panose="02030600000101010101" pitchFamily="18" charset="-127"/>
              </a:rPr>
              <a:t>Crime Instantâneo de efeitos permanentes:</a:t>
            </a:r>
            <a:r>
              <a:rPr lang="pt-BR" sz="2100" dirty="0">
                <a:solidFill>
                  <a:schemeClr val="tx1">
                    <a:lumMod val="85000"/>
                    <a:lumOff val="15000"/>
                  </a:schemeClr>
                </a:solidFill>
                <a:latin typeface="Batang" panose="02030600000101010101" pitchFamily="18" charset="-127"/>
                <a:ea typeface="Batang" panose="02030600000101010101" pitchFamily="18" charset="-127"/>
              </a:rPr>
              <a:t> Ocorre num momento singular específico, porém seus </a:t>
            </a:r>
            <a:r>
              <a:rPr lang="pt-BR" sz="2100" b="1" dirty="0">
                <a:solidFill>
                  <a:srgbClr val="C00000"/>
                </a:solidFill>
                <a:latin typeface="Batang" panose="02030600000101010101" pitchFamily="18" charset="-127"/>
                <a:ea typeface="Batang" panose="02030600000101010101" pitchFamily="18" charset="-127"/>
              </a:rPr>
              <a:t>efeitos</a:t>
            </a:r>
            <a:r>
              <a:rPr lang="pt-BR" sz="2100" dirty="0">
                <a:solidFill>
                  <a:schemeClr val="tx1">
                    <a:lumMod val="85000"/>
                    <a:lumOff val="15000"/>
                  </a:schemeClr>
                </a:solidFill>
                <a:latin typeface="Batang" panose="02030600000101010101" pitchFamily="18" charset="-127"/>
                <a:ea typeface="Batang" panose="02030600000101010101" pitchFamily="18" charset="-127"/>
              </a:rPr>
              <a:t> projetam-se no tempo, como ocorre com o homicídio (art. 121)</a:t>
            </a:r>
          </a:p>
          <a:p>
            <a:pPr marL="0" indent="0" algn="just" fontAlgn="auto">
              <a:buFont typeface="Wingdings 2" pitchFamily="2" charset="2"/>
              <a:buNone/>
              <a:defRPr/>
            </a:pPr>
            <a:endParaRPr lang="pt-BR" sz="21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100" b="1" dirty="0">
                <a:solidFill>
                  <a:schemeClr val="tx1">
                    <a:lumMod val="85000"/>
                    <a:lumOff val="15000"/>
                  </a:schemeClr>
                </a:solidFill>
                <a:latin typeface="Batang" panose="02030600000101010101" pitchFamily="18" charset="-127"/>
                <a:ea typeface="Batang" panose="02030600000101010101" pitchFamily="18" charset="-127"/>
              </a:rPr>
              <a:t>Crime tentado:</a:t>
            </a:r>
            <a:r>
              <a:rPr lang="pt-BR" sz="2100" dirty="0">
                <a:solidFill>
                  <a:schemeClr val="tx1">
                    <a:lumMod val="85000"/>
                    <a:lumOff val="15000"/>
                  </a:schemeClr>
                </a:solidFill>
                <a:latin typeface="Batang" panose="02030600000101010101" pitchFamily="18" charset="-127"/>
                <a:ea typeface="Batang" panose="02030600000101010101" pitchFamily="18" charset="-127"/>
              </a:rPr>
              <a:t> Quando, iniciada a execução, não se consuma por circunstâncias alheias à vontade do agente (art. 14, II, CP).</a:t>
            </a: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a:extLst>
              <a:ext uri="{FF2B5EF4-FFF2-40B4-BE49-F238E27FC236}">
                <a16:creationId xmlns:a16="http://schemas.microsoft.com/office/drawing/2014/main" id="{008C2551-26BB-BF46-B994-A12F92ED0627}"/>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22E370E9-8F6A-6C50-105C-DD5507880AE4}"/>
              </a:ext>
            </a:extLst>
          </p:cNvPr>
          <p:cNvSpPr>
            <a:spLocks noGrp="1"/>
          </p:cNvSpPr>
          <p:nvPr>
            <p:ph idx="1"/>
          </p:nvPr>
        </p:nvSpPr>
        <p:spPr>
          <a:xfrm>
            <a:off x="250825" y="623888"/>
            <a:ext cx="8642350" cy="6597650"/>
          </a:xfrm>
        </p:spPr>
        <p:txBody>
          <a:bodyPr rtlCol="0">
            <a:normAutofit/>
          </a:bodyPr>
          <a:lstStyle/>
          <a:p>
            <a:pPr marL="0" indent="0" fontAlgn="auto">
              <a:buFont typeface="Wingdings 3" panose="05040102010807070707" pitchFamily="18" charset="2"/>
              <a:buNone/>
              <a:defRPr/>
            </a:pPr>
            <a:r>
              <a:rPr lang="pt-BR" sz="2150" dirty="0">
                <a:solidFill>
                  <a:schemeClr val="tx1">
                    <a:lumMod val="85000"/>
                    <a:lumOff val="15000"/>
                  </a:schemeClr>
                </a:solidFill>
                <a:latin typeface="Batang" panose="02030600000101010101" pitchFamily="18" charset="-127"/>
                <a:ea typeface="Batang" panose="02030600000101010101" pitchFamily="18" charset="-127"/>
              </a:rPr>
              <a:t> 	</a:t>
            </a:r>
            <a:r>
              <a:rPr lang="pt-BR" sz="3300" b="1" dirty="0">
                <a:solidFill>
                  <a:srgbClr val="C00000"/>
                </a:solidFill>
                <a:latin typeface="Batang" panose="02030600000101010101" pitchFamily="18" charset="-127"/>
                <a:ea typeface="Batang" panose="02030600000101010101" pitchFamily="18" charset="-127"/>
              </a:rPr>
              <a:t>Quanto ao elemento subjetivo</a:t>
            </a:r>
          </a:p>
          <a:p>
            <a:pPr marL="0" indent="0" fontAlgn="auto">
              <a:buFont typeface="Wingdings 3" panose="05040102010807070707" pitchFamily="18" charset="2"/>
              <a:buNone/>
              <a:defRPr/>
            </a:pPr>
            <a:endParaRPr lang="pt-BR" sz="2150" dirty="0">
              <a:solidFill>
                <a:srgbClr val="C00000"/>
              </a:solidFill>
              <a:latin typeface="Batang" panose="02030600000101010101" pitchFamily="18" charset="-127"/>
              <a:ea typeface="Batang" panose="02030600000101010101" pitchFamily="18" charset="-127"/>
            </a:endParaRPr>
          </a:p>
          <a:p>
            <a:pPr algn="just" fontAlgn="auto">
              <a:lnSpc>
                <a:spcPts val="2880"/>
              </a:lnSpc>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dolosos: A</a:t>
            </a:r>
            <a:r>
              <a:rPr lang="pt-BR" sz="2150" dirty="0">
                <a:solidFill>
                  <a:schemeClr val="tx1">
                    <a:lumMod val="85000"/>
                    <a:lumOff val="15000"/>
                  </a:schemeClr>
                </a:solidFill>
                <a:latin typeface="Batang" panose="02030600000101010101" pitchFamily="18" charset="-127"/>
                <a:ea typeface="Batang" panose="02030600000101010101" pitchFamily="18" charset="-127"/>
              </a:rPr>
              <a:t>gente age com consciência e vontade de ofender o bem jurídico. Divide-se o dolo em direto (plena intencionalidade) e dolo eventual (embora não deseje diretamente um resultado lesivo, o agente anui com ele, agindo apesar de considerar sua alta probabilidade).</a:t>
            </a:r>
          </a:p>
          <a:p>
            <a:pPr algn="just" fontAlgn="auto">
              <a:lnSpc>
                <a:spcPts val="2880"/>
              </a:lnSpc>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culposos: P</a:t>
            </a:r>
            <a:r>
              <a:rPr lang="pt-BR" sz="2150" dirty="0">
                <a:solidFill>
                  <a:schemeClr val="tx1">
                    <a:lumMod val="85000"/>
                    <a:lumOff val="15000"/>
                  </a:schemeClr>
                </a:solidFill>
                <a:latin typeface="Batang" panose="02030600000101010101" pitchFamily="18" charset="-127"/>
                <a:ea typeface="Batang" panose="02030600000101010101" pitchFamily="18" charset="-127"/>
              </a:rPr>
              <a:t>raticado sem intencionalidade ou anuência para atingimento do bem jurídico tutelado. Agente comporta-se de modo a violar um dever objetivo de cuidado, ocasionando um resultado material criminoso. Deve haver previsão expressa na lei. </a:t>
            </a:r>
          </a:p>
          <a:p>
            <a:pPr algn="just" fontAlgn="auto">
              <a:lnSpc>
                <a:spcPts val="2880"/>
              </a:lnSpc>
              <a:buFont typeface="Wingdings" panose="05000000000000000000" pitchFamily="2" charset="2"/>
              <a:buChar char="q"/>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Crimes preterdolosos: A</a:t>
            </a:r>
            <a:r>
              <a:rPr lang="pt-BR" sz="2150" dirty="0">
                <a:solidFill>
                  <a:schemeClr val="tx1">
                    <a:lumMod val="85000"/>
                    <a:lumOff val="15000"/>
                  </a:schemeClr>
                </a:solidFill>
                <a:latin typeface="Batang" panose="02030600000101010101" pitchFamily="18" charset="-127"/>
                <a:ea typeface="Batang" panose="02030600000101010101" pitchFamily="18" charset="-127"/>
              </a:rPr>
              <a:t>gente inicia ação de forma dolosa, produzindo um resultado mais grave ocasionado culposamente (ex. lesão corporal seguida de morte).  </a:t>
            </a: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a:extLst>
              <a:ext uri="{FF2B5EF4-FFF2-40B4-BE49-F238E27FC236}">
                <a16:creationId xmlns:a16="http://schemas.microsoft.com/office/drawing/2014/main" id="{6CCEBF8A-C59F-335D-8B21-F57159D6513B}"/>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09BC664A-087C-BC39-A208-FE7E91D60D87}"/>
              </a:ext>
            </a:extLst>
          </p:cNvPr>
          <p:cNvSpPr>
            <a:spLocks noGrp="1"/>
          </p:cNvSpPr>
          <p:nvPr>
            <p:ph idx="1"/>
          </p:nvPr>
        </p:nvSpPr>
        <p:spPr>
          <a:xfrm>
            <a:off x="323850" y="773113"/>
            <a:ext cx="8497888" cy="5922962"/>
          </a:xfrm>
        </p:spPr>
        <p:txBody>
          <a:bodyPr rtlCol="0">
            <a:normAutofit/>
          </a:bodyPr>
          <a:lstStyle/>
          <a:p>
            <a:pPr marL="0" indent="0" algn="ctr" fontAlgn="auto">
              <a:buFont typeface="Wingdings 3" panose="05040102010807070707" pitchFamily="18" charset="2"/>
              <a:buNone/>
              <a:defRPr/>
            </a:pPr>
            <a:r>
              <a:rPr lang="pt-BR" sz="3300" b="1" dirty="0">
                <a:solidFill>
                  <a:srgbClr val="C00000"/>
                </a:solidFill>
                <a:latin typeface="Batang" panose="02030600000101010101" pitchFamily="18" charset="-127"/>
                <a:ea typeface="Batang" panose="02030600000101010101" pitchFamily="18" charset="-127"/>
              </a:rPr>
              <a:t>Quanto à ofensa ao bem jurídico</a:t>
            </a:r>
          </a:p>
          <a:p>
            <a:pPr fontAlgn="auto">
              <a:buFont typeface="Wingdings 3" panose="05040102010807070707" pitchFamily="18" charset="2"/>
              <a:buChar char=""/>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200" b="1" dirty="0">
                <a:solidFill>
                  <a:schemeClr val="tx1">
                    <a:lumMod val="85000"/>
                    <a:lumOff val="15000"/>
                  </a:schemeClr>
                </a:solidFill>
                <a:latin typeface="Batang" panose="02030600000101010101" pitchFamily="18" charset="-127"/>
                <a:ea typeface="Batang" panose="02030600000101010101" pitchFamily="18" charset="-127"/>
              </a:rPr>
              <a:t>Crime de dano:</a:t>
            </a:r>
            <a:r>
              <a:rPr lang="pt-BR" sz="2200" dirty="0">
                <a:solidFill>
                  <a:schemeClr val="tx1">
                    <a:lumMod val="85000"/>
                    <a:lumOff val="15000"/>
                  </a:schemeClr>
                </a:solidFill>
                <a:latin typeface="Batang" panose="02030600000101010101" pitchFamily="18" charset="-127"/>
                <a:ea typeface="Batang" panose="02030600000101010101" pitchFamily="18" charset="-127"/>
              </a:rPr>
              <a:t> o tipo prevê para sua consumação a efetiva lesão do bem jurídico (ex. art. 121).</a:t>
            </a:r>
          </a:p>
          <a:p>
            <a:pPr algn="just" fontAlgn="auto">
              <a:buFont typeface="Wingdings" panose="05000000000000000000" pitchFamily="2" charset="2"/>
              <a:buChar char="q"/>
              <a:defRPr/>
            </a:pPr>
            <a:endParaRPr lang="pt-BR" sz="22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r>
              <a:rPr lang="pt-BR" sz="2200" b="1" dirty="0">
                <a:solidFill>
                  <a:schemeClr val="tx1">
                    <a:lumMod val="85000"/>
                    <a:lumOff val="15000"/>
                  </a:schemeClr>
                </a:solidFill>
                <a:latin typeface="Batang" panose="02030600000101010101" pitchFamily="18" charset="-127"/>
                <a:ea typeface="Batang" panose="02030600000101010101" pitchFamily="18" charset="-127"/>
              </a:rPr>
              <a:t>Crime de perigo:</a:t>
            </a:r>
            <a:r>
              <a:rPr lang="pt-BR" sz="2200" dirty="0">
                <a:solidFill>
                  <a:schemeClr val="tx1">
                    <a:lumMod val="85000"/>
                    <a:lumOff val="15000"/>
                  </a:schemeClr>
                </a:solidFill>
                <a:latin typeface="Batang" panose="02030600000101010101" pitchFamily="18" charset="-127"/>
                <a:ea typeface="Batang" panose="02030600000101010101" pitchFamily="18" charset="-127"/>
              </a:rPr>
              <a:t> o tipo exige apenas a colocação em perigo do bem jurídico, não sua lesão material. </a:t>
            </a:r>
          </a:p>
          <a:p>
            <a:pPr marL="0" indent="0" algn="just" fontAlgn="auto">
              <a:buFont typeface="Wingdings 3" panose="05040102010807070707" pitchFamily="18" charset="2"/>
              <a:buNone/>
              <a:defRPr/>
            </a:pPr>
            <a:endParaRPr lang="pt-BR" sz="2200" dirty="0">
              <a:solidFill>
                <a:schemeClr val="tx1">
                  <a:lumMod val="85000"/>
                  <a:lumOff val="15000"/>
                </a:schemeClr>
              </a:solidFill>
              <a:latin typeface="Batang" panose="02030600000101010101" pitchFamily="18" charset="-127"/>
              <a:ea typeface="Batang" panose="02030600000101010101" pitchFamily="18" charset="-127"/>
            </a:endParaRPr>
          </a:p>
          <a:p>
            <a:pPr marL="0" indent="0" algn="just" fontAlgn="auto">
              <a:buFont typeface="Wingdings 3" panose="05040102010807070707" pitchFamily="18" charset="2"/>
              <a:buNone/>
              <a:defRPr/>
            </a:pPr>
            <a:r>
              <a:rPr lang="pt-BR" sz="2200" dirty="0">
                <a:solidFill>
                  <a:schemeClr val="tx1">
                    <a:lumMod val="85000"/>
                    <a:lumOff val="15000"/>
                  </a:schemeClr>
                </a:solidFill>
                <a:latin typeface="Batang" panose="02030600000101010101" pitchFamily="18" charset="-127"/>
                <a:ea typeface="Batang" panose="02030600000101010101" pitchFamily="18" charset="-127"/>
              </a:rPr>
              <a:t>O perigo pode ser </a:t>
            </a:r>
            <a:r>
              <a:rPr lang="pt-BR" sz="2200" b="1" dirty="0">
                <a:solidFill>
                  <a:srgbClr val="C00000"/>
                </a:solidFill>
                <a:latin typeface="Batang" panose="02030600000101010101" pitchFamily="18" charset="-127"/>
                <a:ea typeface="Batang" panose="02030600000101010101" pitchFamily="18" charset="-127"/>
              </a:rPr>
              <a:t>concreto</a:t>
            </a:r>
            <a:r>
              <a:rPr lang="pt-BR" sz="2200" dirty="0">
                <a:solidFill>
                  <a:schemeClr val="tx1">
                    <a:lumMod val="85000"/>
                    <a:lumOff val="15000"/>
                  </a:schemeClr>
                </a:solidFill>
                <a:latin typeface="Batang" panose="02030600000101010101" pitchFamily="18" charset="-127"/>
                <a:ea typeface="Batang" panose="02030600000101010101" pitchFamily="18" charset="-127"/>
              </a:rPr>
              <a:t> ou </a:t>
            </a:r>
            <a:r>
              <a:rPr lang="pt-BR" sz="2200" b="1" dirty="0">
                <a:solidFill>
                  <a:srgbClr val="C00000"/>
                </a:solidFill>
                <a:latin typeface="Batang" panose="02030600000101010101" pitchFamily="18" charset="-127"/>
                <a:ea typeface="Batang" panose="02030600000101010101" pitchFamily="18" charset="-127"/>
              </a:rPr>
              <a:t>abstrato</a:t>
            </a:r>
            <a:r>
              <a:rPr lang="pt-BR" sz="2200" dirty="0">
                <a:solidFill>
                  <a:schemeClr val="tx1">
                    <a:lumMod val="85000"/>
                    <a:lumOff val="15000"/>
                  </a:schemeClr>
                </a:solidFill>
                <a:latin typeface="Batang" panose="02030600000101010101" pitchFamily="18" charset="-127"/>
                <a:ea typeface="Batang" panose="02030600000101010101" pitchFamily="18" charset="-127"/>
              </a:rPr>
              <a:t>. O </a:t>
            </a:r>
            <a:r>
              <a:rPr lang="pt-BR" sz="2200" b="1" i="1" dirty="0">
                <a:solidFill>
                  <a:srgbClr val="C00000"/>
                </a:solidFill>
                <a:latin typeface="Batang" panose="02030600000101010101" pitchFamily="18" charset="-127"/>
                <a:ea typeface="Batang" panose="02030600000101010101" pitchFamily="18" charset="-127"/>
              </a:rPr>
              <a:t>crime de perigo concreto</a:t>
            </a:r>
            <a:r>
              <a:rPr lang="pt-BR" sz="2200" b="1" dirty="0">
                <a:solidFill>
                  <a:srgbClr val="C00000"/>
                </a:solidFill>
                <a:latin typeface="Batang" panose="02030600000101010101" pitchFamily="18" charset="-127"/>
                <a:ea typeface="Batang" panose="02030600000101010101" pitchFamily="18" charset="-127"/>
              </a:rPr>
              <a:t> </a:t>
            </a:r>
            <a:r>
              <a:rPr lang="pt-BR" sz="2200" dirty="0">
                <a:solidFill>
                  <a:schemeClr val="tx1">
                    <a:lumMod val="85000"/>
                    <a:lumOff val="15000"/>
                  </a:schemeClr>
                </a:solidFill>
                <a:latin typeface="Batang" panose="02030600000101010101" pitchFamily="18" charset="-127"/>
                <a:ea typeface="Batang" panose="02030600000101010101" pitchFamily="18" charset="-127"/>
              </a:rPr>
              <a:t>exige a efetiva comprovação de colocação em perigo do bem jurídico, como o crime de perigo de inundação (art. 255). O </a:t>
            </a:r>
            <a:r>
              <a:rPr lang="pt-BR" sz="2200" b="1" i="1" dirty="0">
                <a:solidFill>
                  <a:srgbClr val="C00000"/>
                </a:solidFill>
                <a:latin typeface="Batang" panose="02030600000101010101" pitchFamily="18" charset="-127"/>
                <a:ea typeface="Batang" panose="02030600000101010101" pitchFamily="18" charset="-127"/>
              </a:rPr>
              <a:t>crime de perigo abstrato </a:t>
            </a:r>
            <a:r>
              <a:rPr lang="pt-BR" sz="2200" dirty="0">
                <a:solidFill>
                  <a:schemeClr val="tx1">
                    <a:lumMod val="85000"/>
                    <a:lumOff val="15000"/>
                  </a:schemeClr>
                </a:solidFill>
                <a:latin typeface="Batang" panose="02030600000101010101" pitchFamily="18" charset="-127"/>
                <a:ea typeface="Batang" panose="02030600000101010101" pitchFamily="18" charset="-127"/>
              </a:rPr>
              <a:t>ocorre quando o tipo penal presume a colocação em perigo de um bem jurídico, como o crime de tráfico de drogas (art. 33 da Lei nº 11.343/2006).</a:t>
            </a:r>
          </a:p>
          <a:p>
            <a:pPr algn="just" fontAlgn="auto">
              <a:buFont typeface="Wingdings" panose="05000000000000000000" pitchFamily="2" charset="2"/>
              <a:buChar char="q"/>
              <a:defRPr/>
            </a:pPr>
            <a:endParaRPr lang="pt-BR" sz="22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a:extLst>
              <a:ext uri="{FF2B5EF4-FFF2-40B4-BE49-F238E27FC236}">
                <a16:creationId xmlns:a16="http://schemas.microsoft.com/office/drawing/2014/main" id="{F9DE0824-EE71-1562-4F27-23331F1E6C98}"/>
              </a:ext>
            </a:extLst>
          </p:cNvPr>
          <p:cNvSpPr>
            <a:spLocks noGrp="1"/>
          </p:cNvSpPr>
          <p:nvPr>
            <p:ph type="title"/>
          </p:nvPr>
        </p:nvSpPr>
        <p:spPr>
          <a:xfrm flipV="1">
            <a:off x="1944688" y="577850"/>
            <a:ext cx="6589712" cy="46038"/>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 name="Espaço Reservado para Conteúdo 2">
            <a:extLst>
              <a:ext uri="{FF2B5EF4-FFF2-40B4-BE49-F238E27FC236}">
                <a16:creationId xmlns:a16="http://schemas.microsoft.com/office/drawing/2014/main" id="{C57A671B-4EC8-1400-06C7-39620C5AD79F}"/>
              </a:ext>
            </a:extLst>
          </p:cNvPr>
          <p:cNvSpPr>
            <a:spLocks noGrp="1"/>
          </p:cNvSpPr>
          <p:nvPr>
            <p:ph idx="1"/>
          </p:nvPr>
        </p:nvSpPr>
        <p:spPr>
          <a:xfrm>
            <a:off x="323850" y="773113"/>
            <a:ext cx="8497888" cy="5572125"/>
          </a:xfrm>
        </p:spPr>
        <p:txBody>
          <a:bodyPr rtlCol="0">
            <a:normAutofit/>
          </a:bodyPr>
          <a:lstStyle/>
          <a:p>
            <a:pPr marL="0" indent="0" algn="ctr" fontAlgn="auto">
              <a:buFont typeface="Wingdings 3" panose="05040102010807070707" pitchFamily="18" charset="2"/>
              <a:buNone/>
              <a:defRPr/>
            </a:pPr>
            <a:r>
              <a:rPr lang="pt-BR" sz="3300" b="1" dirty="0">
                <a:solidFill>
                  <a:srgbClr val="C00000"/>
                </a:solidFill>
                <a:latin typeface="Batang" panose="02030600000101010101" pitchFamily="18" charset="-127"/>
                <a:ea typeface="Batang" panose="02030600000101010101" pitchFamily="18" charset="-127"/>
              </a:rPr>
              <a:t>Quanto à modalidade de conduta</a:t>
            </a:r>
          </a:p>
          <a:p>
            <a:pPr fontAlgn="auto">
              <a:buFont typeface="Wingdings 3" panose="05040102010807070707" pitchFamily="18" charset="2"/>
              <a:buChar char=""/>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Wingdings" panose="05000000000000000000" pitchFamily="2" charset="2"/>
              <a:buChar char="q"/>
              <a:defRPr/>
            </a:pPr>
            <a:r>
              <a:rPr lang="pt-BR" sz="2200" b="1" dirty="0">
                <a:solidFill>
                  <a:schemeClr val="tx1">
                    <a:lumMod val="85000"/>
                    <a:lumOff val="15000"/>
                  </a:schemeClr>
                </a:solidFill>
                <a:latin typeface="Batang" panose="02030600000101010101" pitchFamily="18" charset="-127"/>
                <a:ea typeface="Batang" panose="02030600000101010101" pitchFamily="18" charset="-127"/>
              </a:rPr>
              <a:t>Crimes comissivos:</a:t>
            </a:r>
            <a:r>
              <a:rPr lang="pt-BR" sz="2200" dirty="0">
                <a:solidFill>
                  <a:schemeClr val="tx1">
                    <a:lumMod val="85000"/>
                    <a:lumOff val="15000"/>
                  </a:schemeClr>
                </a:solidFill>
                <a:latin typeface="Batang" panose="02030600000101010101" pitchFamily="18" charset="-127"/>
                <a:ea typeface="Batang" panose="02030600000101010101" pitchFamily="18" charset="-127"/>
              </a:rPr>
              <a:t> são os perpetrados mediante uma conduta positiva, ou seja, um fazer, caso dos crimes de furto (art. 155) ou de roubo (art. 157). A maior parte das figuras delitivas é comissiva.</a:t>
            </a:r>
          </a:p>
          <a:p>
            <a:pPr algn="just" fontAlgn="auto">
              <a:buFont typeface="Wingdings" panose="05000000000000000000" pitchFamily="2" charset="2"/>
              <a:buChar char="q"/>
              <a:defRPr/>
            </a:pPr>
            <a:endParaRPr lang="pt-BR" sz="220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lnSpc>
                <a:spcPct val="150000"/>
              </a:lnSpc>
              <a:buFont typeface="Wingdings" panose="05000000000000000000" pitchFamily="2" charset="2"/>
              <a:buChar char="q"/>
              <a:defRPr/>
            </a:pPr>
            <a:r>
              <a:rPr lang="pt-BR" sz="2200" b="1" dirty="0">
                <a:solidFill>
                  <a:schemeClr val="tx1">
                    <a:lumMod val="85000"/>
                    <a:lumOff val="15000"/>
                  </a:schemeClr>
                </a:solidFill>
                <a:latin typeface="Batang" panose="02030600000101010101" pitchFamily="18" charset="-127"/>
                <a:ea typeface="Batang" panose="02030600000101010101" pitchFamily="18" charset="-127"/>
              </a:rPr>
              <a:t>Crimes omissivos:</a:t>
            </a:r>
            <a:r>
              <a:rPr lang="pt-BR" sz="2200" dirty="0">
                <a:solidFill>
                  <a:schemeClr val="tx1">
                    <a:lumMod val="85000"/>
                    <a:lumOff val="15000"/>
                  </a:schemeClr>
                </a:solidFill>
                <a:latin typeface="Batang" panose="02030600000101010101" pitchFamily="18" charset="-127"/>
                <a:ea typeface="Batang" panose="02030600000101010101" pitchFamily="18" charset="-127"/>
              </a:rPr>
              <a:t> são aqueles praticados mediante uma abstenção, um não fazer. Os delitos omissivos subdividem-se em omissivos próprios e omissivos impróprios.</a:t>
            </a:r>
          </a:p>
          <a:p>
            <a:pPr algn="just" fontAlgn="auto">
              <a:buFont typeface="Wingdings" panose="05000000000000000000" pitchFamily="2" charset="2"/>
              <a:buChar char="q"/>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algn="just" fontAlgn="auto">
              <a:buFont typeface="Wingdings" panose="05000000000000000000" pitchFamily="2" charset="2"/>
              <a:buChar char="q"/>
              <a:defRPr/>
            </a:pPr>
            <a:endParaRPr lang="pt-BR" dirty="0">
              <a:solidFill>
                <a:schemeClr val="tx1">
                  <a:lumMod val="85000"/>
                  <a:lumOff val="1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80D0F9-91A3-61BA-ABF6-6EBA866DB57F}"/>
              </a:ext>
            </a:extLst>
          </p:cNvPr>
          <p:cNvSpPr>
            <a:spLocks noGrp="1"/>
          </p:cNvSpPr>
          <p:nvPr>
            <p:ph type="title"/>
          </p:nvPr>
        </p:nvSpPr>
        <p:spPr/>
        <p:txBody>
          <a:bodyPr/>
          <a:lstStyle/>
          <a:p>
            <a:pPr algn="just">
              <a:defRPr/>
            </a:pPr>
            <a:r>
              <a:rPr lang="pt-BR" sz="3500" b="1" dirty="0">
                <a:solidFill>
                  <a:schemeClr val="tx2">
                    <a:lumMod val="50000"/>
                  </a:schemeClr>
                </a:solidFill>
                <a:latin typeface="+mn-lt"/>
              </a:rPr>
              <a:t>Crítica ao princípio da legalidade a partir da presunção de evidência</a:t>
            </a:r>
          </a:p>
        </p:txBody>
      </p:sp>
      <p:sp>
        <p:nvSpPr>
          <p:cNvPr id="18434" name="Espaço Reservado para Conteúdo 2">
            <a:extLst>
              <a:ext uri="{FF2B5EF4-FFF2-40B4-BE49-F238E27FC236}">
                <a16:creationId xmlns:a16="http://schemas.microsoft.com/office/drawing/2014/main" id="{AD6126CD-6271-85D0-3358-46A8661A82AB}"/>
              </a:ext>
            </a:extLst>
          </p:cNvPr>
          <p:cNvSpPr>
            <a:spLocks noGrp="1"/>
          </p:cNvSpPr>
          <p:nvPr>
            <p:ph idx="1"/>
          </p:nvPr>
        </p:nvSpPr>
        <p:spPr/>
        <p:txBody>
          <a:bodyPr/>
          <a:lstStyle/>
          <a:p>
            <a:pPr marL="0" indent="0" algn="just">
              <a:lnSpc>
                <a:spcPct val="150000"/>
              </a:lnSpc>
              <a:buFont typeface="Wingdings 2" pitchFamily="2" charset="2"/>
              <a:buNone/>
            </a:pPr>
            <a:r>
              <a:rPr lang="pt-BR" altLang="pt-BR" sz="2700"/>
              <a:t>Atuais dificuldades em relação ao princípio da legalidade</a:t>
            </a:r>
          </a:p>
          <a:p>
            <a:pPr marL="0" indent="0" algn="ctr">
              <a:buFont typeface="Wingdings 2" pitchFamily="2" charset="2"/>
              <a:buNone/>
            </a:pPr>
            <a:r>
              <a:rPr lang="pt-BR" altLang="pt-BR" sz="3000"/>
              <a:t>=</a:t>
            </a:r>
          </a:p>
          <a:p>
            <a:pPr marL="0" indent="0" algn="ctr">
              <a:buFont typeface="Wingdings 2" pitchFamily="2" charset="2"/>
              <a:buNone/>
            </a:pPr>
            <a:endParaRPr lang="pt-BR" altLang="pt-BR" sz="3000"/>
          </a:p>
          <a:p>
            <a:pPr marL="0" indent="0" algn="just">
              <a:lnSpc>
                <a:spcPct val="150000"/>
              </a:lnSpc>
              <a:buFont typeface="Wingdings 2" pitchFamily="2" charset="2"/>
              <a:buNone/>
            </a:pPr>
            <a:r>
              <a:rPr lang="pt-BR" altLang="pt-BR" sz="2700"/>
              <a:t>Deliberada incapacidade de comunicação adequada, prejudicando a possibilidade de compreensão social do alcance da norma.</a:t>
            </a:r>
          </a:p>
        </p:txBody>
      </p:sp>
      <p:sp>
        <p:nvSpPr>
          <p:cNvPr id="4" name="Espaço Reservado para Rodapé 3">
            <a:extLst>
              <a:ext uri="{FF2B5EF4-FFF2-40B4-BE49-F238E27FC236}">
                <a16:creationId xmlns:a16="http://schemas.microsoft.com/office/drawing/2014/main" id="{1462FF13-263E-F8FC-956A-75A5B79C88DE}"/>
              </a:ext>
            </a:extLst>
          </p:cNvPr>
          <p:cNvSpPr>
            <a:spLocks noGrp="1"/>
          </p:cNvSpPr>
          <p:nvPr>
            <p:ph type="ftr" sz="quarter" idx="11"/>
          </p:nvPr>
        </p:nvSpPr>
        <p:spPr/>
        <p:txBody>
          <a:bodyPr/>
          <a:lstStyle/>
          <a:p>
            <a:pPr>
              <a:defRPr/>
            </a:pPr>
            <a:endParaRPr lang="pt-BR" dirty="0"/>
          </a:p>
        </p:txBody>
      </p:sp>
      <p:sp>
        <p:nvSpPr>
          <p:cNvPr id="18436" name="Espaço Reservado para Número de Slide 4">
            <a:extLst>
              <a:ext uri="{FF2B5EF4-FFF2-40B4-BE49-F238E27FC236}">
                <a16:creationId xmlns:a16="http://schemas.microsoft.com/office/drawing/2014/main" id="{D8E94950-91DC-0E30-E736-C239AE8B4C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58B2FA-24F4-7D42-ADBB-1CD90A436E0E}" type="slidenum">
              <a:rPr lang="pt-BR" altLang="pt-BR" smtClean="0">
                <a:solidFill>
                  <a:srgbClr val="045C75"/>
                </a:solidFill>
              </a:rPr>
              <a:pPr/>
              <a:t>3</a:t>
            </a:fld>
            <a:endParaRPr lang="pt-BR" altLang="pt-BR">
              <a:solidFill>
                <a:srgbClr val="045C75"/>
              </a:solidFill>
            </a:endParaRPr>
          </a:p>
        </p:txBody>
      </p:sp>
    </p:spTree>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0EA2D8-18E2-9964-09D7-A6E6E2B8B2BA}"/>
              </a:ext>
            </a:extLst>
          </p:cNvPr>
          <p:cNvSpPr>
            <a:spLocks noGrp="1"/>
          </p:cNvSpPr>
          <p:nvPr>
            <p:ph type="title"/>
          </p:nvPr>
        </p:nvSpPr>
        <p:spPr>
          <a:xfrm>
            <a:off x="1763713" y="115888"/>
            <a:ext cx="6589712" cy="862012"/>
          </a:xfrm>
        </p:spPr>
        <p:txBody>
          <a:bodyPr rtlCol="0">
            <a:normAutofit/>
          </a:bodyPr>
          <a:lstStyle/>
          <a:p>
            <a:pPr fontAlgn="auto">
              <a:spcAft>
                <a:spcPts val="0"/>
              </a:spcAft>
              <a:defRPr/>
            </a:pPr>
            <a:r>
              <a:rPr lang="pt-BR" sz="3000" b="1" dirty="0">
                <a:solidFill>
                  <a:srgbClr val="C00000"/>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rPr>
              <a:t>Tipo Penal e Tipicidade</a:t>
            </a:r>
          </a:p>
        </p:txBody>
      </p:sp>
      <p:sp>
        <p:nvSpPr>
          <p:cNvPr id="3" name="Espaço Reservado para Conteúdo 2">
            <a:extLst>
              <a:ext uri="{FF2B5EF4-FFF2-40B4-BE49-F238E27FC236}">
                <a16:creationId xmlns:a16="http://schemas.microsoft.com/office/drawing/2014/main" id="{053CF270-38BA-02A6-7630-AD8112FB98CB}"/>
              </a:ext>
            </a:extLst>
          </p:cNvPr>
          <p:cNvSpPr>
            <a:spLocks noGrp="1"/>
          </p:cNvSpPr>
          <p:nvPr>
            <p:ph idx="1"/>
          </p:nvPr>
        </p:nvSpPr>
        <p:spPr>
          <a:xfrm>
            <a:off x="250825" y="977900"/>
            <a:ext cx="8785225" cy="5880100"/>
          </a:xfrm>
        </p:spPr>
        <p:txBody>
          <a:bodyPr rtlCol="0">
            <a:normAutofit fontScale="92500"/>
          </a:bodyPr>
          <a:lstStyle/>
          <a:p>
            <a:pPr marL="0" indent="0" algn="just" fontAlgn="auto">
              <a:lnSpc>
                <a:spcPct val="150000"/>
              </a:lnSpc>
              <a:buFont typeface="Wingdings 3" panose="05040102010807070707" pitchFamily="18" charset="2"/>
              <a:buNone/>
              <a:defRPr/>
            </a:pPr>
            <a:r>
              <a:rPr lang="pt-BR" sz="2150" dirty="0">
                <a:solidFill>
                  <a:schemeClr val="tx1">
                    <a:lumMod val="85000"/>
                    <a:lumOff val="15000"/>
                  </a:schemeClr>
                </a:solidFill>
                <a:latin typeface="Batang" panose="02030600000101010101" pitchFamily="18" charset="-127"/>
                <a:ea typeface="Batang" panose="02030600000101010101" pitchFamily="18" charset="-127"/>
              </a:rPr>
              <a:t>Tipo penal é materialização do princípio da </a:t>
            </a:r>
            <a:r>
              <a:rPr lang="pt-BR" sz="2150" b="1" dirty="0">
                <a:solidFill>
                  <a:schemeClr val="tx1">
                    <a:lumMod val="85000"/>
                    <a:lumOff val="15000"/>
                  </a:schemeClr>
                </a:solidFill>
                <a:latin typeface="Batang" panose="02030600000101010101" pitchFamily="18" charset="-127"/>
                <a:ea typeface="Batang" panose="02030600000101010101" pitchFamily="18" charset="-127"/>
              </a:rPr>
              <a:t>legalidade</a:t>
            </a:r>
            <a:r>
              <a:rPr lang="pt-BR" sz="2150" dirty="0">
                <a:solidFill>
                  <a:schemeClr val="tx1">
                    <a:lumMod val="85000"/>
                    <a:lumOff val="15000"/>
                  </a:schemeClr>
                </a:solidFill>
                <a:latin typeface="Batang" panose="02030600000101010101" pitchFamily="18" charset="-127"/>
                <a:ea typeface="Batang" panose="02030600000101010101" pitchFamily="18" charset="-127"/>
              </a:rPr>
              <a:t>, exercendo a </a:t>
            </a:r>
            <a:r>
              <a:rPr lang="pt-BR" sz="2150" b="1" dirty="0">
                <a:solidFill>
                  <a:schemeClr val="tx1">
                    <a:lumMod val="85000"/>
                    <a:lumOff val="15000"/>
                  </a:schemeClr>
                </a:solidFill>
                <a:latin typeface="Batang" panose="02030600000101010101" pitchFamily="18" charset="-127"/>
                <a:ea typeface="Batang" panose="02030600000101010101" pitchFamily="18" charset="-127"/>
              </a:rPr>
              <a:t>função de garantia </a:t>
            </a:r>
            <a:r>
              <a:rPr lang="pt-BR" sz="2150" dirty="0">
                <a:solidFill>
                  <a:schemeClr val="tx1">
                    <a:lumMod val="85000"/>
                    <a:lumOff val="15000"/>
                  </a:schemeClr>
                </a:solidFill>
                <a:latin typeface="Batang" panose="02030600000101010101" pitchFamily="18" charset="-127"/>
                <a:ea typeface="Batang" panose="02030600000101010101" pitchFamily="18" charset="-127"/>
              </a:rPr>
              <a:t>dos cidadãos, por limitar intervenção penal. Com o tipo, individualiza-se a conduta ofensiva a determinado bem jurídico.</a:t>
            </a:r>
          </a:p>
          <a:p>
            <a:pPr marL="0" indent="0" algn="just" fontAlgn="auto">
              <a:buFont typeface="Wingdings 3" panose="05040102010807070707" pitchFamily="18" charset="2"/>
              <a:buNone/>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marL="0" indent="0" algn="just" fontAlgn="auto">
              <a:lnSpc>
                <a:spcPct val="150000"/>
              </a:lnSpc>
              <a:buFont typeface="Wingdings 3" panose="05040102010807070707" pitchFamily="18" charset="2"/>
              <a:buNone/>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Tipo Penal: F</a:t>
            </a:r>
            <a:r>
              <a:rPr lang="pt-BR" sz="2150" dirty="0">
                <a:solidFill>
                  <a:schemeClr val="tx1">
                    <a:lumMod val="85000"/>
                    <a:lumOff val="15000"/>
                  </a:schemeClr>
                </a:solidFill>
                <a:latin typeface="Batang" panose="02030600000101010101" pitchFamily="18" charset="-127"/>
                <a:ea typeface="Batang" panose="02030600000101010101" pitchFamily="18" charset="-127"/>
              </a:rPr>
              <a:t>igura abstrata elaborada pelo legislador, descrevendo a conduta penalmente proibida. Elementos descritivos e normativos (objetivos e subjetivos).</a:t>
            </a:r>
          </a:p>
          <a:p>
            <a:pPr marL="0" indent="0" algn="just" fontAlgn="auto">
              <a:buFont typeface="Wingdings 3" panose="05040102010807070707" pitchFamily="18" charset="2"/>
              <a:buNone/>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a:p>
            <a:pPr marL="0" indent="0" algn="just" fontAlgn="auto">
              <a:lnSpc>
                <a:spcPct val="160000"/>
              </a:lnSpc>
              <a:buFont typeface="Wingdings 3" panose="05040102010807070707" pitchFamily="18" charset="2"/>
              <a:buNone/>
              <a:defRPr/>
            </a:pPr>
            <a:r>
              <a:rPr lang="pt-BR" sz="2150" b="1" dirty="0">
                <a:solidFill>
                  <a:schemeClr val="tx1">
                    <a:lumMod val="85000"/>
                    <a:lumOff val="15000"/>
                  </a:schemeClr>
                </a:solidFill>
                <a:latin typeface="Batang" panose="02030600000101010101" pitchFamily="18" charset="-127"/>
                <a:ea typeface="Batang" panose="02030600000101010101" pitchFamily="18" charset="-127"/>
              </a:rPr>
              <a:t>Tipicidade:</a:t>
            </a:r>
            <a:r>
              <a:rPr lang="pt-BR" sz="2150" dirty="0">
                <a:solidFill>
                  <a:schemeClr val="tx1">
                    <a:lumMod val="85000"/>
                    <a:lumOff val="15000"/>
                  </a:schemeClr>
                </a:solidFill>
                <a:latin typeface="Batang" panose="02030600000101010101" pitchFamily="18" charset="-127"/>
                <a:ea typeface="Batang" panose="02030600000101010101" pitchFamily="18" charset="-127"/>
              </a:rPr>
              <a:t> Primeiro momento de valoração da conduta. É a relação que se estabelece entre a conduta efetivamente praticada pelo indivíduo e sua identidade com o alcance e a função de proteção da norma penal incriminadora.</a:t>
            </a:r>
          </a:p>
          <a:p>
            <a:pPr marL="0" indent="0" algn="just" fontAlgn="auto">
              <a:buFont typeface="Wingdings 3" panose="05040102010807070707" pitchFamily="18" charset="2"/>
              <a:buNone/>
              <a:defRPr/>
            </a:pPr>
            <a:endParaRPr lang="pt-BR" sz="2150" dirty="0">
              <a:solidFill>
                <a:schemeClr val="tx1">
                  <a:lumMod val="85000"/>
                  <a:lumOff val="15000"/>
                </a:schemeClr>
              </a:solidFill>
              <a:latin typeface="Batang" panose="02030600000101010101" pitchFamily="18" charset="-127"/>
              <a:ea typeface="Batang" panose="02030600000101010101" pitchFamily="18" charset="-127"/>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a:extLst>
              <a:ext uri="{FF2B5EF4-FFF2-40B4-BE49-F238E27FC236}">
                <a16:creationId xmlns:a16="http://schemas.microsoft.com/office/drawing/2014/main" id="{4E05535F-E90B-CAD0-7398-661F56C5D0EE}"/>
              </a:ext>
            </a:extLst>
          </p:cNvPr>
          <p:cNvSpPr>
            <a:spLocks noGrp="1"/>
          </p:cNvSpPr>
          <p:nvPr>
            <p:ph type="title"/>
          </p:nvPr>
        </p:nvSpPr>
        <p:spPr>
          <a:xfrm>
            <a:off x="2051050" y="620713"/>
            <a:ext cx="6589713" cy="68262"/>
          </a:xfrm>
        </p:spPr>
        <p:txBody>
          <a:bodyPr rtlCol="0">
            <a:normAutofit fontScale="90000"/>
          </a:bodyPr>
          <a:lstStyle/>
          <a:p>
            <a:pPr fontAlgn="auto">
              <a:spcAft>
                <a:spcPts val="0"/>
              </a:spcAft>
              <a:defRPr/>
            </a:pPr>
            <a:endParaRPr lang="pt-BR" altLang="pt-BR">
              <a:solidFill>
                <a:schemeClr val="tx1">
                  <a:lumMod val="85000"/>
                  <a:lumOff val="15000"/>
                </a:schemeClr>
              </a:solidFill>
            </a:endParaRPr>
          </a:p>
        </p:txBody>
      </p:sp>
      <p:sp>
        <p:nvSpPr>
          <p:cNvPr id="32771" name="Espaço Reservado para Conteúdo 2">
            <a:extLst>
              <a:ext uri="{FF2B5EF4-FFF2-40B4-BE49-F238E27FC236}">
                <a16:creationId xmlns:a16="http://schemas.microsoft.com/office/drawing/2014/main" id="{BB54C13E-33D8-3F78-DDC3-1602EFD81DCD}"/>
              </a:ext>
            </a:extLst>
          </p:cNvPr>
          <p:cNvSpPr>
            <a:spLocks noGrp="1"/>
          </p:cNvSpPr>
          <p:nvPr>
            <p:ph idx="1"/>
          </p:nvPr>
        </p:nvSpPr>
        <p:spPr>
          <a:xfrm>
            <a:off x="214313" y="908050"/>
            <a:ext cx="8929687" cy="6415088"/>
          </a:xfrm>
        </p:spPr>
        <p:txBody>
          <a:bodyPr rtlCol="0">
            <a:normAutofit fontScale="92500"/>
          </a:bodyPr>
          <a:lstStyle/>
          <a:p>
            <a:pPr marL="0" indent="0" algn="just" fontAlgn="auto">
              <a:lnSpc>
                <a:spcPct val="150000"/>
              </a:lnSpc>
              <a:buFont typeface="Wingdings 3" pitchFamily="2" charset="2"/>
              <a:buNone/>
              <a:defRPr/>
            </a:pP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Determinar a tipicidade de uma conduta não se esgota em um mero processo lógico-formal de subsunção, implicando também uma valoração. </a:t>
            </a:r>
          </a:p>
          <a:p>
            <a:pPr marL="0" indent="0" algn="just" fontAlgn="auto">
              <a:lnSpc>
                <a:spcPct val="150000"/>
              </a:lnSpc>
              <a:buFont typeface="Wingdings 3" pitchFamily="2" charset="2"/>
              <a:buNone/>
              <a:defRPr/>
            </a:pPr>
            <a:endParaRPr lang="pt-BR" altLang="pt-BR" sz="600" dirty="0">
              <a:solidFill>
                <a:schemeClr val="tx1">
                  <a:lumMod val="85000"/>
                  <a:lumOff val="15000"/>
                </a:schemeClr>
              </a:solidFill>
              <a:latin typeface="Batang" panose="02030600000101010101" pitchFamily="18" charset="-127"/>
              <a:ea typeface="Batang" panose="02030600000101010101" pitchFamily="18" charset="-127"/>
            </a:endParaRPr>
          </a:p>
          <a:p>
            <a:pPr marL="0" indent="0" algn="just" fontAlgn="auto">
              <a:lnSpc>
                <a:spcPct val="150000"/>
              </a:lnSpc>
              <a:buFont typeface="Wingdings 3" pitchFamily="2" charset="2"/>
              <a:buNone/>
              <a:defRPr/>
            </a:pP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O tipo penal expressa, portanto, mais do que a descrição causal de determinado comportamento, contendo uma situação social dotada de significado negativo, por implicar a afetação de um bem jurídico. </a:t>
            </a:r>
          </a:p>
          <a:p>
            <a:pPr marL="0" indent="0" algn="just" fontAlgn="auto">
              <a:lnSpc>
                <a:spcPct val="150000"/>
              </a:lnSpc>
              <a:buFont typeface="Wingdings 3" pitchFamily="2" charset="2"/>
              <a:buNone/>
              <a:defRPr/>
            </a:pPr>
            <a:endParaRPr lang="pt-BR" altLang="pt-BR" sz="600" dirty="0">
              <a:solidFill>
                <a:schemeClr val="tx1">
                  <a:lumMod val="85000"/>
                  <a:lumOff val="15000"/>
                </a:schemeClr>
              </a:solidFill>
              <a:latin typeface="Batang" panose="02030600000101010101" pitchFamily="18" charset="-127"/>
              <a:ea typeface="Batang" panose="02030600000101010101" pitchFamily="18" charset="-127"/>
            </a:endParaRPr>
          </a:p>
          <a:p>
            <a:pPr marL="0" indent="0" algn="just" fontAlgn="auto">
              <a:lnSpc>
                <a:spcPct val="150000"/>
              </a:lnSpc>
              <a:buFont typeface="Wingdings 3" pitchFamily="2" charset="2"/>
              <a:buNone/>
              <a:defRPr/>
            </a:pPr>
            <a:r>
              <a:rPr lang="pt-BR" altLang="pt-BR" sz="2200" dirty="0">
                <a:solidFill>
                  <a:schemeClr val="tx1">
                    <a:lumMod val="85000"/>
                    <a:lumOff val="15000"/>
                  </a:schemeClr>
                </a:solidFill>
                <a:latin typeface="Batang" panose="02030600000101010101" pitchFamily="18" charset="-127"/>
                <a:ea typeface="Batang" panose="02030600000101010101" pitchFamily="18" charset="-127"/>
              </a:rPr>
              <a:t>Em razão do fim do tipo penal de servir de instrumento de comunicação entre o Estado e a sociedade, pelo qual se estabelecem as zonas do proibido, sua interpretação exige a utilização de um sistema aberto, entrelaçando-se dogmática e política criminal para tornar claro o âmbito de proteção normativa (ex. anencefalia e aborto).</a:t>
            </a:r>
          </a:p>
          <a:p>
            <a:pPr marL="0" indent="0" fontAlgn="auto">
              <a:buFont typeface="Wingdings 3" pitchFamily="2" charset="2"/>
              <a:buNone/>
              <a:defRPr/>
            </a:pPr>
            <a:endParaRPr lang="pt-BR" altLang="pt-BR" dirty="0">
              <a:solidFill>
                <a:schemeClr val="tx1">
                  <a:lumMod val="85000"/>
                  <a:lumOff val="1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a:extLst>
              <a:ext uri="{FF2B5EF4-FFF2-40B4-BE49-F238E27FC236}">
                <a16:creationId xmlns:a16="http://schemas.microsoft.com/office/drawing/2014/main" id="{5304BFBF-C5B5-A395-00E8-70DF2B59A179}"/>
              </a:ext>
            </a:extLst>
          </p:cNvPr>
          <p:cNvSpPr>
            <a:spLocks noGrp="1"/>
          </p:cNvSpPr>
          <p:nvPr>
            <p:ph type="title"/>
          </p:nvPr>
        </p:nvSpPr>
        <p:spPr>
          <a:xfrm>
            <a:off x="457200" y="704850"/>
            <a:ext cx="8229600" cy="131763"/>
          </a:xfrm>
        </p:spPr>
        <p:txBody>
          <a:bodyPr/>
          <a:lstStyle/>
          <a:p>
            <a:pPr algn="just" eaLnBrk="1" hangingPunct="1"/>
            <a:endParaRPr lang="pt-BR" altLang="pt-BR" sz="3300"/>
          </a:p>
        </p:txBody>
      </p:sp>
      <p:sp>
        <p:nvSpPr>
          <p:cNvPr id="12291" name="Espaço Reservado para Conteúdo 2">
            <a:extLst>
              <a:ext uri="{FF2B5EF4-FFF2-40B4-BE49-F238E27FC236}">
                <a16:creationId xmlns:a16="http://schemas.microsoft.com/office/drawing/2014/main" id="{E8492643-4B20-4F88-A3D5-4DD3F9F8578E}"/>
              </a:ext>
            </a:extLst>
          </p:cNvPr>
          <p:cNvSpPr>
            <a:spLocks noGrp="1"/>
          </p:cNvSpPr>
          <p:nvPr>
            <p:ph idx="1"/>
          </p:nvPr>
        </p:nvSpPr>
        <p:spPr>
          <a:xfrm>
            <a:off x="457200" y="1484313"/>
            <a:ext cx="8229600" cy="5559425"/>
          </a:xfrm>
        </p:spPr>
        <p:txBody>
          <a:bodyPr/>
          <a:lstStyle/>
          <a:p>
            <a:pPr marL="0" indent="0" algn="just" eaLnBrk="1" hangingPunct="1">
              <a:buFont typeface="Wingdings 2" panose="05020102010507070707" pitchFamily="18" charset="2"/>
              <a:buNone/>
              <a:defRPr/>
            </a:pPr>
            <a:endParaRPr lang="pt-BR" dirty="0"/>
          </a:p>
          <a:p>
            <a:pPr marL="0" indent="0" algn="just" eaLnBrk="1" hangingPunct="1">
              <a:lnSpc>
                <a:spcPct val="150000"/>
              </a:lnSpc>
              <a:buFont typeface="Wingdings 2" panose="05020102010507070707" pitchFamily="18" charset="2"/>
              <a:buNone/>
              <a:defRPr/>
            </a:pPr>
            <a:r>
              <a:rPr lang="pt-BR" sz="2800" dirty="0"/>
              <a:t>A legitimidade da punição de determinados comportamentos não pode ser reconhecida a partir do próprio referencial normativo, sob pena de levar à conclusão de que as convicções plasmadas na norma são boas por si mesmas.</a:t>
            </a:r>
          </a:p>
          <a:p>
            <a:pPr algn="just" eaLnBrk="1" hangingPunct="1">
              <a:buFont typeface="Wingdings 2" panose="05020102010507070707" pitchFamily="18" charset="2"/>
              <a:buNone/>
              <a:defRPr/>
            </a:pPr>
            <a:endParaRPr lang="pt-BR" dirty="0"/>
          </a:p>
          <a:p>
            <a:pPr marL="0" indent="0" eaLnBrk="1" hangingPunct="1">
              <a:buFont typeface="Wingdings 2" panose="05020102010507070707" pitchFamily="18" charset="2"/>
              <a:buNone/>
              <a:defRPr/>
            </a:pP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ítulo 1">
            <a:extLst>
              <a:ext uri="{FF2B5EF4-FFF2-40B4-BE49-F238E27FC236}">
                <a16:creationId xmlns:a16="http://schemas.microsoft.com/office/drawing/2014/main" id="{492FACCF-45FE-205F-246D-4EE209F3724A}"/>
              </a:ext>
            </a:extLst>
          </p:cNvPr>
          <p:cNvSpPr>
            <a:spLocks noGrp="1"/>
          </p:cNvSpPr>
          <p:nvPr>
            <p:ph type="title"/>
          </p:nvPr>
        </p:nvSpPr>
        <p:spPr>
          <a:xfrm>
            <a:off x="457200" y="704850"/>
            <a:ext cx="8229600" cy="347663"/>
          </a:xfrm>
        </p:spPr>
        <p:txBody>
          <a:bodyPr/>
          <a:lstStyle/>
          <a:p>
            <a:endParaRPr lang="pt-BR" altLang="pt-BR"/>
          </a:p>
        </p:txBody>
      </p:sp>
      <p:sp>
        <p:nvSpPr>
          <p:cNvPr id="21506" name="Espaço Reservado para Conteúdo 2">
            <a:extLst>
              <a:ext uri="{FF2B5EF4-FFF2-40B4-BE49-F238E27FC236}">
                <a16:creationId xmlns:a16="http://schemas.microsoft.com/office/drawing/2014/main" id="{75A86210-D25E-49BF-2C85-C3B7790622FE}"/>
              </a:ext>
            </a:extLst>
          </p:cNvPr>
          <p:cNvSpPr>
            <a:spLocks noGrp="1"/>
          </p:cNvSpPr>
          <p:nvPr>
            <p:ph idx="1"/>
          </p:nvPr>
        </p:nvSpPr>
        <p:spPr>
          <a:xfrm>
            <a:off x="457200" y="1665288"/>
            <a:ext cx="8229600" cy="5056187"/>
          </a:xfrm>
        </p:spPr>
        <p:txBody>
          <a:bodyPr/>
          <a:lstStyle/>
          <a:p>
            <a:pPr marL="0" indent="0" algn="just">
              <a:lnSpc>
                <a:spcPct val="150000"/>
              </a:lnSpc>
              <a:buFont typeface="Wingdings 2" pitchFamily="2" charset="2"/>
              <a:buNone/>
            </a:pPr>
            <a:r>
              <a:rPr lang="pt-BR" altLang="pt-BR" sz="2800"/>
              <a:t>Embora sua aptidão legitimadora possua uma base política fundada no caráter imperativo da norma, a legalidade deve poder produzir nos destinatários das leis não apenas uma determinação, mas, antes, representar claramente um objeto de proteção. (</a:t>
            </a:r>
            <a:r>
              <a:rPr lang="pt-BR" altLang="pt-BR" sz="2800" b="1"/>
              <a:t>concepção material do princípio da legalidade</a:t>
            </a:r>
            <a:r>
              <a:rPr lang="pt-BR" altLang="pt-BR" sz="2800"/>
              <a:t>) </a:t>
            </a:r>
          </a:p>
        </p:txBody>
      </p:sp>
      <p:sp>
        <p:nvSpPr>
          <p:cNvPr id="4" name="Espaço Reservado para Rodapé 3">
            <a:extLst>
              <a:ext uri="{FF2B5EF4-FFF2-40B4-BE49-F238E27FC236}">
                <a16:creationId xmlns:a16="http://schemas.microsoft.com/office/drawing/2014/main" id="{1CD0252B-E6C7-37EA-8289-50469EBA7D28}"/>
              </a:ext>
            </a:extLst>
          </p:cNvPr>
          <p:cNvSpPr>
            <a:spLocks noGrp="1"/>
          </p:cNvSpPr>
          <p:nvPr>
            <p:ph type="ftr" sz="quarter" idx="11"/>
          </p:nvPr>
        </p:nvSpPr>
        <p:spPr>
          <a:xfrm>
            <a:off x="3491880" y="6356350"/>
            <a:ext cx="3424808" cy="365125"/>
          </a:xfrm>
        </p:spPr>
        <p:txBody>
          <a:bodyPr/>
          <a:lstStyle/>
          <a:p>
            <a:pPr>
              <a:defRPr/>
            </a:pPr>
            <a:endParaRPr lang="pt-BR" dirty="0"/>
          </a:p>
        </p:txBody>
      </p:sp>
      <p:sp>
        <p:nvSpPr>
          <p:cNvPr id="21508" name="Espaço Reservado para Número de Slide 4">
            <a:extLst>
              <a:ext uri="{FF2B5EF4-FFF2-40B4-BE49-F238E27FC236}">
                <a16:creationId xmlns:a16="http://schemas.microsoft.com/office/drawing/2014/main" id="{18B9E2E6-2D06-59C7-EA94-50478F01F3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9C5A19-6C2B-5047-A895-CD6685BA47AC}" type="slidenum">
              <a:rPr lang="pt-BR" altLang="pt-BR" smtClean="0">
                <a:solidFill>
                  <a:srgbClr val="045C75"/>
                </a:solidFill>
              </a:rPr>
              <a:pPr/>
              <a:t>5</a:t>
            </a:fld>
            <a:endParaRPr lang="pt-BR" altLang="pt-BR">
              <a:solidFill>
                <a:srgbClr val="045C75"/>
              </a:solidFill>
            </a:endParaRPr>
          </a:p>
        </p:txBody>
      </p:sp>
    </p:spTree>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1">
            <a:extLst>
              <a:ext uri="{FF2B5EF4-FFF2-40B4-BE49-F238E27FC236}">
                <a16:creationId xmlns:a16="http://schemas.microsoft.com/office/drawing/2014/main" id="{7EF1F011-23E4-955F-7AD8-DFC62AF1E2F6}"/>
              </a:ext>
            </a:extLst>
          </p:cNvPr>
          <p:cNvSpPr>
            <a:spLocks noGrp="1"/>
          </p:cNvSpPr>
          <p:nvPr>
            <p:ph type="title"/>
          </p:nvPr>
        </p:nvSpPr>
        <p:spPr/>
        <p:txBody>
          <a:bodyPr/>
          <a:lstStyle/>
          <a:p>
            <a:endParaRPr lang="pt-BR" altLang="pt-BR"/>
          </a:p>
        </p:txBody>
      </p:sp>
      <p:sp>
        <p:nvSpPr>
          <p:cNvPr id="3" name="Espaço Reservado para Conteúdo 2">
            <a:extLst>
              <a:ext uri="{FF2B5EF4-FFF2-40B4-BE49-F238E27FC236}">
                <a16:creationId xmlns:a16="http://schemas.microsoft.com/office/drawing/2014/main" id="{E99972E2-5DF9-5E43-F55E-45CD4BD64918}"/>
              </a:ext>
            </a:extLst>
          </p:cNvPr>
          <p:cNvSpPr>
            <a:spLocks noGrp="1"/>
          </p:cNvSpPr>
          <p:nvPr>
            <p:ph idx="1"/>
          </p:nvPr>
        </p:nvSpPr>
        <p:spPr>
          <a:xfrm>
            <a:off x="457200" y="2133600"/>
            <a:ext cx="8229600" cy="4191000"/>
          </a:xfrm>
        </p:spPr>
        <p:txBody>
          <a:bodyPr/>
          <a:lstStyle/>
          <a:p>
            <a:pPr algn="just">
              <a:lnSpc>
                <a:spcPct val="150000"/>
              </a:lnSpc>
              <a:buFont typeface="Wingdings 2" panose="05020102010507070707" pitchFamily="18" charset="2"/>
              <a:buChar char=""/>
              <a:defRPr/>
            </a:pPr>
            <a:r>
              <a:rPr lang="pt-BR" sz="2800" dirty="0"/>
              <a:t>Primeiro limite ao poder punitivo estatal: </a:t>
            </a:r>
            <a:r>
              <a:rPr lang="pt-BR" sz="2800" b="1" dirty="0"/>
              <a:t>conceito formal de delito</a:t>
            </a:r>
            <a:r>
              <a:rPr lang="pt-BR" sz="2800" dirty="0"/>
              <a:t> (BECCARIA)</a:t>
            </a:r>
          </a:p>
          <a:p>
            <a:pPr marL="0" indent="0" algn="just">
              <a:buFont typeface="Wingdings 2" panose="05020102010507070707" pitchFamily="18" charset="2"/>
              <a:buNone/>
              <a:defRPr/>
            </a:pPr>
            <a:endParaRPr lang="pt-BR" sz="2800" dirty="0"/>
          </a:p>
          <a:p>
            <a:pPr algn="just">
              <a:lnSpc>
                <a:spcPct val="150000"/>
              </a:lnSpc>
              <a:buFont typeface="Wingdings 2" panose="05020102010507070707" pitchFamily="18" charset="2"/>
              <a:buChar char=""/>
              <a:defRPr/>
            </a:pPr>
            <a:r>
              <a:rPr lang="pt-BR" sz="2800" dirty="0"/>
              <a:t>Limite material à intervenção penal: </a:t>
            </a:r>
            <a:r>
              <a:rPr lang="pt-BR" sz="2800" b="1" dirty="0"/>
              <a:t>conceito material de delito</a:t>
            </a:r>
          </a:p>
          <a:p>
            <a:pPr algn="just">
              <a:buFont typeface="Wingdings 2" panose="05020102010507070707" pitchFamily="18" charset="2"/>
              <a:buChar char=""/>
              <a:defRPr/>
            </a:pPr>
            <a:endParaRPr lang="pt-BR" dirty="0"/>
          </a:p>
          <a:p>
            <a:pPr marL="0" indent="0">
              <a:buFont typeface="Wingdings 2" panose="05020102010507070707" pitchFamily="18" charset="2"/>
              <a:buNone/>
              <a:defRPr/>
            </a:pP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a:extLst>
              <a:ext uri="{FF2B5EF4-FFF2-40B4-BE49-F238E27FC236}">
                <a16:creationId xmlns:a16="http://schemas.microsoft.com/office/drawing/2014/main" id="{28FF664F-5B64-97A1-CA1C-3A60C46CF39F}"/>
              </a:ext>
            </a:extLst>
          </p:cNvPr>
          <p:cNvSpPr>
            <a:spLocks noGrp="1"/>
          </p:cNvSpPr>
          <p:nvPr>
            <p:ph type="title"/>
          </p:nvPr>
        </p:nvSpPr>
        <p:spPr/>
        <p:txBody>
          <a:bodyPr/>
          <a:lstStyle/>
          <a:p>
            <a:endParaRPr lang="pt-BR" altLang="pt-BR"/>
          </a:p>
        </p:txBody>
      </p:sp>
      <p:sp>
        <p:nvSpPr>
          <p:cNvPr id="3" name="Espaço Reservado para Conteúdo 2">
            <a:extLst>
              <a:ext uri="{FF2B5EF4-FFF2-40B4-BE49-F238E27FC236}">
                <a16:creationId xmlns:a16="http://schemas.microsoft.com/office/drawing/2014/main" id="{5D1D3F5A-AB3E-6680-413E-60B03D9BE02D}"/>
              </a:ext>
            </a:extLst>
          </p:cNvPr>
          <p:cNvSpPr>
            <a:spLocks noGrp="1"/>
          </p:cNvSpPr>
          <p:nvPr>
            <p:ph idx="1"/>
          </p:nvPr>
        </p:nvSpPr>
        <p:spPr>
          <a:xfrm>
            <a:off x="457200" y="1268413"/>
            <a:ext cx="8229600" cy="5056187"/>
          </a:xfrm>
        </p:spPr>
        <p:txBody>
          <a:bodyPr/>
          <a:lstStyle/>
          <a:p>
            <a:pPr marL="0" indent="0">
              <a:buFont typeface="Wingdings 2" panose="05020102010507070707" pitchFamily="18" charset="2"/>
              <a:buNone/>
              <a:defRPr/>
            </a:pPr>
            <a:endParaRPr lang="pt-BR" dirty="0"/>
          </a:p>
          <a:p>
            <a:pPr marL="0" indent="0" algn="just">
              <a:lnSpc>
                <a:spcPct val="150000"/>
              </a:lnSpc>
              <a:buFont typeface="Wingdings 2" panose="05020102010507070707" pitchFamily="18" charset="2"/>
              <a:buNone/>
              <a:defRPr/>
            </a:pPr>
            <a:r>
              <a:rPr lang="pt-BR" sz="2900" dirty="0"/>
              <a:t>“</a:t>
            </a:r>
            <a:r>
              <a:rPr lang="pt-BR" sz="2900" i="1" dirty="0"/>
              <a:t>De nada adianta buscar a justificação do direito de punir a partir de uma fundamentação racional da pena, abstratamente considerada, sem que se atenda ao conteúdo e desenvolvimento de seu correlato, isto é, o delito.</a:t>
            </a:r>
            <a:r>
              <a:rPr lang="pt-BR" sz="2900" dirty="0"/>
              <a:t>” </a:t>
            </a:r>
          </a:p>
          <a:p>
            <a:pPr marL="0" indent="0" algn="just">
              <a:lnSpc>
                <a:spcPct val="150000"/>
              </a:lnSpc>
              <a:buFont typeface="Wingdings 2" panose="05020102010507070707" pitchFamily="18" charset="2"/>
              <a:buNone/>
              <a:defRPr/>
            </a:pPr>
            <a:r>
              <a:rPr lang="pt-BR" sz="2200" dirty="0"/>
              <a:t>(BARRETO, Tobias. Estudos de direito. Salvador: Aguiar &amp; Souza, 1951, p. 192)</a:t>
            </a:r>
          </a:p>
          <a:p>
            <a:pPr>
              <a:buFont typeface="Wingdings 2" panose="05020102010507070707" pitchFamily="18" charset="2"/>
              <a:buChar char=""/>
              <a:defRPr/>
            </a:pP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87750B-3229-96AD-6D1E-6D1EC84F04DE}"/>
              </a:ext>
            </a:extLst>
          </p:cNvPr>
          <p:cNvSpPr>
            <a:spLocks noGrp="1"/>
          </p:cNvSpPr>
          <p:nvPr>
            <p:ph type="title"/>
          </p:nvPr>
        </p:nvSpPr>
        <p:spPr>
          <a:xfrm>
            <a:off x="457200" y="704850"/>
            <a:ext cx="8229600" cy="636588"/>
          </a:xfrm>
        </p:spPr>
        <p:txBody>
          <a:bodyPr/>
          <a:lstStyle/>
          <a:p>
            <a:pPr>
              <a:defRPr/>
            </a:pPr>
            <a:r>
              <a:rPr lang="pt-BR" sz="3600" b="1" dirty="0">
                <a:latin typeface="+mn-lt"/>
              </a:rPr>
              <a:t>Evolução da teoria do bem jurídico</a:t>
            </a:r>
          </a:p>
        </p:txBody>
      </p:sp>
      <p:sp>
        <p:nvSpPr>
          <p:cNvPr id="24578" name="Espaço Reservado para Conteúdo 2">
            <a:extLst>
              <a:ext uri="{FF2B5EF4-FFF2-40B4-BE49-F238E27FC236}">
                <a16:creationId xmlns:a16="http://schemas.microsoft.com/office/drawing/2014/main" id="{9E8B895A-5B5E-32CA-7875-8B5B01F3D1A7}"/>
              </a:ext>
            </a:extLst>
          </p:cNvPr>
          <p:cNvSpPr>
            <a:spLocks noGrp="1"/>
          </p:cNvSpPr>
          <p:nvPr>
            <p:ph idx="1"/>
          </p:nvPr>
        </p:nvSpPr>
        <p:spPr>
          <a:xfrm>
            <a:off x="457200" y="1557338"/>
            <a:ext cx="8229600" cy="4767262"/>
          </a:xfrm>
        </p:spPr>
        <p:txBody>
          <a:bodyPr/>
          <a:lstStyle/>
          <a:p>
            <a:pPr algn="just">
              <a:buFont typeface="Wingdings 2" pitchFamily="2" charset="2"/>
              <a:buNone/>
            </a:pPr>
            <a:r>
              <a:rPr lang="pt-BR" altLang="pt-BR"/>
              <a:t>	Pressuposto metodológico da análise evolutiva do bem jurídico:</a:t>
            </a:r>
          </a:p>
          <a:p>
            <a:pPr>
              <a:buFont typeface="Wingdings 2" pitchFamily="2" charset="2"/>
              <a:buNone/>
            </a:pPr>
            <a:endParaRPr lang="pt-BR" altLang="pt-BR"/>
          </a:p>
          <a:p>
            <a:pPr>
              <a:buFont typeface="Wingdings 2" pitchFamily="2" charset="2"/>
              <a:buNone/>
            </a:pPr>
            <a:r>
              <a:rPr lang="pt-BR" altLang="pt-BR"/>
              <a:t> </a:t>
            </a:r>
          </a:p>
        </p:txBody>
      </p:sp>
      <p:graphicFrame>
        <p:nvGraphicFramePr>
          <p:cNvPr id="5" name="Diagrama 4">
            <a:extLst>
              <a:ext uri="{FF2B5EF4-FFF2-40B4-BE49-F238E27FC236}">
                <a16:creationId xmlns:a16="http://schemas.microsoft.com/office/drawing/2014/main" id="{8DB00960-F0FD-E64C-6F01-5217444EB4BE}"/>
              </a:ext>
            </a:extLst>
          </p:cNvPr>
          <p:cNvGraphicFramePr/>
          <p:nvPr/>
        </p:nvGraphicFramePr>
        <p:xfrm>
          <a:off x="755576" y="1988840"/>
          <a:ext cx="7848872" cy="48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F09BA3-ABD8-C795-74CC-5FD4C117E270}"/>
              </a:ext>
            </a:extLst>
          </p:cNvPr>
          <p:cNvSpPr>
            <a:spLocks noGrp="1"/>
          </p:cNvSpPr>
          <p:nvPr>
            <p:ph type="title"/>
          </p:nvPr>
        </p:nvSpPr>
        <p:spPr>
          <a:xfrm>
            <a:off x="457200" y="704850"/>
            <a:ext cx="8229600" cy="923925"/>
          </a:xfrm>
        </p:spPr>
        <p:txBody>
          <a:bodyPr/>
          <a:lstStyle/>
          <a:p>
            <a:pPr algn="just">
              <a:defRPr/>
            </a:pPr>
            <a:r>
              <a:rPr lang="pt-BR" sz="3000" b="1" dirty="0">
                <a:solidFill>
                  <a:schemeClr val="accent3"/>
                </a:solidFill>
                <a:latin typeface="+mn-lt"/>
              </a:rPr>
              <a:t>Antecedente iluminista: a lesão de direitos subjetivos</a:t>
            </a:r>
          </a:p>
        </p:txBody>
      </p:sp>
      <p:sp>
        <p:nvSpPr>
          <p:cNvPr id="16387" name="Espaço Reservado para Conteúdo 2">
            <a:extLst>
              <a:ext uri="{FF2B5EF4-FFF2-40B4-BE49-F238E27FC236}">
                <a16:creationId xmlns:a16="http://schemas.microsoft.com/office/drawing/2014/main" id="{AC2FCFDC-4AF8-CC44-4D0B-7FF1ED6DC5AC}"/>
              </a:ext>
            </a:extLst>
          </p:cNvPr>
          <p:cNvSpPr>
            <a:spLocks noGrp="1"/>
          </p:cNvSpPr>
          <p:nvPr>
            <p:ph idx="1"/>
          </p:nvPr>
        </p:nvSpPr>
        <p:spPr>
          <a:xfrm>
            <a:off x="215900" y="1619250"/>
            <a:ext cx="8712200" cy="4895850"/>
          </a:xfrm>
        </p:spPr>
        <p:txBody>
          <a:bodyPr/>
          <a:lstStyle/>
          <a:p>
            <a:pPr>
              <a:buFont typeface="Wingdings 2" pitchFamily="2" charset="2"/>
              <a:buNone/>
              <a:defRPr/>
            </a:pPr>
            <a:r>
              <a:rPr lang="pt-BR" altLang="pt-BR" b="1" dirty="0"/>
              <a:t>Antigo Regime:</a:t>
            </a:r>
          </a:p>
          <a:p>
            <a:pPr>
              <a:buFont typeface="Wingdings 2" pitchFamily="2" charset="2"/>
              <a:buNone/>
              <a:defRPr/>
            </a:pPr>
            <a:endParaRPr lang="pt-BR" altLang="pt-BR" sz="1200" dirty="0"/>
          </a:p>
          <a:p>
            <a:pPr algn="just">
              <a:lnSpc>
                <a:spcPct val="150000"/>
              </a:lnSpc>
              <a:buFont typeface="Wingdings 2" pitchFamily="2" charset="2"/>
              <a:buNone/>
              <a:defRPr/>
            </a:pPr>
            <a:r>
              <a:rPr lang="pt-BR" altLang="pt-BR" dirty="0"/>
              <a:t>Delito = </a:t>
            </a:r>
            <a:r>
              <a:rPr lang="pt-BR" altLang="pt-BR" i="1" dirty="0" err="1"/>
              <a:t>Boseheit</a:t>
            </a:r>
            <a:r>
              <a:rPr lang="pt-BR" altLang="pt-BR" i="1" dirty="0"/>
              <a:t> </a:t>
            </a:r>
            <a:r>
              <a:rPr lang="pt-BR" altLang="pt-BR" dirty="0"/>
              <a:t>(maldade), caráter metafísico e autoritário</a:t>
            </a:r>
          </a:p>
          <a:p>
            <a:pPr>
              <a:buFont typeface="Wingdings 2" pitchFamily="2" charset="2"/>
              <a:buNone/>
              <a:defRPr/>
            </a:pPr>
            <a:endParaRPr lang="pt-BR" altLang="pt-BR" b="1" dirty="0"/>
          </a:p>
          <a:p>
            <a:pPr>
              <a:buFont typeface="Wingdings 2" pitchFamily="2" charset="2"/>
              <a:buNone/>
              <a:defRPr/>
            </a:pPr>
            <a:r>
              <a:rPr lang="pt-BR" altLang="pt-BR" b="1" dirty="0"/>
              <a:t>A partir do Iluminismo:</a:t>
            </a:r>
          </a:p>
          <a:p>
            <a:pPr>
              <a:buFont typeface="Wingdings 2" pitchFamily="2" charset="2"/>
              <a:buNone/>
              <a:defRPr/>
            </a:pPr>
            <a:endParaRPr lang="pt-BR" altLang="pt-BR" sz="1200" b="1" dirty="0"/>
          </a:p>
          <a:p>
            <a:pPr algn="just">
              <a:lnSpc>
                <a:spcPct val="150000"/>
              </a:lnSpc>
              <a:buFont typeface="Wingdings 2" pitchFamily="2" charset="2"/>
              <a:buNone/>
              <a:defRPr/>
            </a:pPr>
            <a:r>
              <a:rPr lang="pt-BR" altLang="pt-BR" dirty="0"/>
              <a:t>Amparo na ideia de contrato social</a:t>
            </a:r>
          </a:p>
          <a:p>
            <a:pPr marL="0" algn="just">
              <a:lnSpc>
                <a:spcPct val="150000"/>
              </a:lnSpc>
              <a:buFont typeface="Wingdings 2" pitchFamily="2" charset="2"/>
              <a:buNone/>
              <a:defRPr/>
            </a:pPr>
            <a:r>
              <a:rPr lang="pt-BR" altLang="pt-BR" dirty="0"/>
              <a:t>Surgimento das expressões </a:t>
            </a:r>
            <a:r>
              <a:rPr lang="pt-BR" altLang="pt-BR" i="1" dirty="0"/>
              <a:t>dano social </a:t>
            </a:r>
            <a:r>
              <a:rPr lang="pt-BR" altLang="pt-BR" dirty="0"/>
              <a:t>(</a:t>
            </a:r>
            <a:r>
              <a:rPr lang="pt-BR" altLang="pt-BR" sz="2200" dirty="0"/>
              <a:t>BECCARIA</a:t>
            </a:r>
            <a:r>
              <a:rPr lang="pt-BR" altLang="pt-BR" dirty="0"/>
              <a:t> e </a:t>
            </a:r>
            <a:r>
              <a:rPr lang="pt-BR" altLang="pt-BR" sz="2200" dirty="0"/>
              <a:t>HOMMEL</a:t>
            </a:r>
            <a:r>
              <a:rPr lang="pt-BR" altLang="pt-BR" dirty="0"/>
              <a:t>); </a:t>
            </a:r>
            <a:r>
              <a:rPr lang="pt-BR" altLang="pt-BR" i="1" dirty="0"/>
              <a:t>lesão de direito </a:t>
            </a:r>
            <a:r>
              <a:rPr lang="pt-BR" altLang="pt-BR" dirty="0"/>
              <a:t>(</a:t>
            </a:r>
            <a:r>
              <a:rPr lang="pt-BR" altLang="pt-BR" sz="2200" dirty="0"/>
              <a:t>FEUERBACH</a:t>
            </a:r>
            <a:r>
              <a:rPr lang="pt-BR" altLang="pt-BR" dirty="0"/>
              <a:t>); </a:t>
            </a:r>
            <a:r>
              <a:rPr lang="pt-BR" altLang="pt-BR" i="1" dirty="0"/>
              <a:t>bem </a:t>
            </a:r>
            <a:r>
              <a:rPr lang="pt-BR" altLang="pt-BR" dirty="0"/>
              <a:t>ou </a:t>
            </a:r>
            <a:r>
              <a:rPr lang="pt-BR" altLang="pt-BR" i="1" dirty="0"/>
              <a:t>bem jurídico </a:t>
            </a:r>
            <a:r>
              <a:rPr lang="pt-BR" altLang="pt-BR" dirty="0"/>
              <a:t>(</a:t>
            </a:r>
            <a:r>
              <a:rPr lang="pt-BR" altLang="pt-BR" sz="2200" dirty="0"/>
              <a:t>BIRNABAUM, BINDING, LISZT</a:t>
            </a:r>
            <a:r>
              <a:rPr lang="pt-BR" altLang="pt-BR" dirty="0"/>
              <a:t>)</a:t>
            </a:r>
          </a:p>
          <a:p>
            <a:pPr>
              <a:buFont typeface="Wingdings 2" pitchFamily="2" charset="2"/>
              <a:buNone/>
              <a:defRPr/>
            </a:pPr>
            <a:r>
              <a:rPr lang="pt-BR" altLang="pt-BR"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em">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ppt/theme/themeOverride2.xml><?xml version="1.0" encoding="utf-8"?>
<a:themeOverride xmlns:a="http://schemas.openxmlformats.org/drawingml/2006/main">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Flow</Template>
  <TotalTime>3466</TotalTime>
  <Words>2315</Words>
  <Application>Microsoft Macintosh PowerPoint</Application>
  <PresentationFormat>Apresentação na tela (4:3)</PresentationFormat>
  <Paragraphs>181</Paragraphs>
  <Slides>31</Slides>
  <Notes>3</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31</vt:i4>
      </vt:variant>
    </vt:vector>
  </HeadingPairs>
  <TitlesOfParts>
    <vt:vector size="39" baseType="lpstr">
      <vt:lpstr>Arial</vt:lpstr>
      <vt:lpstr>Calibri</vt:lpstr>
      <vt:lpstr>Constantia</vt:lpstr>
      <vt:lpstr>Wingdings 2</vt:lpstr>
      <vt:lpstr>Wingdings</vt:lpstr>
      <vt:lpstr>Batang</vt:lpstr>
      <vt:lpstr>Wingdings 3</vt:lpstr>
      <vt:lpstr>Fluxo</vt:lpstr>
      <vt:lpstr>Apresentação do PowerPoint</vt:lpstr>
      <vt:lpstr> </vt:lpstr>
      <vt:lpstr>Crítica ao princípio da legalidade a partir da presunção de evidência</vt:lpstr>
      <vt:lpstr>Apresentação do PowerPoint</vt:lpstr>
      <vt:lpstr>Apresentação do PowerPoint</vt:lpstr>
      <vt:lpstr>Apresentação do PowerPoint</vt:lpstr>
      <vt:lpstr>Apresentação do PowerPoint</vt:lpstr>
      <vt:lpstr>Evolução da teoria do bem jurídico</vt:lpstr>
      <vt:lpstr>Antecedente iluminista: a lesão de direitos subjetivos</vt:lpstr>
      <vt:lpstr>Apresentação do PowerPoint</vt:lpstr>
      <vt:lpstr>Apresentação do PowerPoint</vt:lpstr>
      <vt:lpstr>Paul Johann Anselm Ritter von FEUERBACH:</vt:lpstr>
      <vt:lpstr>Surgimento  da  teoria  do  bem  jurídico (BIRNBAUM):    limite    ou    extensão    da intervenção   penal?  </vt:lpstr>
      <vt:lpstr>Apresentação do PowerPoint</vt:lpstr>
      <vt:lpstr>Da  lesão   de   bens  à  lesão  de deveres </vt:lpstr>
      <vt:lpstr>Consequências da consideração do conteúdo material do delito como violação de um dever jurídico:</vt:lpstr>
      <vt:lpstr>Apresentação do PowerPoint</vt:lpstr>
      <vt:lpstr>Problemas relacionados à teoria constitucional do bem jurídico:</vt:lpstr>
      <vt:lpstr>Apresentação do PowerPoint</vt:lpstr>
      <vt:lpstr>Apresentação do PowerPoint</vt:lpstr>
      <vt:lpstr>Apresentação do PowerPoint</vt:lpstr>
      <vt:lpstr>Conceito de Delito</vt:lpstr>
      <vt:lpstr>Classificação dos delitos</vt:lpstr>
      <vt:lpstr>Apresentação do PowerPoint</vt:lpstr>
      <vt:lpstr>Apresentação do PowerPoint</vt:lpstr>
      <vt:lpstr>Apresentação do PowerPoint</vt:lpstr>
      <vt:lpstr>Apresentação do PowerPoint</vt:lpstr>
      <vt:lpstr>Apresentação do PowerPoint</vt:lpstr>
      <vt:lpstr>Apresentação do PowerPoint</vt:lpstr>
      <vt:lpstr>Tipo Penal e Tipicidade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CORRUPÇÃO</dc:title>
  <dc:creator>-x-x-x-</dc:creator>
  <cp:lastModifiedBy>Ana Bechara</cp:lastModifiedBy>
  <cp:revision>422</cp:revision>
  <dcterms:created xsi:type="dcterms:W3CDTF">2010-10-18T13:49:45Z</dcterms:created>
  <dcterms:modified xsi:type="dcterms:W3CDTF">2024-04-15T12:39:45Z</dcterms:modified>
</cp:coreProperties>
</file>