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66" r:id="rId3"/>
    <p:sldId id="267" r:id="rId4"/>
    <p:sldId id="268" r:id="rId5"/>
    <p:sldId id="279" r:id="rId6"/>
    <p:sldId id="280" r:id="rId7"/>
    <p:sldId id="281" r:id="rId8"/>
    <p:sldId id="282" r:id="rId9"/>
    <p:sldId id="299" r:id="rId10"/>
    <p:sldId id="300" r:id="rId11"/>
    <p:sldId id="272" r:id="rId12"/>
    <p:sldId id="286" r:id="rId13"/>
    <p:sldId id="298" r:id="rId14"/>
    <p:sldId id="293" r:id="rId15"/>
    <p:sldId id="294" r:id="rId16"/>
    <p:sldId id="295" r:id="rId17"/>
    <p:sldId id="296" r:id="rId18"/>
    <p:sldId id="285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8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C238B-23E8-4C78-812B-3C670E0A189D}" type="datetimeFigureOut">
              <a:rPr lang="pt-BR" smtClean="0"/>
              <a:t>22/02/2017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CCB23-5156-46B9-9E66-CDB36B31C0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11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smtClean="0"/>
              <a:t>objects might not be represented by URIs – objects can be literals. URIs definitely are used for subjects, and might also represent objects.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31286" indent="-281264" defTabSz="91410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5055" indent="-225011" defTabSz="91410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5077" indent="-225011" defTabSz="91410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5099" indent="-225011" defTabSz="91410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5121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5143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5165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5187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4C5868-7CCF-430C-A32F-5ABB2C4A94DD}" type="slidenum">
              <a:rPr lang="en-US" altLang="pt-BR"/>
              <a:pPr/>
              <a:t>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9437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5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smtClean="0"/>
              <a:t>objects might not be represented by URIs – objects can be literals. URIs definitely are used for subjects, and might also represent objects.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31286" indent="-281264" defTabSz="91410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5055" indent="-225011" defTabSz="91410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5077" indent="-225011" defTabSz="91410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5099" indent="-225011" defTabSz="91410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5121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5143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5165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5187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4C5868-7CCF-430C-A32F-5ABB2C4A94DD}" type="slidenum">
              <a:rPr lang="en-US" altLang="pt-BR"/>
              <a:pPr/>
              <a:t>15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682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22/02/2017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25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22/02/2017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03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22/02/2017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287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Espaço Reservado para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9" name="Texto de Instrução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pt-BR" sz="1200" b="1" i="1" noProof="0" dirty="0" smtClean="0">
                <a:latin typeface="Arial" pitchFamily="34" charset="0"/>
                <a:cs typeface="Arial" pitchFamily="34" charset="0"/>
              </a:rPr>
              <a:t>ANOTAÇÃO:</a:t>
            </a:r>
          </a:p>
          <a:p>
            <a:pPr rtl="0"/>
            <a:r>
              <a:rPr lang="pt-BR" sz="1200" i="1" noProof="0" dirty="0" smtClean="0">
                <a:latin typeface="Arial" pitchFamily="34" charset="0"/>
                <a:cs typeface="Arial" pitchFamily="34" charset="0"/>
              </a:rPr>
              <a:t>Para alterar a imagem no slide, selecione e exclua a imagem. Em seguida, use o ícone Imagens no espaço reservado para inserir sua própria imagem.</a:t>
            </a:r>
            <a:endParaRPr lang="pt-BR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22/02/2017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68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22/02/2017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57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22/02/2017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70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22/02/2017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24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22/02/2017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18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22/02/2017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91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22/02/2017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60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22/02/2017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49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67DAC-F75A-4EC6-89F1-E6D91D10A62A}" type="datetimeFigureOut">
              <a:rPr lang="pt-BR" smtClean="0"/>
              <a:t>22/02/2017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27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kp.sfu.ca/support/forum" TargetMode="External"/><Relationship Id="rId2" Type="http://schemas.openxmlformats.org/officeDocument/2006/relationships/hyperlink" Target="http://pkp.users.geeky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ad.simmons.edu/oadwiki/Events" TargetMode="External"/><Relationship Id="rId4" Type="http://schemas.openxmlformats.org/officeDocument/2006/relationships/hyperlink" Target="http://oalibrarian.blogspot.com.br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biquitypress.com/" TargetMode="External"/><Relationship Id="rId3" Type="http://schemas.openxmlformats.org/officeDocument/2006/relationships/hyperlink" Target="http://drupal.org/project/ejournal" TargetMode="External"/><Relationship Id="rId7" Type="http://schemas.openxmlformats.org/officeDocument/2006/relationships/hyperlink" Target="http://www.scix.net/sops.htm" TargetMode="External"/><Relationship Id="rId2" Type="http://schemas.openxmlformats.org/officeDocument/2006/relationships/hyperlink" Target="https://doaj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braproject.org/" TargetMode="External"/><Relationship Id="rId5" Type="http://schemas.openxmlformats.org/officeDocument/2006/relationships/hyperlink" Target="http://pkp.sfu.ca/ojs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sourceforge.net/projects/hyperjournal/" TargetMode="External"/><Relationship Id="rId9" Type="http://schemas.openxmlformats.org/officeDocument/2006/relationships/hyperlink" Target="http://www.sherpa.ac.uk/romeo/index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yu.edu/pages/mathmol/library/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willianjusten.com.br/colorindo-em-sv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downloads.com.br/download/37/cccp-combined-community-codec-pac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uperdownloads.com.br/download/36/vlc-media-player/" TargetMode="External"/><Relationship Id="rId4" Type="http://schemas.openxmlformats.org/officeDocument/2006/relationships/hyperlink" Target="http://www.superdownloads.com.br/download/182/k-lite-mega-codec-pac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downloads.com.br/download/180/realplayer/" TargetMode="External"/><Relationship Id="rId7" Type="http://schemas.openxmlformats.org/officeDocument/2006/relationships/hyperlink" Target="http://www.superdownloads.com.br/download/80/quicktime-alternative/" TargetMode="External"/><Relationship Id="rId2" Type="http://schemas.openxmlformats.org/officeDocument/2006/relationships/hyperlink" Target="http://www.superdownloads.com.br/download/104/adobe-flash-play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perdownloads.com.br/download/12/quicktime/" TargetMode="External"/><Relationship Id="rId5" Type="http://schemas.openxmlformats.org/officeDocument/2006/relationships/hyperlink" Target="http://www.superdownloads.com.br/download/63/itunes-windows/" TargetMode="External"/><Relationship Id="rId4" Type="http://schemas.openxmlformats.org/officeDocument/2006/relationships/hyperlink" Target="http://www.superdownloads.com.br/download/79/real-alternativ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archives.org/pmh/" TargetMode="External"/><Relationship Id="rId2" Type="http://schemas.openxmlformats.org/officeDocument/2006/relationships/hyperlink" Target="https://pkp.sfu.ca/ojs/ojs_dem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lib.org/dlib/february00/vandesompel-oai/02vandesompel-oai.html" TargetMode="External"/><Relationship Id="rId5" Type="http://schemas.openxmlformats.org/officeDocument/2006/relationships/hyperlink" Target="http://agenda.cern.ch/askArchive.php?base=agenda&amp;categ=a02333&amp;id=a02333s7t1/video" TargetMode="External"/><Relationship Id="rId4" Type="http://schemas.openxmlformats.org/officeDocument/2006/relationships/hyperlink" Target="http://pkp.sfu.c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kp.sfu.ca/ojs/demo/testdrive/" TargetMode="External"/><Relationship Id="rId2" Type="http://schemas.openxmlformats.org/officeDocument/2006/relationships/hyperlink" Target="http://pkp.sfu.ca/ojs/demo/presen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pPr algn="ctr"/>
            <a:r>
              <a:rPr lang="pt-BR" sz="2400" dirty="0" smtClean="0"/>
              <a:t>Introdução ao OJS, Buscas federadas e  REA – Recursos Educacionais abertos</a:t>
            </a:r>
            <a:br>
              <a:rPr lang="pt-BR" sz="2400" dirty="0" smtClean="0"/>
            </a:br>
            <a:r>
              <a:rPr lang="pt-BR" sz="4000" b="1" dirty="0" smtClean="0"/>
              <a:t>Aula 7</a:t>
            </a:r>
            <a:endParaRPr lang="pt-BR" sz="4000" b="1" dirty="0"/>
          </a:p>
        </p:txBody>
      </p:sp>
      <p:sp>
        <p:nvSpPr>
          <p:cNvPr id="5" name="Subtítulo 6"/>
          <p:cNvSpPr txBox="1">
            <a:spLocks/>
          </p:cNvSpPr>
          <p:nvPr/>
        </p:nvSpPr>
        <p:spPr>
          <a:xfrm>
            <a:off x="1104900" y="4372404"/>
            <a:ext cx="5734050" cy="955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MPI4002</a:t>
            </a:r>
            <a:r>
              <a:rPr lang="pt-BR" dirty="0" smtClean="0"/>
              <a:t> - </a:t>
            </a:r>
            <a:r>
              <a:rPr lang="pt-BR" b="1" dirty="0" smtClean="0"/>
              <a:t>Bibliotecas Digitais: Implementação e Avaliação de Sistemas e Serviços Digitais</a:t>
            </a:r>
          </a:p>
          <a:p>
            <a:r>
              <a:rPr lang="pt-BR" b="1" dirty="0" smtClean="0"/>
              <a:t>Profs. Marcos L. </a:t>
            </a:r>
            <a:r>
              <a:rPr lang="pt-BR" b="1" dirty="0" err="1" smtClean="0"/>
              <a:t>Mucheroni</a:t>
            </a:r>
            <a:r>
              <a:rPr lang="pt-BR" b="1" dirty="0" smtClean="0"/>
              <a:t> – José Fernando M. Silva</a:t>
            </a:r>
            <a:endParaRPr lang="pt-BR" dirty="0"/>
          </a:p>
        </p:txBody>
      </p:sp>
      <p:pic>
        <p:nvPicPr>
          <p:cNvPr id="9" name="Picture 4" descr="Resultado de imagem para eca 50 an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007" y="6104007"/>
            <a:ext cx="2057047" cy="60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381" y="2130351"/>
            <a:ext cx="39243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7286625" y="2750198"/>
            <a:ext cx="3028950" cy="386054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 algn="ctr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36000" bIns="3600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Impact" panose="020B0806030902050204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992313" y="2785123"/>
            <a:ext cx="2933700" cy="386054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 algn="ctr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36000" bIns="3600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Impact" panose="020B0806030902050204" pitchFamily="34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7518401" y="1985963"/>
            <a:ext cx="2530475" cy="101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buClr>
                <a:schemeClr val="tx1"/>
              </a:buClr>
              <a:buFontTx/>
              <a:buNone/>
            </a:pPr>
            <a:r>
              <a:rPr lang="pt-BR" altLang="pt-BR" sz="1400"/>
              <a:t>(</a:t>
            </a:r>
            <a:r>
              <a:rPr lang="en-US" altLang="pt-BR" sz="1400"/>
              <a:t>services providers</a:t>
            </a:r>
            <a:r>
              <a:rPr lang="pt-BR" altLang="pt-BR" sz="1400"/>
              <a:t>)</a:t>
            </a:r>
          </a:p>
          <a:p>
            <a:pPr algn="ctr">
              <a:buClr>
                <a:schemeClr val="tx1"/>
              </a:buClr>
              <a:buFontTx/>
              <a:buNone/>
            </a:pPr>
            <a:r>
              <a:rPr lang="pt-BR" altLang="pt-BR" sz="1400"/>
              <a:t>Executam a coleta automática de metadados disponíveis nos provedores de dados. 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464786" y="195965"/>
            <a:ext cx="7772400" cy="850900"/>
          </a:xfrm>
        </p:spPr>
        <p:txBody>
          <a:bodyPr/>
          <a:lstStyle/>
          <a:p>
            <a:r>
              <a:rPr lang="pt-BR" altLang="pt-BR" dirty="0" smtClean="0"/>
              <a:t>Características gerais </a:t>
            </a:r>
            <a:endParaRPr lang="pt-BR" altLang="pt-BR" dirty="0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97139" y="2397125"/>
            <a:ext cx="2238375" cy="1823370"/>
          </a:xfrm>
        </p:spPr>
        <p:txBody>
          <a:bodyPr vert="horz" lIns="72000" tIns="72000" rIns="36000" bIns="36000" rtlCol="0">
            <a:spAutoFit/>
          </a:bodyPr>
          <a:lstStyle/>
          <a:p>
            <a:pPr marL="0" indent="0" algn="ctr">
              <a:buNone/>
              <a:defRPr/>
            </a:pPr>
            <a:r>
              <a:rPr lang="pt-BR" sz="1400" b="1"/>
              <a:t>(data </a:t>
            </a:r>
            <a:r>
              <a:rPr lang="en-US" sz="1400" b="1"/>
              <a:t>providers</a:t>
            </a:r>
            <a:r>
              <a:rPr lang="pt-BR" sz="1400" b="1"/>
              <a:t>)</a:t>
            </a:r>
          </a:p>
          <a:p>
            <a:pPr marL="0" indent="0" algn="ctr">
              <a:buNone/>
              <a:defRPr/>
            </a:pPr>
            <a:r>
              <a:rPr lang="pt-BR" sz="1400" b="1"/>
              <a:t>Disponibilizam os </a:t>
            </a:r>
            <a:r>
              <a:rPr lang="pt-BR" sz="1400"/>
              <a:t>metadados</a:t>
            </a:r>
            <a:r>
              <a:rPr lang="pt-BR" sz="1400" b="1"/>
              <a:t> dos conteúdos de seus arquivos</a:t>
            </a:r>
          </a:p>
          <a:p>
            <a:pPr marL="0" indent="0" algn="ctr">
              <a:buNone/>
              <a:defRPr/>
            </a:pPr>
            <a:endParaRPr lang="pt-BR" sz="2000" b="1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  <a:defRPr/>
            </a:pPr>
            <a:endParaRPr lang="pt-BR" sz="2000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 rot="-5400000">
            <a:off x="3736976" y="2544764"/>
            <a:ext cx="2709863" cy="388937"/>
          </a:xfrm>
          <a:prstGeom prst="rect">
            <a:avLst/>
          </a:prstGeom>
          <a:solidFill>
            <a:srgbClr val="808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>
                <a:srgbClr val="CC9900"/>
              </a:buClr>
              <a:buSzPct val="75000"/>
              <a:buFont typeface="Marlett" pitchFamily="2" charset="2"/>
              <a:buNone/>
            </a:pPr>
            <a:r>
              <a:rPr lang="pt-BR" altLang="pt-BR" sz="1600">
                <a:solidFill>
                  <a:schemeClr val="bg1"/>
                </a:solidFill>
                <a:latin typeface="Arial" panose="020B0604020202020204" pitchFamily="34" charset="0"/>
              </a:rPr>
              <a:t>PROTOCOLO OAI-PMH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963738" y="1382713"/>
            <a:ext cx="2933700" cy="4381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>
                <a:srgbClr val="CC9900"/>
              </a:buClr>
              <a:buSzPct val="75000"/>
              <a:buFont typeface="Marlett" pitchFamily="2" charset="2"/>
              <a:buNone/>
            </a:pPr>
            <a:r>
              <a:rPr lang="pt-BR" altLang="pt-BR" sz="1900">
                <a:solidFill>
                  <a:srgbClr val="4D4D4D"/>
                </a:solidFill>
                <a:latin typeface="Tahoma" panose="020B0604030504040204" pitchFamily="34" charset="0"/>
              </a:rPr>
              <a:t>Provedores de Dados</a:t>
            </a:r>
            <a:endParaRPr lang="pt-BR" altLang="pt-BR" sz="19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7289800" y="1382713"/>
            <a:ext cx="3016250" cy="4381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>
                <a:srgbClr val="CC9900"/>
              </a:buClr>
              <a:buSzPct val="75000"/>
              <a:buFont typeface="Marlett" pitchFamily="2" charset="2"/>
              <a:buNone/>
            </a:pPr>
            <a:r>
              <a:rPr lang="pt-BR" altLang="pt-BR" sz="1900">
                <a:solidFill>
                  <a:srgbClr val="4D4D4D"/>
                </a:solidFill>
                <a:latin typeface="Tahoma" panose="020B0604030504040204" pitchFamily="34" charset="0"/>
              </a:rPr>
              <a:t>Provedores de Serviços</a:t>
            </a:r>
            <a:endParaRPr lang="pt-BR" altLang="pt-BR" sz="19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 rot="-5400000">
            <a:off x="5737226" y="2544764"/>
            <a:ext cx="2709863" cy="388937"/>
          </a:xfrm>
          <a:prstGeom prst="rect">
            <a:avLst/>
          </a:prstGeom>
          <a:solidFill>
            <a:srgbClr val="808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>
                <a:srgbClr val="CC9900"/>
              </a:buClr>
              <a:buSzPct val="75000"/>
              <a:buFont typeface="Marlett" pitchFamily="2" charset="2"/>
              <a:buNone/>
            </a:pPr>
            <a:r>
              <a:rPr lang="pt-BR" altLang="pt-BR" sz="1600">
                <a:solidFill>
                  <a:schemeClr val="bg1"/>
                </a:solidFill>
                <a:latin typeface="Arial" panose="020B0604020202020204" pitchFamily="34" charset="0"/>
              </a:rPr>
              <a:t>PROTOCOLO OAI-PMH</a:t>
            </a: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5313364" y="2294672"/>
            <a:ext cx="1647825" cy="76688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  <a:effectLst>
            <a:prstShdw prst="shdw17" dist="17961" dir="2700000">
              <a:srgbClr val="5C7A00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36000" bIns="36000" anchor="ctr">
            <a:spAutoFit/>
          </a:bodyPr>
          <a:lstStyle/>
          <a:p>
            <a:endParaRPr lang="pt-BR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5237164" y="2500314"/>
            <a:ext cx="1627187" cy="34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>
                <a:srgbClr val="CC9900"/>
              </a:buClr>
              <a:buSzPct val="75000"/>
              <a:buFont typeface="Marlett" pitchFamily="2" charset="2"/>
              <a:buNone/>
            </a:pPr>
            <a:r>
              <a:rPr lang="pt-BR" altLang="pt-BR" sz="1400">
                <a:latin typeface="Tahoma" panose="020B0604030504040204" pitchFamily="34" charset="0"/>
              </a:rPr>
              <a:t>Arquivo em XML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44436" y="4427425"/>
            <a:ext cx="921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Hoje não basta, veremos características mais gerais para bom funcionamento na Web Semântica.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912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Suporte, notícias e documentação online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altLang="pt-BR" dirty="0" err="1" smtClean="0"/>
              <a:t>Documentação</a:t>
            </a:r>
            <a:r>
              <a:rPr lang="es-ES_tradnl" altLang="pt-BR" dirty="0" smtClean="0"/>
              <a:t> </a:t>
            </a:r>
            <a:r>
              <a:rPr lang="es-ES_tradnl" altLang="ja-JP" dirty="0" smtClean="0"/>
              <a:t>online </a:t>
            </a:r>
            <a:r>
              <a:rPr lang="es-ES_tradnl" altLang="ja-JP" dirty="0"/>
              <a:t>(</a:t>
            </a:r>
            <a:r>
              <a:rPr lang="es-ES_tradnl" altLang="ja-JP" dirty="0">
                <a:hlinkClick r:id="rId2"/>
              </a:rPr>
              <a:t>http://pkp.users.geeky.net</a:t>
            </a:r>
            <a:r>
              <a:rPr lang="es-ES_tradnl" altLang="ja-JP" dirty="0"/>
              <a:t>)</a:t>
            </a:r>
            <a:r>
              <a:rPr lang="es-ES_tradnl" altLang="pt-BR" dirty="0"/>
              <a:t> </a:t>
            </a:r>
            <a:endParaRPr lang="es-ES_tradnl" altLang="pt-BR" dirty="0" smtClean="0"/>
          </a:p>
          <a:p>
            <a:r>
              <a:rPr lang="es-ES_tradnl" altLang="pt-BR" dirty="0" err="1" smtClean="0"/>
              <a:t>Forum</a:t>
            </a:r>
            <a:r>
              <a:rPr lang="es-ES_tradnl" altLang="pt-BR" dirty="0" smtClean="0"/>
              <a:t> de suporte </a:t>
            </a:r>
            <a:r>
              <a:rPr lang="es-ES_tradnl" altLang="pt-BR" dirty="0"/>
              <a:t>(</a:t>
            </a:r>
            <a:r>
              <a:rPr lang="es-ES_tradnl" altLang="pt-BR" dirty="0">
                <a:hlinkClick r:id="rId3"/>
              </a:rPr>
              <a:t>http://pkp.sfu.ca/support/forum</a:t>
            </a:r>
            <a:r>
              <a:rPr lang="es-ES_tradnl" altLang="pt-BR" dirty="0"/>
              <a:t>, en inglés).</a:t>
            </a:r>
          </a:p>
          <a:p>
            <a:r>
              <a:rPr lang="es-ES_tradnl" altLang="pt-BR" dirty="0"/>
              <a:t>Permite </a:t>
            </a:r>
            <a:r>
              <a:rPr lang="es-ES_tradnl" altLang="pt-BR" dirty="0" err="1" smtClean="0"/>
              <a:t>extensão</a:t>
            </a:r>
            <a:r>
              <a:rPr lang="es-ES_tradnl" altLang="pt-BR" dirty="0" smtClean="0"/>
              <a:t> de </a:t>
            </a:r>
            <a:r>
              <a:rPr lang="es-ES_tradnl" altLang="pt-BR" dirty="0" err="1" smtClean="0"/>
              <a:t>seu</a:t>
            </a:r>
            <a:r>
              <a:rPr lang="es-ES_tradnl" altLang="pt-BR" dirty="0" smtClean="0"/>
              <a:t> </a:t>
            </a:r>
            <a:r>
              <a:rPr lang="es-ES_tradnl" altLang="pt-BR" dirty="0"/>
              <a:t>funcionamiento </a:t>
            </a:r>
            <a:r>
              <a:rPr lang="es-ES_tradnl" altLang="pt-BR" dirty="0" err="1" smtClean="0"/>
              <a:t>com</a:t>
            </a:r>
            <a:r>
              <a:rPr lang="es-ES_tradnl" altLang="pt-BR" dirty="0" smtClean="0"/>
              <a:t> uso </a:t>
            </a:r>
            <a:r>
              <a:rPr lang="es-ES_tradnl" altLang="pt-BR" dirty="0"/>
              <a:t>de </a:t>
            </a:r>
            <a:r>
              <a:rPr lang="es-ES_tradnl" altLang="pt-BR" dirty="0" err="1" smtClean="0"/>
              <a:t>plugins</a:t>
            </a:r>
            <a:r>
              <a:rPr lang="es-ES_tradnl" altLang="pt-BR" dirty="0" smtClean="0"/>
              <a:t>.</a:t>
            </a:r>
          </a:p>
          <a:p>
            <a:r>
              <a:rPr lang="es-ES_tradnl" altLang="pt-BR" dirty="0" err="1" smtClean="0"/>
              <a:t>Uma</a:t>
            </a:r>
            <a:r>
              <a:rPr lang="es-ES_tradnl" altLang="pt-BR" dirty="0" smtClean="0"/>
              <a:t> blog de noticias para </a:t>
            </a:r>
            <a:r>
              <a:rPr lang="es-ES_tradnl" altLang="pt-BR" dirty="0" err="1" smtClean="0"/>
              <a:t>bibliotecários</a:t>
            </a:r>
            <a:r>
              <a:rPr lang="es-ES_tradnl" altLang="pt-BR" dirty="0" smtClean="0"/>
              <a:t>:</a:t>
            </a:r>
          </a:p>
          <a:p>
            <a:pPr marL="0" indent="0">
              <a:buNone/>
            </a:pPr>
            <a:r>
              <a:rPr lang="es-ES_tradnl" altLang="pt-BR" dirty="0"/>
              <a:t>   </a:t>
            </a:r>
            <a:r>
              <a:rPr lang="es-ES_tradnl" altLang="pt-BR" dirty="0">
                <a:hlinkClick r:id="rId4"/>
              </a:rPr>
              <a:t>http://oalibrarian.blogspot.com.br</a:t>
            </a:r>
            <a:r>
              <a:rPr lang="es-ES_tradnl" altLang="pt-BR" dirty="0" smtClean="0">
                <a:hlinkClick r:id="rId4"/>
              </a:rPr>
              <a:t>/</a:t>
            </a:r>
            <a:r>
              <a:rPr lang="es-ES_tradnl" altLang="pt-BR" dirty="0" smtClean="0"/>
              <a:t> </a:t>
            </a:r>
          </a:p>
          <a:p>
            <a:r>
              <a:rPr lang="es-ES_tradnl" altLang="pt-BR" dirty="0" smtClean="0"/>
              <a:t>Wikis, </a:t>
            </a:r>
            <a:r>
              <a:rPr lang="es-ES_tradnl" altLang="pt-BR" dirty="0" err="1" smtClean="0"/>
              <a:t>conferências</a:t>
            </a:r>
            <a:r>
              <a:rPr lang="es-ES_tradnl" altLang="pt-BR" dirty="0" smtClean="0"/>
              <a:t> relacionados a </a:t>
            </a:r>
            <a:r>
              <a:rPr lang="es-ES_tradnl" altLang="pt-BR" dirty="0" err="1" smtClean="0"/>
              <a:t>acesso</a:t>
            </a:r>
            <a:r>
              <a:rPr lang="es-ES_tradnl" altLang="pt-BR" dirty="0" smtClean="0"/>
              <a:t> </a:t>
            </a:r>
            <a:r>
              <a:rPr lang="es-ES_tradnl" altLang="pt-BR" dirty="0" err="1" smtClean="0"/>
              <a:t>aberto</a:t>
            </a:r>
            <a:r>
              <a:rPr lang="es-ES_tradnl" altLang="pt-BR" dirty="0" smtClean="0"/>
              <a:t>:</a:t>
            </a:r>
          </a:p>
          <a:p>
            <a:pPr marL="0" indent="0">
              <a:buNone/>
            </a:pPr>
            <a:r>
              <a:rPr lang="es-ES_tradnl" altLang="pt-BR" dirty="0"/>
              <a:t>   </a:t>
            </a:r>
            <a:r>
              <a:rPr lang="es-ES_tradnl" altLang="pt-BR" dirty="0">
                <a:hlinkClick r:id="rId5"/>
              </a:rPr>
              <a:t>http://</a:t>
            </a:r>
            <a:r>
              <a:rPr lang="es-ES_tradnl" altLang="pt-BR" dirty="0" smtClean="0">
                <a:hlinkClick r:id="rId5"/>
              </a:rPr>
              <a:t>oad.simmons.edu/oadwiki/Events</a:t>
            </a:r>
            <a:r>
              <a:rPr lang="es-ES_tradnl" altLang="pt-BR" dirty="0" smtClean="0"/>
              <a:t> </a:t>
            </a:r>
            <a:endParaRPr lang="es-ES_tradnl" altLang="pt-BR" dirty="0"/>
          </a:p>
        </p:txBody>
      </p:sp>
    </p:spTree>
    <p:extLst>
      <p:ext uri="{BB962C8B-B14F-4D97-AF65-F5344CB8AC3E}">
        <p14:creationId xmlns:p14="http://schemas.microsoft.com/office/powerpoint/2010/main" val="150765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Diretório de Revistas de Acesso Aberto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 smtClean="0"/>
              <a:t>Doaj</a:t>
            </a:r>
            <a:r>
              <a:rPr lang="pt-BR" dirty="0"/>
              <a:t>: </a:t>
            </a:r>
            <a:r>
              <a:rPr lang="pt-BR" dirty="0">
                <a:hlinkClick r:id="rId2"/>
              </a:rPr>
              <a:t>https://doaj.org</a:t>
            </a:r>
            <a:r>
              <a:rPr lang="pt-BR" dirty="0" smtClean="0">
                <a:hlinkClick r:id="rId2"/>
              </a:rPr>
              <a:t>/</a:t>
            </a:r>
            <a:r>
              <a:rPr lang="pt-BR" dirty="0" smtClean="0"/>
              <a:t> </a:t>
            </a:r>
          </a:p>
          <a:p>
            <a:r>
              <a:rPr lang="pt-BR" dirty="0" smtClean="0"/>
              <a:t>Outros editores no diretório:</a:t>
            </a:r>
          </a:p>
          <a:p>
            <a:r>
              <a:rPr lang="en-US" dirty="0">
                <a:hlinkClick r:id="rId3"/>
              </a:rPr>
              <a:t>E-Journal by Drupal</a:t>
            </a:r>
            <a:endParaRPr lang="en-US" dirty="0"/>
          </a:p>
          <a:p>
            <a:r>
              <a:rPr lang="en-US" dirty="0" err="1">
                <a:hlinkClick r:id="rId4"/>
              </a:rPr>
              <a:t>HyperJournal</a:t>
            </a:r>
            <a:endParaRPr lang="en-US" dirty="0"/>
          </a:p>
          <a:p>
            <a:r>
              <a:rPr lang="en-US" dirty="0">
                <a:hlinkClick r:id="rId5"/>
              </a:rPr>
              <a:t>Open Journal Systems (OJS)</a:t>
            </a:r>
            <a:endParaRPr lang="en-US" dirty="0"/>
          </a:p>
          <a:p>
            <a:r>
              <a:rPr lang="en-US" dirty="0" err="1">
                <a:hlinkClick r:id="rId6"/>
              </a:rPr>
              <a:t>Ambra</a:t>
            </a:r>
            <a:r>
              <a:rPr lang="en-US" dirty="0">
                <a:hlinkClick r:id="rId6"/>
              </a:rPr>
              <a:t> Project</a:t>
            </a:r>
            <a:r>
              <a:rPr lang="en-US" dirty="0"/>
              <a:t> </a:t>
            </a:r>
            <a:r>
              <a:rPr lang="en-US" dirty="0" smtClean="0"/>
              <a:t>para a </a:t>
            </a:r>
            <a:r>
              <a:rPr lang="en-US" dirty="0"/>
              <a:t>Public Library of Science.</a:t>
            </a:r>
          </a:p>
          <a:p>
            <a:r>
              <a:rPr lang="en-US" dirty="0">
                <a:hlinkClick r:id="rId7"/>
              </a:rPr>
              <a:t>SOPS from </a:t>
            </a:r>
            <a:r>
              <a:rPr lang="en-US" dirty="0" err="1">
                <a:hlinkClick r:id="rId7"/>
              </a:rPr>
              <a:t>SCiX</a:t>
            </a:r>
            <a:endParaRPr lang="en-US" dirty="0"/>
          </a:p>
          <a:p>
            <a:r>
              <a:rPr lang="en-US" dirty="0">
                <a:hlinkClick r:id="rId8"/>
              </a:rPr>
              <a:t>Ubiquity </a:t>
            </a:r>
            <a:r>
              <a:rPr lang="en-US" dirty="0" smtClean="0">
                <a:hlinkClick r:id="rId8"/>
              </a:rPr>
              <a:t>Press</a:t>
            </a:r>
            <a:endParaRPr lang="en-US" dirty="0" smtClean="0"/>
          </a:p>
          <a:p>
            <a:r>
              <a:rPr lang="en-US" dirty="0" smtClean="0"/>
              <a:t>Para auto-</a:t>
            </a:r>
            <a:r>
              <a:rPr lang="en-US" dirty="0" err="1" smtClean="0"/>
              <a:t>arquivamento</a:t>
            </a:r>
            <a:r>
              <a:rPr lang="en-US" dirty="0" smtClean="0"/>
              <a:t>: </a:t>
            </a:r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www.sherpa.ac.uk/romeo/index.php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5394" y="1825625"/>
            <a:ext cx="3568254" cy="1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9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Diferença de imagens </a:t>
            </a:r>
            <a:r>
              <a:rPr lang="pt-BR" dirty="0" err="1" smtClean="0"/>
              <a:t>Raster</a:t>
            </a:r>
            <a:r>
              <a:rPr lang="pt-BR" dirty="0" smtClean="0"/>
              <a:t> e Vetorial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Na ontologia: </a:t>
            </a:r>
            <a:r>
              <a:rPr lang="en-US" b="1" dirty="0" smtClean="0"/>
              <a:t>Graphic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                   Raster</a:t>
            </a:r>
            <a:endParaRPr lang="pt-BR" dirty="0"/>
          </a:p>
          <a:p>
            <a:pPr marL="0" indent="0">
              <a:buNone/>
            </a:pPr>
            <a:r>
              <a:rPr lang="en-US" b="1" dirty="0"/>
              <a:t>					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                                              Vector</a:t>
            </a:r>
            <a:endParaRPr lang="pt-BR" dirty="0" smtClean="0"/>
          </a:p>
          <a:p>
            <a:pPr marL="0" indent="0">
              <a:buNone/>
            </a:pPr>
            <a:r>
              <a:rPr lang="en-US" b="1" dirty="0" smtClean="0"/>
              <a:t>                          	             	2D</a:t>
            </a:r>
            <a:endParaRPr lang="pt-BR" dirty="0" smtClean="0"/>
          </a:p>
          <a:p>
            <a:pPr marL="0" indent="0">
              <a:buNone/>
            </a:pPr>
            <a:r>
              <a:rPr lang="en-US" dirty="0"/>
              <a:t>							- SVG → XML</a:t>
            </a:r>
            <a:endParaRPr lang="pt-BR" dirty="0"/>
          </a:p>
          <a:p>
            <a:pPr marL="0" indent="0">
              <a:buNone/>
            </a:pPr>
            <a:r>
              <a:rPr lang="en-US" b="1" dirty="0"/>
              <a:t>					3D</a:t>
            </a:r>
            <a:endParaRPr lang="pt-BR" dirty="0"/>
          </a:p>
          <a:p>
            <a:pPr marL="0" indent="0">
              <a:buNone/>
            </a:pPr>
            <a:r>
              <a:rPr lang="en-US" dirty="0"/>
              <a:t>							- VRML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86" y="2273194"/>
            <a:ext cx="2963617" cy="116966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236" y="3407664"/>
            <a:ext cx="33528" cy="42672"/>
          </a:xfrm>
          <a:prstGeom prst="rect">
            <a:avLst/>
          </a:prstGeom>
        </p:spPr>
      </p:pic>
      <p:pic>
        <p:nvPicPr>
          <p:cNvPr id="6" name="Imagem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81" y="3784757"/>
            <a:ext cx="4091148" cy="1729591"/>
          </a:xfrm>
          <a:prstGeom prst="rect">
            <a:avLst/>
          </a:prstGeom>
        </p:spPr>
      </p:pic>
      <p:pic>
        <p:nvPicPr>
          <p:cNvPr id="7" name="Imagem 6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7707" y="5140042"/>
            <a:ext cx="2029972" cy="142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Formatos de Textos (em </a:t>
            </a:r>
            <a:r>
              <a:rPr lang="pt-BR" dirty="0" err="1" smtClean="0"/>
              <a:t>pdf</a:t>
            </a:r>
            <a:r>
              <a:rPr lang="pt-BR" dirty="0" smtClean="0"/>
              <a:t> 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Versão</a:t>
            </a:r>
            <a:r>
              <a:rPr lang="en-US" dirty="0" smtClean="0"/>
              <a:t> </a:t>
            </a:r>
            <a:r>
              <a:rPr lang="en-US" dirty="0" err="1" smtClean="0"/>
              <a:t>padroniadas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longo</a:t>
            </a:r>
            <a:r>
              <a:rPr lang="en-US" dirty="0" smtClean="0"/>
              <a:t> dos </a:t>
            </a:r>
            <a:r>
              <a:rPr lang="en-US" dirty="0" err="1" smtClean="0"/>
              <a:t>anos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• </a:t>
            </a:r>
            <a:r>
              <a:rPr lang="en-US" dirty="0"/>
              <a:t>has version 1.3  (July 2000, 696 pages)</a:t>
            </a:r>
            <a:br>
              <a:rPr lang="en-US" dirty="0"/>
            </a:br>
            <a:r>
              <a:rPr lang="en-US" dirty="0"/>
              <a:t>  • has version 1.4  (December 2001, 978 pages)</a:t>
            </a:r>
            <a:br>
              <a:rPr lang="en-US" dirty="0"/>
            </a:br>
            <a:r>
              <a:rPr lang="en-US" dirty="0"/>
              <a:t>  • has version 1.5  (August 2003, 1172 pages)</a:t>
            </a:r>
            <a:br>
              <a:rPr lang="en-US" dirty="0"/>
            </a:br>
            <a:r>
              <a:rPr lang="en-US" dirty="0"/>
              <a:t>  • has version 1.6  (November 2004, 1213 pages)</a:t>
            </a:r>
            <a:br>
              <a:rPr lang="en-US" dirty="0"/>
            </a:br>
            <a:r>
              <a:rPr lang="en-US" dirty="0"/>
              <a:t>  • has version 1.7  (October 2006, 1310 pages)</a:t>
            </a:r>
            <a:br>
              <a:rPr lang="en-US" dirty="0"/>
            </a:br>
            <a:r>
              <a:rPr lang="en-US" dirty="0"/>
              <a:t>  • may contain TIFF, JPEG, JPEG2000, etc., etc., etc. (all at once)</a:t>
            </a:r>
            <a:br>
              <a:rPr lang="en-US" dirty="0"/>
            </a:br>
            <a:r>
              <a:rPr lang="en-US" dirty="0"/>
              <a:t>  • has subtype Tagged PDF (can represent logical document structure)</a:t>
            </a:r>
            <a:br>
              <a:rPr lang="en-US" dirty="0"/>
            </a:br>
            <a:r>
              <a:rPr lang="en-US" dirty="0"/>
              <a:t>  • has subtype Accessible PDF (tagged + further constraints)</a:t>
            </a:r>
            <a:br>
              <a:rPr lang="en-US" dirty="0"/>
            </a:br>
            <a:r>
              <a:rPr lang="en-US" dirty="0"/>
              <a:t>  • has subtype PDF/X (ISO standard, for pre-press use, e.g., submission of graphics to magazine publishers)</a:t>
            </a:r>
            <a:br>
              <a:rPr lang="en-US" dirty="0"/>
            </a:br>
            <a:r>
              <a:rPr lang="en-US" dirty="0"/>
              <a:t>  • has subtype PDF/A (Under development as ISO standard 19005, for archiving) </a:t>
            </a:r>
          </a:p>
        </p:txBody>
      </p:sp>
    </p:spTree>
    <p:extLst>
      <p:ext uri="{BB962C8B-B14F-4D97-AF65-F5344CB8AC3E}">
        <p14:creationId xmlns:p14="http://schemas.microsoft.com/office/powerpoint/2010/main" val="11907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dirty="0" smtClean="0"/>
              <a:t>A </a:t>
            </a:r>
            <a:r>
              <a:rPr lang="en-US" altLang="pt-BR" dirty="0" err="1" smtClean="0"/>
              <a:t>importância</a:t>
            </a:r>
            <a:r>
              <a:rPr lang="en-US" altLang="pt-BR" dirty="0" smtClean="0"/>
              <a:t> dos CODECS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1470024"/>
            <a:ext cx="10989435" cy="4638675"/>
          </a:xfrm>
        </p:spPr>
        <p:txBody>
          <a:bodyPr>
            <a:normAutofit fontScale="92500" lnSpcReduction="20000"/>
          </a:bodyPr>
          <a:lstStyle/>
          <a:p>
            <a:pPr marL="68580" indent="0">
              <a:buFontTx/>
              <a:buNone/>
              <a:defRPr/>
            </a:pPr>
            <a:r>
              <a:rPr lang="pt-BR" dirty="0" smtClean="0"/>
              <a:t>Lembram das conversas de Alan </a:t>
            </a:r>
            <a:r>
              <a:rPr lang="pt-BR" dirty="0"/>
              <a:t>T</a:t>
            </a:r>
            <a:r>
              <a:rPr lang="pt-BR" dirty="0" smtClean="0"/>
              <a:t>uring com Claude Shannon ? Máquinas de codificação e decodificação.</a:t>
            </a:r>
            <a:endParaRPr lang="pt-BR" dirty="0"/>
          </a:p>
          <a:p>
            <a:pPr marL="68580" indent="0">
              <a:buFontTx/>
              <a:buNone/>
              <a:defRPr/>
            </a:pPr>
            <a:r>
              <a:rPr lang="pt-BR" dirty="0"/>
              <a:t> </a:t>
            </a:r>
          </a:p>
          <a:p>
            <a:pPr marL="0" indent="0">
              <a:buNone/>
            </a:pPr>
            <a:r>
              <a:rPr lang="pt-BR" dirty="0"/>
              <a:t>• </a:t>
            </a:r>
            <a:r>
              <a:rPr lang="pt-BR" b="1" dirty="0"/>
              <a:t>A importância dos </a:t>
            </a:r>
            <a:r>
              <a:rPr lang="pt-BR" b="1" dirty="0" err="1"/>
              <a:t>Codecs</a:t>
            </a:r>
            <a:endParaRPr lang="pt-BR" b="1" dirty="0"/>
          </a:p>
          <a:p>
            <a:pPr marL="0" indent="0">
              <a:buNone/>
            </a:pPr>
            <a:r>
              <a:rPr lang="pt-BR" dirty="0"/>
              <a:t>Para seu computador rodar todos os formatos de vídeo será necessário instalar um pacote de </a:t>
            </a:r>
            <a:r>
              <a:rPr lang="pt-BR" i="1" dirty="0" err="1"/>
              <a:t>codecs</a:t>
            </a:r>
            <a:r>
              <a:rPr lang="pt-BR" dirty="0"/>
              <a:t>. O </a:t>
            </a:r>
            <a:r>
              <a:rPr lang="pt-BR" dirty="0">
                <a:hlinkClick r:id="rId3"/>
              </a:rPr>
              <a:t>CCCP - </a:t>
            </a:r>
            <a:r>
              <a:rPr lang="pt-BR" dirty="0" err="1">
                <a:hlinkClick r:id="rId3"/>
              </a:rPr>
              <a:t>Combined</a:t>
            </a:r>
            <a:r>
              <a:rPr lang="pt-BR" dirty="0">
                <a:hlinkClick r:id="rId3"/>
              </a:rPr>
              <a:t> </a:t>
            </a:r>
            <a:r>
              <a:rPr lang="pt-BR" dirty="0" err="1">
                <a:hlinkClick r:id="rId3"/>
              </a:rPr>
              <a:t>Community</a:t>
            </a:r>
            <a:r>
              <a:rPr lang="pt-BR" dirty="0">
                <a:hlinkClick r:id="rId3"/>
              </a:rPr>
              <a:t> Codec Pack</a:t>
            </a:r>
            <a:r>
              <a:rPr lang="pt-BR" dirty="0"/>
              <a:t> e o </a:t>
            </a:r>
            <a:r>
              <a:rPr lang="pt-BR" dirty="0">
                <a:hlinkClick r:id="rId4"/>
              </a:rPr>
              <a:t>K-Lite </a:t>
            </a:r>
            <a:r>
              <a:rPr lang="pt-BR" dirty="0" err="1">
                <a:hlinkClick r:id="rId4"/>
              </a:rPr>
              <a:t>Mega</a:t>
            </a:r>
            <a:r>
              <a:rPr lang="pt-BR" dirty="0">
                <a:hlinkClick r:id="rId4"/>
              </a:rPr>
              <a:t> Codec Pack</a:t>
            </a:r>
            <a:r>
              <a:rPr lang="pt-BR" dirty="0"/>
              <a:t> cumprem bem com esta função e possuem todos os </a:t>
            </a:r>
            <a:r>
              <a:rPr lang="pt-BR" dirty="0" err="1"/>
              <a:t>codecs</a:t>
            </a:r>
            <a:r>
              <a:rPr lang="pt-BR" dirty="0"/>
              <a:t> necessários.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Outra </a:t>
            </a:r>
            <a:r>
              <a:rPr lang="pt-BR" dirty="0"/>
              <a:t>opção é o </a:t>
            </a:r>
            <a:r>
              <a:rPr lang="pt-BR" dirty="0">
                <a:hlinkClick r:id="rId5"/>
              </a:rPr>
              <a:t>VLC Media Player</a:t>
            </a:r>
            <a:r>
              <a:rPr lang="pt-BR" dirty="0"/>
              <a:t>, que roda grande parte dos formatos sem a necessidade da instalação de outros pacotes de </a:t>
            </a:r>
            <a:r>
              <a:rPr lang="pt-BR" dirty="0" err="1" smtClean="0"/>
              <a:t>codecs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Os </a:t>
            </a:r>
            <a:r>
              <a:rPr lang="pt-BR" dirty="0" err="1" smtClean="0"/>
              <a:t>Codecs</a:t>
            </a:r>
            <a:r>
              <a:rPr lang="pt-BR" dirty="0" smtClean="0"/>
              <a:t> foram resultado de uma importante luta da comunidade de open-</a:t>
            </a:r>
            <a:r>
              <a:rPr lang="pt-BR" dirty="0" err="1" smtClean="0"/>
              <a:t>source</a:t>
            </a:r>
            <a:r>
              <a:rPr lang="pt-BR" dirty="0" smtClean="0"/>
              <a:t> para preservar formatos abertos nos vídeos. </a:t>
            </a:r>
          </a:p>
          <a:p>
            <a:pPr marL="68580" indent="0">
              <a:buFontTx/>
              <a:buNone/>
              <a:defRPr/>
            </a:pPr>
            <a:r>
              <a:rPr lang="pt-BR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58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formatos de vídeos (mais conhecidos)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26523"/>
            <a:ext cx="11216425" cy="5859887"/>
          </a:xfrm>
        </p:spPr>
        <p:txBody>
          <a:bodyPr>
            <a:normAutofit fontScale="62500" lnSpcReduction="20000"/>
          </a:bodyPr>
          <a:lstStyle/>
          <a:p>
            <a:r>
              <a:rPr lang="pt-BR" b="1" dirty="0" smtClean="0"/>
              <a:t>3GP</a:t>
            </a:r>
            <a:r>
              <a:rPr lang="pt-BR" b="1" dirty="0"/>
              <a:t>:</a:t>
            </a:r>
            <a:r>
              <a:rPr lang="pt-BR" dirty="0"/>
              <a:t> formato padrão de gravação e exibição de vídeos nos telefones celulares. Por ser extremamente compactado, permite o uso em aparelhos com capacidade limitada de memória, sendo por isso o mais indicado para os celulares 3G, GSM e TDMA.</a:t>
            </a:r>
          </a:p>
          <a:p>
            <a:r>
              <a:rPr lang="pt-BR" b="1" dirty="0"/>
              <a:t>FLV: </a:t>
            </a:r>
            <a:r>
              <a:rPr lang="pt-BR" dirty="0"/>
              <a:t>formato encontrado em sites de compartilhamento de vídeos como </a:t>
            </a:r>
            <a:r>
              <a:rPr lang="pt-BR" dirty="0" err="1"/>
              <a:t>YouTube</a:t>
            </a:r>
            <a:r>
              <a:rPr lang="pt-BR" dirty="0"/>
              <a:t>, Google </a:t>
            </a:r>
            <a:r>
              <a:rPr lang="pt-BR" dirty="0" err="1"/>
              <a:t>Video</a:t>
            </a:r>
            <a:r>
              <a:rPr lang="pt-BR" dirty="0"/>
              <a:t> e </a:t>
            </a:r>
            <a:r>
              <a:rPr lang="pt-BR" dirty="0" err="1"/>
              <a:t>MySpace</a:t>
            </a:r>
            <a:r>
              <a:rPr lang="pt-BR" dirty="0"/>
              <a:t>. Originário do </a:t>
            </a:r>
            <a:r>
              <a:rPr lang="pt-BR" dirty="0">
                <a:hlinkClick r:id="rId2"/>
              </a:rPr>
              <a:t>Adobe Flash Player</a:t>
            </a:r>
            <a:r>
              <a:rPr lang="pt-BR" dirty="0"/>
              <a:t>, sua extensão significa </a:t>
            </a:r>
            <a:r>
              <a:rPr lang="pt-BR" i="1" dirty="0"/>
              <a:t>Flash </a:t>
            </a:r>
            <a:r>
              <a:rPr lang="pt-BR" i="1" dirty="0" err="1"/>
              <a:t>Video</a:t>
            </a:r>
            <a:r>
              <a:rPr lang="pt-BR" dirty="0"/>
              <a:t>. </a:t>
            </a:r>
          </a:p>
          <a:p>
            <a:r>
              <a:rPr lang="pt-BR" b="1" dirty="0"/>
              <a:t>RMVB: </a:t>
            </a:r>
            <a:r>
              <a:rPr lang="pt-BR" dirty="0"/>
              <a:t>formato criado pela </a:t>
            </a:r>
            <a:r>
              <a:rPr lang="pt-BR" i="1" dirty="0"/>
              <a:t>Real Networks</a:t>
            </a:r>
            <a:r>
              <a:rPr lang="pt-BR" dirty="0"/>
              <a:t> e exibido no </a:t>
            </a:r>
            <a:r>
              <a:rPr lang="pt-BR" dirty="0" err="1">
                <a:hlinkClick r:id="rId3"/>
              </a:rPr>
              <a:t>RealPlayer</a:t>
            </a:r>
            <a:r>
              <a:rPr lang="pt-BR" dirty="0"/>
              <a:t> ou no </a:t>
            </a:r>
            <a:r>
              <a:rPr lang="pt-BR" dirty="0">
                <a:hlinkClick r:id="rId4"/>
              </a:rPr>
              <a:t>Real </a:t>
            </a:r>
            <a:r>
              <a:rPr lang="pt-BR" dirty="0" err="1">
                <a:hlinkClick r:id="rId4"/>
              </a:rPr>
              <a:t>Alternative</a:t>
            </a:r>
            <a:r>
              <a:rPr lang="pt-BR" dirty="0"/>
              <a:t>. </a:t>
            </a:r>
            <a:r>
              <a:rPr lang="pt-BR" dirty="0" smtClean="0"/>
              <a:t>O </a:t>
            </a:r>
            <a:r>
              <a:rPr lang="pt-BR" dirty="0"/>
              <a:t>arquivo oferece a mesma qualidade do RM, mas por causa da taxa variável, possui menor tamanho </a:t>
            </a:r>
            <a:r>
              <a:rPr lang="pt-BR" dirty="0" smtClean="0"/>
              <a:t>final. </a:t>
            </a:r>
            <a:r>
              <a:rPr lang="pt-BR" sz="2700" b="1" dirty="0"/>
              <a:t>Vantagem</a:t>
            </a:r>
            <a:r>
              <a:rPr lang="pt-BR" dirty="0" smtClean="0"/>
              <a:t>: Comumente </a:t>
            </a:r>
            <a:r>
              <a:rPr lang="pt-BR" dirty="0"/>
              <a:t>encontrado em sites que disponibilizam filmes e seriados para downloads, o RMVB é menor do que o AVI, porém com qualidade apenas razoável. Apesar do tamanho que agrada os que possuem pouca velocidade de Internet, quem opta por vídeos com uma boa imagem deve evitá-lo. </a:t>
            </a:r>
          </a:p>
          <a:p>
            <a:r>
              <a:rPr lang="pt-BR" b="1" dirty="0"/>
              <a:t>AVI: </a:t>
            </a:r>
            <a:r>
              <a:rPr lang="pt-BR" dirty="0"/>
              <a:t>um dos formatos mais populares do mundo e criado pela Microsoft, é reconhecido pela maioria das versões do Windows, aparelhos de DVDs e televisões compatíveis com o Codec </a:t>
            </a:r>
            <a:r>
              <a:rPr lang="pt-BR" i="1" dirty="0" err="1"/>
              <a:t>Divx</a:t>
            </a:r>
            <a:r>
              <a:rPr lang="pt-BR" dirty="0"/>
              <a:t>. Por ser um formato compacto e de boa qualidade, é considerado o MP3 dos </a:t>
            </a:r>
            <a:r>
              <a:rPr lang="pt-BR" dirty="0" smtClean="0"/>
              <a:t>vídeos</a:t>
            </a:r>
          </a:p>
          <a:p>
            <a:r>
              <a:rPr lang="pt-BR" b="1" dirty="0" smtClean="0"/>
              <a:t>MOV</a:t>
            </a:r>
            <a:r>
              <a:rPr lang="pt-BR" b="1" dirty="0"/>
              <a:t>:</a:t>
            </a:r>
            <a:r>
              <a:rPr lang="pt-BR" dirty="0"/>
              <a:t> formato criado pela </a:t>
            </a:r>
            <a:r>
              <a:rPr lang="pt-BR" i="1" dirty="0"/>
              <a:t>Apple</a:t>
            </a:r>
            <a:r>
              <a:rPr lang="pt-BR" dirty="0"/>
              <a:t> e compatível com o </a:t>
            </a:r>
            <a:r>
              <a:rPr lang="pt-BR" dirty="0" err="1">
                <a:hlinkClick r:id="rId5"/>
              </a:rPr>
              <a:t>iTunes</a:t>
            </a:r>
            <a:r>
              <a:rPr lang="pt-BR" dirty="0"/>
              <a:t>, iPod </a:t>
            </a:r>
            <a:r>
              <a:rPr lang="pt-BR" dirty="0" err="1"/>
              <a:t>Video</a:t>
            </a:r>
            <a:r>
              <a:rPr lang="pt-BR" dirty="0"/>
              <a:t> e iPhone. É necessário ter o </a:t>
            </a:r>
            <a:r>
              <a:rPr lang="pt-BR" dirty="0" err="1">
                <a:hlinkClick r:id="rId6"/>
              </a:rPr>
              <a:t>QuickTime</a:t>
            </a:r>
            <a:r>
              <a:rPr lang="pt-BR" dirty="0"/>
              <a:t>, ou o </a:t>
            </a:r>
            <a:r>
              <a:rPr lang="pt-BR" dirty="0" err="1">
                <a:hlinkClick r:id="rId7"/>
              </a:rPr>
              <a:t>QuickTime</a:t>
            </a:r>
            <a:r>
              <a:rPr lang="pt-BR" dirty="0">
                <a:hlinkClick r:id="rId7"/>
              </a:rPr>
              <a:t> </a:t>
            </a:r>
            <a:r>
              <a:rPr lang="pt-BR" dirty="0" err="1">
                <a:hlinkClick r:id="rId7"/>
              </a:rPr>
              <a:t>Alternative</a:t>
            </a:r>
            <a:r>
              <a:rPr lang="pt-BR" dirty="0"/>
              <a:t> instalado na máquina para conseguir rodá-lo. Como não tem sido mais comum encontrar vídeos MOV para download, está caindo no desuso.</a:t>
            </a:r>
          </a:p>
          <a:p>
            <a:r>
              <a:rPr lang="pt-BR" b="1" dirty="0"/>
              <a:t>MP4: </a:t>
            </a:r>
            <a:r>
              <a:rPr lang="pt-BR" dirty="0"/>
              <a:t>também compatível com </a:t>
            </a:r>
            <a:r>
              <a:rPr lang="pt-BR" dirty="0" err="1"/>
              <a:t>iTunes</a:t>
            </a:r>
            <a:r>
              <a:rPr lang="pt-BR" dirty="0"/>
              <a:t> e </a:t>
            </a:r>
            <a:r>
              <a:rPr lang="pt-BR" dirty="0" err="1"/>
              <a:t>gadgets</a:t>
            </a:r>
            <a:r>
              <a:rPr lang="pt-BR" dirty="0"/>
              <a:t> da Apple, mas com a vantagem de possuir maior qualidade. Este formato está se firmando como padrão para a venda e aluguéis de filme em alta definição na Internet. </a:t>
            </a:r>
          </a:p>
          <a:p>
            <a:r>
              <a:rPr lang="pt-BR" dirty="0"/>
              <a:t>Apesar de alguns tocadores de mídia possuírem a denominação MP4, eles não possuem compatibilidade com o </a:t>
            </a:r>
            <a:r>
              <a:rPr lang="pt-BR" i="1" dirty="0"/>
              <a:t>codec</a:t>
            </a:r>
            <a:r>
              <a:rPr lang="pt-BR" dirty="0"/>
              <a:t>. Por isso, os usuários são obrigados a convertê-los para um vídeo de formato de menor qualidade para conseguir assisti-los.</a:t>
            </a:r>
          </a:p>
          <a:p>
            <a:r>
              <a:rPr lang="pt-BR" b="1" dirty="0"/>
              <a:t>MKV:</a:t>
            </a:r>
            <a:r>
              <a:rPr lang="pt-BR" dirty="0"/>
              <a:t> formato popular em razão da escolha pela maioria das pessoas que procuram por vídeos em alta definição na Internet. É fácil de encontrar vídeos MKV em </a:t>
            </a:r>
            <a:r>
              <a:rPr lang="pt-BR" dirty="0" err="1"/>
              <a:t>torrents</a:t>
            </a:r>
            <a:r>
              <a:rPr lang="pt-BR" dirty="0"/>
              <a:t> ou em sites de compartilhamento de vídeos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5524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Evolução dos formatos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56" y="1489042"/>
            <a:ext cx="4143375" cy="193357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24" y="3638281"/>
            <a:ext cx="7483644" cy="2733597"/>
          </a:xfrm>
          <a:prstGeom prst="rect">
            <a:avLst/>
          </a:prstGeom>
        </p:spPr>
      </p:pic>
      <p:sp>
        <p:nvSpPr>
          <p:cNvPr id="6" name="Chave direita 5"/>
          <p:cNvSpPr/>
          <p:nvPr/>
        </p:nvSpPr>
        <p:spPr>
          <a:xfrm>
            <a:off x="6954592" y="1690688"/>
            <a:ext cx="283335" cy="1731929"/>
          </a:xfrm>
          <a:prstGeom prst="rightBrace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727324" y="5494106"/>
            <a:ext cx="379017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&lt;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video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width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=”600” 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height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=”300”&gt;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&lt;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source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src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=”movie.mp4” 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type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=”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video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/mp4” 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 &lt;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source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src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=”movie.ogg” 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type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=”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video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/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ogg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”&gt;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&lt;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source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src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=”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movie.webm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” 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type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=”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video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/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webm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”&gt;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&lt;/</a:t>
            </a:r>
            <a:r>
              <a:rPr kumimoji="0" lang="pt-BR" altLang="pt-BR" sz="1000" b="0" i="0" u="none" strike="noStrike" cap="none" normalizeH="0" baseline="0" dirty="0" err="1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video</a:t>
            </a: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686758"/>
                </a:solidFill>
                <a:effectLst/>
                <a:latin typeface="Arial Unicode MS" panose="020B0604020202020204" pitchFamily="34" charset="-128"/>
                <a:cs typeface="Courier New" panose="02070309020205020404" pitchFamily="49" charset="0"/>
              </a:rPr>
              <a:t>&gt;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have direita 7"/>
          <p:cNvSpPr/>
          <p:nvPr/>
        </p:nvSpPr>
        <p:spPr>
          <a:xfrm>
            <a:off x="8755487" y="3638281"/>
            <a:ext cx="283335" cy="1731929"/>
          </a:xfrm>
          <a:prstGeom prst="rightBrace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637172" y="1906073"/>
            <a:ext cx="2504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Tendência para formatos</a:t>
            </a:r>
          </a:p>
          <a:p>
            <a:r>
              <a:rPr lang="pt-BR" dirty="0" smtClean="0"/>
              <a:t>“proprietários”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906814" y="3857914"/>
            <a:ext cx="2504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Tendência para formatos</a:t>
            </a:r>
          </a:p>
          <a:p>
            <a:r>
              <a:rPr lang="pt-BR" dirty="0" smtClean="0"/>
              <a:t>“abertos”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9388699" y="5138670"/>
            <a:ext cx="179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Html5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5416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OJS (Open </a:t>
            </a:r>
            <a:r>
              <a:rPr lang="pt-BR" dirty="0" err="1" smtClean="0"/>
              <a:t>Journal</a:t>
            </a:r>
            <a:r>
              <a:rPr lang="pt-BR" dirty="0"/>
              <a:t> System) site: </a:t>
            </a:r>
            <a:r>
              <a:rPr lang="pt-BR" dirty="0">
                <a:hlinkClick r:id="rId2"/>
              </a:rPr>
              <a:t>https://pkp.sfu.ca/ojs/ojs_demo</a:t>
            </a:r>
            <a:r>
              <a:rPr lang="pt-BR" dirty="0" smtClean="0">
                <a:hlinkClick r:id="rId2"/>
              </a:rPr>
              <a:t>/</a:t>
            </a:r>
            <a:r>
              <a:rPr lang="pt-BR" dirty="0" smtClean="0"/>
              <a:t> </a:t>
            </a:r>
          </a:p>
          <a:p>
            <a:r>
              <a:rPr lang="pt-BR" dirty="0"/>
              <a:t>OAI-PMH. Site: </a:t>
            </a:r>
            <a:r>
              <a:rPr lang="pt-BR" dirty="0">
                <a:hlinkClick r:id="rId3"/>
              </a:rPr>
              <a:t>https://www.openarchives.org/pmh/</a:t>
            </a:r>
            <a:endParaRPr lang="pt-BR" dirty="0" smtClean="0"/>
          </a:p>
          <a:p>
            <a:r>
              <a:rPr lang="pt-BR" dirty="0" smtClean="0"/>
              <a:t>PKP (</a:t>
            </a:r>
            <a:r>
              <a:rPr lang="pt-BR" dirty="0" err="1" smtClean="0"/>
              <a:t>Public</a:t>
            </a:r>
            <a:r>
              <a:rPr lang="pt-BR" dirty="0" smtClean="0"/>
              <a:t> </a:t>
            </a:r>
            <a:r>
              <a:rPr lang="pt-BR" dirty="0" err="1" smtClean="0"/>
              <a:t>Knowledge</a:t>
            </a:r>
            <a:r>
              <a:rPr lang="pt-BR" dirty="0" smtClean="0"/>
              <a:t> Project) site: </a:t>
            </a:r>
            <a:r>
              <a:rPr lang="pt-BR" dirty="0" smtClean="0">
                <a:hlinkClick r:id="rId4"/>
              </a:rPr>
              <a:t>http://pkp.sfu.ca</a:t>
            </a:r>
            <a:r>
              <a:rPr lang="pt-BR" dirty="0" smtClean="0"/>
              <a:t>  </a:t>
            </a:r>
          </a:p>
          <a:p>
            <a:r>
              <a:rPr lang="en-US" dirty="0"/>
              <a:t>VAN DE SOMPEL, H.. Introductory Talk and Presentation of the OAI-PMH 2.0. In </a:t>
            </a:r>
            <a:r>
              <a:rPr lang="en-US" i="1" dirty="0"/>
              <a:t>2nd Workshop on the Open Archives Initiative (OAI): Gaining Independence with E-Prints Archives and OAI, CERN, 17-19 October 2002, Geneva, Switzerland</a:t>
            </a:r>
            <a:r>
              <a:rPr lang="en-US" dirty="0"/>
              <a:t>. </a:t>
            </a:r>
            <a:r>
              <a:rPr lang="pt-BR" dirty="0" err="1"/>
              <a:t>Geneva</a:t>
            </a:r>
            <a:r>
              <a:rPr lang="pt-BR" dirty="0"/>
              <a:t>: CERN, 2002. Disponível em,:</a:t>
            </a:r>
            <a:r>
              <a:rPr lang="pt-BR" dirty="0">
                <a:hlinkClick r:id="rId5"/>
              </a:rPr>
              <a:t> </a:t>
            </a:r>
            <a:r>
              <a:rPr lang="pt-BR" u="sng" dirty="0">
                <a:hlinkClick r:id="rId5"/>
              </a:rPr>
              <a:t>http://agenda.cern.ch/askArchive.php?base=agenda&amp;categ=a02333&amp;id=a02333s7t1/video</a:t>
            </a:r>
            <a:r>
              <a:rPr lang="pt-BR" dirty="0"/>
              <a:t> , Acesso em: janeiro de 2010.</a:t>
            </a:r>
          </a:p>
          <a:p>
            <a:r>
              <a:rPr lang="en-US" dirty="0"/>
              <a:t>VAN DE SOMPEL, H.; LAGOZE, C. The Santa Fe Convention of the Open Archives Initiative. </a:t>
            </a:r>
            <a:r>
              <a:rPr lang="en-US" b="1" i="1" dirty="0"/>
              <a:t>D-Lib Magazine</a:t>
            </a:r>
            <a:r>
              <a:rPr lang="en-US" dirty="0"/>
              <a:t> 6, no. 2 (2000).</a:t>
            </a:r>
            <a:r>
              <a:rPr lang="pt-BR" dirty="0">
                <a:hlinkClick r:id="rId6"/>
              </a:rPr>
              <a:t> </a:t>
            </a:r>
            <a:r>
              <a:rPr lang="en-US" u="sng" dirty="0">
                <a:hlinkClick r:id="rId6"/>
              </a:rPr>
              <a:t>https://goo.gl/aQtud4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853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dirty="0" err="1" smtClean="0"/>
              <a:t>Requisitos</a:t>
            </a:r>
            <a:r>
              <a:rPr lang="en-US" altLang="pt-BR" dirty="0" smtClean="0"/>
              <a:t> do </a:t>
            </a:r>
            <a:r>
              <a:rPr lang="en-US" altLang="pt-BR" dirty="0" err="1" smtClean="0"/>
              <a:t>sistema</a:t>
            </a:r>
            <a:endParaRPr lang="en-US" altLang="pt-B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470024"/>
            <a:ext cx="10795000" cy="4638675"/>
          </a:xfrm>
        </p:spPr>
        <p:txBody>
          <a:bodyPr>
            <a:normAutofit fontScale="70000" lnSpcReduction="20000"/>
          </a:bodyPr>
          <a:lstStyle/>
          <a:p>
            <a:pPr marL="68580" indent="0">
              <a:buFontTx/>
              <a:buNone/>
              <a:defRPr/>
            </a:pPr>
            <a:r>
              <a:rPr lang="pt-BR" dirty="0"/>
              <a:t>Um ambiente computacional descrito a seguir é recomendado: </a:t>
            </a:r>
          </a:p>
          <a:p>
            <a:pPr marL="68580" indent="0">
              <a:buFontTx/>
              <a:buNone/>
              <a:defRPr/>
            </a:pPr>
            <a:r>
              <a:rPr lang="pt-BR" dirty="0"/>
              <a:t> </a:t>
            </a:r>
          </a:p>
          <a:p>
            <a:pPr marL="68580" indent="0">
              <a:buFontTx/>
              <a:buNone/>
              <a:defRPr/>
            </a:pPr>
            <a:r>
              <a:rPr lang="pt-BR" dirty="0"/>
              <a:t>• Suporte a PHP (4.2.x ou superior) </a:t>
            </a:r>
            <a:endParaRPr lang="pt-BR" dirty="0" smtClean="0"/>
          </a:p>
          <a:p>
            <a:pPr marL="68580" indent="0">
              <a:buFontTx/>
              <a:buNone/>
              <a:defRPr/>
            </a:pPr>
            <a:r>
              <a:rPr lang="pt-BR" dirty="0" smtClean="0"/>
              <a:t>• </a:t>
            </a:r>
            <a:r>
              <a:rPr lang="pt-BR" dirty="0"/>
              <a:t>MySQL (3.23.23 ou superior) ou </a:t>
            </a:r>
            <a:r>
              <a:rPr lang="pt-BR" dirty="0" err="1"/>
              <a:t>PostgreSQL</a:t>
            </a:r>
            <a:r>
              <a:rPr lang="pt-BR" dirty="0"/>
              <a:t> (7.1 ou superior) </a:t>
            </a:r>
            <a:endParaRPr lang="pt-BR" dirty="0" smtClean="0"/>
          </a:p>
          <a:p>
            <a:pPr marL="68580" indent="0">
              <a:buFontTx/>
              <a:buNone/>
              <a:defRPr/>
            </a:pPr>
            <a:r>
              <a:rPr lang="pt-BR" dirty="0" smtClean="0"/>
              <a:t>• </a:t>
            </a:r>
            <a:r>
              <a:rPr lang="pt-BR" dirty="0"/>
              <a:t>Apache (1.3.2x ou superior) ou Apache 2 (2.0.4x ou superior) ou Microsoft IIS 6 (PHP 5.x obrigatório) </a:t>
            </a:r>
            <a:endParaRPr lang="pt-BR" dirty="0" smtClean="0"/>
          </a:p>
          <a:p>
            <a:pPr marL="68580" indent="0">
              <a:buFontTx/>
              <a:buNone/>
              <a:defRPr/>
            </a:pPr>
            <a:r>
              <a:rPr lang="pt-BR" dirty="0" smtClean="0"/>
              <a:t>• </a:t>
            </a:r>
            <a:r>
              <a:rPr lang="pt-BR" dirty="0"/>
              <a:t>Sistema operacional Linux, BSD, Solaris, Mac OS X, Windows </a:t>
            </a:r>
          </a:p>
          <a:p>
            <a:pPr marL="68580" indent="0">
              <a:buFontTx/>
              <a:buNone/>
              <a:defRPr/>
            </a:pPr>
            <a:r>
              <a:rPr lang="pt-BR" dirty="0"/>
              <a:t> </a:t>
            </a:r>
          </a:p>
          <a:p>
            <a:pPr marL="68580" indent="0">
              <a:buFontTx/>
              <a:buNone/>
              <a:defRPr/>
            </a:pPr>
            <a:r>
              <a:rPr lang="pt-BR" dirty="0"/>
              <a:t>Outras versões de plataformas podem funcionar porém não são suportadas e podem não ter sido testadas. </a:t>
            </a:r>
            <a:endParaRPr lang="pt-BR" dirty="0" smtClean="0"/>
          </a:p>
          <a:p>
            <a:pPr marL="68580" indent="0">
              <a:buFontTx/>
              <a:buNone/>
              <a:defRPr/>
            </a:pPr>
            <a:r>
              <a:rPr lang="pt-BR" dirty="0" smtClean="0"/>
              <a:t>Solicita aos usuários </a:t>
            </a:r>
            <a:r>
              <a:rPr lang="pt-BR" dirty="0"/>
              <a:t>que tenham instalado e executado o sistema com sucesso em plataformas não listadas </a:t>
            </a:r>
            <a:r>
              <a:rPr lang="pt-BR" dirty="0" smtClean="0"/>
              <a:t>acima, que notifiquem o projeto PKP</a:t>
            </a:r>
            <a:endParaRPr lang="pt-BR" dirty="0"/>
          </a:p>
          <a:p>
            <a:pPr marL="68580" indent="0">
              <a:buFontTx/>
              <a:buNone/>
              <a:defRPr/>
            </a:pPr>
            <a:r>
              <a:rPr lang="pt-BR" dirty="0"/>
              <a:t> </a:t>
            </a:r>
          </a:p>
          <a:p>
            <a:pPr marL="68580" indent="0">
              <a:buFontTx/>
              <a:buNone/>
              <a:defRPr/>
            </a:pPr>
            <a:r>
              <a:rPr lang="pt-BR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72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é OJS 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_tradnl" altLang="pt-BR" dirty="0"/>
              <a:t>Open </a:t>
            </a:r>
            <a:r>
              <a:rPr lang="es-ES_tradnl" altLang="pt-BR" dirty="0" err="1"/>
              <a:t>Journal</a:t>
            </a:r>
            <a:r>
              <a:rPr lang="es-ES_tradnl" altLang="pt-BR" dirty="0"/>
              <a:t> </a:t>
            </a:r>
            <a:r>
              <a:rPr lang="es-ES_tradnl" altLang="pt-BR" dirty="0" err="1"/>
              <a:t>Systems</a:t>
            </a:r>
            <a:endParaRPr lang="es-ES_tradnl" altLang="pt-BR" dirty="0"/>
          </a:p>
          <a:p>
            <a:endParaRPr lang="es-ES_tradnl" altLang="pt-BR" dirty="0"/>
          </a:p>
          <a:p>
            <a:r>
              <a:rPr lang="es-ES_tradnl" altLang="pt-BR" dirty="0" err="1" smtClean="0"/>
              <a:t>Solução</a:t>
            </a:r>
            <a:r>
              <a:rPr lang="es-ES_tradnl" altLang="ja-JP" dirty="0" smtClean="0"/>
              <a:t> </a:t>
            </a:r>
            <a:r>
              <a:rPr lang="es-ES_tradnl" altLang="ja-JP" dirty="0"/>
              <a:t>de Software Libre para </a:t>
            </a:r>
            <a:r>
              <a:rPr lang="es-ES_tradnl" altLang="ja-JP" dirty="0" err="1" smtClean="0"/>
              <a:t>gerenciar</a:t>
            </a:r>
            <a:r>
              <a:rPr lang="es-ES_tradnl" altLang="ja-JP" dirty="0"/>
              <a:t>, editar </a:t>
            </a:r>
            <a:r>
              <a:rPr lang="es-ES_tradnl" altLang="ja-JP" dirty="0" smtClean="0"/>
              <a:t>e publicar </a:t>
            </a:r>
            <a:r>
              <a:rPr lang="es-ES_tradnl" altLang="ja-JP" dirty="0"/>
              <a:t>revistas </a:t>
            </a:r>
          </a:p>
          <a:p>
            <a:endParaRPr lang="es-ES_tradnl" altLang="ja-JP" dirty="0"/>
          </a:p>
          <a:p>
            <a:r>
              <a:rPr lang="es-ES_tradnl" altLang="ja-JP" dirty="0" err="1" smtClean="0"/>
              <a:t>Desenvolvido</a:t>
            </a:r>
            <a:r>
              <a:rPr lang="es-ES_tradnl" altLang="ja-JP" dirty="0" smtClean="0"/>
              <a:t> pelo </a:t>
            </a:r>
            <a:r>
              <a:rPr lang="es-ES_tradnl" altLang="ja-JP" dirty="0" err="1" smtClean="0"/>
              <a:t>Public</a:t>
            </a:r>
            <a:r>
              <a:rPr lang="es-ES_tradnl" altLang="ja-JP" dirty="0" smtClean="0"/>
              <a:t> </a:t>
            </a:r>
            <a:r>
              <a:rPr lang="es-ES_tradnl" altLang="ja-JP" dirty="0" err="1"/>
              <a:t>Knowledge</a:t>
            </a:r>
            <a:r>
              <a:rPr lang="es-ES_tradnl" altLang="ja-JP" dirty="0"/>
              <a:t> Project (PKP), </a:t>
            </a:r>
            <a:r>
              <a:rPr lang="es-ES_tradnl" altLang="ja-JP" dirty="0" smtClean="0"/>
              <a:t>Canadá</a:t>
            </a:r>
          </a:p>
          <a:p>
            <a:pPr marL="0" indent="0">
              <a:buNone/>
            </a:pPr>
            <a:r>
              <a:rPr lang="es-ES_tradnl" altLang="ja-JP" dirty="0"/>
              <a:t> </a:t>
            </a:r>
            <a:r>
              <a:rPr lang="es-ES_tradnl" altLang="ja-JP" dirty="0" smtClean="0"/>
              <a:t>  </a:t>
            </a:r>
            <a:r>
              <a:rPr lang="es-ES_tradnl" altLang="ja-JP" dirty="0" err="1" smtClean="0"/>
              <a:t>Projeto</a:t>
            </a:r>
            <a:r>
              <a:rPr lang="es-ES_tradnl" altLang="ja-JP" dirty="0" smtClean="0"/>
              <a:t> original da </a:t>
            </a:r>
            <a:r>
              <a:rPr lang="pt-BR" dirty="0"/>
              <a:t>Universidade British </a:t>
            </a:r>
            <a:r>
              <a:rPr lang="pt-BR" dirty="0" smtClean="0"/>
              <a:t>Columbia, hoje colaboradores.</a:t>
            </a:r>
            <a:endParaRPr lang="es-ES_tradnl" altLang="ja-JP" dirty="0"/>
          </a:p>
          <a:p>
            <a:endParaRPr lang="es-ES_tradnl" altLang="ja-JP" dirty="0"/>
          </a:p>
          <a:p>
            <a:r>
              <a:rPr lang="es-ES_tradnl" altLang="pt-BR" dirty="0" err="1" smtClean="0"/>
              <a:t>Com</a:t>
            </a:r>
            <a:r>
              <a:rPr lang="es-ES_tradnl" altLang="pt-BR" dirty="0" smtClean="0"/>
              <a:t> a </a:t>
            </a:r>
            <a:r>
              <a:rPr lang="es-ES_tradnl" altLang="pt-BR" dirty="0" err="1" smtClean="0"/>
              <a:t>finalidade</a:t>
            </a:r>
            <a:r>
              <a:rPr lang="es-ES_tradnl" altLang="pt-BR" dirty="0" smtClean="0"/>
              <a:t> </a:t>
            </a:r>
            <a:r>
              <a:rPr lang="es-ES_tradnl" altLang="pt-BR" dirty="0"/>
              <a:t>de expandir </a:t>
            </a:r>
            <a:r>
              <a:rPr lang="es-ES_tradnl" altLang="pt-BR" dirty="0" smtClean="0"/>
              <a:t>e </a:t>
            </a:r>
            <a:r>
              <a:rPr lang="es-ES_tradnl" altLang="pt-BR" dirty="0" err="1" smtClean="0"/>
              <a:t>melhorar</a:t>
            </a:r>
            <a:r>
              <a:rPr lang="es-ES_tradnl" altLang="pt-BR" dirty="0" smtClean="0"/>
              <a:t> o </a:t>
            </a:r>
            <a:r>
              <a:rPr lang="es-ES_tradnl" altLang="pt-BR" dirty="0"/>
              <a:t>acceso </a:t>
            </a:r>
            <a:r>
              <a:rPr lang="es-ES_tradnl" altLang="pt-BR" dirty="0" smtClean="0"/>
              <a:t>e a </a:t>
            </a:r>
            <a:r>
              <a:rPr lang="es-ES_tradnl" altLang="pt-BR" dirty="0" err="1" smtClean="0"/>
              <a:t>quaalidade</a:t>
            </a:r>
            <a:r>
              <a:rPr lang="es-ES_tradnl" altLang="pt-BR" dirty="0" smtClean="0"/>
              <a:t> da referenciada, </a:t>
            </a:r>
            <a:r>
              <a:rPr lang="es-ES_tradnl" altLang="pt-BR" dirty="0"/>
              <a:t>tanto </a:t>
            </a:r>
            <a:r>
              <a:rPr lang="es-ES_tradnl" altLang="pt-BR" dirty="0" smtClean="0"/>
              <a:t>a académica </a:t>
            </a:r>
            <a:r>
              <a:rPr lang="es-ES_tradnl" altLang="pt-BR" dirty="0"/>
              <a:t>como </a:t>
            </a:r>
            <a:r>
              <a:rPr lang="es-ES_tradnl" altLang="pt-BR" dirty="0" smtClean="0"/>
              <a:t>a </a:t>
            </a:r>
            <a:r>
              <a:rPr lang="es-ES_tradnl" altLang="pt-BR" dirty="0"/>
              <a:t>pública</a:t>
            </a:r>
            <a:endParaRPr lang="es-ES_tradnl" alt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7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Onde estão os acessos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portal </a:t>
            </a:r>
            <a:r>
              <a:rPr lang="pt-BR" dirty="0"/>
              <a:t>do </a:t>
            </a:r>
            <a:r>
              <a:rPr lang="pt-BR" dirty="0" err="1"/>
              <a:t>Public</a:t>
            </a:r>
            <a:r>
              <a:rPr lang="pt-BR" dirty="0"/>
              <a:t> </a:t>
            </a:r>
            <a:r>
              <a:rPr lang="pt-BR" dirty="0" err="1"/>
              <a:t>Knowledge</a:t>
            </a:r>
            <a:r>
              <a:rPr lang="pt-BR" dirty="0"/>
              <a:t> Project : http://pkp.sfu.ca </a:t>
            </a:r>
          </a:p>
          <a:p>
            <a:r>
              <a:rPr lang="pt-BR" dirty="0" smtClean="0"/>
              <a:t> Demonstração disponível em:  </a:t>
            </a: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://pkp.sfu.ca/ojs/demo/present</a:t>
            </a:r>
            <a:r>
              <a:rPr lang="pt-BR" dirty="0" smtClean="0">
                <a:hlinkClick r:id="rId2"/>
              </a:rPr>
              <a:t>/</a:t>
            </a:r>
            <a:r>
              <a:rPr lang="pt-BR" dirty="0" smtClean="0"/>
              <a:t> </a:t>
            </a:r>
            <a:endParaRPr lang="pt-BR" dirty="0"/>
          </a:p>
          <a:p>
            <a:r>
              <a:rPr lang="pt-BR" dirty="0" smtClean="0"/>
              <a:t> Teste-drive </a:t>
            </a:r>
            <a:r>
              <a:rPr lang="pt-BR" dirty="0"/>
              <a:t>como testar o sistema – como Editor Gerente Editor Gerente Editor Gerente Editor Gerente, Editor </a:t>
            </a:r>
            <a:r>
              <a:rPr lang="pt-BR" dirty="0" err="1"/>
              <a:t>Editor</a:t>
            </a:r>
            <a:r>
              <a:rPr lang="pt-BR" dirty="0"/>
              <a:t> </a:t>
            </a:r>
            <a:r>
              <a:rPr lang="pt-BR" dirty="0" err="1"/>
              <a:t>Editor</a:t>
            </a:r>
            <a:r>
              <a:rPr lang="pt-BR" dirty="0"/>
              <a:t> </a:t>
            </a:r>
            <a:r>
              <a:rPr lang="pt-BR" dirty="0" err="1"/>
              <a:t>Editor</a:t>
            </a:r>
            <a:r>
              <a:rPr lang="pt-BR" dirty="0"/>
              <a:t> ou Avaliador </a:t>
            </a:r>
            <a:r>
              <a:rPr lang="pt-BR" dirty="0" err="1"/>
              <a:t>Avaliador</a:t>
            </a:r>
            <a:r>
              <a:rPr lang="pt-BR" dirty="0"/>
              <a:t> </a:t>
            </a:r>
            <a:r>
              <a:rPr lang="pt-BR" dirty="0" err="1"/>
              <a:t>Avaliador</a:t>
            </a:r>
            <a:r>
              <a:rPr lang="pt-BR" dirty="0"/>
              <a:t> </a:t>
            </a:r>
            <a:r>
              <a:rPr lang="pt-BR" dirty="0" err="1"/>
              <a:t>Avaliador</a:t>
            </a:r>
            <a:r>
              <a:rPr lang="pt-BR" dirty="0"/>
              <a:t> – em </a:t>
            </a:r>
            <a:r>
              <a:rPr lang="pt-BR" dirty="0" smtClean="0"/>
              <a:t>revistas:</a:t>
            </a:r>
          </a:p>
          <a:p>
            <a:pPr marL="0" indent="0">
              <a:buNone/>
            </a:pPr>
            <a:r>
              <a:rPr lang="pt-BR" dirty="0"/>
              <a:t>    </a:t>
            </a:r>
            <a:r>
              <a:rPr lang="pt-BR" dirty="0">
                <a:hlinkClick r:id="rId3"/>
              </a:rPr>
              <a:t>http://pkp.sfu.ca/ojs/demo/testdrive</a:t>
            </a:r>
            <a:r>
              <a:rPr lang="pt-BR" dirty="0" smtClean="0">
                <a:hlinkClick r:id="rId3"/>
              </a:rPr>
              <a:t>/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 Use o usuário </a:t>
            </a:r>
            <a:r>
              <a:rPr lang="pt-BR" dirty="0" err="1" smtClean="0"/>
              <a:t>admin</a:t>
            </a:r>
            <a:r>
              <a:rPr lang="pt-BR" dirty="0" smtClean="0"/>
              <a:t> e a senha </a:t>
            </a:r>
            <a:r>
              <a:rPr lang="pt-BR" dirty="0" err="1" smtClean="0"/>
              <a:t>testdrive</a:t>
            </a:r>
            <a:r>
              <a:rPr lang="pt-BR" dirty="0" smtClean="0"/>
              <a:t> .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O formato já aparecerá em português, o sistema é chamado SEER.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Sistema Eletrônico de Editoração de Revistas, OJS feito no IBICT.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158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Fluxograma de tarefas no OJS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755" y="1420799"/>
            <a:ext cx="5499845" cy="517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9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OAI – PMH (</a:t>
            </a:r>
            <a:r>
              <a:rPr lang="pt-BR" dirty="0" err="1" smtClean="0"/>
              <a:t>Metadata</a:t>
            </a:r>
            <a:r>
              <a:rPr lang="pt-BR" dirty="0" smtClean="0"/>
              <a:t> </a:t>
            </a:r>
            <a:r>
              <a:rPr lang="pt-BR" dirty="0" err="1" smtClean="0"/>
              <a:t>Harvester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Protocolo OAI/PMH – </a:t>
            </a:r>
            <a:r>
              <a:rPr lang="pt-BR" dirty="0" err="1" smtClean="0"/>
              <a:t>Protocol</a:t>
            </a:r>
            <a:r>
              <a:rPr lang="pt-BR" dirty="0" smtClean="0"/>
              <a:t> for </a:t>
            </a:r>
            <a:r>
              <a:rPr lang="pt-BR" dirty="0" err="1" smtClean="0"/>
              <a:t>Metadata</a:t>
            </a:r>
            <a:r>
              <a:rPr lang="pt-BR" dirty="0" smtClean="0"/>
              <a:t> </a:t>
            </a:r>
            <a:r>
              <a:rPr lang="pt-BR" dirty="0" err="1" smtClean="0"/>
              <a:t>Harvesting</a:t>
            </a:r>
            <a:r>
              <a:rPr lang="pt-BR" dirty="0" smtClean="0"/>
              <a:t> – protocolo de comunicação para permitir a coleta de </a:t>
            </a:r>
            <a:r>
              <a:rPr lang="pt-BR" dirty="0" err="1" smtClean="0"/>
              <a:t>metadados</a:t>
            </a:r>
            <a:r>
              <a:rPr lang="pt-BR" dirty="0" smtClean="0"/>
              <a:t> entre dois serviços, portanto o compartilhamento entre serviços de informação.</a:t>
            </a:r>
          </a:p>
          <a:p>
            <a:r>
              <a:rPr lang="pt-BR" dirty="0" smtClean="0"/>
              <a:t>Protocolo – conjunto de regras de comunicação entre sistemas.   </a:t>
            </a:r>
            <a:r>
              <a:rPr lang="pt-BR" dirty="0" err="1" smtClean="0"/>
              <a:t>Ex</a:t>
            </a:r>
            <a:r>
              <a:rPr lang="pt-BR" dirty="0" smtClean="0"/>
              <a:t>: FTP</a:t>
            </a:r>
            <a:r>
              <a:rPr lang="pt-BR" dirty="0"/>
              <a:t>, HTTP, Z39.50, ETC.</a:t>
            </a:r>
          </a:p>
          <a:p>
            <a:r>
              <a:rPr lang="pt-BR" dirty="0" err="1" smtClean="0"/>
              <a:t>Metadados</a:t>
            </a:r>
            <a:r>
              <a:rPr lang="pt-BR" dirty="0" smtClean="0"/>
              <a:t> = padrão Dublin Core – dados que descrevem docs.</a:t>
            </a:r>
          </a:p>
          <a:p>
            <a:r>
              <a:rPr lang="pt-BR" dirty="0" err="1" smtClean="0"/>
              <a:t>Harvesting</a:t>
            </a:r>
            <a:r>
              <a:rPr lang="pt-BR" dirty="0" smtClean="0"/>
              <a:t> = Coleta – procedimento de extração de </a:t>
            </a:r>
            <a:r>
              <a:rPr lang="pt-BR" dirty="0" err="1" smtClean="0"/>
              <a:t>metadados</a:t>
            </a:r>
            <a:r>
              <a:rPr lang="pt-BR" dirty="0" smtClean="0"/>
              <a:t> de um conjunto de repositórios distribuídos remotamente e respectivo armazenamento em um banco de dados.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817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Uso de OAI-PMH - Exemplo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47" y="2263506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33950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Funcional 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925" y="1886016"/>
            <a:ext cx="6736028" cy="47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2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>
          <a:xfrm>
            <a:off x="928352" y="-74166"/>
            <a:ext cx="10515600" cy="1325563"/>
          </a:xfrm>
        </p:spPr>
        <p:txBody>
          <a:bodyPr/>
          <a:lstStyle/>
          <a:p>
            <a:r>
              <a:rPr lang="pt-BR" altLang="pt-BR" dirty="0" smtClean="0"/>
              <a:t>Como funciona a coleta mundial </a:t>
            </a:r>
          </a:p>
        </p:txBody>
      </p:sp>
      <p:pic>
        <p:nvPicPr>
          <p:cNvPr id="52228" name="Picture 3" descr="teses_grafico_3_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60" y="875159"/>
            <a:ext cx="8666163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tângulo 11"/>
          <p:cNvSpPr>
            <a:spLocks noChangeArrowheads="1"/>
          </p:cNvSpPr>
          <p:nvPr/>
        </p:nvSpPr>
        <p:spPr bwMode="auto">
          <a:xfrm>
            <a:off x="2286000" y="6019800"/>
            <a:ext cx="755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>
                <a:latin typeface="Impact" panose="020B0806030902050204" pitchFamily="34" charset="0"/>
              </a:rPr>
              <a:t>* Networked Digital Library of Theses and Dissertations  - </a:t>
            </a:r>
            <a:r>
              <a:rPr lang="pt-BR" altLang="pt-BR" sz="1800">
                <a:latin typeface="Impact" panose="020B0806030902050204" pitchFamily="34" charset="0"/>
              </a:rPr>
              <a:t>http://www.ndltd.org/</a:t>
            </a:r>
          </a:p>
        </p:txBody>
      </p:sp>
      <p:sp>
        <p:nvSpPr>
          <p:cNvPr id="52230" name="Retângulo 12"/>
          <p:cNvSpPr>
            <a:spLocks noChangeArrowheads="1"/>
          </p:cNvSpPr>
          <p:nvPr/>
        </p:nvSpPr>
        <p:spPr bwMode="auto">
          <a:xfrm>
            <a:off x="9677401" y="1295400"/>
            <a:ext cx="28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>
                <a:latin typeface="Impact" panose="020B0806030902050204" pitchFamily="34" charset="0"/>
              </a:rPr>
              <a:t>* </a:t>
            </a:r>
            <a:endParaRPr lang="pt-BR" altLang="pt-BR" sz="180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1377</Words>
  <Application>Microsoft Office PowerPoint</Application>
  <PresentationFormat>Widescreen</PresentationFormat>
  <Paragraphs>123</Paragraphs>
  <Slides>18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9" baseType="lpstr">
      <vt:lpstr>Arial Unicode MS</vt:lpstr>
      <vt:lpstr>MS PGothic</vt:lpstr>
      <vt:lpstr>Arial</vt:lpstr>
      <vt:lpstr>Calibri</vt:lpstr>
      <vt:lpstr>Calibri Light</vt:lpstr>
      <vt:lpstr>Courier New</vt:lpstr>
      <vt:lpstr>Impact</vt:lpstr>
      <vt:lpstr>Marlett</vt:lpstr>
      <vt:lpstr>Tahoma</vt:lpstr>
      <vt:lpstr>Times</vt:lpstr>
      <vt:lpstr>Tema do Office</vt:lpstr>
      <vt:lpstr>Introdução ao OJS, Buscas federadas e  REA – Recursos Educacionais abertos Aula 7</vt:lpstr>
      <vt:lpstr>Requisitos do sistema</vt:lpstr>
      <vt:lpstr>O que é OJS ?</vt:lpstr>
      <vt:lpstr>Onde estão os acessos</vt:lpstr>
      <vt:lpstr>Fluxograma de tarefas no OJS</vt:lpstr>
      <vt:lpstr>OAI – PMH (Metadata Harvester)</vt:lpstr>
      <vt:lpstr>Uso de OAI-PMH - Exemplo</vt:lpstr>
      <vt:lpstr>Modelo Funcional </vt:lpstr>
      <vt:lpstr>Como funciona a coleta mundial </vt:lpstr>
      <vt:lpstr>Características gerais </vt:lpstr>
      <vt:lpstr>Suporte, notícias e documentação online</vt:lpstr>
      <vt:lpstr>Diretório de Revistas de Acesso Aberto</vt:lpstr>
      <vt:lpstr>Diferença de imagens Raster e Vetorial</vt:lpstr>
      <vt:lpstr>Formatos de Textos (em pdf )</vt:lpstr>
      <vt:lpstr>A importância dos CODECS</vt:lpstr>
      <vt:lpstr>Os formatos de vídeos (mais conhecidos)</vt:lpstr>
      <vt:lpstr>A Evolução dos formatos </vt:lpstr>
      <vt:lpstr>Referências: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</dc:title>
  <dc:creator>marcos</dc:creator>
  <cp:lastModifiedBy>marcos</cp:lastModifiedBy>
  <cp:revision>103</cp:revision>
  <dcterms:created xsi:type="dcterms:W3CDTF">2017-02-06T16:21:58Z</dcterms:created>
  <dcterms:modified xsi:type="dcterms:W3CDTF">2017-02-22T20:25:58Z</dcterms:modified>
</cp:coreProperties>
</file>