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79" r:id="rId2"/>
    <p:sldId id="323" r:id="rId3"/>
    <p:sldId id="295" r:id="rId4"/>
    <p:sldId id="321" r:id="rId5"/>
    <p:sldId id="322" r:id="rId6"/>
    <p:sldId id="324" r:id="rId7"/>
    <p:sldId id="317" r:id="rId8"/>
    <p:sldId id="334" r:id="rId9"/>
    <p:sldId id="288" r:id="rId10"/>
    <p:sldId id="326" r:id="rId11"/>
    <p:sldId id="331" r:id="rId12"/>
    <p:sldId id="327" r:id="rId13"/>
    <p:sldId id="328" r:id="rId14"/>
    <p:sldId id="329" r:id="rId15"/>
    <p:sldId id="330" r:id="rId16"/>
    <p:sldId id="318" r:id="rId17"/>
    <p:sldId id="335" r:id="rId18"/>
    <p:sldId id="320" r:id="rId19"/>
    <p:sldId id="333" r:id="rId20"/>
    <p:sldId id="332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81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F17A-6EB8-4FA8-A814-3EC291BCCE0E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07B2-91D2-40B0-8F6F-AFB405798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30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E78-1D8C-4250-B208-D8A3D980A473}" type="datetime1">
              <a:rPr lang="pt-BR" smtClean="0"/>
              <a:t>25/04/2024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630-596B-43F1-9A99-CEC82C2969C3}" type="datetime1">
              <a:rPr lang="pt-BR" smtClean="0"/>
              <a:t>25/04/2024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74EC-51F8-4202-B87D-15396CF37E0C}" type="datetime1">
              <a:rPr lang="pt-BR" smtClean="0"/>
              <a:t>25/04/2024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DD27-34D2-4F82-9E65-D7720ADD9BAD}" type="datetime1">
              <a:rPr lang="pt-BR" smtClean="0"/>
              <a:t>25/04/2024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956-F552-481C-AA6D-72ADE24349C5}" type="datetime1">
              <a:rPr lang="pt-BR" smtClean="0"/>
              <a:t>25/04/2024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FB14-5AE3-4438-B3DD-18EFCBA163BC}" type="datetime1">
              <a:rPr lang="pt-BR" smtClean="0"/>
              <a:t>25/04/2024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3963-8248-4CA5-9E41-6727AFFC7818}" type="datetime1">
              <a:rPr lang="pt-BR" smtClean="0"/>
              <a:t>25/04/2024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614D-3F4B-4BD7-9609-84672C2C3551}" type="datetime1">
              <a:rPr lang="pt-BR" smtClean="0"/>
              <a:t>25/04/2024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35E5-7A03-49B0-9471-F2AFA6FFCE4F}" type="datetime1">
              <a:rPr lang="pt-BR" smtClean="0"/>
              <a:t>25/04/2024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2E0-0095-4692-8B1E-3537BE00BF8E}" type="datetime1">
              <a:rPr lang="pt-BR" smtClean="0"/>
              <a:t>25/04/2024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7514-8485-404F-BC87-047F24F81553}" type="datetime1">
              <a:rPr lang="pt-BR" smtClean="0"/>
              <a:t>25/04/2024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3B35D-36E4-44D8-837B-7CC0F6D9A0AB}" type="datetime1">
              <a:rPr lang="pt-BR" smtClean="0"/>
              <a:t>25/04/2024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3400" y="1224792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1100222 - Modelagem de Crescimento de Culturas Agrícolas</a:t>
            </a:r>
          </a:p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LEB5048 - Modelagem de Culturas Agrícolas I</a:t>
            </a:r>
          </a:p>
          <a:p>
            <a:endParaRPr lang="pt-BR" sz="24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2800" b="1" dirty="0">
                <a:solidFill>
                  <a:srgbClr val="C00000"/>
                </a:solidFill>
                <a:latin typeface="+mj-lt"/>
              </a:rPr>
              <a:t>Parte 2 – Construir um modelo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C21E12E-8E28-41B8-92EB-8C4EA4A7DFC7}"/>
              </a:ext>
            </a:extLst>
          </p:cNvPr>
          <p:cNvSpPr txBox="1"/>
          <p:nvPr/>
        </p:nvSpPr>
        <p:spPr>
          <a:xfrm>
            <a:off x="548640" y="3301213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Quirijn de Jong van Lier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FFB2169-F365-4273-9B42-BC46F54C5FD6}"/>
              </a:ext>
            </a:extLst>
          </p:cNvPr>
          <p:cNvSpPr/>
          <p:nvPr/>
        </p:nvSpPr>
        <p:spPr>
          <a:xfrm>
            <a:off x="4008654" y="3111916"/>
            <a:ext cx="2468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Aulas em 2024:</a:t>
            </a:r>
          </a:p>
          <a:p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Abril: </a:t>
            </a:r>
            <a:r>
              <a:rPr lang="pt-B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Maio: </a:t>
            </a:r>
            <a:r>
              <a:rPr lang="pt-B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2, 9, 16, 23</a:t>
            </a:r>
          </a:p>
          <a:p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Junho: </a:t>
            </a:r>
            <a:r>
              <a:rPr lang="pt-B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6, 20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C6520F5-9820-46A3-860E-D6ED359D1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27" t="13847" r="20833" b="16371"/>
          <a:stretch/>
        </p:blipFill>
        <p:spPr>
          <a:xfrm>
            <a:off x="6553200" y="2514600"/>
            <a:ext cx="2302412" cy="415602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E6A9611-EC69-4CAD-A76A-B90E5546A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80" y="4392749"/>
            <a:ext cx="3073182" cy="21226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G Fortran Builder | nag">
            <a:extLst>
              <a:ext uri="{FF2B5EF4-FFF2-40B4-BE49-F238E27FC236}">
                <a16:creationId xmlns:a16="http://schemas.microsoft.com/office/drawing/2014/main" id="{0B2AE68B-646E-4277-9AFB-61EBD350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9" y="1463914"/>
            <a:ext cx="7620000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8A3126E-59A4-4102-B33C-496094FC352B}"/>
              </a:ext>
            </a:extLst>
          </p:cNvPr>
          <p:cNvSpPr txBox="1"/>
          <p:nvPr/>
        </p:nvSpPr>
        <p:spPr>
          <a:xfrm>
            <a:off x="703053" y="61997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Fortran (1957)</a:t>
            </a:r>
          </a:p>
        </p:txBody>
      </p:sp>
      <p:pic>
        <p:nvPicPr>
          <p:cNvPr id="1028" name="Picture 4" descr="Fortran - Wikipedia">
            <a:extLst>
              <a:ext uri="{FF2B5EF4-FFF2-40B4-BE49-F238E27FC236}">
                <a16:creationId xmlns:a16="http://schemas.microsoft.com/office/drawing/2014/main" id="{DB1DD478-0BFA-4869-BDF5-4331A67E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636"/>
            <a:ext cx="4554747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tran Lives | Stephen Smith's Blog">
            <a:extLst>
              <a:ext uri="{FF2B5EF4-FFF2-40B4-BE49-F238E27FC236}">
                <a16:creationId xmlns:a16="http://schemas.microsoft.com/office/drawing/2014/main" id="{482AE5F8-5C21-45BF-A9A2-FB14C8E1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97" y="3733800"/>
            <a:ext cx="3413303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1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736C146-643C-4E56-8F4C-CE5754ADD708}"/>
              </a:ext>
            </a:extLst>
          </p:cNvPr>
          <p:cNvSpPr txBox="1"/>
          <p:nvPr/>
        </p:nvSpPr>
        <p:spPr>
          <a:xfrm>
            <a:off x="311989" y="8382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Basic (1964)</a:t>
            </a:r>
          </a:p>
        </p:txBody>
      </p:sp>
      <p:pic>
        <p:nvPicPr>
          <p:cNvPr id="6148" name="Picture 4" descr="BiPOM Electronics - BASCOM51 BASIC COMPILER for the 8051">
            <a:extLst>
              <a:ext uri="{FF2B5EF4-FFF2-40B4-BE49-F238E27FC236}">
                <a16:creationId xmlns:a16="http://schemas.microsoft.com/office/drawing/2014/main" id="{41D2032B-B38E-4FE5-BF7B-9AA426EC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5057775" cy="39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oundup: Best Free Open Source BASIC Tools - OSS Blog">
            <a:extLst>
              <a:ext uri="{FF2B5EF4-FFF2-40B4-BE49-F238E27FC236}">
                <a16:creationId xmlns:a16="http://schemas.microsoft.com/office/drawing/2014/main" id="{668CDF09-AF26-4BEA-904A-0CA23477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30" y="228600"/>
            <a:ext cx="5098660" cy="35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SIC - Wikipedia">
            <a:extLst>
              <a:ext uri="{FF2B5EF4-FFF2-40B4-BE49-F238E27FC236}">
                <a16:creationId xmlns:a16="http://schemas.microsoft.com/office/drawing/2014/main" id="{C96537C9-08C9-4944-8FA2-0C555E09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34269"/>
            <a:ext cx="3365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8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tHub - t-edson/PicPas: Compilador en Pascal para microcontroladores PIC / Pascal  compiler for PIC microcontrollers">
            <a:extLst>
              <a:ext uri="{FF2B5EF4-FFF2-40B4-BE49-F238E27FC236}">
                <a16:creationId xmlns:a16="http://schemas.microsoft.com/office/drawing/2014/main" id="{FB6F99D6-B36B-49AC-BDED-3D52D594D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1141"/>
            <a:ext cx="7848600" cy="53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C3D573C-C4E0-496E-9125-68613A742BAC}"/>
              </a:ext>
            </a:extLst>
          </p:cNvPr>
          <p:cNvSpPr txBox="1"/>
          <p:nvPr/>
        </p:nvSpPr>
        <p:spPr>
          <a:xfrm>
            <a:off x="703053" y="61997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Pascal (1970)</a:t>
            </a:r>
          </a:p>
        </p:txBody>
      </p:sp>
    </p:spTree>
    <p:extLst>
      <p:ext uri="{BB962C8B-B14F-4D97-AF65-F5344CB8AC3E}">
        <p14:creationId xmlns:p14="http://schemas.microsoft.com/office/powerpoint/2010/main" val="236906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CF4CFBF-567E-40CD-ABB4-63C5EC1A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3074" name="Picture 2" descr="VS2019: Compiling Cap'nProto Crashes C++ Compiler - Stack Overflow">
            <a:extLst>
              <a:ext uri="{FF2B5EF4-FFF2-40B4-BE49-F238E27FC236}">
                <a16:creationId xmlns:a16="http://schemas.microsoft.com/office/drawing/2014/main" id="{C042B42F-C29B-4746-B3AD-6868FDA64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17915"/>
            <a:ext cx="7391400" cy="52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420A634-6ADA-48D8-A122-D67AFB359C14}"/>
              </a:ext>
            </a:extLst>
          </p:cNvPr>
          <p:cNvSpPr txBox="1"/>
          <p:nvPr/>
        </p:nvSpPr>
        <p:spPr>
          <a:xfrm>
            <a:off x="703053" y="61997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C (1970)</a:t>
            </a:r>
          </a:p>
        </p:txBody>
      </p:sp>
    </p:spTree>
    <p:extLst>
      <p:ext uri="{BB962C8B-B14F-4D97-AF65-F5344CB8AC3E}">
        <p14:creationId xmlns:p14="http://schemas.microsoft.com/office/powerpoint/2010/main" val="244788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78D1BB1-45A9-4A42-A1F4-2541775F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4098" name="Picture 2" descr="R Programming Language Compiler | Best Science Apps">
            <a:extLst>
              <a:ext uri="{FF2B5EF4-FFF2-40B4-BE49-F238E27FC236}">
                <a16:creationId xmlns:a16="http://schemas.microsoft.com/office/drawing/2014/main" id="{2F6D2A42-71E6-40E2-B940-C45371661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24000"/>
            <a:ext cx="4000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D02F394-3ED4-4E55-ABF8-0B5D75687C7C}"/>
              </a:ext>
            </a:extLst>
          </p:cNvPr>
          <p:cNvSpPr txBox="1"/>
          <p:nvPr/>
        </p:nvSpPr>
        <p:spPr>
          <a:xfrm>
            <a:off x="703053" y="61997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R (2000)</a:t>
            </a:r>
          </a:p>
        </p:txBody>
      </p:sp>
    </p:spTree>
    <p:extLst>
      <p:ext uri="{BB962C8B-B14F-4D97-AF65-F5344CB8AC3E}">
        <p14:creationId xmlns:p14="http://schemas.microsoft.com/office/powerpoint/2010/main" val="38362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7E7EC83-DB83-42D4-B445-FC4082D1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5122" name="Picture 2" descr="Is Julia Really Fast?. An overview of what you can and cannot… | by Erik  Engheim | CodeX | Medium">
            <a:extLst>
              <a:ext uri="{FF2B5EF4-FFF2-40B4-BE49-F238E27FC236}">
                <a16:creationId xmlns:a16="http://schemas.microsoft.com/office/drawing/2014/main" id="{9B7DE76A-4722-4804-926F-A3CAE802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6054"/>
            <a:ext cx="7854950" cy="625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F025E1B-B314-46D1-AEAC-80EB15885FB4}"/>
              </a:ext>
            </a:extLst>
          </p:cNvPr>
          <p:cNvSpPr txBox="1"/>
          <p:nvPr/>
        </p:nvSpPr>
        <p:spPr>
          <a:xfrm>
            <a:off x="703053" y="61997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Julia (2012)</a:t>
            </a:r>
          </a:p>
        </p:txBody>
      </p:sp>
    </p:spTree>
    <p:extLst>
      <p:ext uri="{BB962C8B-B14F-4D97-AF65-F5344CB8AC3E}">
        <p14:creationId xmlns:p14="http://schemas.microsoft.com/office/powerpoint/2010/main" val="2699993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062" y="304800"/>
            <a:ext cx="4711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b="1" dirty="0">
              <a:solidFill>
                <a:srgbClr val="C00000"/>
              </a:solidFill>
              <a:latin typeface="+mj-lt"/>
            </a:endParaRPr>
          </a:p>
          <a:p>
            <a:pPr marL="720725"/>
            <a:r>
              <a:rPr lang="pt-BR" sz="4000" b="1" dirty="0">
                <a:solidFill>
                  <a:srgbClr val="FF0000"/>
                </a:solidFill>
                <a:latin typeface="+mj-lt"/>
              </a:rPr>
              <a:t>Python (1991)</a:t>
            </a:r>
            <a:endParaRPr lang="pt-BR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170" name="Picture 2" descr="GitHub - Jaagrav/CodeX: CodeX is an online compiler for various languages  like Java, C++, Python, etc. Execute code in various languages on your own  website for free with the CodeX API!!!">
            <a:extLst>
              <a:ext uri="{FF2B5EF4-FFF2-40B4-BE49-F238E27FC236}">
                <a16:creationId xmlns:a16="http://schemas.microsoft.com/office/drawing/2014/main" id="{B06D673D-321D-4773-9BF2-558D058C7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7037" r="14167" b="11481"/>
          <a:stretch/>
        </p:blipFill>
        <p:spPr bwMode="auto">
          <a:xfrm>
            <a:off x="1752600" y="1905000"/>
            <a:ext cx="653934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3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062" y="304800"/>
            <a:ext cx="82165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b="1" dirty="0">
              <a:solidFill>
                <a:srgbClr val="C00000"/>
              </a:solidFill>
              <a:latin typeface="+mj-lt"/>
            </a:endParaRPr>
          </a:p>
          <a:p>
            <a:pPr marL="720725"/>
            <a:r>
              <a:rPr lang="pt-BR" sz="4000" b="1" dirty="0">
                <a:solidFill>
                  <a:srgbClr val="FF0000"/>
                </a:solidFill>
                <a:latin typeface="+mj-lt"/>
              </a:rPr>
              <a:t>O que (“todas”) as linguagens de programação têm em comum?</a:t>
            </a:r>
          </a:p>
          <a:p>
            <a:pPr marL="720725"/>
            <a:endParaRPr lang="pt-BR" sz="4000" b="1" dirty="0">
              <a:solidFill>
                <a:srgbClr val="FF0000"/>
              </a:solidFill>
              <a:latin typeface="+mj-lt"/>
            </a:endParaRPr>
          </a:p>
          <a:p>
            <a:pPr marL="1463675" indent="-7429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C00000"/>
                </a:solidFill>
                <a:latin typeface="+mj-lt"/>
              </a:rPr>
              <a:t>Linearidade</a:t>
            </a:r>
          </a:p>
          <a:p>
            <a:pPr marL="1463675" indent="-7429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C00000"/>
                </a:solidFill>
                <a:latin typeface="+mj-lt"/>
              </a:rPr>
              <a:t>Loops (módulos iterativos)</a:t>
            </a:r>
          </a:p>
          <a:p>
            <a:pPr marL="1463675" indent="-7429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C00000"/>
                </a:solidFill>
                <a:latin typeface="+mj-lt"/>
              </a:rPr>
              <a:t>Blocos condicionais</a:t>
            </a:r>
          </a:p>
          <a:p>
            <a:pPr marL="1463675" indent="-742950">
              <a:buAutoNum type="arabicPeriod"/>
            </a:pPr>
            <a:endParaRPr lang="pt-BR" sz="4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3595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1603758"/>
            <a:ext cx="8839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+mj-lt"/>
              </a:rPr>
              <a:t>Como vamos proceder (programação das aulas)</a:t>
            </a:r>
          </a:p>
          <a:p>
            <a:endParaRPr lang="pt-BR" sz="3200" b="1" dirty="0">
              <a:solidFill>
                <a:srgbClr val="C00000"/>
              </a:solidFill>
              <a:latin typeface="+mj-lt"/>
            </a:endParaRPr>
          </a:p>
          <a:p>
            <a:pPr marL="1798638" indent="-1798638"/>
            <a:r>
              <a:rPr lang="pt-BR" sz="2400" b="1" dirty="0">
                <a:solidFill>
                  <a:srgbClr val="002060"/>
                </a:solidFill>
                <a:latin typeface="+mj-lt"/>
              </a:rPr>
              <a:t>Aula 1 (25/04)Introdução</a:t>
            </a:r>
          </a:p>
          <a:p>
            <a:pPr marL="1798638" indent="-1798638"/>
            <a:r>
              <a:rPr lang="pt-BR" sz="2400" b="1" dirty="0">
                <a:solidFill>
                  <a:srgbClr val="00B0F0"/>
                </a:solidFill>
                <a:latin typeface="+mj-lt"/>
              </a:rPr>
              <a:t>Aula 2 (02/05)Montar a estrutura geral do algoritmo e iniciar a simulação da produtividade potencial</a:t>
            </a:r>
          </a:p>
          <a:p>
            <a:pPr marL="1798638" indent="-1798638"/>
            <a:r>
              <a:rPr lang="pt-BR" sz="2400" b="1" dirty="0">
                <a:solidFill>
                  <a:srgbClr val="002060"/>
                </a:solidFill>
                <a:latin typeface="+mj-lt"/>
              </a:rPr>
              <a:t>Aula 3 (09/05)Calcular a produtividade potencial, calibrar, testar</a:t>
            </a:r>
          </a:p>
          <a:p>
            <a:pPr marL="1798638" indent="-1798638"/>
            <a:r>
              <a:rPr lang="pt-BR" sz="2400" b="1" dirty="0">
                <a:solidFill>
                  <a:srgbClr val="00B0F0"/>
                </a:solidFill>
                <a:latin typeface="+mj-lt"/>
              </a:rPr>
              <a:t>Aula 4 (16/05)Incluir o balanço hídrico para o cálculo da produtividade limitada por água </a:t>
            </a:r>
          </a:p>
          <a:p>
            <a:pPr marL="1798638" indent="-1798638"/>
            <a:r>
              <a:rPr lang="pt-BR" sz="2400" b="1" dirty="0">
                <a:solidFill>
                  <a:srgbClr val="002060"/>
                </a:solidFill>
                <a:latin typeface="+mj-lt"/>
              </a:rPr>
              <a:t>Aula 5 (23/05)Completar o cálculo da produtividade limitada por água</a:t>
            </a:r>
          </a:p>
          <a:p>
            <a:pPr marL="1798638" indent="-1798638"/>
            <a:r>
              <a:rPr lang="pt-BR" sz="2400" b="1" dirty="0">
                <a:solidFill>
                  <a:srgbClr val="00B0F0"/>
                </a:solidFill>
                <a:latin typeface="+mj-lt"/>
              </a:rPr>
              <a:t>Aula 6 (06/06)Incluir a redução da evaporação e o cálculo da produtividade da água</a:t>
            </a:r>
          </a:p>
          <a:p>
            <a:pPr marL="1798638" indent="-1798638"/>
            <a:r>
              <a:rPr lang="pt-BR" sz="2400" b="1" dirty="0">
                <a:solidFill>
                  <a:srgbClr val="002060"/>
                </a:solidFill>
                <a:latin typeface="+mj-lt"/>
              </a:rPr>
              <a:t>Aula 7 (20/06)Encerramento, entrega do relatório final</a:t>
            </a:r>
          </a:p>
          <a:p>
            <a:pPr marL="1798638" indent="-1798638"/>
            <a:endParaRPr lang="pt-BR" sz="24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7364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5F16AE-DE5F-4DAA-B929-8E4764116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1769135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B285E61-3958-440C-8643-5F42734076A8}"/>
              </a:ext>
            </a:extLst>
          </p:cNvPr>
          <p:cNvCxnSpPr>
            <a:cxnSpLocks/>
          </p:cNvCxnSpPr>
          <p:nvPr/>
        </p:nvCxnSpPr>
        <p:spPr>
          <a:xfrm>
            <a:off x="914400" y="3596899"/>
            <a:ext cx="1143000" cy="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E97B4873-FC22-4108-A532-9B1C1EDE8B2B}"/>
              </a:ext>
            </a:extLst>
          </p:cNvPr>
          <p:cNvCxnSpPr/>
          <p:nvPr/>
        </p:nvCxnSpPr>
        <p:spPr>
          <a:xfrm>
            <a:off x="914400" y="5715000"/>
            <a:ext cx="1143000" cy="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9656F1-3578-41A3-904B-C31CB69B0C97}"/>
              </a:ext>
            </a:extLst>
          </p:cNvPr>
          <p:cNvSpPr txBox="1"/>
          <p:nvPr/>
        </p:nvSpPr>
        <p:spPr>
          <a:xfrm>
            <a:off x="200025" y="4649680"/>
            <a:ext cx="1774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+mj-lt"/>
              </a:rPr>
              <a:t>ler esse trabalho e (PG) fazer resenha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F1017D-B378-45CE-B3C4-337003021FA3}"/>
              </a:ext>
            </a:extLst>
          </p:cNvPr>
          <p:cNvSpPr txBox="1"/>
          <p:nvPr/>
        </p:nvSpPr>
        <p:spPr>
          <a:xfrm>
            <a:off x="228600" y="3176425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0000"/>
                </a:solidFill>
                <a:latin typeface="+mj-lt"/>
              </a:rPr>
              <a:t>1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A844AA4-9E5C-47A5-9DBC-AA6544C580B2}"/>
              </a:ext>
            </a:extLst>
          </p:cNvPr>
          <p:cNvSpPr txBox="1"/>
          <p:nvPr/>
        </p:nvSpPr>
        <p:spPr>
          <a:xfrm>
            <a:off x="228600" y="533027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BF547A-CDF9-714C-44DB-9FC8C73FC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135" y="4781096"/>
            <a:ext cx="4960009" cy="207690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601EFBD-27CF-7C87-63EF-2D9FE6A86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065705"/>
            <a:ext cx="6072758" cy="176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9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9C06CA6-6371-49AC-9311-BBA4030D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DA3D26-123B-4D9E-AAE4-B13B1C0E8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49" y="1283808"/>
            <a:ext cx="68580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95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062" y="304800"/>
            <a:ext cx="4711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b="1" dirty="0">
              <a:solidFill>
                <a:srgbClr val="C00000"/>
              </a:solidFill>
              <a:latin typeface="+mj-lt"/>
            </a:endParaRPr>
          </a:p>
          <a:p>
            <a:pPr marL="720725"/>
            <a:r>
              <a:rPr lang="pt-BR" sz="4000" b="1" dirty="0">
                <a:solidFill>
                  <a:srgbClr val="FF0000"/>
                </a:solidFill>
                <a:latin typeface="+mj-lt"/>
              </a:rPr>
              <a:t>Python</a:t>
            </a:r>
            <a:endParaRPr lang="pt-BR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98A5FD-34C7-4DAF-B878-A39B41EBD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4" y="1981200"/>
            <a:ext cx="8816296" cy="47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8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9491" y="1752600"/>
            <a:ext cx="8077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MODELO</a:t>
            </a:r>
          </a:p>
          <a:p>
            <a:r>
              <a:rPr lang="pt-BR" sz="2800" b="1" dirty="0">
                <a:solidFill>
                  <a:srgbClr val="C00000"/>
                </a:solidFill>
                <a:latin typeface="+mj-lt"/>
              </a:rPr>
              <a:t>Um algoritmo representando parte da natureza</a:t>
            </a:r>
          </a:p>
          <a:p>
            <a:pPr>
              <a:spcBef>
                <a:spcPts val="1200"/>
              </a:spcBef>
            </a:pPr>
            <a:r>
              <a:rPr lang="pt-BR" sz="3600" b="1" dirty="0">
                <a:solidFill>
                  <a:srgbClr val="FF0000"/>
                </a:solidFill>
                <a:latin typeface="+mj-lt"/>
              </a:rPr>
              <a:t>MODELAGEM</a:t>
            </a:r>
          </a:p>
          <a:p>
            <a:r>
              <a:rPr lang="pt-BR" sz="2800" b="1" dirty="0">
                <a:solidFill>
                  <a:srgbClr val="C00000"/>
                </a:solidFill>
                <a:latin typeface="+mj-lt"/>
              </a:rPr>
              <a:t>A atividade de construir um modelo</a:t>
            </a:r>
          </a:p>
          <a:p>
            <a:pPr>
              <a:spcBef>
                <a:spcPts val="1200"/>
              </a:spcBef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SIMULAÇÃO</a:t>
            </a:r>
          </a:p>
          <a:p>
            <a:r>
              <a:rPr lang="pt-BR" sz="2800" b="1" dirty="0">
                <a:solidFill>
                  <a:srgbClr val="C00000"/>
                </a:solidFill>
                <a:latin typeface="+mj-lt"/>
              </a:rPr>
              <a:t>A realização de um cálculo com um modelo</a:t>
            </a:r>
          </a:p>
          <a:p>
            <a:pPr>
              <a:spcBef>
                <a:spcPts val="1200"/>
              </a:spcBef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CENÁRIO</a:t>
            </a:r>
          </a:p>
          <a:p>
            <a:r>
              <a:rPr lang="pt-BR" sz="2800" b="1" dirty="0">
                <a:solidFill>
                  <a:srgbClr val="C00000"/>
                </a:solidFill>
                <a:latin typeface="+mj-lt"/>
              </a:rPr>
              <a:t>Conjunto das condições de contorno de uma simulação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9CD4648-3800-438A-833B-9F962112294F}"/>
              </a:ext>
            </a:extLst>
          </p:cNvPr>
          <p:cNvSpPr txBox="1">
            <a:spLocks/>
          </p:cNvSpPr>
          <p:nvPr/>
        </p:nvSpPr>
        <p:spPr>
          <a:xfrm>
            <a:off x="228600" y="953651"/>
            <a:ext cx="8325899" cy="159789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u="sng" dirty="0">
                <a:solidFill>
                  <a:srgbClr val="0070C0"/>
                </a:solidFill>
              </a:rPr>
              <a:t>Terminologia:</a:t>
            </a:r>
            <a:endParaRPr lang="en-AU" sz="3600" u="sng" dirty="0">
              <a:solidFill>
                <a:srgbClr val="0070C0"/>
              </a:solidFill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E2C52A64-6EE3-40E0-9F85-6645643AEABD}"/>
              </a:ext>
            </a:extLst>
          </p:cNvPr>
          <p:cNvSpPr/>
          <p:nvPr/>
        </p:nvSpPr>
        <p:spPr>
          <a:xfrm rot="10800000">
            <a:off x="3962400" y="3086099"/>
            <a:ext cx="3352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41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B8E412B-B3A8-4357-BE4F-F28B965D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75A773-3FCF-44BE-B762-C687762D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8182"/>
            <a:ext cx="8181975" cy="437197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CF873B2-1C34-412C-B327-E2F5E8615535}"/>
              </a:ext>
            </a:extLst>
          </p:cNvPr>
          <p:cNvSpPr txBox="1">
            <a:spLocks/>
          </p:cNvSpPr>
          <p:nvPr/>
        </p:nvSpPr>
        <p:spPr>
          <a:xfrm>
            <a:off x="228600" y="953651"/>
            <a:ext cx="8325899" cy="159789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u="sng" dirty="0">
                <a:solidFill>
                  <a:srgbClr val="0070C0"/>
                </a:solidFill>
              </a:rPr>
              <a:t>Potencial, Limitada por água, Real</a:t>
            </a:r>
            <a:endParaRPr lang="en-AU" sz="36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1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F13DA4D-49CA-4C1C-8F14-11A107FD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885370-4963-4B9F-9AE8-9476666D5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624" y="1229264"/>
            <a:ext cx="6024376" cy="51371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410E499-8DBF-4454-B82B-BC74F5C1E3AC}"/>
              </a:ext>
            </a:extLst>
          </p:cNvPr>
          <p:cNvSpPr txBox="1"/>
          <p:nvPr/>
        </p:nvSpPr>
        <p:spPr>
          <a:xfrm>
            <a:off x="108190" y="2264282"/>
            <a:ext cx="3779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+mj-lt"/>
              </a:rPr>
              <a:t>Algoritmo para a modelagem da produtividade </a:t>
            </a:r>
            <a:r>
              <a:rPr lang="pt-BR" sz="3200" b="1" u="sng" dirty="0">
                <a:solidFill>
                  <a:srgbClr val="C00000"/>
                </a:solidFill>
                <a:latin typeface="+mj-lt"/>
              </a:rPr>
              <a:t>potencial</a:t>
            </a:r>
            <a:r>
              <a:rPr lang="pt-BR" sz="3200" b="1" dirty="0">
                <a:solidFill>
                  <a:srgbClr val="C00000"/>
                </a:solidFill>
                <a:latin typeface="+mj-lt"/>
              </a:rPr>
              <a:t> ou </a:t>
            </a:r>
            <a:br>
              <a:rPr lang="pt-BR" sz="3200" b="1" dirty="0">
                <a:solidFill>
                  <a:srgbClr val="C00000"/>
                </a:solidFill>
                <a:latin typeface="+mj-lt"/>
              </a:rPr>
            </a:br>
            <a:r>
              <a:rPr lang="pt-BR" sz="3200" b="1" u="sng" dirty="0">
                <a:solidFill>
                  <a:srgbClr val="C00000"/>
                </a:solidFill>
                <a:latin typeface="+mj-lt"/>
              </a:rPr>
              <a:t>limitada por água</a:t>
            </a:r>
            <a:r>
              <a:rPr lang="pt-BR" sz="3200" b="1" dirty="0">
                <a:solidFill>
                  <a:srgbClr val="C00000"/>
                </a:solidFill>
                <a:latin typeface="+mj-lt"/>
              </a:rPr>
              <a:t> </a:t>
            </a:r>
            <a:br>
              <a:rPr lang="pt-BR" sz="3200" b="1" dirty="0">
                <a:solidFill>
                  <a:srgbClr val="C00000"/>
                </a:solidFill>
                <a:latin typeface="+mj-lt"/>
              </a:rPr>
            </a:br>
            <a:r>
              <a:rPr lang="pt-BR" sz="3200" b="1" dirty="0">
                <a:solidFill>
                  <a:srgbClr val="C00000"/>
                </a:solidFill>
                <a:latin typeface="+mj-lt"/>
              </a:rPr>
              <a:t>de uma planta anual</a:t>
            </a:r>
          </a:p>
        </p:txBody>
      </p:sp>
    </p:spTree>
    <p:extLst>
      <p:ext uri="{BB962C8B-B14F-4D97-AF65-F5344CB8AC3E}">
        <p14:creationId xmlns:p14="http://schemas.microsoft.com/office/powerpoint/2010/main" val="257507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36038A3-6139-4D09-B465-C192ACB661BC}"/>
              </a:ext>
            </a:extLst>
          </p:cNvPr>
          <p:cNvSpPr txBox="1"/>
          <p:nvPr/>
        </p:nvSpPr>
        <p:spPr>
          <a:xfrm>
            <a:off x="381000" y="852173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C00000"/>
                </a:solidFill>
                <a:latin typeface="+mj-lt"/>
              </a:rPr>
              <a:t>Nada disso é (muito) novo ...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5D22CF-A047-4DD0-A075-A2ED834F6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7253">
            <a:off x="700144" y="2728447"/>
            <a:ext cx="6619875" cy="28098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419209F-A3FC-4A93-BA36-2F018D34A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528" y="1500609"/>
            <a:ext cx="6055542" cy="53573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95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3400" y="838200"/>
            <a:ext cx="7772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70C0"/>
                </a:solidFill>
                <a:latin typeface="+mj-lt"/>
              </a:rPr>
              <a:t>Mas: </a:t>
            </a:r>
            <a:br>
              <a:rPr lang="pt-BR" sz="4800" b="1" dirty="0">
                <a:solidFill>
                  <a:srgbClr val="0070C0"/>
                </a:solidFill>
                <a:latin typeface="+mj-lt"/>
              </a:rPr>
            </a:br>
            <a:r>
              <a:rPr lang="pt-BR" sz="4400" b="1" i="1" dirty="0">
                <a:solidFill>
                  <a:srgbClr val="0070C0"/>
                </a:solidFill>
                <a:latin typeface="+mj-lt"/>
              </a:rPr>
              <a:t>por que desenvolver modelos?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9159831-92D8-49E8-9A9B-F5A70C67859A}"/>
              </a:ext>
            </a:extLst>
          </p:cNvPr>
          <p:cNvSpPr txBox="1"/>
          <p:nvPr/>
        </p:nvSpPr>
        <p:spPr>
          <a:xfrm>
            <a:off x="1066800" y="31242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4000" b="1" dirty="0">
                <a:solidFill>
                  <a:srgbClr val="002060"/>
                </a:solidFill>
                <a:latin typeface="+mj-lt"/>
              </a:rPr>
              <a:t>Organizar conhecimento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4000" b="1" dirty="0">
                <a:solidFill>
                  <a:srgbClr val="002060"/>
                </a:solidFill>
                <a:latin typeface="+mj-lt"/>
              </a:rPr>
              <a:t>Direcionar experimentos </a:t>
            </a:r>
            <a:br>
              <a:rPr lang="pt-BR" sz="4000" b="1" dirty="0">
                <a:solidFill>
                  <a:srgbClr val="002060"/>
                </a:solidFill>
                <a:latin typeface="+mj-lt"/>
              </a:rPr>
            </a:br>
            <a:r>
              <a:rPr lang="pt-BR" sz="2800" b="1" dirty="0">
                <a:solidFill>
                  <a:srgbClr val="002060"/>
                </a:solidFill>
                <a:latin typeface="+mj-lt"/>
              </a:rPr>
              <a:t>(quais medições, quando, onde, sensibilidades)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4000" b="1" dirty="0">
                <a:solidFill>
                  <a:srgbClr val="002060"/>
                </a:solidFill>
                <a:latin typeface="+mj-lt"/>
              </a:rPr>
              <a:t>Analisar cenários (novos)</a:t>
            </a:r>
          </a:p>
        </p:txBody>
      </p:sp>
    </p:spTree>
    <p:extLst>
      <p:ext uri="{BB962C8B-B14F-4D97-AF65-F5344CB8AC3E}">
        <p14:creationId xmlns:p14="http://schemas.microsoft.com/office/powerpoint/2010/main" val="341090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7200" y="1066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Dados, modelo, resultados</a:t>
            </a:r>
          </a:p>
        </p:txBody>
      </p:sp>
      <p:sp>
        <p:nvSpPr>
          <p:cNvPr id="4" name="Fluxograma: Processo 3">
            <a:extLst>
              <a:ext uri="{FF2B5EF4-FFF2-40B4-BE49-F238E27FC236}">
                <a16:creationId xmlns:a16="http://schemas.microsoft.com/office/drawing/2014/main" id="{D278076A-88C6-4656-A15C-4CC7C4E9E288}"/>
              </a:ext>
            </a:extLst>
          </p:cNvPr>
          <p:cNvSpPr/>
          <p:nvPr/>
        </p:nvSpPr>
        <p:spPr>
          <a:xfrm>
            <a:off x="3200400" y="4648200"/>
            <a:ext cx="2286000" cy="1143000"/>
          </a:xfrm>
          <a:prstGeom prst="flowChartProcess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>
                <a:solidFill>
                  <a:srgbClr val="002060"/>
                </a:solidFill>
                <a:latin typeface="+mj-lt"/>
              </a:rPr>
              <a:t>Modelo</a:t>
            </a:r>
          </a:p>
        </p:txBody>
      </p:sp>
      <p:sp>
        <p:nvSpPr>
          <p:cNvPr id="7" name="Fluxograma: Dados 6">
            <a:extLst>
              <a:ext uri="{FF2B5EF4-FFF2-40B4-BE49-F238E27FC236}">
                <a16:creationId xmlns:a16="http://schemas.microsoft.com/office/drawing/2014/main" id="{619E4878-7C9F-42E4-99D3-E17FE39448B9}"/>
              </a:ext>
            </a:extLst>
          </p:cNvPr>
          <p:cNvSpPr/>
          <p:nvPr/>
        </p:nvSpPr>
        <p:spPr>
          <a:xfrm>
            <a:off x="291737" y="3212673"/>
            <a:ext cx="1981200" cy="609600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latin typeface="+mj-lt"/>
              </a:rPr>
              <a:t>Meteo</a:t>
            </a:r>
            <a:endParaRPr lang="pt-BR" sz="2400" b="1" dirty="0">
              <a:latin typeface="+mj-lt"/>
            </a:endParaRPr>
          </a:p>
        </p:txBody>
      </p:sp>
      <p:sp>
        <p:nvSpPr>
          <p:cNvPr id="9" name="Fluxograma: Dados 8">
            <a:extLst>
              <a:ext uri="{FF2B5EF4-FFF2-40B4-BE49-F238E27FC236}">
                <a16:creationId xmlns:a16="http://schemas.microsoft.com/office/drawing/2014/main" id="{3501A54F-40B6-483D-886B-17DB16D5694C}"/>
              </a:ext>
            </a:extLst>
          </p:cNvPr>
          <p:cNvSpPr/>
          <p:nvPr/>
        </p:nvSpPr>
        <p:spPr>
          <a:xfrm>
            <a:off x="298268" y="6095603"/>
            <a:ext cx="1981200" cy="609600"/>
          </a:xfrm>
          <a:prstGeom prst="flowChartInputOutp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+mj-lt"/>
              </a:rPr>
              <a:t>Solo</a:t>
            </a:r>
          </a:p>
        </p:txBody>
      </p:sp>
      <p:sp>
        <p:nvSpPr>
          <p:cNvPr id="10" name="Fluxograma: Dados 9">
            <a:extLst>
              <a:ext uri="{FF2B5EF4-FFF2-40B4-BE49-F238E27FC236}">
                <a16:creationId xmlns:a16="http://schemas.microsoft.com/office/drawing/2014/main" id="{D4B5C10B-B294-428F-9B2E-C6E3C2D8AC35}"/>
              </a:ext>
            </a:extLst>
          </p:cNvPr>
          <p:cNvSpPr/>
          <p:nvPr/>
        </p:nvSpPr>
        <p:spPr>
          <a:xfrm>
            <a:off x="13063" y="3988226"/>
            <a:ext cx="1981200" cy="609600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+mj-lt"/>
              </a:rPr>
              <a:t>Cultura</a:t>
            </a:r>
          </a:p>
        </p:txBody>
      </p:sp>
      <p:sp>
        <p:nvSpPr>
          <p:cNvPr id="11" name="Fluxograma: Dados 10">
            <a:extLst>
              <a:ext uri="{FF2B5EF4-FFF2-40B4-BE49-F238E27FC236}">
                <a16:creationId xmlns:a16="http://schemas.microsoft.com/office/drawing/2014/main" id="{C04BC029-6D91-438D-B6EB-007DF98BDE57}"/>
              </a:ext>
            </a:extLst>
          </p:cNvPr>
          <p:cNvSpPr/>
          <p:nvPr/>
        </p:nvSpPr>
        <p:spPr>
          <a:xfrm>
            <a:off x="13063" y="4763779"/>
            <a:ext cx="1981200" cy="60960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+mj-lt"/>
              </a:rPr>
              <a:t>Manejo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7B3E101-8003-4193-8570-9185DD92ED43}"/>
              </a:ext>
            </a:extLst>
          </p:cNvPr>
          <p:cNvSpPr txBox="1"/>
          <p:nvPr/>
        </p:nvSpPr>
        <p:spPr>
          <a:xfrm>
            <a:off x="326571" y="2353199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>
                <a:solidFill>
                  <a:srgbClr val="002060"/>
                </a:solidFill>
                <a:latin typeface="+mj-lt"/>
              </a:rPr>
              <a:t>Dados</a:t>
            </a:r>
          </a:p>
        </p:txBody>
      </p:sp>
      <p:sp>
        <p:nvSpPr>
          <p:cNvPr id="8" name="Fluxograma: Vários Documentos 7">
            <a:extLst>
              <a:ext uri="{FF2B5EF4-FFF2-40B4-BE49-F238E27FC236}">
                <a16:creationId xmlns:a16="http://schemas.microsoft.com/office/drawing/2014/main" id="{20C9EEB3-F442-4DBC-9E30-89B9FE376376}"/>
              </a:ext>
            </a:extLst>
          </p:cNvPr>
          <p:cNvSpPr/>
          <p:nvPr/>
        </p:nvSpPr>
        <p:spPr>
          <a:xfrm>
            <a:off x="6372497" y="4724400"/>
            <a:ext cx="2514600" cy="1731618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+mj-lt"/>
              </a:rPr>
              <a:t>Resultados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6EE6978-A84B-4700-83BF-24348ABE38EA}"/>
              </a:ext>
            </a:extLst>
          </p:cNvPr>
          <p:cNvCxnSpPr>
            <a:cxnSpLocks/>
            <a:stCxn id="7" idx="5"/>
            <a:endCxn id="4" idx="1"/>
          </p:cNvCxnSpPr>
          <p:nvPr/>
        </p:nvCxnSpPr>
        <p:spPr>
          <a:xfrm>
            <a:off x="2074817" y="3517473"/>
            <a:ext cx="1125583" cy="1702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5817E6F5-3E78-49C2-BE2E-3E711466393C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 flipV="1">
            <a:off x="2081348" y="5219700"/>
            <a:ext cx="1119052" cy="1180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F2BA5FA1-E391-48FD-A4B8-9E3E4490B833}"/>
              </a:ext>
            </a:extLst>
          </p:cNvPr>
          <p:cNvCxnSpPr>
            <a:cxnSpLocks/>
            <a:stCxn id="10" idx="5"/>
            <a:endCxn id="4" idx="1"/>
          </p:cNvCxnSpPr>
          <p:nvPr/>
        </p:nvCxnSpPr>
        <p:spPr>
          <a:xfrm>
            <a:off x="1796143" y="4293026"/>
            <a:ext cx="1404257" cy="926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B3597D1-2901-4A4F-B0A2-6134E2E0F9EC}"/>
              </a:ext>
            </a:extLst>
          </p:cNvPr>
          <p:cNvCxnSpPr>
            <a:cxnSpLocks/>
            <a:stCxn id="11" idx="5"/>
            <a:endCxn id="4" idx="1"/>
          </p:cNvCxnSpPr>
          <p:nvPr/>
        </p:nvCxnSpPr>
        <p:spPr>
          <a:xfrm>
            <a:off x="1796143" y="5068579"/>
            <a:ext cx="1404257" cy="151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FA07DCA0-E32C-48CD-9EEF-2E7F5FF275D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5486400" y="5219700"/>
            <a:ext cx="886097" cy="370509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A6A6228-141A-4249-AD80-249C0D85E0E7}"/>
              </a:ext>
            </a:extLst>
          </p:cNvPr>
          <p:cNvSpPr txBox="1"/>
          <p:nvPr/>
        </p:nvSpPr>
        <p:spPr>
          <a:xfrm>
            <a:off x="48693" y="5551486"/>
            <a:ext cx="190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+mj-lt"/>
              </a:rPr>
              <a:t>Somente</a:t>
            </a:r>
            <a:endParaRPr lang="pt-BR" sz="1600" b="1" i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limitado por água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9C53C5F-FE7C-4CE2-9B66-D1CDAC001EFF}"/>
              </a:ext>
            </a:extLst>
          </p:cNvPr>
          <p:cNvSpPr txBox="1"/>
          <p:nvPr/>
        </p:nvSpPr>
        <p:spPr>
          <a:xfrm>
            <a:off x="3688080" y="3988226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solidFill>
                  <a:srgbClr val="00B050"/>
                </a:solidFill>
                <a:latin typeface="+mj-lt"/>
              </a:rPr>
              <a:t>Simulação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810DC07-0DBC-4758-9132-CC4BBC05D89A}"/>
              </a:ext>
            </a:extLst>
          </p:cNvPr>
          <p:cNvSpPr txBox="1"/>
          <p:nvPr/>
        </p:nvSpPr>
        <p:spPr>
          <a:xfrm>
            <a:off x="6540137" y="39882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solidFill>
                  <a:srgbClr val="00B050"/>
                </a:solidFill>
                <a:latin typeface="+mj-lt"/>
              </a:rPr>
              <a:t>Interpretação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84CDCEB-AE97-4EA8-9E57-47D7193FAB0E}"/>
              </a:ext>
            </a:extLst>
          </p:cNvPr>
          <p:cNvSpPr txBox="1"/>
          <p:nvPr/>
        </p:nvSpPr>
        <p:spPr>
          <a:xfrm rot="16200000">
            <a:off x="1364592" y="4328174"/>
            <a:ext cx="2074179" cy="58477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rgbClr val="00B050"/>
                </a:solidFill>
                <a:latin typeface="+mj-lt"/>
              </a:rPr>
              <a:t>Cenário</a:t>
            </a:r>
          </a:p>
        </p:txBody>
      </p:sp>
    </p:spTree>
    <p:extLst>
      <p:ext uri="{BB962C8B-B14F-4D97-AF65-F5344CB8AC3E}">
        <p14:creationId xmlns:p14="http://schemas.microsoft.com/office/powerpoint/2010/main" val="400556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1603758"/>
            <a:ext cx="8839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+mj-lt"/>
              </a:rPr>
              <a:t>A construção de um modelo (ou: qualquer processamento computacional de dados) requer uma plataforma, uma linguagem</a:t>
            </a:r>
          </a:p>
          <a:p>
            <a:endParaRPr lang="pt-BR" sz="32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3200" b="1" dirty="0">
                <a:solidFill>
                  <a:srgbClr val="002060"/>
                </a:solidFill>
                <a:latin typeface="+mj-lt"/>
              </a:rPr>
              <a:t>Exemplos: </a:t>
            </a:r>
          </a:p>
          <a:p>
            <a:pPr marL="987425" indent="-2667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MS Excel (planilha eletrônica)</a:t>
            </a:r>
          </a:p>
          <a:p>
            <a:pPr marL="987425" indent="-2667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Basic, Fortran, C, Python, Pascal, Julia ... </a:t>
            </a:r>
            <a:br>
              <a:rPr lang="pt-BR" sz="2400" b="1" dirty="0">
                <a:solidFill>
                  <a:srgbClr val="002060"/>
                </a:solidFill>
                <a:latin typeface="+mj-lt"/>
              </a:rPr>
            </a:br>
            <a:r>
              <a:rPr lang="pt-BR" sz="2400" b="1" dirty="0">
                <a:solidFill>
                  <a:srgbClr val="002060"/>
                </a:solidFill>
                <a:latin typeface="+mj-lt"/>
              </a:rPr>
              <a:t>(compilador de linguagem)</a:t>
            </a:r>
          </a:p>
        </p:txBody>
      </p:sp>
    </p:spTree>
    <p:extLst>
      <p:ext uri="{BB962C8B-B14F-4D97-AF65-F5344CB8AC3E}">
        <p14:creationId xmlns:p14="http://schemas.microsoft.com/office/powerpoint/2010/main" val="296717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23861</TotalTime>
  <Words>342</Words>
  <Application>Microsoft Office PowerPoint</Application>
  <PresentationFormat>Apresentação na tela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Wingdings 2</vt:lpstr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Quirin</dc:creator>
  <cp:lastModifiedBy>Quirijn</cp:lastModifiedBy>
  <cp:revision>1055</cp:revision>
  <dcterms:created xsi:type="dcterms:W3CDTF">2011-10-26T11:01:36Z</dcterms:created>
  <dcterms:modified xsi:type="dcterms:W3CDTF">2024-04-25T09:55:36Z</dcterms:modified>
</cp:coreProperties>
</file>