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3" r:id="rId3"/>
    <p:sldId id="284" r:id="rId4"/>
    <p:sldId id="261" r:id="rId5"/>
    <p:sldId id="265" r:id="rId6"/>
    <p:sldId id="266" r:id="rId7"/>
    <p:sldId id="267" r:id="rId8"/>
    <p:sldId id="268" r:id="rId9"/>
    <p:sldId id="286" r:id="rId10"/>
    <p:sldId id="269" r:id="rId11"/>
    <p:sldId id="281" r:id="rId12"/>
    <p:sldId id="282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1CAB-9372-4DF6-8034-247B2E48BCE0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8754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1CAB-9372-4DF6-8034-247B2E48BCE0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5732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1CAB-9372-4DF6-8034-247B2E48BCE0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810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1CAB-9372-4DF6-8034-247B2E48BCE0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277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1CAB-9372-4DF6-8034-247B2E48BCE0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8328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1CAB-9372-4DF6-8034-247B2E48BCE0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372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1CAB-9372-4DF6-8034-247B2E48BCE0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9749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1CAB-9372-4DF6-8034-247B2E48BCE0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3861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1CAB-9372-4DF6-8034-247B2E48BCE0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3298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1CAB-9372-4DF6-8034-247B2E48BCE0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1792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1CAB-9372-4DF6-8034-247B2E48BCE0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8894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A1CAB-9372-4DF6-8034-247B2E48BCE0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C86D0-461F-405F-A742-32F155E589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5392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br/url?sa=i&amp;rct=j&amp;q=&amp;esrc=s&amp;frm=1&amp;source=images&amp;cd=&amp;cad=rja&amp;uact=8&amp;ved=0ahUKEwjI2b-tqrDTAhXDQZAKHaX8C3QQjRwIBw&amp;url=http://www.ebah.com.br/content/ABAAABO88AD/estruturas-funcoes-dos-nervos-perifericos&amp;psig=AFQjCNEJBBQlHqiEiMLN2LXCOJcTE0ZfXg&amp;ust=1492684579566079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uact=8&amp;ved=0ahUKEwjI2b-tqrDTAhXDQZAKHaX8C3QQjRwIBw&amp;url=http://www.ebah.com.br/content/ABAAABO88AD/estruturas-funcoes-dos-nervos-perifericos&amp;psig=AFQjCNEJBBQlHqiEiMLN2LXCOJcTE0ZfXg&amp;ust=1492684579566079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1.bp.blogspot.com/_9HJx2RUID_M/RkcvjBynL5I/AAAAAAAAAFE/1U1HThCq6fk/s1600-h/plexo+novo.bmp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.br/url?sa=i&amp;rct=j&amp;q=&amp;esrc=s&amp;frm=1&amp;source=images&amp;cd=&amp;cad=rja&amp;uact=8&amp;ved=2ahUKEwiTp8yd6NLaAhVSOZAKHafXDvEQjRx6BAgAEAU&amp;url=https://www.purposegames.com/game/plexo-lombar-nervo-isquiatico-game/stats&amp;psig=AOvVaw2fOOdMGlLzujOj0wgx8wBC&amp;ust=152465579712044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google.com.br/url?sa=i&amp;rct=j&amp;q=&amp;esrc=s&amp;frm=1&amp;source=images&amp;cd=&amp;cad=rja&amp;uact=8&amp;ved=2ahUKEwjG2L7o6dLaAhXJjZAKHbzKBUYQjRx6BAgAEAU&amp;url=http://www.grupodeortopedia.com.br/lesao-de-plexo-braquial/&amp;psig=AOvVaw3OohVHN5PCwYi-ZaQoqK3O&amp;ust=1524656371353901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br/url?sa=i&amp;rct=j&amp;q=&amp;esrc=s&amp;frm=1&amp;source=images&amp;cd=&amp;cad=rja&amp;uact=8&amp;ved=2ahUKEwiJhO648dLaAhXIj5AKHQtwDaUQjRx6BAgAEAU&amp;url=https://simbrazil.mediviewprojects.org/index.php/o-paciente-com-braquialgia&amp;psig=AOvVaw1rn2QAzmDgPfZVaLEuFQXo&amp;ust=1524658270397357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frm=1&amp;source=images&amp;cd=&amp;cad=rja&amp;uact=8&amp;ved=2ahUKEwi8joiV7NLaAhVBfZAKHWP8DBoQjRx6BAgAEAU&amp;url=http://www.ebah.com.br/content/ABAAABO88AD/estruturas-funcoes-dos-nervos-perifericos?part=2&amp;psig=AOvVaw0JNPCqcfnuAY5agySLHfC3&amp;ust=1524656828764233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om.br/url?sa=i&amp;rct=j&amp;q=&amp;esrc=s&amp;frm=1&amp;source=images&amp;cd=&amp;cad=rja&amp;uact=8&amp;ved=2ahUKEwjfloLt8tLaAhXJG5AKHTWFB40QjRx6BAgAEAU&amp;url=http://www.arydol.es/anatomia-plexo-braquial.php&amp;psig=AOvVaw1rn2QAzmDgPfZVaLEuFQXo&amp;ust=1524658270397357" TargetMode="Externa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SUPERIORES</a:t>
            </a:r>
          </a:p>
          <a:p>
            <a:r>
              <a:rPr lang="pt-BR" sz="9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8: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Inervação</a:t>
            </a: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membros superiores.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40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121"/>
          <p:cNvGrpSpPr>
            <a:grpSpLocks/>
          </p:cNvGrpSpPr>
          <p:nvPr/>
        </p:nvGrpSpPr>
        <p:grpSpPr bwMode="auto">
          <a:xfrm>
            <a:off x="1447800" y="609600"/>
            <a:ext cx="6235700" cy="5472113"/>
            <a:chOff x="912" y="384"/>
            <a:chExt cx="3928" cy="3447"/>
          </a:xfrm>
        </p:grpSpPr>
        <p:grpSp>
          <p:nvGrpSpPr>
            <p:cNvPr id="15390" name="Group 2050"/>
            <p:cNvGrpSpPr>
              <a:grpSpLocks/>
            </p:cNvGrpSpPr>
            <p:nvPr/>
          </p:nvGrpSpPr>
          <p:grpSpPr bwMode="auto">
            <a:xfrm>
              <a:off x="912" y="384"/>
              <a:ext cx="3928" cy="3447"/>
              <a:chOff x="912" y="384"/>
              <a:chExt cx="3928" cy="3447"/>
            </a:xfrm>
          </p:grpSpPr>
          <p:grpSp>
            <p:nvGrpSpPr>
              <p:cNvPr id="15394" name="Group 2051"/>
              <p:cNvGrpSpPr>
                <a:grpSpLocks/>
              </p:cNvGrpSpPr>
              <p:nvPr/>
            </p:nvGrpSpPr>
            <p:grpSpPr bwMode="auto">
              <a:xfrm>
                <a:off x="912" y="384"/>
                <a:ext cx="3928" cy="3447"/>
                <a:chOff x="912" y="384"/>
                <a:chExt cx="3928" cy="3447"/>
              </a:xfrm>
            </p:grpSpPr>
            <p:pic>
              <p:nvPicPr>
                <p:cNvPr id="15396" name="Picture 205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-12000" contrast="24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2" y="384"/>
                  <a:ext cx="3928" cy="3447"/>
                </a:xfrm>
                <a:prstGeom prst="rect">
                  <a:avLst/>
                </a:prstGeom>
                <a:noFill/>
                <a:ln w="76200" cmpd="tri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397" name="Rectangle 2053"/>
                <p:cNvSpPr>
                  <a:spLocks noChangeArrowheads="1"/>
                </p:cNvSpPr>
                <p:nvPr/>
              </p:nvSpPr>
              <p:spPr bwMode="auto">
                <a:xfrm>
                  <a:off x="4168" y="3419"/>
                  <a:ext cx="671" cy="41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sp>
            <p:nvSpPr>
              <p:cNvPr id="23558" name="Text Box 2054"/>
              <p:cNvSpPr txBox="1">
                <a:spLocks noChangeArrowheads="1"/>
              </p:cNvSpPr>
              <p:nvPr/>
            </p:nvSpPr>
            <p:spPr bwMode="auto">
              <a:xfrm>
                <a:off x="936" y="411"/>
                <a:ext cx="1238" cy="40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pt-B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  <a:cs typeface="Arial" pitchFamily="34" charset="0"/>
                  </a:rPr>
                  <a:t>Plexo Braquial</a:t>
                </a:r>
              </a:p>
              <a:p>
                <a:pPr>
                  <a:defRPr/>
                </a:pPr>
                <a:r>
                  <a:rPr lang="pt-BR" sz="1600" b="1" dirty="0">
                    <a:solidFill>
                      <a:schemeClr val="hlink"/>
                    </a:solidFill>
                  </a:rPr>
                  <a:t>Ramos Terminais</a:t>
                </a:r>
              </a:p>
            </p:txBody>
          </p:sp>
        </p:grpSp>
        <p:sp>
          <p:nvSpPr>
            <p:cNvPr id="15391" name="Text Box 2118"/>
            <p:cNvSpPr txBox="1">
              <a:spLocks noChangeArrowheads="1"/>
            </p:cNvSpPr>
            <p:nvPr/>
          </p:nvSpPr>
          <p:spPr bwMode="auto">
            <a:xfrm>
              <a:off x="2140" y="3099"/>
              <a:ext cx="26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200" b="1" dirty="0">
                  <a:latin typeface="Arial" pitchFamily="34" charset="0"/>
                  <a:cs typeface="Arial" pitchFamily="34" charset="0"/>
                </a:rPr>
                <a:t>FM</a:t>
              </a:r>
            </a:p>
          </p:txBody>
        </p:sp>
        <p:sp>
          <p:nvSpPr>
            <p:cNvPr id="15392" name="Text Box 2119"/>
            <p:cNvSpPr txBox="1">
              <a:spLocks noChangeArrowheads="1"/>
            </p:cNvSpPr>
            <p:nvPr/>
          </p:nvSpPr>
          <p:spPr bwMode="auto">
            <a:xfrm>
              <a:off x="2023" y="2544"/>
              <a:ext cx="2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200" b="1" dirty="0">
                  <a:latin typeface="Arial" pitchFamily="34" charset="0"/>
                  <a:cs typeface="Arial" pitchFamily="34" charset="0"/>
                </a:rPr>
                <a:t>FP</a:t>
              </a:r>
            </a:p>
          </p:txBody>
        </p:sp>
        <p:sp>
          <p:nvSpPr>
            <p:cNvPr id="15393" name="Text Box 2120"/>
            <p:cNvSpPr txBox="1">
              <a:spLocks noChangeArrowheads="1"/>
            </p:cNvSpPr>
            <p:nvPr/>
          </p:nvSpPr>
          <p:spPr bwMode="auto">
            <a:xfrm>
              <a:off x="1666" y="2355"/>
              <a:ext cx="2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200" b="1" dirty="0">
                  <a:latin typeface="Arial" pitchFamily="34" charset="0"/>
                  <a:cs typeface="Arial" pitchFamily="34" charset="0"/>
                </a:rPr>
                <a:t>FL</a:t>
              </a:r>
            </a:p>
          </p:txBody>
        </p:sp>
      </p:grpSp>
      <p:grpSp>
        <p:nvGrpSpPr>
          <p:cNvPr id="5" name="Group 2061"/>
          <p:cNvGrpSpPr>
            <a:grpSpLocks/>
          </p:cNvGrpSpPr>
          <p:nvPr/>
        </p:nvGrpSpPr>
        <p:grpSpPr bwMode="auto">
          <a:xfrm>
            <a:off x="228600" y="3790950"/>
            <a:ext cx="2362200" cy="552450"/>
            <a:chOff x="144" y="2388"/>
            <a:chExt cx="1488" cy="348"/>
          </a:xfrm>
        </p:grpSpPr>
        <p:sp>
          <p:nvSpPr>
            <p:cNvPr id="15388" name="Text Box 2056"/>
            <p:cNvSpPr txBox="1">
              <a:spLocks noChangeArrowheads="1"/>
            </p:cNvSpPr>
            <p:nvPr/>
          </p:nvSpPr>
          <p:spPr bwMode="auto">
            <a:xfrm>
              <a:off x="144" y="2388"/>
              <a:ext cx="1319" cy="19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 smtClean="0">
                  <a:solidFill>
                    <a:schemeClr val="tx2"/>
                  </a:solidFill>
                </a:rPr>
                <a:t>Raiz </a:t>
              </a:r>
              <a:r>
                <a:rPr lang="pt-BR" altLang="pt-BR" sz="1400" b="1" dirty="0">
                  <a:solidFill>
                    <a:schemeClr val="tx2"/>
                  </a:solidFill>
                </a:rPr>
                <a:t>lateral  n. mediano</a:t>
              </a:r>
            </a:p>
          </p:txBody>
        </p:sp>
        <p:sp>
          <p:nvSpPr>
            <p:cNvPr id="15389" name="Line 2059"/>
            <p:cNvSpPr>
              <a:spLocks noChangeShapeType="1"/>
            </p:cNvSpPr>
            <p:nvPr/>
          </p:nvSpPr>
          <p:spPr bwMode="auto">
            <a:xfrm>
              <a:off x="1392" y="2496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2068"/>
          <p:cNvGrpSpPr>
            <a:grpSpLocks/>
          </p:cNvGrpSpPr>
          <p:nvPr/>
        </p:nvGrpSpPr>
        <p:grpSpPr bwMode="auto">
          <a:xfrm>
            <a:off x="533400" y="4633913"/>
            <a:ext cx="1284288" cy="523875"/>
            <a:chOff x="336" y="2744"/>
            <a:chExt cx="809" cy="330"/>
          </a:xfrm>
        </p:grpSpPr>
        <p:sp>
          <p:nvSpPr>
            <p:cNvPr id="15386" name="Text Box 2055"/>
            <p:cNvSpPr txBox="1">
              <a:spLocks noChangeArrowheads="1"/>
            </p:cNvSpPr>
            <p:nvPr/>
          </p:nvSpPr>
          <p:spPr bwMode="auto">
            <a:xfrm>
              <a:off x="336" y="2744"/>
              <a:ext cx="556" cy="33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 smtClean="0"/>
                <a:t>N. Axilar</a:t>
              </a:r>
            </a:p>
            <a:p>
              <a:pPr algn="ctr"/>
              <a:r>
                <a:rPr lang="pt-BR" altLang="pt-BR" sz="1400" b="1" dirty="0" smtClean="0"/>
                <a:t>C5 e C6</a:t>
              </a:r>
              <a:endParaRPr lang="pt-BR" altLang="pt-BR" sz="1400" b="1" dirty="0"/>
            </a:p>
          </p:txBody>
        </p:sp>
        <p:sp>
          <p:nvSpPr>
            <p:cNvPr id="15387" name="Line 2060"/>
            <p:cNvSpPr>
              <a:spLocks noChangeShapeType="1"/>
            </p:cNvSpPr>
            <p:nvPr/>
          </p:nvSpPr>
          <p:spPr bwMode="auto">
            <a:xfrm flipV="1">
              <a:off x="884" y="2784"/>
              <a:ext cx="261" cy="1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2073"/>
          <p:cNvGrpSpPr>
            <a:grpSpLocks/>
          </p:cNvGrpSpPr>
          <p:nvPr/>
        </p:nvGrpSpPr>
        <p:grpSpPr bwMode="auto">
          <a:xfrm>
            <a:off x="4105275" y="4778376"/>
            <a:ext cx="2657475" cy="523875"/>
            <a:chOff x="2544" y="3073"/>
            <a:chExt cx="1674" cy="330"/>
          </a:xfrm>
        </p:grpSpPr>
        <p:sp>
          <p:nvSpPr>
            <p:cNvPr id="15384" name="Text Box 2070"/>
            <p:cNvSpPr txBox="1">
              <a:spLocks noChangeArrowheads="1"/>
            </p:cNvSpPr>
            <p:nvPr/>
          </p:nvSpPr>
          <p:spPr bwMode="auto">
            <a:xfrm>
              <a:off x="2698" y="3073"/>
              <a:ext cx="1520" cy="3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 smtClean="0"/>
                <a:t>N. Cutâneo </a:t>
              </a:r>
              <a:r>
                <a:rPr lang="pt-BR" altLang="pt-BR" sz="1400" b="1" dirty="0"/>
                <a:t>medial do </a:t>
              </a:r>
              <a:r>
                <a:rPr lang="pt-BR" altLang="pt-BR" sz="1400" b="1" dirty="0" smtClean="0"/>
                <a:t>braço</a:t>
              </a:r>
            </a:p>
            <a:p>
              <a:pPr algn="ctr"/>
              <a:r>
                <a:rPr lang="pt-BR" altLang="pt-BR" sz="1400" b="1" dirty="0" smtClean="0"/>
                <a:t>T1</a:t>
              </a:r>
              <a:endParaRPr lang="pt-BR" altLang="pt-BR" sz="1400" b="1" dirty="0"/>
            </a:p>
          </p:txBody>
        </p:sp>
        <p:sp>
          <p:nvSpPr>
            <p:cNvPr id="15385" name="Line 2072"/>
            <p:cNvSpPr>
              <a:spLocks noChangeShapeType="1"/>
            </p:cNvSpPr>
            <p:nvPr/>
          </p:nvSpPr>
          <p:spPr bwMode="auto">
            <a:xfrm>
              <a:off x="2544" y="3264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2079"/>
          <p:cNvGrpSpPr>
            <a:grpSpLocks/>
          </p:cNvGrpSpPr>
          <p:nvPr/>
        </p:nvGrpSpPr>
        <p:grpSpPr bwMode="auto">
          <a:xfrm>
            <a:off x="3733800" y="5257800"/>
            <a:ext cx="2833688" cy="625475"/>
            <a:chOff x="2352" y="3312"/>
            <a:chExt cx="1785" cy="394"/>
          </a:xfrm>
        </p:grpSpPr>
        <p:sp>
          <p:nvSpPr>
            <p:cNvPr id="15382" name="Text Box 2075"/>
            <p:cNvSpPr txBox="1">
              <a:spLocks noChangeArrowheads="1"/>
            </p:cNvSpPr>
            <p:nvPr/>
          </p:nvSpPr>
          <p:spPr bwMode="auto">
            <a:xfrm>
              <a:off x="2410" y="3376"/>
              <a:ext cx="1727" cy="3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 smtClean="0"/>
                <a:t>N. Cutâneo </a:t>
              </a:r>
              <a:r>
                <a:rPr lang="pt-BR" altLang="pt-BR" sz="1400" b="1" dirty="0"/>
                <a:t>medial do </a:t>
              </a:r>
              <a:r>
                <a:rPr lang="pt-BR" altLang="pt-BR" sz="1400" b="1" dirty="0" smtClean="0"/>
                <a:t>antebraço</a:t>
              </a:r>
            </a:p>
            <a:p>
              <a:pPr algn="ctr"/>
              <a:r>
                <a:rPr lang="pt-BR" altLang="pt-BR" sz="1400" b="1" dirty="0" smtClean="0"/>
                <a:t>C8 e T1</a:t>
              </a:r>
              <a:endParaRPr lang="pt-BR" altLang="pt-BR" sz="1400" b="1" dirty="0"/>
            </a:p>
          </p:txBody>
        </p:sp>
        <p:sp>
          <p:nvSpPr>
            <p:cNvPr id="15383" name="Line 2078"/>
            <p:cNvSpPr>
              <a:spLocks noChangeShapeType="1"/>
            </p:cNvSpPr>
            <p:nvPr/>
          </p:nvSpPr>
          <p:spPr bwMode="auto">
            <a:xfrm flipH="1" flipV="1">
              <a:off x="2352" y="3312"/>
              <a:ext cx="48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oup 2088"/>
          <p:cNvGrpSpPr>
            <a:grpSpLocks/>
          </p:cNvGrpSpPr>
          <p:nvPr/>
        </p:nvGrpSpPr>
        <p:grpSpPr bwMode="auto">
          <a:xfrm>
            <a:off x="-7937" y="4076700"/>
            <a:ext cx="1912936" cy="523875"/>
            <a:chOff x="-5" y="2568"/>
            <a:chExt cx="1205" cy="330"/>
          </a:xfrm>
        </p:grpSpPr>
        <p:sp>
          <p:nvSpPr>
            <p:cNvPr id="15380" name="Text Box 2084"/>
            <p:cNvSpPr txBox="1">
              <a:spLocks noChangeArrowheads="1"/>
            </p:cNvSpPr>
            <p:nvPr/>
          </p:nvSpPr>
          <p:spPr bwMode="auto">
            <a:xfrm>
              <a:off x="-5" y="2568"/>
              <a:ext cx="1112" cy="33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pt-BR" altLang="pt-BR" sz="1400" b="1" dirty="0" smtClean="0"/>
                <a:t>N. Músculo-cutâneo </a:t>
              </a:r>
            </a:p>
            <a:p>
              <a:pPr algn="ctr"/>
              <a:r>
                <a:rPr lang="pt-BR" altLang="pt-BR" sz="1400" b="1" dirty="0" smtClean="0"/>
                <a:t>C5 a C7</a:t>
              </a:r>
              <a:endParaRPr lang="pt-BR" altLang="pt-BR" sz="1400" b="1" dirty="0"/>
            </a:p>
          </p:txBody>
        </p:sp>
        <p:sp>
          <p:nvSpPr>
            <p:cNvPr id="15381" name="Line 2087"/>
            <p:cNvSpPr>
              <a:spLocks noChangeShapeType="1"/>
            </p:cNvSpPr>
            <p:nvPr/>
          </p:nvSpPr>
          <p:spPr bwMode="auto">
            <a:xfrm>
              <a:off x="1056" y="2736"/>
              <a:ext cx="144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2092"/>
          <p:cNvGrpSpPr>
            <a:grpSpLocks/>
          </p:cNvGrpSpPr>
          <p:nvPr/>
        </p:nvGrpSpPr>
        <p:grpSpPr bwMode="auto">
          <a:xfrm>
            <a:off x="642938" y="5114926"/>
            <a:ext cx="1295400" cy="619125"/>
            <a:chOff x="405" y="3222"/>
            <a:chExt cx="816" cy="390"/>
          </a:xfrm>
        </p:grpSpPr>
        <p:sp>
          <p:nvSpPr>
            <p:cNvPr id="15378" name="Text Box 2090"/>
            <p:cNvSpPr txBox="1">
              <a:spLocks noChangeArrowheads="1"/>
            </p:cNvSpPr>
            <p:nvPr/>
          </p:nvSpPr>
          <p:spPr bwMode="auto">
            <a:xfrm>
              <a:off x="405" y="3282"/>
              <a:ext cx="575" cy="33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 smtClean="0"/>
                <a:t>N. Radial</a:t>
              </a:r>
            </a:p>
            <a:p>
              <a:pPr algn="ctr"/>
              <a:r>
                <a:rPr lang="pt-BR" altLang="pt-BR" sz="1400" b="1" dirty="0" smtClean="0"/>
                <a:t>C5 a T1</a:t>
              </a:r>
              <a:endParaRPr lang="pt-BR" altLang="pt-BR" sz="1400" b="1" dirty="0"/>
            </a:p>
          </p:txBody>
        </p:sp>
        <p:sp>
          <p:nvSpPr>
            <p:cNvPr id="15379" name="Line 2091"/>
            <p:cNvSpPr>
              <a:spLocks noChangeShapeType="1"/>
            </p:cNvSpPr>
            <p:nvPr/>
          </p:nvSpPr>
          <p:spPr bwMode="auto">
            <a:xfrm flipV="1">
              <a:off x="975" y="3222"/>
              <a:ext cx="246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2117"/>
          <p:cNvGrpSpPr>
            <a:grpSpLocks/>
          </p:cNvGrpSpPr>
          <p:nvPr/>
        </p:nvGrpSpPr>
        <p:grpSpPr bwMode="auto">
          <a:xfrm>
            <a:off x="2667001" y="5486400"/>
            <a:ext cx="852488" cy="752475"/>
            <a:chOff x="1680" y="3456"/>
            <a:chExt cx="537" cy="474"/>
          </a:xfrm>
        </p:grpSpPr>
        <p:sp>
          <p:nvSpPr>
            <p:cNvPr id="15376" name="Text Box 2065"/>
            <p:cNvSpPr txBox="1">
              <a:spLocks noChangeArrowheads="1"/>
            </p:cNvSpPr>
            <p:nvPr/>
          </p:nvSpPr>
          <p:spPr bwMode="auto">
            <a:xfrm>
              <a:off x="1680" y="3600"/>
              <a:ext cx="537" cy="33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 smtClean="0"/>
                <a:t>N. </a:t>
              </a:r>
              <a:r>
                <a:rPr lang="pt-BR" altLang="pt-BR" sz="1400" b="1" dirty="0" err="1" smtClean="0"/>
                <a:t>Ulnar</a:t>
              </a:r>
              <a:endParaRPr lang="pt-BR" altLang="pt-BR" sz="1400" b="1" dirty="0" smtClean="0"/>
            </a:p>
            <a:p>
              <a:pPr algn="ctr"/>
              <a:r>
                <a:rPr lang="pt-BR" altLang="pt-BR" sz="1400" b="1" dirty="0" smtClean="0"/>
                <a:t>C7 a T1</a:t>
              </a:r>
              <a:endParaRPr lang="pt-BR" altLang="pt-BR" sz="1400" b="1" dirty="0"/>
            </a:p>
          </p:txBody>
        </p:sp>
        <p:sp>
          <p:nvSpPr>
            <p:cNvPr id="15377" name="Line 2095"/>
            <p:cNvSpPr>
              <a:spLocks noChangeShapeType="1"/>
            </p:cNvSpPr>
            <p:nvPr/>
          </p:nvSpPr>
          <p:spPr bwMode="auto">
            <a:xfrm flipH="1" flipV="1">
              <a:off x="1776" y="3456"/>
              <a:ext cx="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2105"/>
          <p:cNvGrpSpPr>
            <a:grpSpLocks/>
          </p:cNvGrpSpPr>
          <p:nvPr/>
        </p:nvGrpSpPr>
        <p:grpSpPr bwMode="auto">
          <a:xfrm>
            <a:off x="755576" y="5445348"/>
            <a:ext cx="1368425" cy="873125"/>
            <a:chOff x="480" y="3320"/>
            <a:chExt cx="862" cy="550"/>
          </a:xfrm>
        </p:grpSpPr>
        <p:sp>
          <p:nvSpPr>
            <p:cNvPr id="15374" name="Text Box 2098"/>
            <p:cNvSpPr txBox="1">
              <a:spLocks noChangeArrowheads="1"/>
            </p:cNvSpPr>
            <p:nvPr/>
          </p:nvSpPr>
          <p:spPr bwMode="auto">
            <a:xfrm>
              <a:off x="480" y="3540"/>
              <a:ext cx="682" cy="33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 smtClean="0"/>
                <a:t>N. Mediano</a:t>
              </a:r>
            </a:p>
            <a:p>
              <a:pPr algn="ctr"/>
              <a:r>
                <a:rPr lang="pt-BR" altLang="pt-BR" sz="1400" b="1" dirty="0" smtClean="0"/>
                <a:t>C5 a T1</a:t>
              </a:r>
              <a:endParaRPr lang="pt-BR" altLang="pt-BR" sz="1400" b="1" dirty="0"/>
            </a:p>
          </p:txBody>
        </p:sp>
        <p:sp>
          <p:nvSpPr>
            <p:cNvPr id="15375" name="Line 2104"/>
            <p:cNvSpPr>
              <a:spLocks noChangeShapeType="1"/>
            </p:cNvSpPr>
            <p:nvPr/>
          </p:nvSpPr>
          <p:spPr bwMode="auto">
            <a:xfrm flipV="1">
              <a:off x="1152" y="3320"/>
              <a:ext cx="190" cy="2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2116"/>
          <p:cNvGrpSpPr>
            <a:grpSpLocks/>
          </p:cNvGrpSpPr>
          <p:nvPr/>
        </p:nvGrpSpPr>
        <p:grpSpPr bwMode="auto">
          <a:xfrm>
            <a:off x="2895601" y="5105402"/>
            <a:ext cx="2852738" cy="1131888"/>
            <a:chOff x="1824" y="3216"/>
            <a:chExt cx="1797" cy="713"/>
          </a:xfrm>
        </p:grpSpPr>
        <p:sp>
          <p:nvSpPr>
            <p:cNvPr id="15372" name="Text Box 2108"/>
            <p:cNvSpPr txBox="1">
              <a:spLocks noChangeArrowheads="1"/>
            </p:cNvSpPr>
            <p:nvPr/>
          </p:nvSpPr>
          <p:spPr bwMode="auto">
            <a:xfrm>
              <a:off x="2290" y="3735"/>
              <a:ext cx="1331" cy="194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 smtClean="0">
                  <a:solidFill>
                    <a:schemeClr val="tx2"/>
                  </a:solidFill>
                </a:rPr>
                <a:t>Raiz </a:t>
              </a:r>
              <a:r>
                <a:rPr lang="pt-BR" altLang="pt-BR" sz="1400" b="1" dirty="0">
                  <a:solidFill>
                    <a:schemeClr val="tx2"/>
                  </a:solidFill>
                </a:rPr>
                <a:t>medial  n. mediano</a:t>
              </a:r>
            </a:p>
          </p:txBody>
        </p:sp>
        <p:sp>
          <p:nvSpPr>
            <p:cNvPr id="15373" name="Line 2112"/>
            <p:cNvSpPr>
              <a:spLocks noChangeShapeType="1"/>
            </p:cNvSpPr>
            <p:nvPr/>
          </p:nvSpPr>
          <p:spPr bwMode="auto">
            <a:xfrm flipH="1" flipV="1">
              <a:off x="1824" y="3216"/>
              <a:ext cx="557" cy="5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337872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63688" y="4010288"/>
            <a:ext cx="6552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Nervoso Periférico</a:t>
            </a:r>
          </a:p>
          <a:p>
            <a:pPr>
              <a:buFont typeface="Arial" pitchFamily="34" charset="0"/>
              <a:buChar char="•"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Nervo espinhal e plexo nervoso</a:t>
            </a:r>
          </a:p>
          <a:p>
            <a:pPr>
              <a:buFont typeface="Arial" pitchFamily="34" charset="0"/>
              <a:buChar char="•"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Plexo braquial  </a:t>
            </a:r>
            <a:endParaRPr lang="pt-BR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AULAS APARELHO LOCOMOTOR  MEDICINA 2018\INERVAÇÃ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44008" cy="348300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57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2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62588" y="1555750"/>
            <a:ext cx="3038475" cy="172878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400" smtClean="0"/>
              <a:t> </a:t>
            </a:r>
            <a:r>
              <a:rPr lang="pt-BR" altLang="pt-BR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Divisão Anatômica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400" b="1" smtClean="0">
                <a:latin typeface="Calibri" pitchFamily="34" charset="0"/>
              </a:rPr>
              <a:t>1. S.N.Central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400" b="1" smtClean="0">
              <a:latin typeface="Calibri" pitchFamily="34" charset="0"/>
            </a:endParaRP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400" b="1" smtClean="0">
                <a:latin typeface="Calibri" pitchFamily="34" charset="0"/>
              </a:rPr>
              <a:t>  2. S.N.Periférico</a:t>
            </a: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400" smtClean="0">
              <a:solidFill>
                <a:srgbClr val="FF6600"/>
              </a:solidFill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pt-BR" altLang="pt-BR" sz="240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11188" y="115888"/>
            <a:ext cx="8004175" cy="5762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Anatomia do Sistema </a:t>
            </a:r>
            <a:r>
              <a:rPr lang="pt-BR" sz="32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Nervoso</a:t>
            </a:r>
          </a:p>
        </p:txBody>
      </p:sp>
      <p:pic>
        <p:nvPicPr>
          <p:cNvPr id="10" name="Picture 8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3455987" cy="58880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3133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640"/>
            <a:ext cx="7494587" cy="963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3600" b="1" dirty="0" smtClean="0">
                <a:solidFill>
                  <a:schemeClr val="tx1"/>
                </a:solidFill>
              </a:rPr>
              <a:t>Sistema Nervoso Periférico</a:t>
            </a:r>
            <a:br>
              <a:rPr lang="pt-BR" altLang="pt-BR" sz="3600" b="1" dirty="0" smtClean="0">
                <a:solidFill>
                  <a:schemeClr val="tx1"/>
                </a:solidFill>
              </a:rPr>
            </a:br>
            <a:r>
              <a:rPr lang="pt-BR" altLang="pt-BR" sz="2400" dirty="0" smtClean="0">
                <a:solidFill>
                  <a:srgbClr val="FFFF00"/>
                </a:solidFill>
              </a:rPr>
              <a:t> </a:t>
            </a:r>
            <a:r>
              <a:rPr lang="pt-BR" altLang="pt-BR" sz="2400" b="1" dirty="0" smtClean="0">
                <a:solidFill>
                  <a:srgbClr val="FF0000"/>
                </a:solidFill>
              </a:rPr>
              <a:t>Nervos cranianos e espinhais</a:t>
            </a:r>
          </a:p>
        </p:txBody>
      </p:sp>
      <p:pic>
        <p:nvPicPr>
          <p:cNvPr id="12292" name="Picture 4" descr="lamina 112 -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23975"/>
            <a:ext cx="4940300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493" y="1124743"/>
            <a:ext cx="3297119" cy="561736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9563" y="4260850"/>
            <a:ext cx="3754437" cy="2597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machad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60554"/>
            <a:ext cx="4718174" cy="57974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92587"/>
            <a:ext cx="2819400" cy="2665413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43608" y="1124744"/>
            <a:ext cx="1800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PLEXO NERVOSO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eta para baixo 8"/>
          <p:cNvSpPr/>
          <p:nvPr/>
        </p:nvSpPr>
        <p:spPr>
          <a:xfrm rot="2629296">
            <a:off x="8175773" y="5159349"/>
            <a:ext cx="360040" cy="362545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3686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915816" y="676275"/>
            <a:ext cx="3562194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Plexos nervosos somáticos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1188" y="1196974"/>
            <a:ext cx="3816350" cy="5502275"/>
          </a:xfrm>
          <a:prstGeom prst="rect">
            <a:avLst/>
          </a:prstGeom>
        </p:spPr>
      </p:pic>
      <p:pic>
        <p:nvPicPr>
          <p:cNvPr id="8" name="Picture 9" descr="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286250" cy="44783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esultado de imagem para plexo lombossacr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556792"/>
            <a:ext cx="5220680" cy="46085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9" name="Picture 100" descr="http://1.bp.blogspot.com/_9HJx2RUID_M/RkcvjBynL5I/AAAAAAAAAFE/1U1HThCq6fk/s400/plexo+novo.bm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bright="-12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825" y="1162000"/>
            <a:ext cx="3290111" cy="550736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457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6"/>
          <p:cNvGrpSpPr>
            <a:grpSpLocks/>
          </p:cNvGrpSpPr>
          <p:nvPr/>
        </p:nvGrpSpPr>
        <p:grpSpPr bwMode="auto">
          <a:xfrm>
            <a:off x="1181100" y="129479"/>
            <a:ext cx="6781800" cy="6107912"/>
            <a:chOff x="720" y="-57"/>
            <a:chExt cx="4320" cy="4104"/>
          </a:xfrm>
        </p:grpSpPr>
        <p:grpSp>
          <p:nvGrpSpPr>
            <p:cNvPr id="11267" name="Group 15"/>
            <p:cNvGrpSpPr>
              <a:grpSpLocks/>
            </p:cNvGrpSpPr>
            <p:nvPr/>
          </p:nvGrpSpPr>
          <p:grpSpPr bwMode="auto">
            <a:xfrm>
              <a:off x="720" y="-57"/>
              <a:ext cx="4320" cy="4104"/>
              <a:chOff x="720" y="-105"/>
              <a:chExt cx="4320" cy="4104"/>
            </a:xfrm>
          </p:grpSpPr>
          <p:grpSp>
            <p:nvGrpSpPr>
              <p:cNvPr id="11269" name="Group 14"/>
              <p:cNvGrpSpPr>
                <a:grpSpLocks/>
              </p:cNvGrpSpPr>
              <p:nvPr/>
            </p:nvGrpSpPr>
            <p:grpSpPr bwMode="auto">
              <a:xfrm>
                <a:off x="720" y="543"/>
                <a:ext cx="4320" cy="3456"/>
                <a:chOff x="720" y="543"/>
                <a:chExt cx="4320" cy="3456"/>
              </a:xfrm>
            </p:grpSpPr>
            <p:pic>
              <p:nvPicPr>
                <p:cNvPr id="11271" name="Picture 6" descr="Plexo braquial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" y="543"/>
                  <a:ext cx="4320" cy="3456"/>
                </a:xfrm>
                <a:prstGeom prst="rect">
                  <a:avLst/>
                </a:prstGeom>
                <a:noFill/>
                <a:ln w="57150" cmpd="thickThin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272" name="Rectangle 8"/>
                <p:cNvSpPr>
                  <a:spLocks noChangeArrowheads="1"/>
                </p:cNvSpPr>
                <p:nvPr/>
              </p:nvSpPr>
              <p:spPr bwMode="auto">
                <a:xfrm>
                  <a:off x="1056" y="566"/>
                  <a:ext cx="1248" cy="28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76200" cmpd="tri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sp>
            <p:nvSpPr>
              <p:cNvPr id="10245" name="Text Box 5"/>
              <p:cNvSpPr txBox="1">
                <a:spLocks noChangeArrowheads="1"/>
              </p:cNvSpPr>
              <p:nvPr/>
            </p:nvSpPr>
            <p:spPr bwMode="auto">
              <a:xfrm>
                <a:off x="1625" y="-105"/>
                <a:ext cx="2631" cy="476"/>
              </a:xfrm>
              <a:prstGeom prst="rect">
                <a:avLst/>
              </a:prstGeom>
              <a:noFill/>
              <a:ln w="76200" cmpd="tri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20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  <a:cs typeface="Arial" pitchFamily="34" charset="0"/>
                  </a:rPr>
                  <a:t>Plexo </a:t>
                </a:r>
                <a:r>
                  <a:rPr lang="pt-BR" sz="2000" b="1" dirty="0" smtClean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  <a:cs typeface="Arial" pitchFamily="34" charset="0"/>
                  </a:rPr>
                  <a:t>Braquial</a:t>
                </a:r>
              </a:p>
              <a:p>
                <a:pPr algn="ctr">
                  <a:defRPr/>
                </a:pPr>
                <a:r>
                  <a:rPr lang="pt-B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  <a:cs typeface="Arial" pitchFamily="34" charset="0"/>
                  </a:rPr>
                  <a:t> Ramos ventrais de C5 a C8 e T1</a:t>
                </a:r>
                <a:endParaRPr lang="pt-BR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268" name="Rectangle 12"/>
            <p:cNvSpPr>
              <a:spLocks noChangeArrowheads="1"/>
            </p:cNvSpPr>
            <p:nvPr/>
          </p:nvSpPr>
          <p:spPr bwMode="auto">
            <a:xfrm>
              <a:off x="4008" y="3759"/>
              <a:ext cx="1008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6200" cmpd="tri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pt-BR" altLang="pt-BR"/>
            </a:p>
          </p:txBody>
        </p:sp>
      </p:grpSp>
      <p:pic>
        <p:nvPicPr>
          <p:cNvPr id="13314" name="Picture 2" descr="Resultado de imagem para plexo braquia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24333"/>
            <a:ext cx="4464496" cy="29847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" name="Picture 9" descr="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0246" y="1258146"/>
            <a:ext cx="4214242" cy="447511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m para fasciculos do plexo braquial e a arteria axila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484784"/>
            <a:ext cx="3810000" cy="281940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752528" cy="418518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395536" y="22768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4576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86"/>
          <p:cNvGrpSpPr>
            <a:grpSpLocks/>
          </p:cNvGrpSpPr>
          <p:nvPr/>
        </p:nvGrpSpPr>
        <p:grpSpPr bwMode="auto">
          <a:xfrm>
            <a:off x="3451225" y="622300"/>
            <a:ext cx="1601788" cy="6235700"/>
            <a:chOff x="2149" y="392"/>
            <a:chExt cx="1009" cy="3928"/>
          </a:xfrm>
        </p:grpSpPr>
        <p:grpSp>
          <p:nvGrpSpPr>
            <p:cNvPr id="12333" name="Group 1043"/>
            <p:cNvGrpSpPr>
              <a:grpSpLocks/>
            </p:cNvGrpSpPr>
            <p:nvPr/>
          </p:nvGrpSpPr>
          <p:grpSpPr bwMode="auto">
            <a:xfrm>
              <a:off x="2149" y="392"/>
              <a:ext cx="1009" cy="3928"/>
              <a:chOff x="2149" y="392"/>
              <a:chExt cx="1009" cy="3928"/>
            </a:xfrm>
          </p:grpSpPr>
          <p:pic>
            <p:nvPicPr>
              <p:cNvPr id="12340" name="Picture 1032"/>
              <p:cNvPicPr preferRelativeResize="0">
                <a:picLocks noChangeArrowheads="1"/>
              </p:cNvPicPr>
              <p:nvPr/>
            </p:nvPicPr>
            <p:blipFill>
              <a:blip r:embed="rId2" cstate="print">
                <a:lum bright="-12000" contrast="24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1734" r="42554"/>
              <a:stretch>
                <a:fillRect/>
              </a:stretch>
            </p:blipFill>
            <p:spPr bwMode="auto">
              <a:xfrm>
                <a:off x="2149" y="392"/>
                <a:ext cx="1009" cy="344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41" name="Text Box 1036"/>
              <p:cNvSpPr txBox="1">
                <a:spLocks noChangeArrowheads="1"/>
              </p:cNvSpPr>
              <p:nvPr/>
            </p:nvSpPr>
            <p:spPr bwMode="auto">
              <a:xfrm>
                <a:off x="2244" y="4032"/>
                <a:ext cx="75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pt-BR" altLang="pt-BR" b="1">
                    <a:solidFill>
                      <a:srgbClr val="FFFFFF"/>
                    </a:solidFill>
                  </a:rPr>
                  <a:t>divisões</a:t>
                </a:r>
                <a:endParaRPr lang="pt-BR" altLang="pt-BR"/>
              </a:p>
            </p:txBody>
          </p:sp>
        </p:grpSp>
        <p:sp>
          <p:nvSpPr>
            <p:cNvPr id="12334" name="Text Box 1076"/>
            <p:cNvSpPr txBox="1">
              <a:spLocks noChangeArrowheads="1"/>
            </p:cNvSpPr>
            <p:nvPr/>
          </p:nvSpPr>
          <p:spPr bwMode="auto">
            <a:xfrm>
              <a:off x="2443" y="181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2335" name="Text Box 1077"/>
            <p:cNvSpPr txBox="1">
              <a:spLocks noChangeArrowheads="1"/>
            </p:cNvSpPr>
            <p:nvPr/>
          </p:nvSpPr>
          <p:spPr bwMode="auto">
            <a:xfrm>
              <a:off x="2513" y="2011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2336" name="Text Box 1078"/>
            <p:cNvSpPr txBox="1">
              <a:spLocks noChangeArrowheads="1"/>
            </p:cNvSpPr>
            <p:nvPr/>
          </p:nvSpPr>
          <p:spPr bwMode="auto">
            <a:xfrm>
              <a:off x="2928" y="2688"/>
              <a:ext cx="1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2337" name="Text Box 1079"/>
            <p:cNvSpPr txBox="1">
              <a:spLocks noChangeArrowheads="1"/>
            </p:cNvSpPr>
            <p:nvPr/>
          </p:nvSpPr>
          <p:spPr bwMode="auto">
            <a:xfrm>
              <a:off x="2729" y="2166"/>
              <a:ext cx="16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dirty="0">
                  <a:solidFill>
                    <a:srgbClr val="C00000"/>
                  </a:solidFill>
                </a:rPr>
                <a:t>P</a:t>
              </a:r>
            </a:p>
          </p:txBody>
        </p:sp>
        <p:sp>
          <p:nvSpPr>
            <p:cNvPr id="12338" name="Text Box 1083"/>
            <p:cNvSpPr txBox="1">
              <a:spLocks noChangeArrowheads="1"/>
            </p:cNvSpPr>
            <p:nvPr/>
          </p:nvSpPr>
          <p:spPr bwMode="auto">
            <a:xfrm>
              <a:off x="2825" y="2430"/>
              <a:ext cx="16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dirty="0">
                  <a:solidFill>
                    <a:srgbClr val="C00000"/>
                  </a:solidFill>
                </a:rPr>
                <a:t>P</a:t>
              </a:r>
            </a:p>
          </p:txBody>
        </p:sp>
        <p:sp>
          <p:nvSpPr>
            <p:cNvPr id="12339" name="Text Box 1084"/>
            <p:cNvSpPr txBox="1">
              <a:spLocks noChangeArrowheads="1"/>
            </p:cNvSpPr>
            <p:nvPr/>
          </p:nvSpPr>
          <p:spPr bwMode="auto">
            <a:xfrm>
              <a:off x="2695" y="1862"/>
              <a:ext cx="16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dirty="0">
                  <a:solidFill>
                    <a:srgbClr val="C00000"/>
                  </a:solidFill>
                </a:rPr>
                <a:t>P</a:t>
              </a:r>
            </a:p>
          </p:txBody>
        </p:sp>
      </p:grpSp>
      <p:grpSp>
        <p:nvGrpSpPr>
          <p:cNvPr id="4" name="Group 1090"/>
          <p:cNvGrpSpPr>
            <a:grpSpLocks/>
          </p:cNvGrpSpPr>
          <p:nvPr/>
        </p:nvGrpSpPr>
        <p:grpSpPr bwMode="auto">
          <a:xfrm>
            <a:off x="1511300" y="622300"/>
            <a:ext cx="2322513" cy="6235700"/>
            <a:chOff x="912" y="392"/>
            <a:chExt cx="1463" cy="3928"/>
          </a:xfrm>
        </p:grpSpPr>
        <p:grpSp>
          <p:nvGrpSpPr>
            <p:cNvPr id="12327" name="Group 1042"/>
            <p:cNvGrpSpPr>
              <a:grpSpLocks/>
            </p:cNvGrpSpPr>
            <p:nvPr/>
          </p:nvGrpSpPr>
          <p:grpSpPr bwMode="auto">
            <a:xfrm>
              <a:off x="912" y="392"/>
              <a:ext cx="1200" cy="3928"/>
              <a:chOff x="912" y="392"/>
              <a:chExt cx="1200" cy="3928"/>
            </a:xfrm>
          </p:grpSpPr>
          <p:pic>
            <p:nvPicPr>
              <p:cNvPr id="12331" name="Picture 1033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12000" contrast="24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69450"/>
              <a:stretch>
                <a:fillRect/>
              </a:stretch>
            </p:blipFill>
            <p:spPr bwMode="auto">
              <a:xfrm>
                <a:off x="912" y="392"/>
                <a:ext cx="1200" cy="3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76200" cmpd="tri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32" name="Text Box 1037"/>
              <p:cNvSpPr txBox="1">
                <a:spLocks noChangeArrowheads="1"/>
              </p:cNvSpPr>
              <p:nvPr/>
            </p:nvSpPr>
            <p:spPr bwMode="auto">
              <a:xfrm>
                <a:off x="1068" y="4032"/>
                <a:ext cx="90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pt-BR" altLang="pt-BR" b="1">
                    <a:solidFill>
                      <a:srgbClr val="FFFFFF"/>
                    </a:solidFill>
                  </a:rPr>
                  <a:t>fascículos</a:t>
                </a:r>
                <a:endParaRPr lang="pt-BR" altLang="pt-BR"/>
              </a:p>
            </p:txBody>
          </p:sp>
        </p:grpSp>
        <p:sp>
          <p:nvSpPr>
            <p:cNvPr id="12328" name="Text Box 1087"/>
            <p:cNvSpPr txBox="1">
              <a:spLocks noChangeArrowheads="1"/>
            </p:cNvSpPr>
            <p:nvPr/>
          </p:nvSpPr>
          <p:spPr bwMode="auto">
            <a:xfrm>
              <a:off x="1728" y="2327"/>
              <a:ext cx="16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dirty="0"/>
                <a:t>L</a:t>
              </a:r>
            </a:p>
          </p:txBody>
        </p:sp>
        <p:sp>
          <p:nvSpPr>
            <p:cNvPr id="12329" name="Text Box 1088"/>
            <p:cNvSpPr txBox="1">
              <a:spLocks noChangeArrowheads="1"/>
            </p:cNvSpPr>
            <p:nvPr/>
          </p:nvSpPr>
          <p:spPr bwMode="auto">
            <a:xfrm>
              <a:off x="2183" y="3115"/>
              <a:ext cx="1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dirty="0"/>
                <a:t>M</a:t>
              </a:r>
            </a:p>
          </p:txBody>
        </p:sp>
        <p:sp>
          <p:nvSpPr>
            <p:cNvPr id="12330" name="Text Box 1089"/>
            <p:cNvSpPr txBox="1">
              <a:spLocks noChangeArrowheads="1"/>
            </p:cNvSpPr>
            <p:nvPr/>
          </p:nvSpPr>
          <p:spPr bwMode="auto">
            <a:xfrm>
              <a:off x="1928" y="2632"/>
              <a:ext cx="16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000" b="1" dirty="0"/>
                <a:t>P</a:t>
              </a:r>
            </a:p>
          </p:txBody>
        </p:sp>
      </p:grpSp>
      <p:grpSp>
        <p:nvGrpSpPr>
          <p:cNvPr id="6" name="Group 1075"/>
          <p:cNvGrpSpPr>
            <a:grpSpLocks/>
          </p:cNvGrpSpPr>
          <p:nvPr/>
        </p:nvGrpSpPr>
        <p:grpSpPr bwMode="auto">
          <a:xfrm>
            <a:off x="4848225" y="609600"/>
            <a:ext cx="1149350" cy="6248400"/>
            <a:chOff x="3024" y="384"/>
            <a:chExt cx="724" cy="3936"/>
          </a:xfrm>
        </p:grpSpPr>
        <p:grpSp>
          <p:nvGrpSpPr>
            <p:cNvPr id="12321" name="Group 1044"/>
            <p:cNvGrpSpPr>
              <a:grpSpLocks/>
            </p:cNvGrpSpPr>
            <p:nvPr/>
          </p:nvGrpSpPr>
          <p:grpSpPr bwMode="auto">
            <a:xfrm>
              <a:off x="3024" y="384"/>
              <a:ext cx="724" cy="3936"/>
              <a:chOff x="3036" y="384"/>
              <a:chExt cx="724" cy="3936"/>
            </a:xfrm>
          </p:grpSpPr>
          <p:pic>
            <p:nvPicPr>
              <p:cNvPr id="12325" name="Picture 1030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12000" contrast="24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7434" r="32790"/>
              <a:stretch>
                <a:fillRect/>
              </a:stretch>
            </p:blipFill>
            <p:spPr bwMode="auto">
              <a:xfrm>
                <a:off x="3188" y="384"/>
                <a:ext cx="384" cy="3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26" name="Text Box 1034"/>
              <p:cNvSpPr txBox="1">
                <a:spLocks noChangeArrowheads="1"/>
              </p:cNvSpPr>
              <p:nvPr/>
            </p:nvSpPr>
            <p:spPr bwMode="auto">
              <a:xfrm>
                <a:off x="3036" y="4032"/>
                <a:ext cx="72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pt-BR" altLang="pt-BR" b="1">
                    <a:solidFill>
                      <a:srgbClr val="FFFFFF"/>
                    </a:solidFill>
                  </a:rPr>
                  <a:t>troncos</a:t>
                </a:r>
                <a:endParaRPr lang="pt-BR" altLang="pt-BR"/>
              </a:p>
            </p:txBody>
          </p:sp>
        </p:grpSp>
        <p:sp>
          <p:nvSpPr>
            <p:cNvPr id="12322" name="Text Box 1072"/>
            <p:cNvSpPr txBox="1">
              <a:spLocks noChangeArrowheads="1"/>
            </p:cNvSpPr>
            <p:nvPr/>
          </p:nvSpPr>
          <p:spPr bwMode="auto">
            <a:xfrm>
              <a:off x="3264" y="1428"/>
              <a:ext cx="17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>
                  <a:solidFill>
                    <a:schemeClr val="tx2"/>
                  </a:solidFill>
                </a:rPr>
                <a:t>S</a:t>
              </a:r>
            </a:p>
          </p:txBody>
        </p:sp>
        <p:sp>
          <p:nvSpPr>
            <p:cNvPr id="12323" name="Text Box 1073"/>
            <p:cNvSpPr txBox="1">
              <a:spLocks noChangeArrowheads="1"/>
            </p:cNvSpPr>
            <p:nvPr/>
          </p:nvSpPr>
          <p:spPr bwMode="auto">
            <a:xfrm>
              <a:off x="3264" y="1850"/>
              <a:ext cx="22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>
                  <a:solidFill>
                    <a:schemeClr val="tx2"/>
                  </a:solidFill>
                </a:rPr>
                <a:t>M</a:t>
              </a:r>
            </a:p>
          </p:txBody>
        </p:sp>
        <p:sp>
          <p:nvSpPr>
            <p:cNvPr id="12324" name="Text Box 1074"/>
            <p:cNvSpPr txBox="1">
              <a:spLocks noChangeArrowheads="1"/>
            </p:cNvSpPr>
            <p:nvPr/>
          </p:nvSpPr>
          <p:spPr bwMode="auto">
            <a:xfrm>
              <a:off x="3354" y="2291"/>
              <a:ext cx="16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>
                  <a:solidFill>
                    <a:schemeClr val="tx2"/>
                  </a:solidFill>
                </a:rPr>
                <a:t>I</a:t>
              </a:r>
            </a:p>
          </p:txBody>
        </p:sp>
      </p:grpSp>
      <p:grpSp>
        <p:nvGrpSpPr>
          <p:cNvPr id="12293" name="Group 1070"/>
          <p:cNvGrpSpPr>
            <a:grpSpLocks/>
          </p:cNvGrpSpPr>
          <p:nvPr/>
        </p:nvGrpSpPr>
        <p:grpSpPr bwMode="auto">
          <a:xfrm>
            <a:off x="5734050" y="609600"/>
            <a:ext cx="1990725" cy="6229350"/>
            <a:chOff x="3612" y="384"/>
            <a:chExt cx="1254" cy="3924"/>
          </a:xfrm>
        </p:grpSpPr>
        <p:grpSp>
          <p:nvGrpSpPr>
            <p:cNvPr id="12309" name="Group 1055"/>
            <p:cNvGrpSpPr>
              <a:grpSpLocks/>
            </p:cNvGrpSpPr>
            <p:nvPr/>
          </p:nvGrpSpPr>
          <p:grpSpPr bwMode="auto">
            <a:xfrm>
              <a:off x="3612" y="384"/>
              <a:ext cx="1254" cy="3924"/>
              <a:chOff x="3612" y="384"/>
              <a:chExt cx="1254" cy="3924"/>
            </a:xfrm>
          </p:grpSpPr>
          <p:grpSp>
            <p:nvGrpSpPr>
              <p:cNvPr id="12315" name="Group 1054"/>
              <p:cNvGrpSpPr>
                <a:grpSpLocks/>
              </p:cNvGrpSpPr>
              <p:nvPr/>
            </p:nvGrpSpPr>
            <p:grpSpPr bwMode="auto">
              <a:xfrm>
                <a:off x="3612" y="384"/>
                <a:ext cx="1254" cy="3924"/>
                <a:chOff x="3612" y="384"/>
                <a:chExt cx="1254" cy="3924"/>
              </a:xfrm>
            </p:grpSpPr>
            <p:grpSp>
              <p:nvGrpSpPr>
                <p:cNvPr id="12317" name="Group 1045"/>
                <p:cNvGrpSpPr>
                  <a:grpSpLocks/>
                </p:cNvGrpSpPr>
                <p:nvPr/>
              </p:nvGrpSpPr>
              <p:grpSpPr bwMode="auto">
                <a:xfrm>
                  <a:off x="3612" y="384"/>
                  <a:ext cx="1252" cy="3924"/>
                  <a:chOff x="3612" y="384"/>
                  <a:chExt cx="1252" cy="3924"/>
                </a:xfrm>
              </p:grpSpPr>
              <p:pic>
                <p:nvPicPr>
                  <p:cNvPr id="12319" name="Picture 1027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lum bright="-12000" contrast="24000"/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68126"/>
                  <a:stretch>
                    <a:fillRect/>
                  </a:stretch>
                </p:blipFill>
                <p:spPr bwMode="auto">
                  <a:xfrm>
                    <a:off x="3612" y="384"/>
                    <a:ext cx="1252" cy="34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320" name="Text Box 10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50" y="4020"/>
                    <a:ext cx="595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r>
                      <a:rPr lang="pt-BR" altLang="pt-BR" b="1">
                        <a:solidFill>
                          <a:srgbClr val="FFFFFF"/>
                        </a:solidFill>
                      </a:rPr>
                      <a:t>raízes</a:t>
                    </a:r>
                    <a:endParaRPr lang="pt-BR" altLang="pt-BR"/>
                  </a:p>
                </p:txBody>
              </p:sp>
            </p:grpSp>
            <p:sp>
              <p:nvSpPr>
                <p:cNvPr id="12318" name="Rectangle 1046"/>
                <p:cNvSpPr>
                  <a:spLocks noChangeArrowheads="1"/>
                </p:cNvSpPr>
                <p:nvPr/>
              </p:nvSpPr>
              <p:spPr bwMode="auto">
                <a:xfrm>
                  <a:off x="4482" y="3450"/>
                  <a:ext cx="384" cy="38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endParaRPr lang="pt-BR" altLang="pt-BR"/>
                </a:p>
              </p:txBody>
            </p:sp>
          </p:grpSp>
          <p:sp>
            <p:nvSpPr>
              <p:cNvPr id="12316" name="Line 1052"/>
              <p:cNvSpPr>
                <a:spLocks noChangeShapeType="1"/>
              </p:cNvSpPr>
              <p:nvPr/>
            </p:nvSpPr>
            <p:spPr bwMode="auto">
              <a:xfrm>
                <a:off x="4152" y="384"/>
                <a:ext cx="0" cy="345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2310" name="Text Box 1065"/>
            <p:cNvSpPr txBox="1">
              <a:spLocks noChangeArrowheads="1"/>
            </p:cNvSpPr>
            <p:nvPr/>
          </p:nvSpPr>
          <p:spPr bwMode="auto">
            <a:xfrm>
              <a:off x="4254" y="838"/>
              <a:ext cx="2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/>
                <a:t>c5</a:t>
              </a:r>
            </a:p>
          </p:txBody>
        </p:sp>
        <p:sp>
          <p:nvSpPr>
            <p:cNvPr id="12311" name="Text Box 1066"/>
            <p:cNvSpPr txBox="1">
              <a:spLocks noChangeArrowheads="1"/>
            </p:cNvSpPr>
            <p:nvPr/>
          </p:nvSpPr>
          <p:spPr bwMode="auto">
            <a:xfrm>
              <a:off x="4244" y="1497"/>
              <a:ext cx="2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/>
                <a:t>c7</a:t>
              </a:r>
            </a:p>
          </p:txBody>
        </p:sp>
        <p:sp>
          <p:nvSpPr>
            <p:cNvPr id="12312" name="Text Box 1067"/>
            <p:cNvSpPr txBox="1">
              <a:spLocks noChangeArrowheads="1"/>
            </p:cNvSpPr>
            <p:nvPr/>
          </p:nvSpPr>
          <p:spPr bwMode="auto">
            <a:xfrm>
              <a:off x="4254" y="1159"/>
              <a:ext cx="2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/>
                <a:t>c6</a:t>
              </a:r>
            </a:p>
          </p:txBody>
        </p:sp>
        <p:sp>
          <p:nvSpPr>
            <p:cNvPr id="12313" name="Text Box 1068"/>
            <p:cNvSpPr txBox="1">
              <a:spLocks noChangeArrowheads="1"/>
            </p:cNvSpPr>
            <p:nvPr/>
          </p:nvSpPr>
          <p:spPr bwMode="auto">
            <a:xfrm>
              <a:off x="4254" y="1837"/>
              <a:ext cx="2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/>
                <a:t>c8</a:t>
              </a:r>
            </a:p>
          </p:txBody>
        </p:sp>
        <p:sp>
          <p:nvSpPr>
            <p:cNvPr id="12314" name="Text Box 1069"/>
            <p:cNvSpPr txBox="1">
              <a:spLocks noChangeArrowheads="1"/>
            </p:cNvSpPr>
            <p:nvPr/>
          </p:nvSpPr>
          <p:spPr bwMode="auto">
            <a:xfrm>
              <a:off x="4174" y="2180"/>
              <a:ext cx="2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/>
                <a:t>t1</a:t>
              </a:r>
            </a:p>
          </p:txBody>
        </p:sp>
      </p:grpSp>
      <p:sp>
        <p:nvSpPr>
          <p:cNvPr id="12294" name="Line 1049"/>
          <p:cNvSpPr>
            <a:spLocks noChangeShapeType="1"/>
          </p:cNvSpPr>
          <p:nvPr/>
        </p:nvSpPr>
        <p:spPr bwMode="auto">
          <a:xfrm flipH="1">
            <a:off x="685800" y="457200"/>
            <a:ext cx="6553200" cy="3733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295" name="Text Box 1050"/>
          <p:cNvSpPr txBox="1">
            <a:spLocks noChangeArrowheads="1"/>
          </p:cNvSpPr>
          <p:nvPr/>
        </p:nvSpPr>
        <p:spPr bwMode="auto">
          <a:xfrm>
            <a:off x="7315200" y="381000"/>
            <a:ext cx="13684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b="1">
                <a:solidFill>
                  <a:schemeClr val="bg2"/>
                </a:solidFill>
              </a:rPr>
              <a:t>proximal</a:t>
            </a:r>
            <a:endParaRPr lang="pt-BR" altLang="pt-BR"/>
          </a:p>
        </p:txBody>
      </p:sp>
      <p:sp>
        <p:nvSpPr>
          <p:cNvPr id="12296" name="Text Box 1051"/>
          <p:cNvSpPr txBox="1">
            <a:spLocks noChangeArrowheads="1"/>
          </p:cNvSpPr>
          <p:nvPr/>
        </p:nvSpPr>
        <p:spPr bwMode="auto">
          <a:xfrm>
            <a:off x="457200" y="4267200"/>
            <a:ext cx="8953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b="1">
                <a:solidFill>
                  <a:schemeClr val="bg2"/>
                </a:solidFill>
              </a:rPr>
              <a:t>distal</a:t>
            </a:r>
            <a:endParaRPr lang="pt-BR" altLang="pt-BR"/>
          </a:p>
        </p:txBody>
      </p:sp>
      <p:sp>
        <p:nvSpPr>
          <p:cNvPr id="14383" name="Text Box 1071"/>
          <p:cNvSpPr txBox="1">
            <a:spLocks noChangeArrowheads="1"/>
          </p:cNvSpPr>
          <p:nvPr/>
        </p:nvSpPr>
        <p:spPr bwMode="auto">
          <a:xfrm>
            <a:off x="8128000" y="908050"/>
            <a:ext cx="625475" cy="5203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>
              <a:defRPr/>
            </a:pPr>
            <a:endParaRPr 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Q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</a:p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endParaRPr lang="pt-BR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2" name="Group 1094"/>
          <p:cNvGrpSpPr>
            <a:grpSpLocks/>
          </p:cNvGrpSpPr>
          <p:nvPr/>
        </p:nvGrpSpPr>
        <p:grpSpPr bwMode="auto">
          <a:xfrm>
            <a:off x="23813" y="3076575"/>
            <a:ext cx="4776787" cy="2867025"/>
            <a:chOff x="15" y="1938"/>
            <a:chExt cx="3009" cy="1806"/>
          </a:xfrm>
        </p:grpSpPr>
        <p:grpSp>
          <p:nvGrpSpPr>
            <p:cNvPr id="12299" name="Group 1061"/>
            <p:cNvGrpSpPr>
              <a:grpSpLocks/>
            </p:cNvGrpSpPr>
            <p:nvPr/>
          </p:nvGrpSpPr>
          <p:grpSpPr bwMode="auto">
            <a:xfrm>
              <a:off x="1336" y="1938"/>
              <a:ext cx="1688" cy="1518"/>
              <a:chOff x="1336" y="1938"/>
              <a:chExt cx="1688" cy="1518"/>
            </a:xfrm>
          </p:grpSpPr>
          <p:sp>
            <p:nvSpPr>
              <p:cNvPr id="12306" name="Line 1056"/>
              <p:cNvSpPr>
                <a:spLocks noChangeShapeType="1"/>
              </p:cNvSpPr>
              <p:nvPr/>
            </p:nvSpPr>
            <p:spPr bwMode="auto">
              <a:xfrm rot="310108">
                <a:off x="1336" y="1938"/>
                <a:ext cx="873" cy="11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07" name="Line 1057"/>
              <p:cNvSpPr>
                <a:spLocks noChangeShapeType="1"/>
              </p:cNvSpPr>
              <p:nvPr/>
            </p:nvSpPr>
            <p:spPr bwMode="auto">
              <a:xfrm flipV="1">
                <a:off x="2160" y="2880"/>
                <a:ext cx="432" cy="24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08" name="Line 1058"/>
              <p:cNvSpPr>
                <a:spLocks noChangeShapeType="1"/>
              </p:cNvSpPr>
              <p:nvPr/>
            </p:nvSpPr>
            <p:spPr bwMode="auto">
              <a:xfrm>
                <a:off x="2592" y="2880"/>
                <a:ext cx="432" cy="5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2300" name="Group 1093"/>
            <p:cNvGrpSpPr>
              <a:grpSpLocks/>
            </p:cNvGrpSpPr>
            <p:nvPr/>
          </p:nvGrpSpPr>
          <p:grpSpPr bwMode="auto">
            <a:xfrm>
              <a:off x="15" y="2784"/>
              <a:ext cx="1665" cy="960"/>
              <a:chOff x="15" y="2784"/>
              <a:chExt cx="1665" cy="960"/>
            </a:xfrm>
          </p:grpSpPr>
          <p:sp>
            <p:nvSpPr>
              <p:cNvPr id="12301" name="Text Box 1060"/>
              <p:cNvSpPr txBox="1">
                <a:spLocks noChangeArrowheads="1"/>
              </p:cNvSpPr>
              <p:nvPr/>
            </p:nvSpPr>
            <p:spPr bwMode="auto">
              <a:xfrm>
                <a:off x="15" y="3456"/>
                <a:ext cx="909" cy="204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bg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pt-BR" altLang="pt-BR" sz="1400" b="1">
                    <a:solidFill>
                      <a:schemeClr val="bg2"/>
                    </a:solidFill>
                  </a:rPr>
                  <a:t>ramos terminais</a:t>
                </a:r>
                <a:endParaRPr lang="pt-BR" altLang="pt-BR"/>
              </a:p>
            </p:txBody>
          </p:sp>
          <p:sp>
            <p:nvSpPr>
              <p:cNvPr id="12302" name="Line 1062"/>
              <p:cNvSpPr>
                <a:spLocks noChangeShapeType="1"/>
              </p:cNvSpPr>
              <p:nvPr/>
            </p:nvSpPr>
            <p:spPr bwMode="auto">
              <a:xfrm>
                <a:off x="912" y="2928"/>
                <a:ext cx="576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03" name="Line 1063"/>
              <p:cNvSpPr>
                <a:spLocks noChangeShapeType="1"/>
              </p:cNvSpPr>
              <p:nvPr/>
            </p:nvSpPr>
            <p:spPr bwMode="auto">
              <a:xfrm flipH="1">
                <a:off x="912" y="3312"/>
                <a:ext cx="288" cy="19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04" name="Line 1091"/>
              <p:cNvSpPr>
                <a:spLocks noChangeShapeType="1"/>
              </p:cNvSpPr>
              <p:nvPr/>
            </p:nvSpPr>
            <p:spPr bwMode="auto">
              <a:xfrm flipV="1">
                <a:off x="912" y="2784"/>
                <a:ext cx="96" cy="14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5" name="Line 1092"/>
              <p:cNvSpPr>
                <a:spLocks noChangeShapeType="1"/>
              </p:cNvSpPr>
              <p:nvPr/>
            </p:nvSpPr>
            <p:spPr bwMode="auto">
              <a:xfrm>
                <a:off x="1488" y="374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pic>
        <p:nvPicPr>
          <p:cNvPr id="12290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38682"/>
            <a:ext cx="3240426" cy="30022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292" name="Picture 4" descr="Imagem relacionad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26" y="66674"/>
            <a:ext cx="4286250" cy="3362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7" name="CaixaDeTexto 56"/>
          <p:cNvSpPr txBox="1"/>
          <p:nvPr/>
        </p:nvSpPr>
        <p:spPr>
          <a:xfrm>
            <a:off x="4788024" y="188640"/>
            <a:ext cx="2088232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Inervação: </a:t>
            </a:r>
          </a:p>
          <a:p>
            <a:pPr algn="ctr"/>
            <a:r>
              <a:rPr lang="pt-BR" b="1" dirty="0" smtClean="0">
                <a:solidFill>
                  <a:schemeClr val="tx2"/>
                </a:solidFill>
              </a:rPr>
              <a:t>Motora, sensitiva e autônoma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5004048" y="4283804"/>
            <a:ext cx="10801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Troncos</a:t>
            </a:r>
            <a:endParaRPr lang="pt-BR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4211960" y="4797152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Divisões</a:t>
            </a:r>
            <a:endParaRPr lang="pt-BR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3275856" y="5445224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Fascículos</a:t>
            </a:r>
            <a:endParaRPr lang="pt-BR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5876528" y="3707740"/>
            <a:ext cx="11437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Ramos ventrais</a:t>
            </a:r>
            <a:endParaRPr lang="pt-BR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Picture 9" descr="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2843" y="3645024"/>
            <a:ext cx="3045701" cy="318219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468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 animBg="1"/>
      <p:bldP spid="59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9"/>
          <p:cNvGrpSpPr>
            <a:grpSpLocks/>
          </p:cNvGrpSpPr>
          <p:nvPr/>
        </p:nvGrpSpPr>
        <p:grpSpPr bwMode="auto">
          <a:xfrm>
            <a:off x="1447800" y="609600"/>
            <a:ext cx="6235700" cy="5472113"/>
            <a:chOff x="912" y="384"/>
            <a:chExt cx="3928" cy="3447"/>
          </a:xfrm>
        </p:grpSpPr>
        <p:grpSp>
          <p:nvGrpSpPr>
            <p:cNvPr id="13354" name="Group 28"/>
            <p:cNvGrpSpPr>
              <a:grpSpLocks/>
            </p:cNvGrpSpPr>
            <p:nvPr/>
          </p:nvGrpSpPr>
          <p:grpSpPr bwMode="auto">
            <a:xfrm>
              <a:off x="912" y="384"/>
              <a:ext cx="3928" cy="3447"/>
              <a:chOff x="912" y="384"/>
              <a:chExt cx="3928" cy="3447"/>
            </a:xfrm>
          </p:grpSpPr>
          <p:pic>
            <p:nvPicPr>
              <p:cNvPr id="13356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12000" contrast="24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384"/>
                <a:ext cx="3928" cy="3447"/>
              </a:xfrm>
              <a:prstGeom prst="rect">
                <a:avLst/>
              </a:prstGeom>
              <a:noFill/>
              <a:ln w="76200" cmpd="tri">
                <a:solidFill>
                  <a:schemeClr val="bg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57" name="Rectangle 5"/>
              <p:cNvSpPr>
                <a:spLocks noChangeArrowheads="1"/>
              </p:cNvSpPr>
              <p:nvPr/>
            </p:nvSpPr>
            <p:spPr bwMode="auto">
              <a:xfrm>
                <a:off x="4168" y="3419"/>
                <a:ext cx="671" cy="4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pt-BR" altLang="pt-BR"/>
              </a:p>
            </p:txBody>
          </p:sp>
        </p:grp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936" y="411"/>
              <a:ext cx="1072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Plexo Braquial</a:t>
              </a:r>
            </a:p>
            <a:p>
              <a:pPr>
                <a:defRPr/>
              </a:pPr>
              <a:r>
                <a:rPr lang="pt-BR" sz="1600" b="1" dirty="0">
                  <a:solidFill>
                    <a:schemeClr val="hlink"/>
                  </a:solidFill>
                </a:rPr>
                <a:t>Ramos colaterais</a:t>
              </a:r>
            </a:p>
          </p:txBody>
        </p:sp>
      </p:grpSp>
      <p:sp>
        <p:nvSpPr>
          <p:cNvPr id="20487" name="Line 7"/>
          <p:cNvSpPr>
            <a:spLocks noChangeShapeType="1"/>
          </p:cNvSpPr>
          <p:nvPr/>
        </p:nvSpPr>
        <p:spPr bwMode="auto">
          <a:xfrm rot="-1292615">
            <a:off x="5837238" y="1524000"/>
            <a:ext cx="1587" cy="2819400"/>
          </a:xfrm>
          <a:prstGeom prst="line">
            <a:avLst/>
          </a:prstGeom>
          <a:noFill/>
          <a:ln w="22225">
            <a:solidFill>
              <a:srgbClr val="257F38"/>
            </a:solidFill>
            <a:prstDash val="lgDashDot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rot="-1798040">
            <a:off x="5024438" y="1893888"/>
            <a:ext cx="1587" cy="3048000"/>
          </a:xfrm>
          <a:prstGeom prst="line">
            <a:avLst/>
          </a:prstGeom>
          <a:noFill/>
          <a:ln w="22225">
            <a:solidFill>
              <a:srgbClr val="257F38"/>
            </a:solidFill>
            <a:prstDash val="lgDashDot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rot="-2160938">
            <a:off x="3924707" y="2241473"/>
            <a:ext cx="131526" cy="3266581"/>
          </a:xfrm>
          <a:prstGeom prst="line">
            <a:avLst/>
          </a:prstGeom>
          <a:noFill/>
          <a:ln w="22225">
            <a:solidFill>
              <a:srgbClr val="257F38"/>
            </a:solidFill>
            <a:prstDash val="lgDashDot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257800" y="762000"/>
            <a:ext cx="814388" cy="928688"/>
            <a:chOff x="3312" y="480"/>
            <a:chExt cx="513" cy="585"/>
          </a:xfrm>
        </p:grpSpPr>
        <p:sp>
          <p:nvSpPr>
            <p:cNvPr id="13352" name="Text Box 11"/>
            <p:cNvSpPr txBox="1">
              <a:spLocks noChangeArrowheads="1"/>
            </p:cNvSpPr>
            <p:nvPr/>
          </p:nvSpPr>
          <p:spPr bwMode="auto">
            <a:xfrm>
              <a:off x="3312" y="480"/>
              <a:ext cx="5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200" b="1">
                  <a:solidFill>
                    <a:srgbClr val="000099"/>
                  </a:solidFill>
                </a:rPr>
                <a:t>dorsal da</a:t>
              </a:r>
            </a:p>
            <a:p>
              <a:r>
                <a:rPr lang="pt-BR" altLang="pt-BR" sz="1200" b="1">
                  <a:solidFill>
                    <a:srgbClr val="000099"/>
                  </a:solidFill>
                </a:rPr>
                <a:t> escápula</a:t>
              </a:r>
            </a:p>
          </p:txBody>
        </p:sp>
        <p:sp>
          <p:nvSpPr>
            <p:cNvPr id="13353" name="Line 19"/>
            <p:cNvSpPr>
              <a:spLocks noChangeShapeType="1"/>
            </p:cNvSpPr>
            <p:nvPr/>
          </p:nvSpPr>
          <p:spPr bwMode="auto">
            <a:xfrm>
              <a:off x="3696" y="729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419600" y="1295400"/>
            <a:ext cx="903288" cy="1371600"/>
            <a:chOff x="2784" y="816"/>
            <a:chExt cx="569" cy="864"/>
          </a:xfrm>
        </p:grpSpPr>
        <p:sp>
          <p:nvSpPr>
            <p:cNvPr id="13350" name="Text Box 12"/>
            <p:cNvSpPr txBox="1">
              <a:spLocks noChangeArrowheads="1"/>
            </p:cNvSpPr>
            <p:nvPr/>
          </p:nvSpPr>
          <p:spPr bwMode="auto">
            <a:xfrm>
              <a:off x="2784" y="816"/>
              <a:ext cx="56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 smtClean="0">
                  <a:solidFill>
                    <a:srgbClr val="000099"/>
                  </a:solidFill>
                </a:rPr>
                <a:t>subclávio</a:t>
              </a:r>
              <a:endParaRPr lang="pt-BR" altLang="pt-BR" sz="1400" b="1" dirty="0">
                <a:solidFill>
                  <a:srgbClr val="000099"/>
                </a:solidFill>
              </a:endParaRPr>
            </a:p>
          </p:txBody>
        </p:sp>
        <p:sp>
          <p:nvSpPr>
            <p:cNvPr id="13351" name="Line 20"/>
            <p:cNvSpPr>
              <a:spLocks noChangeShapeType="1"/>
            </p:cNvSpPr>
            <p:nvPr/>
          </p:nvSpPr>
          <p:spPr bwMode="auto">
            <a:xfrm>
              <a:off x="3120" y="1008"/>
              <a:ext cx="144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2862263" y="1652588"/>
            <a:ext cx="1862137" cy="644525"/>
            <a:chOff x="1803" y="1041"/>
            <a:chExt cx="1173" cy="406"/>
          </a:xfrm>
        </p:grpSpPr>
        <p:sp>
          <p:nvSpPr>
            <p:cNvPr id="13348" name="Text Box 13"/>
            <p:cNvSpPr txBox="1">
              <a:spLocks noChangeArrowheads="1"/>
            </p:cNvSpPr>
            <p:nvPr/>
          </p:nvSpPr>
          <p:spPr bwMode="auto">
            <a:xfrm>
              <a:off x="1803" y="1041"/>
              <a:ext cx="8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>
                  <a:solidFill>
                    <a:srgbClr val="000099"/>
                  </a:solidFill>
                </a:rPr>
                <a:t>supra-escapular</a:t>
              </a:r>
            </a:p>
          </p:txBody>
        </p:sp>
        <p:sp>
          <p:nvSpPr>
            <p:cNvPr id="13349" name="Line 21"/>
            <p:cNvSpPr>
              <a:spLocks noChangeShapeType="1"/>
            </p:cNvSpPr>
            <p:nvPr/>
          </p:nvSpPr>
          <p:spPr bwMode="auto">
            <a:xfrm rot="1294694">
              <a:off x="2592" y="1207"/>
              <a:ext cx="38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1619251" y="2895600"/>
            <a:ext cx="2108202" cy="457200"/>
            <a:chOff x="1020" y="1824"/>
            <a:chExt cx="1328" cy="288"/>
          </a:xfrm>
        </p:grpSpPr>
        <p:sp>
          <p:nvSpPr>
            <p:cNvPr id="13346" name="Text Box 15"/>
            <p:cNvSpPr txBox="1">
              <a:spLocks noChangeArrowheads="1"/>
            </p:cNvSpPr>
            <p:nvPr/>
          </p:nvSpPr>
          <p:spPr bwMode="auto">
            <a:xfrm>
              <a:off x="1020" y="1824"/>
              <a:ext cx="132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>
                  <a:solidFill>
                    <a:srgbClr val="000099"/>
                  </a:solidFill>
                </a:rPr>
                <a:t>peitoral </a:t>
              </a:r>
              <a:r>
                <a:rPr lang="pt-BR" altLang="pt-BR" sz="1400" b="1" dirty="0" smtClean="0">
                  <a:solidFill>
                    <a:srgbClr val="000099"/>
                  </a:solidFill>
                </a:rPr>
                <a:t>lateral (C5 a C7)</a:t>
              </a:r>
              <a:endParaRPr lang="pt-BR" altLang="pt-BR" sz="1400" b="1" dirty="0">
                <a:solidFill>
                  <a:srgbClr val="000099"/>
                </a:solidFill>
              </a:endParaRPr>
            </a:p>
          </p:txBody>
        </p:sp>
        <p:sp>
          <p:nvSpPr>
            <p:cNvPr id="13347" name="Line 22"/>
            <p:cNvSpPr>
              <a:spLocks noChangeShapeType="1"/>
            </p:cNvSpPr>
            <p:nvPr/>
          </p:nvSpPr>
          <p:spPr bwMode="auto">
            <a:xfrm>
              <a:off x="1776" y="1968"/>
              <a:ext cx="43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402134" y="4779963"/>
            <a:ext cx="2982910" cy="479425"/>
            <a:chOff x="2773" y="3011"/>
            <a:chExt cx="1879" cy="302"/>
          </a:xfrm>
        </p:grpSpPr>
        <p:sp>
          <p:nvSpPr>
            <p:cNvPr id="13344" name="Text Box 16"/>
            <p:cNvSpPr txBox="1">
              <a:spLocks noChangeArrowheads="1"/>
            </p:cNvSpPr>
            <p:nvPr/>
          </p:nvSpPr>
          <p:spPr bwMode="auto">
            <a:xfrm>
              <a:off x="3326" y="3119"/>
              <a:ext cx="132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>
                  <a:solidFill>
                    <a:srgbClr val="000099"/>
                  </a:solidFill>
                </a:rPr>
                <a:t>peitoral </a:t>
              </a:r>
              <a:r>
                <a:rPr lang="pt-BR" altLang="pt-BR" sz="1400" b="1" dirty="0" smtClean="0">
                  <a:solidFill>
                    <a:srgbClr val="000099"/>
                  </a:solidFill>
                </a:rPr>
                <a:t>medial (C8 e T1)</a:t>
              </a:r>
              <a:endParaRPr lang="pt-BR" altLang="pt-BR" sz="1400" b="1" dirty="0">
                <a:solidFill>
                  <a:srgbClr val="000099"/>
                </a:solidFill>
              </a:endParaRPr>
            </a:p>
          </p:txBody>
        </p:sp>
        <p:sp>
          <p:nvSpPr>
            <p:cNvPr id="13345" name="Line 23"/>
            <p:cNvSpPr>
              <a:spLocks noChangeShapeType="1"/>
            </p:cNvSpPr>
            <p:nvPr/>
          </p:nvSpPr>
          <p:spPr bwMode="auto">
            <a:xfrm rot="1786543" flipH="1" flipV="1">
              <a:off x="2773" y="3011"/>
              <a:ext cx="624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3132144" y="4722816"/>
            <a:ext cx="1979616" cy="1298576"/>
            <a:chOff x="1973" y="2975"/>
            <a:chExt cx="1247" cy="818"/>
          </a:xfrm>
        </p:grpSpPr>
        <p:sp>
          <p:nvSpPr>
            <p:cNvPr id="13342" name="Text Box 18"/>
            <p:cNvSpPr txBox="1">
              <a:spLocks noChangeArrowheads="1"/>
            </p:cNvSpPr>
            <p:nvPr/>
          </p:nvSpPr>
          <p:spPr bwMode="auto">
            <a:xfrm>
              <a:off x="1973" y="3599"/>
              <a:ext cx="124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 dirty="0" err="1">
                  <a:solidFill>
                    <a:srgbClr val="000099"/>
                  </a:solidFill>
                </a:rPr>
                <a:t>tóraco</a:t>
              </a:r>
              <a:r>
                <a:rPr lang="pt-BR" altLang="pt-BR" sz="1400" b="1" dirty="0">
                  <a:solidFill>
                    <a:srgbClr val="000099"/>
                  </a:solidFill>
                </a:rPr>
                <a:t> </a:t>
              </a:r>
              <a:r>
                <a:rPr lang="pt-BR" altLang="pt-BR" sz="1400" b="1" dirty="0" smtClean="0">
                  <a:solidFill>
                    <a:srgbClr val="000099"/>
                  </a:solidFill>
                </a:rPr>
                <a:t>dorsal (C6 a C8)</a:t>
              </a:r>
              <a:endParaRPr lang="pt-BR" altLang="pt-BR" sz="1400" b="1" dirty="0">
                <a:solidFill>
                  <a:srgbClr val="000099"/>
                </a:solidFill>
              </a:endParaRPr>
            </a:p>
          </p:txBody>
        </p:sp>
        <p:sp>
          <p:nvSpPr>
            <p:cNvPr id="13343" name="Line 25"/>
            <p:cNvSpPr>
              <a:spLocks noChangeShapeType="1"/>
            </p:cNvSpPr>
            <p:nvPr/>
          </p:nvSpPr>
          <p:spPr bwMode="auto">
            <a:xfrm rot="401771" flipH="1" flipV="1">
              <a:off x="2106" y="2975"/>
              <a:ext cx="133" cy="6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5991225" y="2590800"/>
            <a:ext cx="1360488" cy="1992313"/>
            <a:chOff x="3774" y="1632"/>
            <a:chExt cx="857" cy="1255"/>
          </a:xfrm>
        </p:grpSpPr>
        <p:sp>
          <p:nvSpPr>
            <p:cNvPr id="13340" name="Text Box 26"/>
            <p:cNvSpPr txBox="1">
              <a:spLocks noChangeArrowheads="1"/>
            </p:cNvSpPr>
            <p:nvPr/>
          </p:nvSpPr>
          <p:spPr bwMode="auto">
            <a:xfrm>
              <a:off x="3840" y="2695"/>
              <a:ext cx="7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altLang="pt-BR" sz="1400" b="1">
                  <a:solidFill>
                    <a:srgbClr val="000099"/>
                  </a:solidFill>
                </a:rPr>
                <a:t>torácico longo</a:t>
              </a:r>
            </a:p>
          </p:txBody>
        </p:sp>
        <p:sp>
          <p:nvSpPr>
            <p:cNvPr id="13341" name="Line 27"/>
            <p:cNvSpPr>
              <a:spLocks noChangeShapeType="1"/>
            </p:cNvSpPr>
            <p:nvPr/>
          </p:nvSpPr>
          <p:spPr bwMode="auto">
            <a:xfrm flipH="1" flipV="1">
              <a:off x="3774" y="1632"/>
              <a:ext cx="192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50"/>
          <p:cNvGrpSpPr>
            <a:grpSpLocks/>
          </p:cNvGrpSpPr>
          <p:nvPr/>
        </p:nvGrpSpPr>
        <p:grpSpPr bwMode="auto">
          <a:xfrm>
            <a:off x="2128838" y="3368675"/>
            <a:ext cx="2562225" cy="2065338"/>
            <a:chOff x="1276" y="2027"/>
            <a:chExt cx="1614" cy="1301"/>
          </a:xfrm>
        </p:grpSpPr>
        <p:sp>
          <p:nvSpPr>
            <p:cNvPr id="13337" name="Line 46"/>
            <p:cNvSpPr>
              <a:spLocks noChangeShapeType="1"/>
            </p:cNvSpPr>
            <p:nvPr/>
          </p:nvSpPr>
          <p:spPr bwMode="auto">
            <a:xfrm>
              <a:off x="1276" y="2027"/>
              <a:ext cx="720" cy="1008"/>
            </a:xfrm>
            <a:prstGeom prst="line">
              <a:avLst/>
            </a:prstGeom>
            <a:noFill/>
            <a:ln w="28575">
              <a:solidFill>
                <a:srgbClr val="257F38"/>
              </a:solidFill>
              <a:prstDash val="lgDashDotDot"/>
              <a:round/>
              <a:headEnd type="triangle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38" name="Line 47"/>
            <p:cNvSpPr>
              <a:spLocks noChangeShapeType="1"/>
            </p:cNvSpPr>
            <p:nvPr/>
          </p:nvSpPr>
          <p:spPr bwMode="auto">
            <a:xfrm flipV="1">
              <a:off x="1996" y="2747"/>
              <a:ext cx="480" cy="288"/>
            </a:xfrm>
            <a:prstGeom prst="line">
              <a:avLst/>
            </a:prstGeom>
            <a:noFill/>
            <a:ln w="28575">
              <a:solidFill>
                <a:srgbClr val="257F38"/>
              </a:solidFill>
              <a:prstDash val="lgDashDot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39" name="Line 48"/>
            <p:cNvSpPr>
              <a:spLocks noChangeShapeType="1"/>
            </p:cNvSpPr>
            <p:nvPr/>
          </p:nvSpPr>
          <p:spPr bwMode="auto">
            <a:xfrm>
              <a:off x="2458" y="2752"/>
              <a:ext cx="432" cy="576"/>
            </a:xfrm>
            <a:prstGeom prst="line">
              <a:avLst/>
            </a:prstGeom>
            <a:noFill/>
            <a:ln w="28575">
              <a:solidFill>
                <a:srgbClr val="257F38"/>
              </a:solidFill>
              <a:prstDash val="lgDashDot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326" name="Text Box 51"/>
          <p:cNvSpPr txBox="1">
            <a:spLocks noChangeArrowheads="1"/>
          </p:cNvSpPr>
          <p:nvPr/>
        </p:nvSpPr>
        <p:spPr bwMode="auto">
          <a:xfrm>
            <a:off x="5181600" y="2282825"/>
            <a:ext cx="338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000" b="1" dirty="0">
                <a:solidFill>
                  <a:schemeClr val="tx2"/>
                </a:solidFill>
              </a:rPr>
              <a:t>TS</a:t>
            </a:r>
          </a:p>
        </p:txBody>
      </p:sp>
      <p:sp>
        <p:nvSpPr>
          <p:cNvPr id="13327" name="Text Box 52"/>
          <p:cNvSpPr txBox="1">
            <a:spLocks noChangeArrowheads="1"/>
          </p:cNvSpPr>
          <p:nvPr/>
        </p:nvSpPr>
        <p:spPr bwMode="auto">
          <a:xfrm>
            <a:off x="5410200" y="3478213"/>
            <a:ext cx="317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000" b="1" dirty="0">
                <a:solidFill>
                  <a:schemeClr val="tx2"/>
                </a:solidFill>
              </a:rPr>
              <a:t>TI</a:t>
            </a:r>
          </a:p>
        </p:txBody>
      </p:sp>
      <p:sp>
        <p:nvSpPr>
          <p:cNvPr id="13328" name="Text Box 53"/>
          <p:cNvSpPr txBox="1">
            <a:spLocks noChangeArrowheads="1"/>
          </p:cNvSpPr>
          <p:nvPr/>
        </p:nvSpPr>
        <p:spPr bwMode="auto">
          <a:xfrm>
            <a:off x="5181600" y="2944813"/>
            <a:ext cx="388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000" b="1" dirty="0">
                <a:solidFill>
                  <a:schemeClr val="tx2"/>
                </a:solidFill>
              </a:rPr>
              <a:t>TM</a:t>
            </a:r>
          </a:p>
        </p:txBody>
      </p:sp>
      <p:sp>
        <p:nvSpPr>
          <p:cNvPr id="13329" name="Text Box 54"/>
          <p:cNvSpPr txBox="1">
            <a:spLocks noChangeArrowheads="1"/>
          </p:cNvSpPr>
          <p:nvPr/>
        </p:nvSpPr>
        <p:spPr bwMode="auto">
          <a:xfrm>
            <a:off x="3200400" y="4070350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000" b="1" dirty="0"/>
              <a:t>FP</a:t>
            </a:r>
          </a:p>
        </p:txBody>
      </p:sp>
      <p:sp>
        <p:nvSpPr>
          <p:cNvPr id="13330" name="Text Box 55"/>
          <p:cNvSpPr txBox="1">
            <a:spLocks noChangeArrowheads="1"/>
          </p:cNvSpPr>
          <p:nvPr/>
        </p:nvSpPr>
        <p:spPr bwMode="auto">
          <a:xfrm>
            <a:off x="2743200" y="3657600"/>
            <a:ext cx="346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000" b="1" dirty="0"/>
              <a:t>FL</a:t>
            </a:r>
          </a:p>
        </p:txBody>
      </p:sp>
      <p:sp>
        <p:nvSpPr>
          <p:cNvPr id="13331" name="Text Box 56"/>
          <p:cNvSpPr txBox="1">
            <a:spLocks noChangeArrowheads="1"/>
          </p:cNvSpPr>
          <p:nvPr/>
        </p:nvSpPr>
        <p:spPr bwMode="auto">
          <a:xfrm>
            <a:off x="3505200" y="4916488"/>
            <a:ext cx="382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1000" b="1" dirty="0"/>
              <a:t>FM</a:t>
            </a:r>
          </a:p>
        </p:txBody>
      </p: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3200401" y="4495800"/>
            <a:ext cx="3589341" cy="1298575"/>
            <a:chOff x="2016" y="2832"/>
            <a:chExt cx="2261" cy="818"/>
          </a:xfrm>
        </p:grpSpPr>
        <p:grpSp>
          <p:nvGrpSpPr>
            <p:cNvPr id="13333" name="Group 35"/>
            <p:cNvGrpSpPr>
              <a:grpSpLocks/>
            </p:cNvGrpSpPr>
            <p:nvPr/>
          </p:nvGrpSpPr>
          <p:grpSpPr bwMode="auto">
            <a:xfrm>
              <a:off x="2256" y="2832"/>
              <a:ext cx="2021" cy="818"/>
              <a:chOff x="2256" y="2832"/>
              <a:chExt cx="2021" cy="818"/>
            </a:xfrm>
          </p:grpSpPr>
          <p:sp>
            <p:nvSpPr>
              <p:cNvPr id="13335" name="Text Box 17"/>
              <p:cNvSpPr txBox="1">
                <a:spLocks noChangeArrowheads="1"/>
              </p:cNvSpPr>
              <p:nvPr/>
            </p:nvSpPr>
            <p:spPr bwMode="auto">
              <a:xfrm>
                <a:off x="2928" y="3456"/>
                <a:ext cx="134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pt-BR" altLang="pt-BR" sz="1400" b="1" dirty="0" smtClean="0">
                    <a:solidFill>
                      <a:srgbClr val="000099"/>
                    </a:solidFill>
                  </a:rPr>
                  <a:t>Subescapulares (C5 e C6)</a:t>
                </a:r>
                <a:endParaRPr lang="pt-BR" altLang="pt-BR" sz="1400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13336" name="Line 24"/>
              <p:cNvSpPr>
                <a:spLocks noChangeShapeType="1"/>
              </p:cNvSpPr>
              <p:nvPr/>
            </p:nvSpPr>
            <p:spPr bwMode="auto">
              <a:xfrm flipH="1" flipV="1">
                <a:off x="2256" y="2832"/>
                <a:ext cx="720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3334" name="Line 58"/>
            <p:cNvSpPr>
              <a:spLocks noChangeShapeType="1"/>
            </p:cNvSpPr>
            <p:nvPr/>
          </p:nvSpPr>
          <p:spPr bwMode="auto">
            <a:xfrm flipH="1" flipV="1">
              <a:off x="2016" y="2832"/>
              <a:ext cx="33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6" name="CaixaDeTexto 45"/>
          <p:cNvSpPr txBox="1"/>
          <p:nvPr/>
        </p:nvSpPr>
        <p:spPr>
          <a:xfrm>
            <a:off x="7236296" y="548680"/>
            <a:ext cx="136815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Ramos dos </a:t>
            </a:r>
            <a:r>
              <a:rPr lang="pt-BR" b="1" dirty="0" smtClean="0">
                <a:solidFill>
                  <a:schemeClr val="tx2"/>
                </a:solidFill>
              </a:rPr>
              <a:t>ramos ventrais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6012160" y="198884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47"/>
          <p:cNvSpPr txBox="1"/>
          <p:nvPr/>
        </p:nvSpPr>
        <p:spPr>
          <a:xfrm>
            <a:off x="3635896" y="404664"/>
            <a:ext cx="1152128" cy="923330"/>
          </a:xfrm>
          <a:prstGeom prst="rect">
            <a:avLst/>
          </a:prstGeom>
          <a:solidFill>
            <a:schemeClr val="bg2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Ramos dos </a:t>
            </a:r>
            <a:r>
              <a:rPr lang="pt-BR" b="1" dirty="0" smtClean="0">
                <a:solidFill>
                  <a:schemeClr val="tx2"/>
                </a:solidFill>
              </a:rPr>
              <a:t>troncos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827584" y="1785590"/>
            <a:ext cx="1368152" cy="646331"/>
          </a:xfrm>
          <a:prstGeom prst="rect">
            <a:avLst/>
          </a:prstGeom>
          <a:solidFill>
            <a:schemeClr val="bg2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Ramos dos </a:t>
            </a:r>
            <a:r>
              <a:rPr lang="pt-BR" b="1" dirty="0" smtClean="0">
                <a:solidFill>
                  <a:schemeClr val="tx2"/>
                </a:solidFill>
              </a:rPr>
              <a:t>FASCÍCULOS</a:t>
            </a:r>
            <a:endParaRPr lang="pt-B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14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88" grpId="0" animBg="1"/>
      <p:bldP spid="20489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5328592" cy="4692474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5325" y="1295400"/>
            <a:ext cx="2701925" cy="4495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5927725" y="533400"/>
            <a:ext cx="2786340" cy="46166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Ramos Colaterais</a:t>
            </a:r>
          </a:p>
        </p:txBody>
      </p:sp>
    </p:spTree>
    <p:extLst>
      <p:ext uri="{BB962C8B-B14F-4D97-AF65-F5344CB8AC3E}">
        <p14:creationId xmlns:p14="http://schemas.microsoft.com/office/powerpoint/2010/main" xmlns="" val="9647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2"/>
          <p:cNvSpPr txBox="1">
            <a:spLocks noChangeArrowheads="1"/>
          </p:cNvSpPr>
          <p:nvPr/>
        </p:nvSpPr>
        <p:spPr bwMode="auto">
          <a:xfrm>
            <a:off x="755576" y="44624"/>
            <a:ext cx="7632402" cy="674030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pt-BR" sz="2400" b="1" i="1" dirty="0" smtClean="0">
              <a:solidFill>
                <a:srgbClr val="FF0000"/>
              </a:solidFill>
              <a:latin typeface="Tms Rmn" charset="0"/>
              <a:cs typeface="Times New Roman" pitchFamily="18" charset="0"/>
            </a:endParaRPr>
          </a:p>
          <a:p>
            <a:pPr algn="ctr">
              <a:defRPr/>
            </a:pPr>
            <a:r>
              <a:rPr lang="pt-BR" sz="2400" b="1" i="1" dirty="0" smtClean="0">
                <a:solidFill>
                  <a:srgbClr val="FF0000"/>
                </a:solidFill>
                <a:latin typeface="Tms Rmn" charset="0"/>
                <a:cs typeface="Times New Roman" pitchFamily="18" charset="0"/>
              </a:rPr>
              <a:t>Ramos </a:t>
            </a:r>
            <a:r>
              <a:rPr lang="pt-BR" sz="2400" b="1" i="1" dirty="0">
                <a:solidFill>
                  <a:srgbClr val="FF0000"/>
                </a:solidFill>
                <a:latin typeface="Tms Rmn" charset="0"/>
                <a:cs typeface="Times New Roman" pitchFamily="18" charset="0"/>
              </a:rPr>
              <a:t>colaterais do </a:t>
            </a:r>
            <a:r>
              <a:rPr lang="pt-BR" sz="2400" b="1" i="1" dirty="0" smtClean="0">
                <a:solidFill>
                  <a:srgbClr val="FF0000"/>
                </a:solidFill>
                <a:latin typeface="Tms Rmn" charset="0"/>
                <a:cs typeface="Times New Roman" pitchFamily="18" charset="0"/>
              </a:rPr>
              <a:t>plexo braquial:</a:t>
            </a:r>
          </a:p>
          <a:p>
            <a:pPr algn="ctr">
              <a:defRPr/>
            </a:pPr>
            <a:endParaRPr lang="pt-BR" sz="2400" dirty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pt-BR" sz="2000" b="1" dirty="0" smtClean="0">
                <a:latin typeface="Tms Rmn" charset="0"/>
                <a:cs typeface="Times New Roman" pitchFamily="18" charset="0"/>
              </a:rPr>
              <a:t>N. </a:t>
            </a:r>
            <a:r>
              <a:rPr lang="pt-BR" sz="2000" b="1" dirty="0">
                <a:latin typeface="Tms Rmn" charset="0"/>
                <a:cs typeface="Times New Roman" pitchFamily="18" charset="0"/>
              </a:rPr>
              <a:t>dorsal da escápula</a:t>
            </a:r>
            <a:r>
              <a:rPr lang="pt-BR" sz="2000" dirty="0">
                <a:latin typeface="Tms Rmn" charset="0"/>
                <a:cs typeface="Times New Roman" pitchFamily="18" charset="0"/>
              </a:rPr>
              <a:t> (c5) </a:t>
            </a:r>
            <a:r>
              <a:rPr lang="pt-BR" sz="2000" dirty="0" smtClean="0">
                <a:latin typeface="Tms Rmn" charset="0"/>
                <a:cs typeface="Times New Roman" pitchFamily="18" charset="0"/>
              </a:rPr>
              <a:t>: </a:t>
            </a: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levantador </a:t>
            </a:r>
            <a:r>
              <a:rPr lang="pt-BR" sz="2000" dirty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da escápula e                </a:t>
            </a:r>
            <a:r>
              <a:rPr lang="pt-BR" sz="2000" dirty="0" err="1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rombóides</a:t>
            </a: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  <a:defRPr/>
            </a:pPr>
            <a:endParaRPr lang="pt-BR" sz="2000" dirty="0" smtClean="0">
              <a:solidFill>
                <a:schemeClr val="tx2"/>
              </a:solidFill>
              <a:latin typeface="Tms Rmn" charset="0"/>
              <a:cs typeface="Times New Roman" pitchFamily="18" charset="0"/>
            </a:endParaRPr>
          </a:p>
          <a:p>
            <a:pPr>
              <a:defRPr/>
            </a:pP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- </a:t>
            </a:r>
            <a:r>
              <a:rPr lang="pt-BR" sz="2000" b="1" dirty="0" smtClean="0">
                <a:latin typeface="Tms Rmn" charset="0"/>
                <a:cs typeface="Times New Roman" pitchFamily="18" charset="0"/>
              </a:rPr>
              <a:t>Colaboração para o n. frênico (c5); </a:t>
            </a:r>
          </a:p>
          <a:p>
            <a:pPr>
              <a:buFontTx/>
              <a:buChar char="-"/>
              <a:defRPr/>
            </a:pPr>
            <a:endParaRPr lang="pt-BR" sz="2000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pt-BR" sz="2000" b="1" dirty="0" smtClean="0">
                <a:latin typeface="Tms Rmn" charset="0"/>
                <a:cs typeface="Times New Roman" pitchFamily="18" charset="0"/>
              </a:rPr>
              <a:t>N. </a:t>
            </a:r>
            <a:r>
              <a:rPr lang="pt-BR" sz="2000" b="1" dirty="0">
                <a:latin typeface="Tms Rmn" charset="0"/>
                <a:cs typeface="Times New Roman" pitchFamily="18" charset="0"/>
              </a:rPr>
              <a:t>torácico longo</a:t>
            </a:r>
            <a:r>
              <a:rPr lang="pt-BR" sz="2000" dirty="0">
                <a:latin typeface="Tms Rmn" charset="0"/>
                <a:cs typeface="Times New Roman" pitchFamily="18" charset="0"/>
              </a:rPr>
              <a:t> (c5,c6,c7</a:t>
            </a:r>
            <a:r>
              <a:rPr lang="pt-BR" sz="2000" dirty="0" smtClean="0">
                <a:latin typeface="Tms Rmn" charset="0"/>
                <a:cs typeface="Times New Roman" pitchFamily="18" charset="0"/>
              </a:rPr>
              <a:t>): </a:t>
            </a:r>
            <a:r>
              <a:rPr lang="pt-BR" sz="2000" dirty="0" err="1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serrátil</a:t>
            </a: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 anterior;</a:t>
            </a:r>
          </a:p>
          <a:p>
            <a:pPr>
              <a:buFontTx/>
              <a:buChar char="-"/>
              <a:defRPr/>
            </a:pPr>
            <a:endParaRPr lang="pt-BR" sz="2000" dirty="0" smtClean="0">
              <a:solidFill>
                <a:schemeClr val="tx2"/>
              </a:solidFill>
              <a:latin typeface="Tms Rmn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pt-BR" sz="2000" b="1" dirty="0" smtClean="0">
                <a:latin typeface="Tms Rmn" charset="0"/>
                <a:cs typeface="Times New Roman" pitchFamily="18" charset="0"/>
              </a:rPr>
              <a:t>N. subclávio</a:t>
            </a:r>
            <a:r>
              <a:rPr lang="pt-BR" sz="2000" dirty="0" smtClean="0">
                <a:latin typeface="Tms Rmn" charset="0"/>
                <a:cs typeface="Times New Roman" pitchFamily="18" charset="0"/>
              </a:rPr>
              <a:t> (c5):  </a:t>
            </a: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subclávio;</a:t>
            </a:r>
          </a:p>
          <a:p>
            <a:pPr>
              <a:buFontTx/>
              <a:buChar char="-"/>
              <a:defRPr/>
            </a:pPr>
            <a:endParaRPr lang="pt-BR" sz="2000" dirty="0" smtClean="0">
              <a:solidFill>
                <a:schemeClr val="tx2"/>
              </a:solidFill>
              <a:latin typeface="Tms Rmn" charset="0"/>
              <a:cs typeface="Times New Roman" pitchFamily="18" charset="0"/>
            </a:endParaRPr>
          </a:p>
          <a:p>
            <a:pPr marL="0" lvl="5">
              <a:buFontTx/>
              <a:buChar char="-"/>
              <a:defRPr/>
            </a:pPr>
            <a:r>
              <a:rPr lang="pt-BR" sz="2000" b="1" dirty="0" smtClean="0">
                <a:latin typeface="Tms Rmn" charset="0"/>
                <a:cs typeface="Times New Roman" pitchFamily="18" charset="0"/>
              </a:rPr>
              <a:t>N. </a:t>
            </a:r>
            <a:r>
              <a:rPr lang="pt-BR" sz="2000" b="1" dirty="0" err="1" smtClean="0">
                <a:latin typeface="Tms Rmn" charset="0"/>
                <a:cs typeface="Times New Roman" pitchFamily="18" charset="0"/>
              </a:rPr>
              <a:t>supra-escapular</a:t>
            </a:r>
            <a:r>
              <a:rPr lang="pt-BR" sz="2000" dirty="0" smtClean="0">
                <a:latin typeface="Tms Rmn" charset="0"/>
                <a:cs typeface="Times New Roman" pitchFamily="18" charset="0"/>
              </a:rPr>
              <a:t> (c5,c6): </a:t>
            </a:r>
            <a:r>
              <a:rPr lang="pt-BR" sz="2000" dirty="0" err="1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supra-espinhal</a:t>
            </a: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 e </a:t>
            </a:r>
            <a:r>
              <a:rPr lang="pt-BR" sz="2000" dirty="0" err="1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infra-espinhal</a:t>
            </a: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  <a:defRPr/>
            </a:pPr>
            <a:endParaRPr lang="pt-BR" sz="2000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pt-BR" sz="2000" b="1" dirty="0" smtClean="0">
                <a:latin typeface="Tms Rmn" charset="0"/>
                <a:cs typeface="Times New Roman" pitchFamily="18" charset="0"/>
              </a:rPr>
              <a:t>N. </a:t>
            </a:r>
            <a:r>
              <a:rPr lang="pt-BR" sz="2000" b="1" dirty="0">
                <a:latin typeface="Tms Rmn" charset="0"/>
                <a:cs typeface="Times New Roman" pitchFamily="18" charset="0"/>
              </a:rPr>
              <a:t>peitoral </a:t>
            </a:r>
            <a:r>
              <a:rPr lang="pt-BR" sz="2000" b="1" dirty="0" err="1">
                <a:latin typeface="Tms Rmn" charset="0"/>
                <a:cs typeface="Times New Roman" pitchFamily="18" charset="0"/>
              </a:rPr>
              <a:t>ântero-lateral</a:t>
            </a:r>
            <a:r>
              <a:rPr lang="pt-BR" sz="2000" dirty="0">
                <a:latin typeface="Tms Rmn" charset="0"/>
                <a:cs typeface="Times New Roman" pitchFamily="18" charset="0"/>
              </a:rPr>
              <a:t> (c5,c6,c7</a:t>
            </a:r>
            <a:r>
              <a:rPr lang="pt-BR" sz="2000" dirty="0" smtClean="0">
                <a:latin typeface="Tms Rmn" charset="0"/>
                <a:cs typeface="Times New Roman" pitchFamily="18" charset="0"/>
              </a:rPr>
              <a:t>): </a:t>
            </a: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peitoral maior;</a:t>
            </a:r>
          </a:p>
          <a:p>
            <a:pPr>
              <a:buFontTx/>
              <a:buChar char="-"/>
              <a:defRPr/>
            </a:pPr>
            <a:endParaRPr lang="pt-BR" sz="2000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pt-BR" sz="2000" b="1" dirty="0" smtClean="0">
                <a:latin typeface="Tms Rmn" charset="0"/>
                <a:cs typeface="Times New Roman" pitchFamily="18" charset="0"/>
              </a:rPr>
              <a:t>N. </a:t>
            </a:r>
            <a:r>
              <a:rPr lang="pt-BR" sz="2000" b="1" dirty="0">
                <a:latin typeface="Tms Rmn" charset="0"/>
                <a:cs typeface="Times New Roman" pitchFamily="18" charset="0"/>
              </a:rPr>
              <a:t>peitoral </a:t>
            </a:r>
            <a:r>
              <a:rPr lang="pt-BR" sz="2000" b="1" dirty="0" err="1">
                <a:latin typeface="Tms Rmn" charset="0"/>
                <a:cs typeface="Times New Roman" pitchFamily="18" charset="0"/>
              </a:rPr>
              <a:t>ântero-medial</a:t>
            </a:r>
            <a:r>
              <a:rPr lang="pt-BR" sz="2000" dirty="0">
                <a:latin typeface="Tms Rmn" charset="0"/>
                <a:cs typeface="Times New Roman" pitchFamily="18" charset="0"/>
              </a:rPr>
              <a:t> (c8,t1</a:t>
            </a:r>
            <a:r>
              <a:rPr lang="pt-BR" sz="2000" dirty="0" smtClean="0">
                <a:latin typeface="Tms Rmn" charset="0"/>
                <a:cs typeface="Times New Roman" pitchFamily="18" charset="0"/>
              </a:rPr>
              <a:t>): </a:t>
            </a: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peitoral menor;</a:t>
            </a:r>
          </a:p>
          <a:p>
            <a:pPr>
              <a:buFontTx/>
              <a:buChar char="-"/>
              <a:defRPr/>
            </a:pPr>
            <a:endParaRPr lang="pt-BR" sz="2000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pt-BR" sz="2000" b="1" dirty="0" err="1" smtClean="0">
                <a:latin typeface="Tms Rmn" charset="0"/>
                <a:cs typeface="Times New Roman" pitchFamily="18" charset="0"/>
              </a:rPr>
              <a:t>Nn</a:t>
            </a:r>
            <a:r>
              <a:rPr lang="pt-BR" sz="2000" b="1" dirty="0" smtClean="0">
                <a:latin typeface="Tms Rmn" charset="0"/>
                <a:cs typeface="Times New Roman" pitchFamily="18" charset="0"/>
              </a:rPr>
              <a:t>. subescapulares</a:t>
            </a:r>
            <a:r>
              <a:rPr lang="pt-BR" sz="2000" dirty="0" smtClean="0">
                <a:latin typeface="Tms Rmn" charset="0"/>
                <a:cs typeface="Times New Roman" pitchFamily="18" charset="0"/>
              </a:rPr>
              <a:t> (c5,c6</a:t>
            </a:r>
            <a:r>
              <a:rPr lang="pt-BR" sz="2000" dirty="0">
                <a:latin typeface="Tms Rmn" charset="0"/>
                <a:cs typeface="Times New Roman" pitchFamily="18" charset="0"/>
              </a:rPr>
              <a:t>) </a:t>
            </a:r>
            <a:r>
              <a:rPr lang="pt-BR" sz="2000" dirty="0" smtClean="0">
                <a:latin typeface="Tms Rmn" charset="0"/>
                <a:cs typeface="Times New Roman" pitchFamily="18" charset="0"/>
              </a:rPr>
              <a:t>: </a:t>
            </a: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subescapular </a:t>
            </a:r>
            <a:r>
              <a:rPr lang="pt-BR" sz="2000" dirty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e redondo </a:t>
            </a: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maior;</a:t>
            </a:r>
          </a:p>
          <a:p>
            <a:pPr>
              <a:buFontTx/>
              <a:buChar char="-"/>
              <a:defRPr/>
            </a:pPr>
            <a:endParaRPr lang="pt-BR" sz="2000" dirty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pt-BR" sz="2000" b="1" dirty="0" smtClean="0">
                <a:latin typeface="Tms Rmn" charset="0"/>
                <a:cs typeface="Times New Roman" pitchFamily="18" charset="0"/>
              </a:rPr>
              <a:t>- N. </a:t>
            </a:r>
            <a:r>
              <a:rPr lang="pt-BR" sz="2000" b="1" dirty="0" err="1">
                <a:latin typeface="Tms Rmn" charset="0"/>
                <a:cs typeface="Times New Roman" pitchFamily="18" charset="0"/>
              </a:rPr>
              <a:t>tóraco-dorsal</a:t>
            </a:r>
            <a:r>
              <a:rPr lang="pt-BR" sz="2000" dirty="0">
                <a:latin typeface="Tms Rmn" charset="0"/>
                <a:cs typeface="Times New Roman" pitchFamily="18" charset="0"/>
              </a:rPr>
              <a:t> (c7,c8</a:t>
            </a:r>
            <a:r>
              <a:rPr lang="pt-BR" sz="2000" dirty="0" smtClean="0">
                <a:latin typeface="Tms Rmn" charset="0"/>
                <a:cs typeface="Times New Roman" pitchFamily="18" charset="0"/>
              </a:rPr>
              <a:t>): </a:t>
            </a:r>
            <a:r>
              <a:rPr lang="pt-BR" sz="2000" dirty="0" smtClean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grande </a:t>
            </a:r>
            <a:r>
              <a:rPr lang="pt-BR" sz="2000" dirty="0">
                <a:solidFill>
                  <a:schemeClr val="tx2"/>
                </a:solidFill>
                <a:latin typeface="Tms Rmn" charset="0"/>
                <a:cs typeface="Times New Roman" pitchFamily="18" charset="0"/>
              </a:rPr>
              <a:t>dorsal </a:t>
            </a:r>
            <a:endParaRPr lang="pt-BR" sz="2000" dirty="0">
              <a:solidFill>
                <a:schemeClr val="tx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492</Words>
  <Application>Microsoft Office PowerPoint</Application>
  <PresentationFormat>Apresentação na tela (4:3)</PresentationFormat>
  <Paragraphs>146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Slide 2</vt:lpstr>
      <vt:lpstr>Sistema Nervoso Periférico  Nervos cranianos e espinhais</vt:lpstr>
      <vt:lpstr>Slide 4</vt:lpstr>
      <vt:lpstr>Slide 5</vt:lpstr>
      <vt:lpstr>Slide 6</vt:lpstr>
      <vt:lpstr>Slide 7</vt:lpstr>
      <vt:lpstr>Slide 8</vt:lpstr>
      <vt:lpstr>Slide 9</vt:lpstr>
      <vt:lpstr>Slide 10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tirapelli</cp:lastModifiedBy>
  <cp:revision>34</cp:revision>
  <dcterms:created xsi:type="dcterms:W3CDTF">2017-10-14T04:25:31Z</dcterms:created>
  <dcterms:modified xsi:type="dcterms:W3CDTF">2020-03-15T13:30:55Z</dcterms:modified>
</cp:coreProperties>
</file>