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60" r:id="rId5"/>
    <p:sldId id="261" r:id="rId6"/>
    <p:sldId id="262" r:id="rId7"/>
    <p:sldId id="258" r:id="rId8"/>
    <p:sldId id="259" r:id="rId9"/>
    <p:sldId id="264" r:id="rId10"/>
    <p:sldId id="265" r:id="rId11"/>
    <p:sldId id="266" r:id="rId12"/>
    <p:sldId id="267" r:id="rId13"/>
    <p:sldId id="273" r:id="rId14"/>
    <p:sldId id="274" r:id="rId15"/>
    <p:sldId id="335" r:id="rId16"/>
    <p:sldId id="270" r:id="rId17"/>
    <p:sldId id="278" r:id="rId18"/>
    <p:sldId id="275" r:id="rId19"/>
    <p:sldId id="336" r:id="rId20"/>
    <p:sldId id="271" r:id="rId21"/>
    <p:sldId id="272" r:id="rId22"/>
    <p:sldId id="279" r:id="rId23"/>
    <p:sldId id="277" r:id="rId24"/>
    <p:sldId id="276" r:id="rId25"/>
    <p:sldId id="280" r:id="rId26"/>
    <p:sldId id="281" r:id="rId27"/>
    <p:sldId id="282" r:id="rId28"/>
    <p:sldId id="302" r:id="rId29"/>
    <p:sldId id="283" r:id="rId30"/>
    <p:sldId id="284" r:id="rId31"/>
    <p:sldId id="285" r:id="rId32"/>
    <p:sldId id="286" r:id="rId33"/>
    <p:sldId id="321" r:id="rId34"/>
    <p:sldId id="287" r:id="rId35"/>
    <p:sldId id="331" r:id="rId36"/>
    <p:sldId id="332" r:id="rId37"/>
    <p:sldId id="333" r:id="rId38"/>
    <p:sldId id="334" r:id="rId39"/>
    <p:sldId id="291" r:id="rId40"/>
    <p:sldId id="323" r:id="rId41"/>
    <p:sldId id="322" r:id="rId42"/>
    <p:sldId id="337" r:id="rId43"/>
    <p:sldId id="292" r:id="rId44"/>
    <p:sldId id="269" r:id="rId45"/>
    <p:sldId id="305" r:id="rId46"/>
    <p:sldId id="294" r:id="rId47"/>
    <p:sldId id="295" r:id="rId48"/>
    <p:sldId id="296" r:id="rId49"/>
    <p:sldId id="297" r:id="rId50"/>
    <p:sldId id="298" r:id="rId51"/>
    <p:sldId id="299" r:id="rId52"/>
    <p:sldId id="304" r:id="rId53"/>
    <p:sldId id="300" r:id="rId54"/>
    <p:sldId id="303" r:id="rId55"/>
    <p:sldId id="324" r:id="rId56"/>
    <p:sldId id="325" r:id="rId57"/>
    <p:sldId id="301" r:id="rId58"/>
    <p:sldId id="307" r:id="rId59"/>
    <p:sldId id="308" r:id="rId60"/>
    <p:sldId id="309" r:id="rId61"/>
    <p:sldId id="311" r:id="rId62"/>
    <p:sldId id="313" r:id="rId63"/>
    <p:sldId id="312" r:id="rId64"/>
    <p:sldId id="310" r:id="rId65"/>
    <p:sldId id="314" r:id="rId66"/>
    <p:sldId id="315" r:id="rId67"/>
    <p:sldId id="316" r:id="rId68"/>
    <p:sldId id="317" r:id="rId69"/>
    <p:sldId id="318" r:id="rId70"/>
    <p:sldId id="319" r:id="rId71"/>
    <p:sldId id="330" r:id="rId72"/>
    <p:sldId id="320" r:id="rId73"/>
    <p:sldId id="326" r:id="rId74"/>
    <p:sldId id="327" r:id="rId75"/>
    <p:sldId id="328" r:id="rId76"/>
    <p:sldId id="329" r:id="rId7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560CBDFD-2D22-4CF2-9F2F-808E3DB12ED7}" type="datetimeFigureOut">
              <a:rPr lang="pt-BR" smtClean="0"/>
              <a:pPr/>
              <a:t>01/06/2018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927EDB6-CD4A-4C40-BF24-D7C712ADAF07}" type="slidenum">
              <a:rPr lang="pt-BR" smtClean="0"/>
              <a:pPr/>
              <a:t>‹nº›</a:t>
            </a:fld>
            <a:endParaRPr lang="pt-BR"/>
          </a:p>
        </p:txBody>
      </p:sp>
    </p:spTree>
    <p:extLst>
      <p:ext uri="{BB962C8B-B14F-4D97-AF65-F5344CB8AC3E}">
        <p14:creationId xmlns:p14="http://schemas.microsoft.com/office/powerpoint/2010/main" val="2635030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560CBDFD-2D22-4CF2-9F2F-808E3DB12ED7}" type="datetimeFigureOut">
              <a:rPr lang="pt-BR" smtClean="0"/>
              <a:pPr/>
              <a:t>01/06/2018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927EDB6-CD4A-4C40-BF24-D7C712ADAF07}" type="slidenum">
              <a:rPr lang="pt-BR" smtClean="0"/>
              <a:pPr/>
              <a:t>‹nº›</a:t>
            </a:fld>
            <a:endParaRPr lang="pt-BR"/>
          </a:p>
        </p:txBody>
      </p:sp>
    </p:spTree>
    <p:extLst>
      <p:ext uri="{BB962C8B-B14F-4D97-AF65-F5344CB8AC3E}">
        <p14:creationId xmlns:p14="http://schemas.microsoft.com/office/powerpoint/2010/main" val="3473837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560CBDFD-2D22-4CF2-9F2F-808E3DB12ED7}" type="datetimeFigureOut">
              <a:rPr lang="pt-BR" smtClean="0"/>
              <a:pPr/>
              <a:t>01/06/2018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927EDB6-CD4A-4C40-BF24-D7C712ADAF07}" type="slidenum">
              <a:rPr lang="pt-BR" smtClean="0"/>
              <a:pPr/>
              <a:t>‹nº›</a:t>
            </a:fld>
            <a:endParaRPr lang="pt-BR"/>
          </a:p>
        </p:txBody>
      </p:sp>
    </p:spTree>
    <p:extLst>
      <p:ext uri="{BB962C8B-B14F-4D97-AF65-F5344CB8AC3E}">
        <p14:creationId xmlns:p14="http://schemas.microsoft.com/office/powerpoint/2010/main" val="3332208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560CBDFD-2D22-4CF2-9F2F-808E3DB12ED7}" type="datetimeFigureOut">
              <a:rPr lang="pt-BR" smtClean="0"/>
              <a:pPr/>
              <a:t>01/06/2018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927EDB6-CD4A-4C40-BF24-D7C712ADAF07}" type="slidenum">
              <a:rPr lang="pt-BR" smtClean="0"/>
              <a:pPr/>
              <a:t>‹nº›</a:t>
            </a:fld>
            <a:endParaRPr lang="pt-BR"/>
          </a:p>
        </p:txBody>
      </p:sp>
    </p:spTree>
    <p:extLst>
      <p:ext uri="{BB962C8B-B14F-4D97-AF65-F5344CB8AC3E}">
        <p14:creationId xmlns:p14="http://schemas.microsoft.com/office/powerpoint/2010/main" val="801617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560CBDFD-2D22-4CF2-9F2F-808E3DB12ED7}" type="datetimeFigureOut">
              <a:rPr lang="pt-BR" smtClean="0"/>
              <a:pPr/>
              <a:t>01/06/2018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927EDB6-CD4A-4C40-BF24-D7C712ADAF07}" type="slidenum">
              <a:rPr lang="pt-BR" smtClean="0"/>
              <a:pPr/>
              <a:t>‹nº›</a:t>
            </a:fld>
            <a:endParaRPr lang="pt-BR"/>
          </a:p>
        </p:txBody>
      </p:sp>
    </p:spTree>
    <p:extLst>
      <p:ext uri="{BB962C8B-B14F-4D97-AF65-F5344CB8AC3E}">
        <p14:creationId xmlns:p14="http://schemas.microsoft.com/office/powerpoint/2010/main" val="3919710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560CBDFD-2D22-4CF2-9F2F-808E3DB12ED7}" type="datetimeFigureOut">
              <a:rPr lang="pt-BR" smtClean="0"/>
              <a:pPr/>
              <a:t>01/06/2018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927EDB6-CD4A-4C40-BF24-D7C712ADAF07}" type="slidenum">
              <a:rPr lang="pt-BR" smtClean="0"/>
              <a:pPr/>
              <a:t>‹nº›</a:t>
            </a:fld>
            <a:endParaRPr lang="pt-BR"/>
          </a:p>
        </p:txBody>
      </p:sp>
    </p:spTree>
    <p:extLst>
      <p:ext uri="{BB962C8B-B14F-4D97-AF65-F5344CB8AC3E}">
        <p14:creationId xmlns:p14="http://schemas.microsoft.com/office/powerpoint/2010/main" val="2187254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560CBDFD-2D22-4CF2-9F2F-808E3DB12ED7}" type="datetimeFigureOut">
              <a:rPr lang="pt-BR" smtClean="0"/>
              <a:pPr/>
              <a:t>01/06/2018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3927EDB6-CD4A-4C40-BF24-D7C712ADAF07}" type="slidenum">
              <a:rPr lang="pt-BR" smtClean="0"/>
              <a:pPr/>
              <a:t>‹nº›</a:t>
            </a:fld>
            <a:endParaRPr lang="pt-BR"/>
          </a:p>
        </p:txBody>
      </p:sp>
    </p:spTree>
    <p:extLst>
      <p:ext uri="{BB962C8B-B14F-4D97-AF65-F5344CB8AC3E}">
        <p14:creationId xmlns:p14="http://schemas.microsoft.com/office/powerpoint/2010/main" val="2268157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560CBDFD-2D22-4CF2-9F2F-808E3DB12ED7}" type="datetimeFigureOut">
              <a:rPr lang="pt-BR" smtClean="0"/>
              <a:pPr/>
              <a:t>01/06/2018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3927EDB6-CD4A-4C40-BF24-D7C712ADAF07}" type="slidenum">
              <a:rPr lang="pt-BR" smtClean="0"/>
              <a:pPr/>
              <a:t>‹nº›</a:t>
            </a:fld>
            <a:endParaRPr lang="pt-BR"/>
          </a:p>
        </p:txBody>
      </p:sp>
    </p:spTree>
    <p:extLst>
      <p:ext uri="{BB962C8B-B14F-4D97-AF65-F5344CB8AC3E}">
        <p14:creationId xmlns:p14="http://schemas.microsoft.com/office/powerpoint/2010/main" val="949931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560CBDFD-2D22-4CF2-9F2F-808E3DB12ED7}" type="datetimeFigureOut">
              <a:rPr lang="pt-BR" smtClean="0"/>
              <a:pPr/>
              <a:t>01/06/2018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3927EDB6-CD4A-4C40-BF24-D7C712ADAF07}" type="slidenum">
              <a:rPr lang="pt-BR" smtClean="0"/>
              <a:pPr/>
              <a:t>‹nº›</a:t>
            </a:fld>
            <a:endParaRPr lang="pt-BR"/>
          </a:p>
        </p:txBody>
      </p:sp>
    </p:spTree>
    <p:extLst>
      <p:ext uri="{BB962C8B-B14F-4D97-AF65-F5344CB8AC3E}">
        <p14:creationId xmlns:p14="http://schemas.microsoft.com/office/powerpoint/2010/main" val="1198733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560CBDFD-2D22-4CF2-9F2F-808E3DB12ED7}" type="datetimeFigureOut">
              <a:rPr lang="pt-BR" smtClean="0"/>
              <a:pPr/>
              <a:t>01/06/2018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927EDB6-CD4A-4C40-BF24-D7C712ADAF07}" type="slidenum">
              <a:rPr lang="pt-BR" smtClean="0"/>
              <a:pPr/>
              <a:t>‹nº›</a:t>
            </a:fld>
            <a:endParaRPr lang="pt-BR"/>
          </a:p>
        </p:txBody>
      </p:sp>
    </p:spTree>
    <p:extLst>
      <p:ext uri="{BB962C8B-B14F-4D97-AF65-F5344CB8AC3E}">
        <p14:creationId xmlns:p14="http://schemas.microsoft.com/office/powerpoint/2010/main" val="947017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560CBDFD-2D22-4CF2-9F2F-808E3DB12ED7}" type="datetimeFigureOut">
              <a:rPr lang="pt-BR" smtClean="0"/>
              <a:pPr/>
              <a:t>01/06/2018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927EDB6-CD4A-4C40-BF24-D7C712ADAF07}" type="slidenum">
              <a:rPr lang="pt-BR" smtClean="0"/>
              <a:pPr/>
              <a:t>‹nº›</a:t>
            </a:fld>
            <a:endParaRPr lang="pt-BR"/>
          </a:p>
        </p:txBody>
      </p:sp>
    </p:spTree>
    <p:extLst>
      <p:ext uri="{BB962C8B-B14F-4D97-AF65-F5344CB8AC3E}">
        <p14:creationId xmlns:p14="http://schemas.microsoft.com/office/powerpoint/2010/main" val="2349086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0CBDFD-2D22-4CF2-9F2F-808E3DB12ED7}" type="datetimeFigureOut">
              <a:rPr lang="pt-BR" smtClean="0"/>
              <a:pPr/>
              <a:t>01/06/2018</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27EDB6-CD4A-4C40-BF24-D7C712ADAF07}" type="slidenum">
              <a:rPr lang="pt-BR" smtClean="0"/>
              <a:pPr/>
              <a:t>‹nº›</a:t>
            </a:fld>
            <a:endParaRPr lang="pt-BR"/>
          </a:p>
        </p:txBody>
      </p:sp>
    </p:spTree>
    <p:extLst>
      <p:ext uri="{BB962C8B-B14F-4D97-AF65-F5344CB8AC3E}">
        <p14:creationId xmlns:p14="http://schemas.microsoft.com/office/powerpoint/2010/main" val="3060052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Vouchers educacionais</a:t>
            </a:r>
            <a:endParaRPr lang="pt-BR" dirty="0"/>
          </a:p>
        </p:txBody>
      </p:sp>
      <p:sp>
        <p:nvSpPr>
          <p:cNvPr id="3" name="Subtítulo 2"/>
          <p:cNvSpPr>
            <a:spLocks noGrp="1"/>
          </p:cNvSpPr>
          <p:nvPr>
            <p:ph type="subTitle" idx="1"/>
          </p:nvPr>
        </p:nvSpPr>
        <p:spPr>
          <a:xfrm>
            <a:off x="1043608" y="3886200"/>
            <a:ext cx="6984776" cy="1752600"/>
          </a:xfrm>
        </p:spPr>
        <p:txBody>
          <a:bodyPr/>
          <a:lstStyle/>
          <a:p>
            <a:r>
              <a:rPr lang="pt-BR" dirty="0" smtClean="0"/>
              <a:t>Disciplina: Economia da Educação</a:t>
            </a:r>
          </a:p>
          <a:p>
            <a:endParaRPr lang="pt-BR" dirty="0"/>
          </a:p>
          <a:p>
            <a:pPr algn="r"/>
            <a:r>
              <a:rPr lang="pt-BR" dirty="0" smtClean="0"/>
              <a:t>06</a:t>
            </a:r>
            <a:r>
              <a:rPr lang="pt-BR" dirty="0" smtClean="0"/>
              <a:t>/06/2018</a:t>
            </a:r>
            <a:endParaRPr lang="pt-BR" dirty="0"/>
          </a:p>
        </p:txBody>
      </p:sp>
    </p:spTree>
    <p:extLst>
      <p:ext uri="{BB962C8B-B14F-4D97-AF65-F5344CB8AC3E}">
        <p14:creationId xmlns:p14="http://schemas.microsoft.com/office/powerpoint/2010/main" val="20709093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490066"/>
          </a:xfrm>
        </p:spPr>
        <p:txBody>
          <a:bodyPr>
            <a:normAutofit fontScale="90000"/>
          </a:bodyPr>
          <a:lstStyle/>
          <a:p>
            <a:r>
              <a:rPr lang="pt-BR" dirty="0" smtClean="0"/>
              <a:t>Argumentos contra (2)</a:t>
            </a:r>
            <a:endParaRPr lang="pt-BR" dirty="0"/>
          </a:p>
        </p:txBody>
      </p:sp>
      <p:sp>
        <p:nvSpPr>
          <p:cNvPr id="3" name="Espaço Reservado para Conteúdo 2"/>
          <p:cNvSpPr>
            <a:spLocks noGrp="1"/>
          </p:cNvSpPr>
          <p:nvPr>
            <p:ph idx="1"/>
          </p:nvPr>
        </p:nvSpPr>
        <p:spPr>
          <a:xfrm>
            <a:off x="179512" y="980728"/>
            <a:ext cx="8784976" cy="5760640"/>
          </a:xfrm>
        </p:spPr>
        <p:txBody>
          <a:bodyPr>
            <a:normAutofit fontScale="77500" lnSpcReduction="20000"/>
          </a:bodyPr>
          <a:lstStyle/>
          <a:p>
            <a:r>
              <a:rPr lang="en-US" dirty="0" err="1" smtClean="0"/>
              <a:t>Mesmo</a:t>
            </a:r>
            <a:r>
              <a:rPr lang="en-US" dirty="0" smtClean="0"/>
              <a:t> se peer effects </a:t>
            </a:r>
            <a:r>
              <a:rPr lang="en-US" dirty="0" err="1" smtClean="0"/>
              <a:t>não</a:t>
            </a:r>
            <a:r>
              <a:rPr lang="en-US" dirty="0" smtClean="0"/>
              <a:t> </a:t>
            </a:r>
            <a:r>
              <a:rPr lang="en-US" dirty="0" err="1" smtClean="0"/>
              <a:t>existem</a:t>
            </a:r>
            <a:r>
              <a:rPr lang="en-US" dirty="0" smtClean="0"/>
              <a:t>, sorting </a:t>
            </a:r>
            <a:r>
              <a:rPr lang="en-US" dirty="0" err="1" smtClean="0"/>
              <a:t>poderia</a:t>
            </a:r>
            <a:r>
              <a:rPr lang="en-US" dirty="0" smtClean="0"/>
              <a:t> </a:t>
            </a:r>
            <a:r>
              <a:rPr lang="en-US" dirty="0" err="1" smtClean="0"/>
              <a:t>afetar</a:t>
            </a:r>
            <a:r>
              <a:rPr lang="en-US" dirty="0" smtClean="0"/>
              <a:t> </a:t>
            </a:r>
            <a:r>
              <a:rPr lang="en-US" dirty="0" err="1" smtClean="0"/>
              <a:t>adversamente</a:t>
            </a:r>
            <a:r>
              <a:rPr lang="en-US" dirty="0" smtClean="0"/>
              <a:t> </a:t>
            </a:r>
            <a:r>
              <a:rPr lang="en-US" dirty="0" err="1" smtClean="0"/>
              <a:t>os</a:t>
            </a:r>
            <a:r>
              <a:rPr lang="en-US" dirty="0" smtClean="0"/>
              <a:t> </a:t>
            </a:r>
            <a:r>
              <a:rPr lang="en-US" dirty="0" err="1" smtClean="0"/>
              <a:t>estudantes</a:t>
            </a:r>
            <a:r>
              <a:rPr lang="en-US" dirty="0" smtClean="0"/>
              <a:t> com </a:t>
            </a:r>
            <a:r>
              <a:rPr lang="en-US" dirty="0" err="1" smtClean="0"/>
              <a:t>menores</a:t>
            </a:r>
            <a:r>
              <a:rPr lang="en-US" dirty="0" smtClean="0"/>
              <a:t> </a:t>
            </a:r>
            <a:r>
              <a:rPr lang="en-US" dirty="0" err="1" smtClean="0"/>
              <a:t>vantagens</a:t>
            </a:r>
            <a:r>
              <a:rPr lang="en-US" dirty="0" smtClean="0"/>
              <a:t> </a:t>
            </a:r>
            <a:r>
              <a:rPr lang="en-US" dirty="0" err="1" smtClean="0"/>
              <a:t>através</a:t>
            </a:r>
            <a:r>
              <a:rPr lang="en-US" dirty="0" smtClean="0"/>
              <a:t> dos </a:t>
            </a:r>
            <a:r>
              <a:rPr lang="en-US" dirty="0" err="1" smtClean="0"/>
              <a:t>canais</a:t>
            </a:r>
            <a:r>
              <a:rPr lang="en-US" dirty="0" smtClean="0"/>
              <a:t> de </a:t>
            </a:r>
            <a:r>
              <a:rPr lang="en-US" dirty="0" err="1" smtClean="0"/>
              <a:t>informação</a:t>
            </a:r>
            <a:r>
              <a:rPr lang="en-US" dirty="0" smtClean="0"/>
              <a:t>. </a:t>
            </a:r>
          </a:p>
          <a:p>
            <a:pPr lvl="1"/>
            <a:r>
              <a:rPr lang="en-US" dirty="0" err="1" smtClean="0"/>
              <a:t>Estar</a:t>
            </a:r>
            <a:r>
              <a:rPr lang="en-US" dirty="0" smtClean="0"/>
              <a:t> </a:t>
            </a:r>
            <a:r>
              <a:rPr lang="en-US" dirty="0" err="1" smtClean="0"/>
              <a:t>numa</a:t>
            </a:r>
            <a:r>
              <a:rPr lang="en-US" dirty="0" smtClean="0"/>
              <a:t> </a:t>
            </a:r>
            <a:r>
              <a:rPr lang="en-US" dirty="0" err="1" smtClean="0"/>
              <a:t>escola</a:t>
            </a:r>
            <a:r>
              <a:rPr lang="en-US" dirty="0" smtClean="0"/>
              <a:t> </a:t>
            </a:r>
            <a:r>
              <a:rPr lang="en-US" dirty="0" err="1" smtClean="0"/>
              <a:t>ruim</a:t>
            </a:r>
            <a:r>
              <a:rPr lang="en-US" dirty="0" smtClean="0"/>
              <a:t> </a:t>
            </a:r>
            <a:r>
              <a:rPr lang="en-US" dirty="0" err="1" smtClean="0"/>
              <a:t>pode</a:t>
            </a:r>
            <a:r>
              <a:rPr lang="en-US" dirty="0" smtClean="0"/>
              <a:t> </a:t>
            </a:r>
            <a:r>
              <a:rPr lang="en-US" dirty="0" err="1" smtClean="0"/>
              <a:t>estigmatizar</a:t>
            </a:r>
            <a:r>
              <a:rPr lang="en-US" dirty="0" smtClean="0"/>
              <a:t> </a:t>
            </a:r>
            <a:r>
              <a:rPr lang="en-US" dirty="0" err="1" smtClean="0"/>
              <a:t>os</a:t>
            </a:r>
            <a:r>
              <a:rPr lang="en-US" dirty="0" smtClean="0"/>
              <a:t> </a:t>
            </a:r>
            <a:r>
              <a:rPr lang="en-US" dirty="0" err="1" smtClean="0"/>
              <a:t>estudantes</a:t>
            </a:r>
            <a:r>
              <a:rPr lang="en-US" dirty="0" smtClean="0"/>
              <a:t> no </a:t>
            </a:r>
            <a:r>
              <a:rPr lang="en-US" dirty="0" err="1" smtClean="0"/>
              <a:t>mercado</a:t>
            </a:r>
            <a:r>
              <a:rPr lang="en-US" dirty="0" smtClean="0"/>
              <a:t> de </a:t>
            </a:r>
            <a:r>
              <a:rPr lang="en-US" dirty="0" err="1" smtClean="0"/>
              <a:t>trabalho</a:t>
            </a:r>
            <a:r>
              <a:rPr lang="en-US" dirty="0" smtClean="0"/>
              <a:t>, </a:t>
            </a:r>
            <a:r>
              <a:rPr lang="en-US" dirty="0" err="1" smtClean="0"/>
              <a:t>afetando</a:t>
            </a:r>
            <a:r>
              <a:rPr lang="en-US" dirty="0" smtClean="0"/>
              <a:t> </a:t>
            </a:r>
            <a:r>
              <a:rPr lang="en-US" dirty="0" err="1" smtClean="0"/>
              <a:t>seus</a:t>
            </a:r>
            <a:r>
              <a:rPr lang="en-US" dirty="0" smtClean="0"/>
              <a:t> </a:t>
            </a:r>
            <a:r>
              <a:rPr lang="en-US" dirty="0" err="1" smtClean="0"/>
              <a:t>incentivos</a:t>
            </a:r>
            <a:r>
              <a:rPr lang="en-US" dirty="0" smtClean="0"/>
              <a:t> a </a:t>
            </a:r>
            <a:r>
              <a:rPr lang="en-US" dirty="0" err="1" smtClean="0"/>
              <a:t>estudar</a:t>
            </a:r>
            <a:r>
              <a:rPr lang="en-US" dirty="0" smtClean="0"/>
              <a:t>. </a:t>
            </a:r>
          </a:p>
          <a:p>
            <a:r>
              <a:rPr lang="en-US" dirty="0" smtClean="0"/>
              <a:t>Sorting </a:t>
            </a:r>
            <a:r>
              <a:rPr lang="en-US" dirty="0" err="1" smtClean="0"/>
              <a:t>tb</a:t>
            </a:r>
            <a:r>
              <a:rPr lang="en-US" dirty="0" smtClean="0"/>
              <a:t> </a:t>
            </a:r>
            <a:r>
              <a:rPr lang="en-US" dirty="0" err="1" smtClean="0"/>
              <a:t>pode</a:t>
            </a:r>
            <a:r>
              <a:rPr lang="en-US" dirty="0" smtClean="0"/>
              <a:t> </a:t>
            </a:r>
            <a:r>
              <a:rPr lang="en-US" dirty="0" err="1" smtClean="0"/>
              <a:t>ser</a:t>
            </a:r>
            <a:r>
              <a:rPr lang="en-US" dirty="0" smtClean="0"/>
              <a:t> </a:t>
            </a:r>
            <a:r>
              <a:rPr lang="en-US" dirty="0" err="1" smtClean="0"/>
              <a:t>ruim</a:t>
            </a:r>
            <a:r>
              <a:rPr lang="en-US" dirty="0" smtClean="0"/>
              <a:t> se a </a:t>
            </a:r>
            <a:r>
              <a:rPr lang="en-US" dirty="0" err="1" smtClean="0"/>
              <a:t>mistura</a:t>
            </a:r>
            <a:r>
              <a:rPr lang="en-US" dirty="0" smtClean="0"/>
              <a:t> de </a:t>
            </a:r>
            <a:r>
              <a:rPr lang="en-US" dirty="0" err="1" smtClean="0"/>
              <a:t>estudantes</a:t>
            </a:r>
            <a:r>
              <a:rPr lang="en-US" dirty="0" smtClean="0"/>
              <a:t> </a:t>
            </a:r>
            <a:r>
              <a:rPr lang="en-US" dirty="0" err="1" smtClean="0"/>
              <a:t>promove</a:t>
            </a:r>
            <a:r>
              <a:rPr lang="en-US" dirty="0" smtClean="0"/>
              <a:t> o </a:t>
            </a:r>
            <a:r>
              <a:rPr lang="en-US" dirty="0" err="1" smtClean="0"/>
              <a:t>entendimento</a:t>
            </a:r>
            <a:r>
              <a:rPr lang="en-US" dirty="0" smtClean="0"/>
              <a:t> dos </a:t>
            </a:r>
            <a:r>
              <a:rPr lang="en-US" dirty="0" err="1" smtClean="0"/>
              <a:t>valores</a:t>
            </a:r>
            <a:r>
              <a:rPr lang="en-US" dirty="0" smtClean="0"/>
              <a:t> </a:t>
            </a:r>
            <a:r>
              <a:rPr lang="en-US" dirty="0" err="1" smtClean="0"/>
              <a:t>em</a:t>
            </a:r>
            <a:r>
              <a:rPr lang="en-US" dirty="0" smtClean="0"/>
              <a:t> </a:t>
            </a:r>
            <a:r>
              <a:rPr lang="en-US" dirty="0" err="1" smtClean="0"/>
              <a:t>uma</a:t>
            </a:r>
            <a:r>
              <a:rPr lang="en-US" dirty="0" smtClean="0"/>
              <a:t> </a:t>
            </a:r>
            <a:r>
              <a:rPr lang="en-US" dirty="0" err="1" smtClean="0"/>
              <a:t>sociedade</a:t>
            </a:r>
            <a:r>
              <a:rPr lang="en-US" dirty="0" smtClean="0"/>
              <a:t> </a:t>
            </a:r>
            <a:r>
              <a:rPr lang="en-US" dirty="0" err="1" smtClean="0"/>
              <a:t>diversificada</a:t>
            </a:r>
            <a:r>
              <a:rPr lang="en-US" dirty="0" smtClean="0"/>
              <a:t>. </a:t>
            </a:r>
          </a:p>
          <a:p>
            <a:endParaRPr lang="en-US" dirty="0" smtClean="0"/>
          </a:p>
          <a:p>
            <a:r>
              <a:rPr lang="en-US" dirty="0" smtClean="0"/>
              <a:t>Se é </a:t>
            </a:r>
            <a:r>
              <a:rPr lang="en-US" dirty="0" err="1" smtClean="0"/>
              <a:t>mais</a:t>
            </a:r>
            <a:r>
              <a:rPr lang="en-US" dirty="0" smtClean="0"/>
              <a:t> </a:t>
            </a:r>
            <a:r>
              <a:rPr lang="en-US" dirty="0" err="1" smtClean="0"/>
              <a:t>caro</a:t>
            </a:r>
            <a:r>
              <a:rPr lang="en-US" dirty="0" smtClean="0"/>
              <a:t> </a:t>
            </a:r>
            <a:r>
              <a:rPr lang="en-US" dirty="0" err="1" smtClean="0"/>
              <a:t>educar</a:t>
            </a:r>
            <a:r>
              <a:rPr lang="en-US" dirty="0" smtClean="0"/>
              <a:t> </a:t>
            </a:r>
            <a:r>
              <a:rPr lang="en-US" dirty="0" err="1" smtClean="0"/>
              <a:t>estudantes</a:t>
            </a:r>
            <a:r>
              <a:rPr lang="en-US" dirty="0" smtClean="0"/>
              <a:t> com </a:t>
            </a:r>
            <a:r>
              <a:rPr lang="en-US" dirty="0" err="1" smtClean="0"/>
              <a:t>menores</a:t>
            </a:r>
            <a:r>
              <a:rPr lang="en-US" dirty="0" smtClean="0"/>
              <a:t> </a:t>
            </a:r>
            <a:r>
              <a:rPr lang="en-US" dirty="0" err="1" smtClean="0"/>
              <a:t>vantagens</a:t>
            </a:r>
            <a:r>
              <a:rPr lang="en-US" dirty="0" smtClean="0"/>
              <a:t>, </a:t>
            </a:r>
            <a:r>
              <a:rPr lang="en-US" dirty="0" err="1" smtClean="0"/>
              <a:t>então</a:t>
            </a:r>
            <a:r>
              <a:rPr lang="en-US" dirty="0" smtClean="0"/>
              <a:t> a </a:t>
            </a:r>
            <a:r>
              <a:rPr lang="en-US" dirty="0" err="1" smtClean="0"/>
              <a:t>estratificação</a:t>
            </a:r>
            <a:r>
              <a:rPr lang="en-US" dirty="0" smtClean="0"/>
              <a:t> </a:t>
            </a:r>
            <a:r>
              <a:rPr lang="en-US" dirty="0" err="1" smtClean="0"/>
              <a:t>imporia</a:t>
            </a:r>
            <a:r>
              <a:rPr lang="en-US" dirty="0" smtClean="0"/>
              <a:t> </a:t>
            </a:r>
            <a:r>
              <a:rPr lang="en-US" dirty="0" err="1" smtClean="0"/>
              <a:t>custos</a:t>
            </a:r>
            <a:r>
              <a:rPr lang="en-US" dirty="0" smtClean="0"/>
              <a:t> </a:t>
            </a:r>
            <a:r>
              <a:rPr lang="en-US" dirty="0" err="1" smtClean="0"/>
              <a:t>ao</a:t>
            </a:r>
            <a:r>
              <a:rPr lang="en-US" dirty="0" smtClean="0"/>
              <a:t> </a:t>
            </a:r>
            <a:r>
              <a:rPr lang="en-US" dirty="0" err="1" smtClean="0"/>
              <a:t>setor</a:t>
            </a:r>
            <a:r>
              <a:rPr lang="en-US" dirty="0" smtClean="0"/>
              <a:t> </a:t>
            </a:r>
            <a:r>
              <a:rPr lang="en-US" dirty="0" err="1" smtClean="0"/>
              <a:t>público</a:t>
            </a:r>
            <a:r>
              <a:rPr lang="en-US" dirty="0" smtClean="0"/>
              <a:t>. </a:t>
            </a:r>
          </a:p>
          <a:p>
            <a:pPr lvl="1"/>
            <a:r>
              <a:rPr lang="en-US" dirty="0" smtClean="0"/>
              <a:t>Na </a:t>
            </a:r>
            <a:r>
              <a:rPr lang="en-US" dirty="0" err="1" smtClean="0"/>
              <a:t>medida</a:t>
            </a:r>
            <a:r>
              <a:rPr lang="en-US" dirty="0" smtClean="0"/>
              <a:t> </a:t>
            </a:r>
            <a:r>
              <a:rPr lang="en-US" dirty="0" err="1" smtClean="0"/>
              <a:t>em</a:t>
            </a:r>
            <a:r>
              <a:rPr lang="en-US" dirty="0" smtClean="0"/>
              <a:t> que o </a:t>
            </a:r>
            <a:r>
              <a:rPr lang="en-US" dirty="0" err="1" smtClean="0"/>
              <a:t>setor</a:t>
            </a:r>
            <a:r>
              <a:rPr lang="en-US" dirty="0" smtClean="0"/>
              <a:t> </a:t>
            </a:r>
            <a:r>
              <a:rPr lang="en-US" dirty="0" err="1" smtClean="0"/>
              <a:t>público</a:t>
            </a:r>
            <a:r>
              <a:rPr lang="en-US" dirty="0" smtClean="0"/>
              <a:t> </a:t>
            </a:r>
            <a:r>
              <a:rPr lang="en-US" dirty="0" err="1" smtClean="0"/>
              <a:t>continuasse</a:t>
            </a:r>
            <a:r>
              <a:rPr lang="en-US" dirty="0" smtClean="0"/>
              <a:t> a </a:t>
            </a:r>
            <a:r>
              <a:rPr lang="en-US" dirty="0" err="1" smtClean="0"/>
              <a:t>servir</a:t>
            </a:r>
            <a:r>
              <a:rPr lang="en-US" dirty="0" smtClean="0"/>
              <a:t> um </a:t>
            </a:r>
            <a:r>
              <a:rPr lang="en-US" dirty="0" err="1" smtClean="0"/>
              <a:t>segmento</a:t>
            </a:r>
            <a:r>
              <a:rPr lang="en-US" dirty="0" smtClean="0"/>
              <a:t> de </a:t>
            </a:r>
            <a:r>
              <a:rPr lang="en-US" dirty="0" err="1" smtClean="0"/>
              <a:t>estudantes</a:t>
            </a:r>
            <a:r>
              <a:rPr lang="en-US" dirty="0" smtClean="0"/>
              <a:t>, com </a:t>
            </a:r>
            <a:r>
              <a:rPr lang="en-US" dirty="0" err="1" smtClean="0"/>
              <a:t>os</a:t>
            </a:r>
            <a:r>
              <a:rPr lang="en-US" dirty="0" smtClean="0"/>
              <a:t> vouchers o </a:t>
            </a:r>
            <a:r>
              <a:rPr lang="en-US" dirty="0" err="1" smtClean="0"/>
              <a:t>suporte</a:t>
            </a:r>
            <a:r>
              <a:rPr lang="en-US" dirty="0" smtClean="0"/>
              <a:t> </a:t>
            </a:r>
            <a:r>
              <a:rPr lang="en-US" dirty="0" err="1" smtClean="0"/>
              <a:t>político</a:t>
            </a:r>
            <a:r>
              <a:rPr lang="en-US" dirty="0" smtClean="0"/>
              <a:t> para </a:t>
            </a:r>
            <a:r>
              <a:rPr lang="en-US" dirty="0" err="1" smtClean="0"/>
              <a:t>financiar</a:t>
            </a:r>
            <a:r>
              <a:rPr lang="en-US" dirty="0" smtClean="0"/>
              <a:t> as </a:t>
            </a:r>
            <a:r>
              <a:rPr lang="en-US" dirty="0" err="1" smtClean="0"/>
              <a:t>escolas</a:t>
            </a:r>
            <a:r>
              <a:rPr lang="en-US" dirty="0" smtClean="0"/>
              <a:t> </a:t>
            </a:r>
            <a:r>
              <a:rPr lang="en-US" dirty="0" err="1" smtClean="0"/>
              <a:t>públicas</a:t>
            </a:r>
            <a:r>
              <a:rPr lang="en-US" dirty="0" smtClean="0"/>
              <a:t> </a:t>
            </a:r>
            <a:r>
              <a:rPr lang="en-US" dirty="0" err="1" smtClean="0"/>
              <a:t>poderia</a:t>
            </a:r>
            <a:r>
              <a:rPr lang="en-US" dirty="0" smtClean="0"/>
              <a:t> </a:t>
            </a:r>
            <a:r>
              <a:rPr lang="en-US" dirty="0" err="1" smtClean="0"/>
              <a:t>ser</a:t>
            </a:r>
            <a:r>
              <a:rPr lang="en-US" dirty="0" smtClean="0"/>
              <a:t> </a:t>
            </a:r>
            <a:r>
              <a:rPr lang="en-US" dirty="0" err="1" smtClean="0"/>
              <a:t>reduzido</a:t>
            </a:r>
            <a:r>
              <a:rPr lang="en-US" dirty="0" smtClean="0"/>
              <a:t>, </a:t>
            </a:r>
            <a:r>
              <a:rPr lang="en-US" dirty="0" err="1" smtClean="0"/>
              <a:t>compondo</a:t>
            </a:r>
            <a:r>
              <a:rPr lang="en-US" dirty="0" smtClean="0"/>
              <a:t> o </a:t>
            </a:r>
            <a:r>
              <a:rPr lang="en-US" dirty="0" err="1" smtClean="0"/>
              <a:t>problema</a:t>
            </a:r>
            <a:r>
              <a:rPr lang="en-US" dirty="0" smtClean="0"/>
              <a:t>.</a:t>
            </a:r>
          </a:p>
          <a:p>
            <a:pPr marL="457200" lvl="1" indent="0">
              <a:buNone/>
            </a:pPr>
            <a:r>
              <a:rPr lang="en-US" dirty="0" smtClean="0"/>
              <a:t> </a:t>
            </a:r>
          </a:p>
          <a:p>
            <a:r>
              <a:rPr lang="en-US" dirty="0" err="1" smtClean="0"/>
              <a:t>Escolha</a:t>
            </a:r>
            <a:r>
              <a:rPr lang="en-US" dirty="0" smtClean="0"/>
              <a:t> </a:t>
            </a:r>
            <a:r>
              <a:rPr lang="en-US" dirty="0" err="1" smtClean="0"/>
              <a:t>por</a:t>
            </a:r>
            <a:r>
              <a:rPr lang="en-US" dirty="0" smtClean="0"/>
              <a:t> </a:t>
            </a:r>
            <a:r>
              <a:rPr lang="en-US" dirty="0" err="1" smtClean="0"/>
              <a:t>estudantes</a:t>
            </a:r>
            <a:r>
              <a:rPr lang="en-US" dirty="0" smtClean="0"/>
              <a:t> que </a:t>
            </a:r>
            <a:r>
              <a:rPr lang="en-US" dirty="0" err="1" smtClean="0"/>
              <a:t>não</a:t>
            </a:r>
            <a:r>
              <a:rPr lang="en-US" dirty="0" smtClean="0"/>
              <a:t> </a:t>
            </a:r>
            <a:r>
              <a:rPr lang="en-US" dirty="0" err="1" smtClean="0"/>
              <a:t>são</a:t>
            </a:r>
            <a:r>
              <a:rPr lang="en-US" dirty="0" smtClean="0"/>
              <a:t> </a:t>
            </a:r>
            <a:r>
              <a:rPr lang="en-US" dirty="0" err="1" smtClean="0"/>
              <a:t>bem</a:t>
            </a:r>
            <a:r>
              <a:rPr lang="en-US" dirty="0" smtClean="0"/>
              <a:t> </a:t>
            </a:r>
            <a:r>
              <a:rPr lang="en-US" dirty="0" err="1" smtClean="0"/>
              <a:t>informados</a:t>
            </a:r>
            <a:r>
              <a:rPr lang="en-US" dirty="0" smtClean="0"/>
              <a:t> </a:t>
            </a:r>
            <a:r>
              <a:rPr lang="en-US" dirty="0" err="1" smtClean="0"/>
              <a:t>sobre</a:t>
            </a:r>
            <a:r>
              <a:rPr lang="en-US" dirty="0" smtClean="0"/>
              <a:t> a </a:t>
            </a:r>
            <a:r>
              <a:rPr lang="en-US" dirty="0" err="1" smtClean="0"/>
              <a:t>qualidade</a:t>
            </a:r>
            <a:r>
              <a:rPr lang="en-US" dirty="0" smtClean="0"/>
              <a:t> das </a:t>
            </a:r>
            <a:r>
              <a:rPr lang="en-US" dirty="0" err="1" smtClean="0"/>
              <a:t>escolas</a:t>
            </a:r>
            <a:r>
              <a:rPr lang="en-US" dirty="0" smtClean="0"/>
              <a:t> </a:t>
            </a:r>
            <a:r>
              <a:rPr lang="en-US" dirty="0" err="1" smtClean="0"/>
              <a:t>poderia</a:t>
            </a:r>
            <a:r>
              <a:rPr lang="en-US" dirty="0" smtClean="0"/>
              <a:t> </a:t>
            </a:r>
            <a:r>
              <a:rPr lang="en-US" dirty="0" err="1" smtClean="0"/>
              <a:t>levar</a:t>
            </a:r>
            <a:r>
              <a:rPr lang="en-US" dirty="0" smtClean="0"/>
              <a:t> a </a:t>
            </a:r>
            <a:r>
              <a:rPr lang="en-US" dirty="0" err="1" smtClean="0"/>
              <a:t>escolhas</a:t>
            </a:r>
            <a:r>
              <a:rPr lang="en-US" dirty="0" smtClean="0"/>
              <a:t> </a:t>
            </a:r>
            <a:r>
              <a:rPr lang="en-US" dirty="0" err="1" smtClean="0"/>
              <a:t>mais</a:t>
            </a:r>
            <a:r>
              <a:rPr lang="en-US" dirty="0" smtClean="0"/>
              <a:t> </a:t>
            </a:r>
            <a:r>
              <a:rPr lang="en-US" dirty="0" err="1" smtClean="0"/>
              <a:t>pobres</a:t>
            </a:r>
            <a:r>
              <a:rPr lang="en-US" dirty="0" smtClean="0"/>
              <a:t> do que as </a:t>
            </a:r>
            <a:r>
              <a:rPr lang="en-US" dirty="0" err="1" smtClean="0"/>
              <a:t>decisões</a:t>
            </a:r>
            <a:r>
              <a:rPr lang="en-US" dirty="0" smtClean="0"/>
              <a:t> que </a:t>
            </a:r>
            <a:r>
              <a:rPr lang="en-US" dirty="0" err="1" smtClean="0"/>
              <a:t>os</a:t>
            </a:r>
            <a:r>
              <a:rPr lang="en-US" dirty="0" smtClean="0"/>
              <a:t> </a:t>
            </a:r>
            <a:r>
              <a:rPr lang="en-US" i="1" dirty="0" smtClean="0"/>
              <a:t>policy makers </a:t>
            </a:r>
            <a:r>
              <a:rPr lang="en-US" dirty="0" err="1" smtClean="0"/>
              <a:t>poderiam</a:t>
            </a:r>
            <a:r>
              <a:rPr lang="en-US" dirty="0" smtClean="0"/>
              <a:t> </a:t>
            </a:r>
            <a:r>
              <a:rPr lang="en-US" dirty="0" err="1" smtClean="0"/>
              <a:t>fazer</a:t>
            </a:r>
            <a:r>
              <a:rPr lang="en-US" dirty="0" smtClean="0"/>
              <a:t>.</a:t>
            </a:r>
            <a:endParaRPr lang="pt-BR" dirty="0"/>
          </a:p>
        </p:txBody>
      </p:sp>
    </p:spTree>
    <p:extLst>
      <p:ext uri="{BB962C8B-B14F-4D97-AF65-F5344CB8AC3E}">
        <p14:creationId xmlns:p14="http://schemas.microsoft.com/office/powerpoint/2010/main" val="26522571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6632"/>
            <a:ext cx="8229600" cy="634082"/>
          </a:xfrm>
        </p:spPr>
        <p:txBody>
          <a:bodyPr>
            <a:normAutofit fontScale="90000"/>
          </a:bodyPr>
          <a:lstStyle/>
          <a:p>
            <a:r>
              <a:rPr lang="pt-BR" dirty="0" smtClean="0"/>
              <a:t>Discussão</a:t>
            </a:r>
            <a:endParaRPr lang="pt-BR" dirty="0"/>
          </a:p>
        </p:txBody>
      </p:sp>
      <p:sp>
        <p:nvSpPr>
          <p:cNvPr id="3" name="Espaço Reservado para Conteúdo 2"/>
          <p:cNvSpPr>
            <a:spLocks noGrp="1"/>
          </p:cNvSpPr>
          <p:nvPr>
            <p:ph idx="1"/>
          </p:nvPr>
        </p:nvSpPr>
        <p:spPr>
          <a:xfrm>
            <a:off x="323528" y="980728"/>
            <a:ext cx="8568952" cy="5760640"/>
          </a:xfrm>
        </p:spPr>
        <p:txBody>
          <a:bodyPr>
            <a:normAutofit fontScale="77500" lnSpcReduction="20000"/>
          </a:bodyPr>
          <a:lstStyle/>
          <a:p>
            <a:r>
              <a:rPr lang="en-US" dirty="0" smtClean="0"/>
              <a:t>Pros e contras : </a:t>
            </a:r>
            <a:r>
              <a:rPr lang="en-US" dirty="0" err="1" smtClean="0"/>
              <a:t>respostas</a:t>
            </a:r>
            <a:r>
              <a:rPr lang="en-US" dirty="0" smtClean="0"/>
              <a:t> que as </a:t>
            </a:r>
            <a:r>
              <a:rPr lang="en-US" dirty="0" err="1" smtClean="0"/>
              <a:t>pesquisas</a:t>
            </a:r>
            <a:r>
              <a:rPr lang="en-US" dirty="0" smtClean="0"/>
              <a:t> </a:t>
            </a:r>
            <a:r>
              <a:rPr lang="en-US" dirty="0" err="1" smtClean="0"/>
              <a:t>podem</a:t>
            </a:r>
            <a:r>
              <a:rPr lang="en-US" dirty="0" smtClean="0"/>
              <a:t> </a:t>
            </a:r>
            <a:r>
              <a:rPr lang="en-US" dirty="0" err="1" smtClean="0"/>
              <a:t>ter</a:t>
            </a:r>
            <a:r>
              <a:rPr lang="en-US" dirty="0" smtClean="0"/>
              <a:t> </a:t>
            </a:r>
            <a:r>
              <a:rPr lang="en-US" dirty="0" err="1" smtClean="0"/>
              <a:t>sobre</a:t>
            </a:r>
            <a:r>
              <a:rPr lang="en-US" dirty="0" smtClean="0"/>
              <a:t> </a:t>
            </a:r>
            <a:r>
              <a:rPr lang="en-US" dirty="0" err="1" smtClean="0"/>
              <a:t>os</a:t>
            </a:r>
            <a:r>
              <a:rPr lang="en-US" dirty="0" smtClean="0"/>
              <a:t> </a:t>
            </a:r>
            <a:r>
              <a:rPr lang="en-US" dirty="0" err="1" smtClean="0"/>
              <a:t>impactos</a:t>
            </a:r>
            <a:r>
              <a:rPr lang="en-US" dirty="0" smtClean="0"/>
              <a:t> dos vouchers </a:t>
            </a:r>
            <a:r>
              <a:rPr lang="en-US" dirty="0" err="1" smtClean="0"/>
              <a:t>estão</a:t>
            </a:r>
            <a:r>
              <a:rPr lang="en-US" dirty="0" smtClean="0"/>
              <a:t> </a:t>
            </a:r>
            <a:r>
              <a:rPr lang="en-US" dirty="0" err="1" smtClean="0"/>
              <a:t>amarradas</a:t>
            </a:r>
            <a:r>
              <a:rPr lang="en-US" dirty="0" smtClean="0"/>
              <a:t> </a:t>
            </a:r>
            <a:r>
              <a:rPr lang="en-US" dirty="0" err="1" smtClean="0"/>
              <a:t>ao</a:t>
            </a:r>
            <a:r>
              <a:rPr lang="en-US" dirty="0" smtClean="0"/>
              <a:t> design do voucher.</a:t>
            </a:r>
          </a:p>
          <a:p>
            <a:pPr lvl="1"/>
            <a:r>
              <a:rPr lang="en-US" dirty="0" smtClean="0"/>
              <a:t>um </a:t>
            </a:r>
            <a:r>
              <a:rPr lang="en-US" dirty="0" err="1" smtClean="0"/>
              <a:t>sistema</a:t>
            </a:r>
            <a:r>
              <a:rPr lang="en-US" dirty="0" smtClean="0"/>
              <a:t> de voucher de </a:t>
            </a:r>
            <a:r>
              <a:rPr lang="en-US" dirty="0" err="1" smtClean="0"/>
              <a:t>pequena</a:t>
            </a:r>
            <a:r>
              <a:rPr lang="en-US" dirty="0" smtClean="0"/>
              <a:t> </a:t>
            </a:r>
            <a:r>
              <a:rPr lang="en-US" dirty="0" err="1" smtClean="0"/>
              <a:t>escala</a:t>
            </a:r>
            <a:r>
              <a:rPr lang="en-US" dirty="0" smtClean="0"/>
              <a:t> </a:t>
            </a:r>
            <a:r>
              <a:rPr lang="en-US" dirty="0" err="1" smtClean="0"/>
              <a:t>não</a:t>
            </a:r>
            <a:r>
              <a:rPr lang="en-US" dirty="0" smtClean="0"/>
              <a:t> </a:t>
            </a:r>
            <a:r>
              <a:rPr lang="en-US" dirty="0" err="1" smtClean="0"/>
              <a:t>deve</a:t>
            </a:r>
            <a:r>
              <a:rPr lang="en-US" dirty="0" smtClean="0"/>
              <a:t> </a:t>
            </a:r>
            <a:r>
              <a:rPr lang="en-US" dirty="0" err="1" smtClean="0"/>
              <a:t>produzir</a:t>
            </a:r>
            <a:r>
              <a:rPr lang="en-US" dirty="0" smtClean="0"/>
              <a:t> sorting e </a:t>
            </a:r>
            <a:r>
              <a:rPr lang="en-US" dirty="0" err="1" smtClean="0"/>
              <a:t>sua</a:t>
            </a:r>
            <a:r>
              <a:rPr lang="en-US" dirty="0" smtClean="0"/>
              <a:t> </a:t>
            </a:r>
            <a:r>
              <a:rPr lang="en-US" dirty="0" err="1" smtClean="0"/>
              <a:t>avaliação</a:t>
            </a:r>
            <a:r>
              <a:rPr lang="en-US" dirty="0" smtClean="0"/>
              <a:t>, </a:t>
            </a:r>
            <a:r>
              <a:rPr lang="en-US" dirty="0" err="1" smtClean="0"/>
              <a:t>portanto</a:t>
            </a:r>
            <a:r>
              <a:rPr lang="en-US" dirty="0" smtClean="0"/>
              <a:t>, </a:t>
            </a:r>
            <a:r>
              <a:rPr lang="en-US" dirty="0" err="1" smtClean="0"/>
              <a:t>nao</a:t>
            </a:r>
            <a:r>
              <a:rPr lang="en-US" dirty="0" smtClean="0"/>
              <a:t> </a:t>
            </a:r>
            <a:r>
              <a:rPr lang="en-US" dirty="0" err="1" smtClean="0"/>
              <a:t>poderia</a:t>
            </a:r>
            <a:r>
              <a:rPr lang="en-US" dirty="0" smtClean="0"/>
              <a:t> ‘</a:t>
            </a:r>
            <a:r>
              <a:rPr lang="en-US" dirty="0" err="1" smtClean="0"/>
              <a:t>julgar</a:t>
            </a:r>
            <a:r>
              <a:rPr lang="en-US" dirty="0" smtClean="0"/>
              <a:t>’ </a:t>
            </a:r>
            <a:r>
              <a:rPr lang="en-US" dirty="0" err="1" smtClean="0"/>
              <a:t>aspectos</a:t>
            </a:r>
            <a:r>
              <a:rPr lang="en-US" dirty="0" smtClean="0"/>
              <a:t> </a:t>
            </a:r>
            <a:r>
              <a:rPr lang="en-US" dirty="0" err="1" smtClean="0"/>
              <a:t>relacionados</a:t>
            </a:r>
            <a:r>
              <a:rPr lang="en-US" dirty="0" smtClean="0"/>
              <a:t> à </a:t>
            </a:r>
            <a:r>
              <a:rPr lang="en-US" dirty="0" err="1" smtClean="0"/>
              <a:t>estratificação</a:t>
            </a:r>
            <a:r>
              <a:rPr lang="en-US" dirty="0" smtClean="0"/>
              <a:t>. </a:t>
            </a:r>
          </a:p>
          <a:p>
            <a:pPr lvl="1"/>
            <a:r>
              <a:rPr lang="en-US" dirty="0" smtClean="0"/>
              <a:t>um </a:t>
            </a:r>
            <a:r>
              <a:rPr lang="en-US" dirty="0" err="1" smtClean="0"/>
              <a:t>esquema</a:t>
            </a:r>
            <a:r>
              <a:rPr lang="en-US" dirty="0" smtClean="0"/>
              <a:t> que </a:t>
            </a:r>
            <a:r>
              <a:rPr lang="en-US" dirty="0" err="1" smtClean="0"/>
              <a:t>não</a:t>
            </a:r>
            <a:r>
              <a:rPr lang="en-US" dirty="0" smtClean="0"/>
              <a:t> </a:t>
            </a:r>
            <a:r>
              <a:rPr lang="en-US" dirty="0" err="1" smtClean="0"/>
              <a:t>gere</a:t>
            </a:r>
            <a:r>
              <a:rPr lang="en-US" dirty="0" smtClean="0"/>
              <a:t> a entrada de um </a:t>
            </a:r>
            <a:r>
              <a:rPr lang="en-US" dirty="0" err="1" smtClean="0"/>
              <a:t>grande</a:t>
            </a:r>
            <a:r>
              <a:rPr lang="en-US" dirty="0" smtClean="0"/>
              <a:t> </a:t>
            </a:r>
            <a:r>
              <a:rPr lang="en-US" dirty="0" err="1" smtClean="0"/>
              <a:t>número</a:t>
            </a:r>
            <a:r>
              <a:rPr lang="en-US" dirty="0" smtClean="0"/>
              <a:t> de </a:t>
            </a:r>
            <a:r>
              <a:rPr lang="en-US" dirty="0" err="1" smtClean="0"/>
              <a:t>escolas</a:t>
            </a:r>
            <a:r>
              <a:rPr lang="en-US" dirty="0" smtClean="0"/>
              <a:t> </a:t>
            </a:r>
            <a:r>
              <a:rPr lang="en-US" dirty="0" err="1" smtClean="0"/>
              <a:t>privadas</a:t>
            </a:r>
            <a:r>
              <a:rPr lang="en-US" dirty="0" smtClean="0"/>
              <a:t> </a:t>
            </a:r>
            <a:r>
              <a:rPr lang="en-US" dirty="0" err="1" smtClean="0"/>
              <a:t>pode</a:t>
            </a:r>
            <a:r>
              <a:rPr lang="en-US" dirty="0" smtClean="0"/>
              <a:t> </a:t>
            </a:r>
            <a:r>
              <a:rPr lang="en-US" dirty="0" err="1" smtClean="0"/>
              <a:t>não</a:t>
            </a:r>
            <a:r>
              <a:rPr lang="en-US" dirty="0" smtClean="0"/>
              <a:t> </a:t>
            </a:r>
            <a:r>
              <a:rPr lang="en-US" dirty="0" err="1" smtClean="0"/>
              <a:t>revelar</a:t>
            </a:r>
            <a:r>
              <a:rPr lang="en-US" dirty="0" smtClean="0"/>
              <a:t> </a:t>
            </a:r>
            <a:r>
              <a:rPr lang="en-US" dirty="0" err="1" smtClean="0"/>
              <a:t>ganhos</a:t>
            </a:r>
            <a:r>
              <a:rPr lang="en-US" dirty="0" smtClean="0"/>
              <a:t> </a:t>
            </a:r>
            <a:r>
              <a:rPr lang="en-US" dirty="0" err="1" smtClean="0"/>
              <a:t>em</a:t>
            </a:r>
            <a:r>
              <a:rPr lang="en-US" dirty="0" smtClean="0"/>
              <a:t> </a:t>
            </a:r>
            <a:r>
              <a:rPr lang="en-US" dirty="0" err="1" smtClean="0"/>
              <a:t>termos</a:t>
            </a:r>
            <a:r>
              <a:rPr lang="en-US" dirty="0" smtClean="0"/>
              <a:t> de </a:t>
            </a:r>
            <a:r>
              <a:rPr lang="en-US" dirty="0" err="1" smtClean="0"/>
              <a:t>variedade</a:t>
            </a:r>
            <a:r>
              <a:rPr lang="en-US" dirty="0" smtClean="0"/>
              <a:t> de </a:t>
            </a:r>
            <a:r>
              <a:rPr lang="en-US" dirty="0" err="1" smtClean="0"/>
              <a:t>currículos</a:t>
            </a:r>
            <a:r>
              <a:rPr lang="en-US" dirty="0" smtClean="0"/>
              <a:t>. </a:t>
            </a:r>
          </a:p>
          <a:p>
            <a:r>
              <a:rPr lang="en-US" dirty="0" err="1" smtClean="0"/>
              <a:t>Os</a:t>
            </a:r>
            <a:r>
              <a:rPr lang="en-US" dirty="0" smtClean="0"/>
              <a:t> </a:t>
            </a:r>
            <a:r>
              <a:rPr lang="en-US" dirty="0" err="1" smtClean="0"/>
              <a:t>argumentos</a:t>
            </a:r>
            <a:r>
              <a:rPr lang="en-US" dirty="0" smtClean="0"/>
              <a:t> </a:t>
            </a:r>
            <a:r>
              <a:rPr lang="en-US" dirty="0" err="1" smtClean="0"/>
              <a:t>usuais</a:t>
            </a:r>
            <a:r>
              <a:rPr lang="en-US" dirty="0" smtClean="0"/>
              <a:t> </a:t>
            </a:r>
            <a:r>
              <a:rPr lang="en-US" dirty="0" err="1" smtClean="0"/>
              <a:t>implicitamente</a:t>
            </a:r>
            <a:r>
              <a:rPr lang="en-US" dirty="0" smtClean="0"/>
              <a:t> </a:t>
            </a:r>
            <a:r>
              <a:rPr lang="en-US" dirty="0" err="1" smtClean="0"/>
              <a:t>assumem</a:t>
            </a:r>
            <a:r>
              <a:rPr lang="en-US" dirty="0" smtClean="0"/>
              <a:t> “universal vouchers” - </a:t>
            </a:r>
            <a:r>
              <a:rPr lang="en-US" dirty="0" err="1" smtClean="0"/>
              <a:t>estão</a:t>
            </a:r>
            <a:r>
              <a:rPr lang="en-US" dirty="0" smtClean="0"/>
              <a:t> </a:t>
            </a:r>
            <a:r>
              <a:rPr lang="en-US" dirty="0" err="1" smtClean="0"/>
              <a:t>disponíveis</a:t>
            </a:r>
            <a:r>
              <a:rPr lang="en-US" dirty="0" smtClean="0"/>
              <a:t> para </a:t>
            </a:r>
            <a:r>
              <a:rPr lang="en-US" dirty="0" err="1" smtClean="0"/>
              <a:t>todos</a:t>
            </a:r>
            <a:r>
              <a:rPr lang="en-US" dirty="0" smtClean="0"/>
              <a:t> </a:t>
            </a:r>
            <a:r>
              <a:rPr lang="en-US" dirty="0" err="1" smtClean="0"/>
              <a:t>os</a:t>
            </a:r>
            <a:r>
              <a:rPr lang="en-US" dirty="0" smtClean="0"/>
              <a:t> </a:t>
            </a:r>
            <a:r>
              <a:rPr lang="en-US" dirty="0" err="1" smtClean="0"/>
              <a:t>estudantes</a:t>
            </a:r>
            <a:r>
              <a:rPr lang="en-US" dirty="0" smtClean="0"/>
              <a:t>. </a:t>
            </a:r>
            <a:r>
              <a:rPr lang="en-US" dirty="0" err="1" smtClean="0"/>
              <a:t>Em</a:t>
            </a:r>
            <a:r>
              <a:rPr lang="en-US" dirty="0" smtClean="0"/>
              <a:t> </a:t>
            </a:r>
            <a:r>
              <a:rPr lang="en-US" dirty="0" err="1" smtClean="0"/>
              <a:t>muitos</a:t>
            </a:r>
            <a:r>
              <a:rPr lang="en-US" dirty="0" smtClean="0"/>
              <a:t> </a:t>
            </a:r>
            <a:r>
              <a:rPr lang="en-US" dirty="0" err="1" smtClean="0"/>
              <a:t>casos</a:t>
            </a:r>
            <a:r>
              <a:rPr lang="en-US" dirty="0" smtClean="0"/>
              <a:t>, </a:t>
            </a:r>
            <a:r>
              <a:rPr lang="en-US" dirty="0" err="1" smtClean="0"/>
              <a:t>incluindo</a:t>
            </a:r>
            <a:r>
              <a:rPr lang="en-US" dirty="0" smtClean="0"/>
              <a:t> </a:t>
            </a:r>
            <a:r>
              <a:rPr lang="en-US" dirty="0" err="1" smtClean="0"/>
              <a:t>muitos</a:t>
            </a:r>
            <a:r>
              <a:rPr lang="en-US" dirty="0" smtClean="0"/>
              <a:t> dos </a:t>
            </a:r>
            <a:r>
              <a:rPr lang="en-US" dirty="0" err="1" smtClean="0"/>
              <a:t>programas</a:t>
            </a:r>
            <a:r>
              <a:rPr lang="en-US" dirty="0" smtClean="0"/>
              <a:t> </a:t>
            </a:r>
            <a:r>
              <a:rPr lang="en-US" dirty="0" err="1" smtClean="0"/>
              <a:t>nos</a:t>
            </a:r>
            <a:r>
              <a:rPr lang="en-US" dirty="0" smtClean="0"/>
              <a:t> EUA, </a:t>
            </a:r>
            <a:r>
              <a:rPr lang="en-US" dirty="0" err="1" smtClean="0"/>
              <a:t>os</a:t>
            </a:r>
            <a:r>
              <a:rPr lang="en-US" dirty="0" smtClean="0"/>
              <a:t> vouchers </a:t>
            </a:r>
            <a:r>
              <a:rPr lang="en-US" dirty="0" err="1" smtClean="0"/>
              <a:t>são</a:t>
            </a:r>
            <a:r>
              <a:rPr lang="en-US" dirty="0" smtClean="0"/>
              <a:t> “targeted” para as </a:t>
            </a:r>
            <a:r>
              <a:rPr lang="en-US" dirty="0" err="1" smtClean="0"/>
              <a:t>famílias</a:t>
            </a:r>
            <a:r>
              <a:rPr lang="en-US" dirty="0" smtClean="0"/>
              <a:t> </a:t>
            </a:r>
            <a:r>
              <a:rPr lang="en-US" dirty="0" err="1" smtClean="0"/>
              <a:t>mais</a:t>
            </a:r>
            <a:r>
              <a:rPr lang="en-US" dirty="0" smtClean="0"/>
              <a:t> </a:t>
            </a:r>
            <a:r>
              <a:rPr lang="en-US" dirty="0" err="1" smtClean="0"/>
              <a:t>pobres</a:t>
            </a:r>
            <a:r>
              <a:rPr lang="en-US" dirty="0" smtClean="0"/>
              <a:t> (com </a:t>
            </a:r>
            <a:r>
              <a:rPr lang="en-US" dirty="0" err="1" smtClean="0"/>
              <a:t>renda</a:t>
            </a:r>
            <a:r>
              <a:rPr lang="en-US" dirty="0" smtClean="0"/>
              <a:t> </a:t>
            </a:r>
            <a:r>
              <a:rPr lang="en-US" dirty="0" err="1" smtClean="0"/>
              <a:t>abaixo</a:t>
            </a:r>
            <a:r>
              <a:rPr lang="en-US" dirty="0" smtClean="0"/>
              <a:t> de um </a:t>
            </a:r>
            <a:r>
              <a:rPr lang="en-US" dirty="0" err="1" smtClean="0"/>
              <a:t>determinado</a:t>
            </a:r>
            <a:r>
              <a:rPr lang="en-US" dirty="0" smtClean="0"/>
              <a:t> valor de </a:t>
            </a:r>
            <a:r>
              <a:rPr lang="en-US" dirty="0" err="1" smtClean="0"/>
              <a:t>corte</a:t>
            </a:r>
            <a:r>
              <a:rPr lang="en-US" dirty="0" smtClean="0"/>
              <a:t>).</a:t>
            </a:r>
          </a:p>
          <a:p>
            <a:pPr lvl="1"/>
            <a:r>
              <a:rPr lang="en-US" dirty="0" err="1" smtClean="0"/>
              <a:t>Esses</a:t>
            </a:r>
            <a:r>
              <a:rPr lang="en-US" dirty="0" smtClean="0"/>
              <a:t> </a:t>
            </a:r>
            <a:r>
              <a:rPr lang="en-US" dirty="0" err="1" smtClean="0"/>
              <a:t>programas</a:t>
            </a:r>
            <a:r>
              <a:rPr lang="en-US" dirty="0" smtClean="0"/>
              <a:t> ‘targeted’ </a:t>
            </a:r>
            <a:r>
              <a:rPr lang="en-US" dirty="0" err="1" smtClean="0"/>
              <a:t>buscam</a:t>
            </a:r>
            <a:r>
              <a:rPr lang="en-US" dirty="0" smtClean="0"/>
              <a:t> prover o </a:t>
            </a:r>
            <a:r>
              <a:rPr lang="en-US" dirty="0" err="1" smtClean="0"/>
              <a:t>acesso</a:t>
            </a:r>
            <a:r>
              <a:rPr lang="en-US" dirty="0" smtClean="0"/>
              <a:t> a </a:t>
            </a:r>
            <a:r>
              <a:rPr lang="en-US" dirty="0" err="1" smtClean="0"/>
              <a:t>alternativas</a:t>
            </a:r>
            <a:r>
              <a:rPr lang="en-US" dirty="0" smtClean="0"/>
              <a:t> </a:t>
            </a:r>
            <a:r>
              <a:rPr lang="en-US" dirty="0" err="1" smtClean="0"/>
              <a:t>educacionais</a:t>
            </a:r>
            <a:r>
              <a:rPr lang="en-US" dirty="0" smtClean="0"/>
              <a:t> de </a:t>
            </a:r>
            <a:r>
              <a:rPr lang="en-US" dirty="0" err="1" smtClean="0"/>
              <a:t>melhor</a:t>
            </a:r>
            <a:r>
              <a:rPr lang="en-US" dirty="0" smtClean="0"/>
              <a:t> </a:t>
            </a:r>
            <a:r>
              <a:rPr lang="en-US" dirty="0" err="1" smtClean="0"/>
              <a:t>qualidade</a:t>
            </a:r>
            <a:r>
              <a:rPr lang="en-US" dirty="0" smtClean="0"/>
              <a:t> para </a:t>
            </a:r>
            <a:r>
              <a:rPr lang="en-US" dirty="0" err="1" smtClean="0"/>
              <a:t>os</a:t>
            </a:r>
            <a:r>
              <a:rPr lang="en-US" dirty="0" smtClean="0"/>
              <a:t> </a:t>
            </a:r>
            <a:r>
              <a:rPr lang="en-US" dirty="0" err="1" smtClean="0"/>
              <a:t>estudantes</a:t>
            </a:r>
            <a:r>
              <a:rPr lang="en-US" dirty="0" smtClean="0"/>
              <a:t> que </a:t>
            </a:r>
            <a:r>
              <a:rPr lang="en-US" dirty="0" err="1" smtClean="0"/>
              <a:t>não</a:t>
            </a:r>
            <a:r>
              <a:rPr lang="en-US" dirty="0" smtClean="0"/>
              <a:t> </a:t>
            </a:r>
            <a:r>
              <a:rPr lang="en-US" dirty="0" err="1" smtClean="0"/>
              <a:t>conseguiriam</a:t>
            </a:r>
            <a:r>
              <a:rPr lang="en-US" dirty="0" smtClean="0"/>
              <a:t> </a:t>
            </a:r>
            <a:r>
              <a:rPr lang="en-US" dirty="0" err="1" smtClean="0"/>
              <a:t>arcar</a:t>
            </a:r>
            <a:r>
              <a:rPr lang="en-US" dirty="0" smtClean="0"/>
              <a:t> com </a:t>
            </a:r>
            <a:r>
              <a:rPr lang="en-US" dirty="0" err="1" smtClean="0"/>
              <a:t>os</a:t>
            </a:r>
            <a:r>
              <a:rPr lang="en-US" dirty="0" smtClean="0"/>
              <a:t> </a:t>
            </a:r>
            <a:r>
              <a:rPr lang="en-US" dirty="0" err="1" smtClean="0"/>
              <a:t>custos</a:t>
            </a:r>
            <a:r>
              <a:rPr lang="en-US" dirty="0" smtClean="0"/>
              <a:t> de </a:t>
            </a:r>
            <a:r>
              <a:rPr lang="en-US" dirty="0" err="1" smtClean="0"/>
              <a:t>moradia</a:t>
            </a:r>
            <a:r>
              <a:rPr lang="en-US" dirty="0" smtClean="0"/>
              <a:t> </a:t>
            </a:r>
            <a:r>
              <a:rPr lang="en-US" dirty="0" err="1" smtClean="0"/>
              <a:t>nas</a:t>
            </a:r>
            <a:r>
              <a:rPr lang="en-US" dirty="0" smtClean="0"/>
              <a:t> </a:t>
            </a:r>
            <a:r>
              <a:rPr lang="en-US" dirty="0" err="1" smtClean="0"/>
              <a:t>vizinhanças</a:t>
            </a:r>
            <a:r>
              <a:rPr lang="en-US" dirty="0" smtClean="0"/>
              <a:t> das boas </a:t>
            </a:r>
            <a:r>
              <a:rPr lang="en-US" dirty="0" err="1" smtClean="0"/>
              <a:t>escolas</a:t>
            </a:r>
            <a:r>
              <a:rPr lang="en-US" dirty="0" smtClean="0"/>
              <a:t> </a:t>
            </a:r>
            <a:r>
              <a:rPr lang="en-US" dirty="0" err="1" smtClean="0"/>
              <a:t>públicas</a:t>
            </a:r>
            <a:r>
              <a:rPr lang="en-US" dirty="0" smtClean="0"/>
              <a:t> </a:t>
            </a:r>
            <a:r>
              <a:rPr lang="en-US" dirty="0" err="1" smtClean="0"/>
              <a:t>ou</a:t>
            </a:r>
            <a:r>
              <a:rPr lang="en-US" dirty="0" smtClean="0"/>
              <a:t> </a:t>
            </a:r>
            <a:r>
              <a:rPr lang="en-US" dirty="0" err="1" smtClean="0"/>
              <a:t>pagar</a:t>
            </a:r>
            <a:r>
              <a:rPr lang="en-US" dirty="0" smtClean="0"/>
              <a:t> </a:t>
            </a:r>
            <a:r>
              <a:rPr lang="en-US" dirty="0" err="1" smtClean="0"/>
              <a:t>uma</a:t>
            </a:r>
            <a:r>
              <a:rPr lang="en-US" dirty="0" smtClean="0"/>
              <a:t> </a:t>
            </a:r>
            <a:r>
              <a:rPr lang="en-US" dirty="0" err="1" smtClean="0"/>
              <a:t>escola</a:t>
            </a:r>
            <a:r>
              <a:rPr lang="en-US" dirty="0" smtClean="0"/>
              <a:t> </a:t>
            </a:r>
            <a:r>
              <a:rPr lang="en-US" dirty="0" err="1" smtClean="0"/>
              <a:t>privada</a:t>
            </a:r>
            <a:r>
              <a:rPr lang="en-US" dirty="0" smtClean="0"/>
              <a:t>. </a:t>
            </a:r>
          </a:p>
        </p:txBody>
      </p:sp>
    </p:spTree>
    <p:extLst>
      <p:ext uri="{BB962C8B-B14F-4D97-AF65-F5344CB8AC3E}">
        <p14:creationId xmlns:p14="http://schemas.microsoft.com/office/powerpoint/2010/main" val="21228900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404664"/>
            <a:ext cx="8229600" cy="562074"/>
          </a:xfrm>
        </p:spPr>
        <p:txBody>
          <a:bodyPr>
            <a:normAutofit fontScale="90000"/>
          </a:bodyPr>
          <a:lstStyle/>
          <a:p>
            <a:r>
              <a:rPr lang="pt-BR" dirty="0" smtClean="0"/>
              <a:t>Discussão</a:t>
            </a:r>
            <a:endParaRPr lang="pt-BR" dirty="0"/>
          </a:p>
        </p:txBody>
      </p:sp>
      <p:sp>
        <p:nvSpPr>
          <p:cNvPr id="3" name="Espaço Reservado para Conteúdo 2"/>
          <p:cNvSpPr>
            <a:spLocks noGrp="1"/>
          </p:cNvSpPr>
          <p:nvPr>
            <p:ph idx="1"/>
          </p:nvPr>
        </p:nvSpPr>
        <p:spPr>
          <a:xfrm>
            <a:off x="179512" y="1268760"/>
            <a:ext cx="8784976" cy="5400600"/>
          </a:xfrm>
        </p:spPr>
        <p:txBody>
          <a:bodyPr>
            <a:normAutofit fontScale="77500" lnSpcReduction="20000"/>
          </a:bodyPr>
          <a:lstStyle/>
          <a:p>
            <a:r>
              <a:rPr lang="en-US" dirty="0" smtClean="0"/>
              <a:t>Tal targeting </a:t>
            </a:r>
            <a:r>
              <a:rPr lang="en-US" dirty="0" err="1" smtClean="0"/>
              <a:t>parece</a:t>
            </a:r>
            <a:r>
              <a:rPr lang="en-US" dirty="0" smtClean="0"/>
              <a:t> </a:t>
            </a:r>
            <a:r>
              <a:rPr lang="en-US" dirty="0" err="1" smtClean="0"/>
              <a:t>enfraquecer</a:t>
            </a:r>
            <a:r>
              <a:rPr lang="en-US" dirty="0" smtClean="0"/>
              <a:t> </a:t>
            </a:r>
            <a:r>
              <a:rPr lang="en-US" dirty="0" err="1" smtClean="0"/>
              <a:t>os</a:t>
            </a:r>
            <a:r>
              <a:rPr lang="en-US" dirty="0" smtClean="0"/>
              <a:t> </a:t>
            </a:r>
            <a:r>
              <a:rPr lang="en-US" dirty="0" err="1" smtClean="0"/>
              <a:t>argumentos</a:t>
            </a:r>
            <a:r>
              <a:rPr lang="en-US" dirty="0" smtClean="0"/>
              <a:t> a favor e contra </a:t>
            </a:r>
            <a:r>
              <a:rPr lang="en-US" dirty="0" err="1" smtClean="0"/>
              <a:t>os</a:t>
            </a:r>
            <a:r>
              <a:rPr lang="en-US" dirty="0" smtClean="0"/>
              <a:t> vouchers e, de </a:t>
            </a:r>
            <a:r>
              <a:rPr lang="en-US" dirty="0" err="1" smtClean="0"/>
              <a:t>fato</a:t>
            </a:r>
            <a:r>
              <a:rPr lang="en-US" dirty="0" smtClean="0"/>
              <a:t>, </a:t>
            </a:r>
            <a:r>
              <a:rPr lang="en-US" dirty="0" err="1" smtClean="0"/>
              <a:t>coloca</a:t>
            </a:r>
            <a:r>
              <a:rPr lang="en-US" dirty="0" smtClean="0"/>
              <a:t> outros </a:t>
            </a:r>
            <a:r>
              <a:rPr lang="en-US" dirty="0" err="1" smtClean="0"/>
              <a:t>desafios</a:t>
            </a:r>
            <a:r>
              <a:rPr lang="en-US" dirty="0" smtClean="0"/>
              <a:t>. </a:t>
            </a:r>
            <a:r>
              <a:rPr lang="en-US" dirty="0" err="1" smtClean="0"/>
              <a:t>Por</a:t>
            </a:r>
            <a:r>
              <a:rPr lang="en-US" dirty="0" smtClean="0"/>
              <a:t> </a:t>
            </a:r>
            <a:r>
              <a:rPr lang="en-US" dirty="0" err="1" smtClean="0"/>
              <a:t>exemplo</a:t>
            </a:r>
            <a:r>
              <a:rPr lang="en-US" dirty="0" smtClean="0"/>
              <a:t>, o </a:t>
            </a:r>
            <a:r>
              <a:rPr lang="en-US" dirty="0" err="1" smtClean="0"/>
              <a:t>efeito</a:t>
            </a:r>
            <a:r>
              <a:rPr lang="en-US" dirty="0" smtClean="0"/>
              <a:t> no </a:t>
            </a:r>
            <a:r>
              <a:rPr lang="en-US" dirty="0" err="1" smtClean="0"/>
              <a:t>agregado</a:t>
            </a:r>
            <a:r>
              <a:rPr lang="en-US" dirty="0" smtClean="0"/>
              <a:t> para </a:t>
            </a:r>
            <a:r>
              <a:rPr lang="en-US" dirty="0" err="1" smtClean="0"/>
              <a:t>programas</a:t>
            </a:r>
            <a:r>
              <a:rPr lang="en-US" dirty="0" smtClean="0"/>
              <a:t> targeted </a:t>
            </a:r>
            <a:r>
              <a:rPr lang="en-US" dirty="0" err="1" smtClean="0"/>
              <a:t>deve</a:t>
            </a:r>
            <a:r>
              <a:rPr lang="en-US" dirty="0" smtClean="0"/>
              <a:t> </a:t>
            </a:r>
            <a:r>
              <a:rPr lang="en-US" dirty="0" err="1" smtClean="0"/>
              <a:t>ser</a:t>
            </a:r>
            <a:r>
              <a:rPr lang="en-US" dirty="0" smtClean="0"/>
              <a:t> </a:t>
            </a:r>
            <a:r>
              <a:rPr lang="en-US" dirty="0" err="1" smtClean="0"/>
              <a:t>diferente</a:t>
            </a:r>
            <a:r>
              <a:rPr lang="en-US" dirty="0" smtClean="0"/>
              <a:t> </a:t>
            </a:r>
            <a:r>
              <a:rPr lang="en-US" dirty="0" err="1" smtClean="0"/>
              <a:t>daqueles</a:t>
            </a:r>
            <a:r>
              <a:rPr lang="en-US" dirty="0" smtClean="0"/>
              <a:t> </a:t>
            </a:r>
            <a:r>
              <a:rPr lang="en-US" dirty="0" err="1" smtClean="0"/>
              <a:t>observados</a:t>
            </a:r>
            <a:r>
              <a:rPr lang="en-US" dirty="0" smtClean="0"/>
              <a:t> para </a:t>
            </a:r>
            <a:r>
              <a:rPr lang="en-US" dirty="0" err="1" smtClean="0"/>
              <a:t>os</a:t>
            </a:r>
            <a:r>
              <a:rPr lang="en-US" dirty="0" smtClean="0"/>
              <a:t> </a:t>
            </a:r>
            <a:r>
              <a:rPr lang="en-US" dirty="0" err="1" smtClean="0"/>
              <a:t>programas</a:t>
            </a:r>
            <a:r>
              <a:rPr lang="en-US" dirty="0" smtClean="0"/>
              <a:t> </a:t>
            </a:r>
            <a:r>
              <a:rPr lang="en-US" dirty="0" err="1" smtClean="0"/>
              <a:t>universais</a:t>
            </a:r>
            <a:r>
              <a:rPr lang="en-US" dirty="0" smtClean="0"/>
              <a:t>.</a:t>
            </a:r>
          </a:p>
          <a:p>
            <a:endParaRPr lang="en-US" dirty="0" smtClean="0"/>
          </a:p>
          <a:p>
            <a:r>
              <a:rPr lang="en-US" dirty="0" smtClean="0"/>
              <a:t>Outro </a:t>
            </a:r>
            <a:r>
              <a:rPr lang="en-US" dirty="0" err="1" smtClean="0"/>
              <a:t>aspecto</a:t>
            </a:r>
            <a:r>
              <a:rPr lang="en-US" dirty="0" smtClean="0"/>
              <a:t> crucial do design </a:t>
            </a:r>
            <a:r>
              <a:rPr lang="en-US" dirty="0" err="1" smtClean="0"/>
              <a:t>está</a:t>
            </a:r>
            <a:r>
              <a:rPr lang="en-US" dirty="0" smtClean="0"/>
              <a:t> </a:t>
            </a:r>
            <a:r>
              <a:rPr lang="en-US" dirty="0" err="1" smtClean="0"/>
              <a:t>relacionado</a:t>
            </a:r>
            <a:r>
              <a:rPr lang="en-US" dirty="0" smtClean="0"/>
              <a:t> a </a:t>
            </a:r>
            <a:r>
              <a:rPr lang="en-US" dirty="0" err="1" smtClean="0"/>
              <a:t>extensão</a:t>
            </a:r>
            <a:r>
              <a:rPr lang="en-US" dirty="0" smtClean="0"/>
              <a:t> e </a:t>
            </a:r>
            <a:r>
              <a:rPr lang="en-US" dirty="0" err="1" smtClean="0"/>
              <a:t>características</a:t>
            </a:r>
            <a:r>
              <a:rPr lang="en-US" dirty="0" smtClean="0"/>
              <a:t> de </a:t>
            </a:r>
            <a:r>
              <a:rPr lang="en-US" dirty="0" err="1" smtClean="0"/>
              <a:t>regulação</a:t>
            </a:r>
            <a:r>
              <a:rPr lang="en-US" dirty="0" smtClean="0"/>
              <a:t> </a:t>
            </a:r>
            <a:r>
              <a:rPr lang="en-US" dirty="0" err="1" smtClean="0"/>
              <a:t>impostas</a:t>
            </a:r>
            <a:r>
              <a:rPr lang="en-US" dirty="0" smtClean="0"/>
              <a:t> </a:t>
            </a:r>
            <a:r>
              <a:rPr lang="en-US" dirty="0" err="1" smtClean="0"/>
              <a:t>sobre</a:t>
            </a:r>
            <a:r>
              <a:rPr lang="en-US" dirty="0" smtClean="0"/>
              <a:t> as </a:t>
            </a:r>
            <a:r>
              <a:rPr lang="en-US" dirty="0" err="1" smtClean="0"/>
              <a:t>escolas</a:t>
            </a:r>
            <a:r>
              <a:rPr lang="en-US" dirty="0" smtClean="0"/>
              <a:t> que </a:t>
            </a:r>
            <a:r>
              <a:rPr lang="en-US" dirty="0" err="1" smtClean="0"/>
              <a:t>aceitam</a:t>
            </a:r>
            <a:r>
              <a:rPr lang="en-US" dirty="0" smtClean="0"/>
              <a:t> </a:t>
            </a:r>
            <a:r>
              <a:rPr lang="en-US" dirty="0" err="1" smtClean="0"/>
              <a:t>os</a:t>
            </a:r>
            <a:r>
              <a:rPr lang="en-US" dirty="0" smtClean="0"/>
              <a:t> vouchers. </a:t>
            </a:r>
          </a:p>
          <a:p>
            <a:pPr lvl="1"/>
            <a:r>
              <a:rPr lang="en-US" dirty="0" smtClean="0"/>
              <a:t>Uma </a:t>
            </a:r>
            <a:r>
              <a:rPr lang="en-US" dirty="0" err="1" smtClean="0"/>
              <a:t>escola</a:t>
            </a:r>
            <a:r>
              <a:rPr lang="en-US" dirty="0" smtClean="0"/>
              <a:t> que </a:t>
            </a:r>
            <a:r>
              <a:rPr lang="en-US" dirty="0" err="1" smtClean="0"/>
              <a:t>aceita</a:t>
            </a:r>
            <a:r>
              <a:rPr lang="en-US" dirty="0" smtClean="0"/>
              <a:t> voucher tem </a:t>
            </a:r>
            <a:r>
              <a:rPr lang="en-US" dirty="0" err="1" smtClean="0"/>
              <a:t>ou</a:t>
            </a:r>
            <a:r>
              <a:rPr lang="en-US" dirty="0" smtClean="0"/>
              <a:t> </a:t>
            </a:r>
            <a:r>
              <a:rPr lang="en-US" dirty="0" err="1" smtClean="0"/>
              <a:t>nao</a:t>
            </a:r>
            <a:r>
              <a:rPr lang="en-US" dirty="0" smtClean="0"/>
              <a:t> que </a:t>
            </a:r>
            <a:r>
              <a:rPr lang="en-US" dirty="0" err="1" smtClean="0"/>
              <a:t>aceitar</a:t>
            </a:r>
            <a:r>
              <a:rPr lang="en-US" dirty="0" smtClean="0"/>
              <a:t> </a:t>
            </a:r>
            <a:r>
              <a:rPr lang="en-US" dirty="0" err="1" smtClean="0"/>
              <a:t>todos</a:t>
            </a:r>
            <a:r>
              <a:rPr lang="en-US" dirty="0" smtClean="0"/>
              <a:t> </a:t>
            </a:r>
            <a:r>
              <a:rPr lang="en-US" dirty="0" err="1" smtClean="0"/>
              <a:t>os</a:t>
            </a:r>
            <a:r>
              <a:rPr lang="en-US" dirty="0" smtClean="0"/>
              <a:t> </a:t>
            </a:r>
            <a:r>
              <a:rPr lang="en-US" dirty="0" err="1" smtClean="0"/>
              <a:t>aplicantes</a:t>
            </a:r>
            <a:r>
              <a:rPr lang="en-US" dirty="0" smtClean="0"/>
              <a:t>, </a:t>
            </a:r>
            <a:r>
              <a:rPr lang="en-US" dirty="0" err="1" smtClean="0"/>
              <a:t>ou</a:t>
            </a:r>
            <a:r>
              <a:rPr lang="en-US" dirty="0" smtClean="0"/>
              <a:t> tem que </a:t>
            </a:r>
            <a:r>
              <a:rPr lang="en-US" dirty="0" err="1" smtClean="0"/>
              <a:t>usar</a:t>
            </a:r>
            <a:r>
              <a:rPr lang="en-US" dirty="0" smtClean="0"/>
              <a:t> </a:t>
            </a:r>
            <a:r>
              <a:rPr lang="en-US" dirty="0" err="1" smtClean="0"/>
              <a:t>sorteio</a:t>
            </a:r>
            <a:r>
              <a:rPr lang="en-US" dirty="0" smtClean="0"/>
              <a:t> </a:t>
            </a:r>
            <a:r>
              <a:rPr lang="en-US" dirty="0" err="1" smtClean="0"/>
              <a:t>quando</a:t>
            </a:r>
            <a:r>
              <a:rPr lang="en-US" dirty="0" smtClean="0"/>
              <a:t> as </a:t>
            </a:r>
            <a:r>
              <a:rPr lang="en-US" dirty="0" err="1" smtClean="0"/>
              <a:t>aplicações</a:t>
            </a:r>
            <a:r>
              <a:rPr lang="en-US" dirty="0" smtClean="0"/>
              <a:t> </a:t>
            </a:r>
            <a:r>
              <a:rPr lang="en-US" dirty="0" err="1" smtClean="0"/>
              <a:t>superam</a:t>
            </a:r>
            <a:r>
              <a:rPr lang="en-US" dirty="0" smtClean="0"/>
              <a:t> a </a:t>
            </a:r>
            <a:r>
              <a:rPr lang="en-US" dirty="0" err="1" smtClean="0"/>
              <a:t>oferta</a:t>
            </a:r>
            <a:r>
              <a:rPr lang="en-US" dirty="0" smtClean="0"/>
              <a:t> de </a:t>
            </a:r>
            <a:r>
              <a:rPr lang="en-US" dirty="0" err="1" smtClean="0"/>
              <a:t>vagas</a:t>
            </a:r>
            <a:r>
              <a:rPr lang="en-US" dirty="0" smtClean="0"/>
              <a:t>. </a:t>
            </a:r>
          </a:p>
          <a:p>
            <a:pPr lvl="1"/>
            <a:r>
              <a:rPr lang="en-US" dirty="0" err="1" smtClean="0"/>
              <a:t>Escolas</a:t>
            </a:r>
            <a:r>
              <a:rPr lang="en-US" dirty="0" smtClean="0"/>
              <a:t> </a:t>
            </a:r>
            <a:r>
              <a:rPr lang="en-US" dirty="0" err="1" smtClean="0"/>
              <a:t>participantes</a:t>
            </a:r>
            <a:r>
              <a:rPr lang="en-US" dirty="0" smtClean="0"/>
              <a:t> </a:t>
            </a:r>
            <a:r>
              <a:rPr lang="en-US" dirty="0" err="1" smtClean="0"/>
              <a:t>podem</a:t>
            </a:r>
            <a:r>
              <a:rPr lang="en-US" dirty="0" smtClean="0"/>
              <a:t> </a:t>
            </a:r>
            <a:r>
              <a:rPr lang="en-US" dirty="0" err="1" smtClean="0"/>
              <a:t>ou</a:t>
            </a:r>
            <a:r>
              <a:rPr lang="en-US" dirty="0" smtClean="0"/>
              <a:t> </a:t>
            </a:r>
            <a:r>
              <a:rPr lang="en-US" dirty="0" err="1" smtClean="0"/>
              <a:t>não</a:t>
            </a:r>
            <a:r>
              <a:rPr lang="en-US" dirty="0" smtClean="0"/>
              <a:t> </a:t>
            </a:r>
            <a:r>
              <a:rPr lang="en-US" dirty="0" err="1" smtClean="0"/>
              <a:t>cobrar</a:t>
            </a:r>
            <a:r>
              <a:rPr lang="en-US" dirty="0" smtClean="0"/>
              <a:t> </a:t>
            </a:r>
            <a:r>
              <a:rPr lang="en-US" dirty="0" err="1" smtClean="0"/>
              <a:t>valores</a:t>
            </a:r>
            <a:r>
              <a:rPr lang="en-US" dirty="0" smtClean="0"/>
              <a:t> </a:t>
            </a:r>
            <a:r>
              <a:rPr lang="en-US" dirty="0" err="1" smtClean="0"/>
              <a:t>acima</a:t>
            </a:r>
            <a:r>
              <a:rPr lang="en-US" dirty="0" smtClean="0"/>
              <a:t> dos vouchers e, se sim, </a:t>
            </a:r>
            <a:r>
              <a:rPr lang="en-US" dirty="0" err="1" smtClean="0"/>
              <a:t>elas</a:t>
            </a:r>
            <a:r>
              <a:rPr lang="en-US" dirty="0" smtClean="0"/>
              <a:t> </a:t>
            </a:r>
            <a:r>
              <a:rPr lang="en-US" dirty="0" err="1" smtClean="0"/>
              <a:t>podem</a:t>
            </a:r>
            <a:r>
              <a:rPr lang="en-US" dirty="0" smtClean="0"/>
              <a:t> </a:t>
            </a:r>
            <a:r>
              <a:rPr lang="en-US" dirty="0" err="1" smtClean="0"/>
              <a:t>ou</a:t>
            </a:r>
            <a:r>
              <a:rPr lang="en-US" dirty="0" smtClean="0"/>
              <a:t> </a:t>
            </a:r>
            <a:r>
              <a:rPr lang="en-US" dirty="0" err="1" smtClean="0"/>
              <a:t>não</a:t>
            </a:r>
            <a:r>
              <a:rPr lang="en-US" dirty="0" smtClean="0"/>
              <a:t> </a:t>
            </a:r>
            <a:r>
              <a:rPr lang="en-US" dirty="0" err="1" smtClean="0"/>
              <a:t>discriminar</a:t>
            </a:r>
            <a:r>
              <a:rPr lang="en-US" dirty="0" smtClean="0"/>
              <a:t> </a:t>
            </a:r>
            <a:r>
              <a:rPr lang="en-US" dirty="0" err="1" smtClean="0"/>
              <a:t>preços</a:t>
            </a:r>
            <a:r>
              <a:rPr lang="en-US" dirty="0" smtClean="0"/>
              <a:t>. </a:t>
            </a:r>
          </a:p>
          <a:p>
            <a:r>
              <a:rPr lang="en-US" dirty="0" err="1" smtClean="0"/>
              <a:t>Essas</a:t>
            </a:r>
            <a:r>
              <a:rPr lang="en-US" dirty="0" smtClean="0"/>
              <a:t> </a:t>
            </a:r>
            <a:r>
              <a:rPr lang="en-US" dirty="0" err="1" smtClean="0"/>
              <a:t>características</a:t>
            </a:r>
            <a:r>
              <a:rPr lang="en-US" dirty="0" smtClean="0"/>
              <a:t> </a:t>
            </a:r>
            <a:r>
              <a:rPr lang="en-US" dirty="0" err="1" smtClean="0"/>
              <a:t>devem</a:t>
            </a:r>
            <a:r>
              <a:rPr lang="en-US" dirty="0" smtClean="0"/>
              <a:t> </a:t>
            </a:r>
            <a:r>
              <a:rPr lang="en-US" dirty="0" err="1" smtClean="0"/>
              <a:t>influenciar</a:t>
            </a:r>
            <a:r>
              <a:rPr lang="en-US" dirty="0" smtClean="0"/>
              <a:t> o </a:t>
            </a:r>
            <a:r>
              <a:rPr lang="en-US" dirty="0" err="1" smtClean="0"/>
              <a:t>tipo</a:t>
            </a:r>
            <a:r>
              <a:rPr lang="en-US" dirty="0" smtClean="0"/>
              <a:t> de sorting que o voucher </a:t>
            </a:r>
            <a:r>
              <a:rPr lang="en-US" dirty="0" err="1" smtClean="0"/>
              <a:t>pode</a:t>
            </a:r>
            <a:r>
              <a:rPr lang="en-US" dirty="0" smtClean="0"/>
              <a:t> </a:t>
            </a:r>
            <a:r>
              <a:rPr lang="en-US" dirty="0" err="1" smtClean="0"/>
              <a:t>gerar</a:t>
            </a:r>
            <a:r>
              <a:rPr lang="en-US" dirty="0" smtClean="0"/>
              <a:t>.</a:t>
            </a:r>
            <a:endParaRPr lang="pt-BR" dirty="0" smtClean="0"/>
          </a:p>
          <a:p>
            <a:endParaRPr lang="en-US" dirty="0" smtClean="0"/>
          </a:p>
        </p:txBody>
      </p:sp>
    </p:spTree>
    <p:extLst>
      <p:ext uri="{BB962C8B-B14F-4D97-AF65-F5344CB8AC3E}">
        <p14:creationId xmlns:p14="http://schemas.microsoft.com/office/powerpoint/2010/main" val="35023739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Discussão</a:t>
            </a:r>
            <a:endParaRPr lang="pt-BR" dirty="0"/>
          </a:p>
        </p:txBody>
      </p:sp>
      <p:sp>
        <p:nvSpPr>
          <p:cNvPr id="3" name="Espaço Reservado para Conteúdo 2"/>
          <p:cNvSpPr>
            <a:spLocks noGrp="1"/>
          </p:cNvSpPr>
          <p:nvPr>
            <p:ph idx="1"/>
          </p:nvPr>
        </p:nvSpPr>
        <p:spPr/>
        <p:txBody>
          <a:bodyPr>
            <a:normAutofit fontScale="92500" lnSpcReduction="20000"/>
          </a:bodyPr>
          <a:lstStyle/>
          <a:p>
            <a:r>
              <a:rPr lang="en-US" dirty="0" err="1" smtClean="0"/>
              <a:t>Outras</a:t>
            </a:r>
            <a:r>
              <a:rPr lang="en-US" dirty="0" smtClean="0"/>
              <a:t> </a:t>
            </a:r>
            <a:r>
              <a:rPr lang="en-US" dirty="0" err="1" smtClean="0"/>
              <a:t>preocupações</a:t>
            </a:r>
            <a:r>
              <a:rPr lang="en-US" dirty="0" smtClean="0"/>
              <a:t> </a:t>
            </a:r>
            <a:r>
              <a:rPr lang="en-US" dirty="0" err="1" smtClean="0"/>
              <a:t>estão</a:t>
            </a:r>
            <a:r>
              <a:rPr lang="en-US" dirty="0" smtClean="0"/>
              <a:t> </a:t>
            </a:r>
            <a:r>
              <a:rPr lang="en-US" dirty="0" err="1" smtClean="0"/>
              <a:t>relacionadas</a:t>
            </a:r>
            <a:r>
              <a:rPr lang="en-US" dirty="0" smtClean="0"/>
              <a:t> </a:t>
            </a:r>
            <a:r>
              <a:rPr lang="en-US" dirty="0" err="1" smtClean="0"/>
              <a:t>ao</a:t>
            </a:r>
            <a:r>
              <a:rPr lang="en-US" dirty="0" smtClean="0"/>
              <a:t> </a:t>
            </a:r>
            <a:r>
              <a:rPr lang="en-US" dirty="0" err="1" smtClean="0"/>
              <a:t>contexto</a:t>
            </a:r>
            <a:r>
              <a:rPr lang="en-US" dirty="0" smtClean="0"/>
              <a:t> </a:t>
            </a:r>
            <a:r>
              <a:rPr lang="en-US" dirty="0" err="1" smtClean="0"/>
              <a:t>em</a:t>
            </a:r>
            <a:r>
              <a:rPr lang="en-US" dirty="0" smtClean="0"/>
              <a:t> que o voucher é </a:t>
            </a:r>
            <a:r>
              <a:rPr lang="en-US" dirty="0" err="1" smtClean="0"/>
              <a:t>introduzido</a:t>
            </a:r>
            <a:r>
              <a:rPr lang="en-US" dirty="0" smtClean="0"/>
              <a:t>.</a:t>
            </a:r>
          </a:p>
          <a:p>
            <a:pPr lvl="1"/>
            <a:r>
              <a:rPr lang="en-US" dirty="0" err="1" smtClean="0"/>
              <a:t>Por</a:t>
            </a:r>
            <a:r>
              <a:rPr lang="en-US" dirty="0" smtClean="0"/>
              <a:t> </a:t>
            </a:r>
            <a:r>
              <a:rPr lang="en-US" dirty="0" err="1" smtClean="0"/>
              <a:t>exemplo</a:t>
            </a:r>
            <a:r>
              <a:rPr lang="en-US" dirty="0" smtClean="0"/>
              <a:t>, a </a:t>
            </a:r>
            <a:r>
              <a:rPr lang="en-US" dirty="0" err="1" smtClean="0"/>
              <a:t>extensao</a:t>
            </a:r>
            <a:r>
              <a:rPr lang="en-US" dirty="0" smtClean="0"/>
              <a:t> do </a:t>
            </a:r>
            <a:r>
              <a:rPr lang="en-US" dirty="0" err="1" smtClean="0"/>
              <a:t>programa</a:t>
            </a:r>
            <a:r>
              <a:rPr lang="en-US" dirty="0" smtClean="0"/>
              <a:t> e a </a:t>
            </a:r>
            <a:r>
              <a:rPr lang="en-US" dirty="0" err="1" smtClean="0"/>
              <a:t>facilidade</a:t>
            </a:r>
            <a:r>
              <a:rPr lang="en-US" dirty="0" smtClean="0"/>
              <a:t> de entrada de </a:t>
            </a:r>
            <a:r>
              <a:rPr lang="en-US" dirty="0" err="1" smtClean="0"/>
              <a:t>escolas</a:t>
            </a:r>
            <a:r>
              <a:rPr lang="en-US" dirty="0" smtClean="0"/>
              <a:t> </a:t>
            </a:r>
            <a:r>
              <a:rPr lang="en-US" dirty="0" err="1" smtClean="0"/>
              <a:t>irão</a:t>
            </a:r>
            <a:r>
              <a:rPr lang="en-US" dirty="0" smtClean="0"/>
              <a:t> </a:t>
            </a:r>
            <a:r>
              <a:rPr lang="en-US" dirty="0" err="1" smtClean="0"/>
              <a:t>variar</a:t>
            </a:r>
            <a:r>
              <a:rPr lang="en-US" dirty="0" smtClean="0"/>
              <a:t> com a </a:t>
            </a:r>
            <a:r>
              <a:rPr lang="en-US" dirty="0" err="1" smtClean="0"/>
              <a:t>densidade</a:t>
            </a:r>
            <a:r>
              <a:rPr lang="en-US" dirty="0" smtClean="0"/>
              <a:t> </a:t>
            </a:r>
            <a:r>
              <a:rPr lang="en-US" dirty="0" err="1" smtClean="0"/>
              <a:t>populacional</a:t>
            </a:r>
            <a:r>
              <a:rPr lang="en-US" dirty="0" smtClean="0"/>
              <a:t> e com as </a:t>
            </a:r>
            <a:r>
              <a:rPr lang="en-US" dirty="0" err="1" smtClean="0"/>
              <a:t>preferências</a:t>
            </a:r>
            <a:r>
              <a:rPr lang="en-US" dirty="0" smtClean="0"/>
              <a:t> da </a:t>
            </a:r>
            <a:r>
              <a:rPr lang="en-US" dirty="0" err="1" smtClean="0"/>
              <a:t>população</a:t>
            </a:r>
            <a:r>
              <a:rPr lang="en-US" dirty="0" smtClean="0"/>
              <a:t>. </a:t>
            </a:r>
          </a:p>
          <a:p>
            <a:r>
              <a:rPr lang="en-US" dirty="0" err="1" smtClean="0"/>
              <a:t>Em</a:t>
            </a:r>
            <a:r>
              <a:rPr lang="en-US" dirty="0" smtClean="0"/>
              <a:t> </a:t>
            </a:r>
            <a:r>
              <a:rPr lang="en-US" dirty="0" err="1" smtClean="0"/>
              <a:t>adição</a:t>
            </a:r>
            <a:r>
              <a:rPr lang="en-US" dirty="0" smtClean="0"/>
              <a:t>, o regime </a:t>
            </a:r>
            <a:r>
              <a:rPr lang="en-US" dirty="0" err="1" smtClean="0"/>
              <a:t>inicial</a:t>
            </a:r>
            <a:r>
              <a:rPr lang="en-US" dirty="0" smtClean="0"/>
              <a:t> de </a:t>
            </a:r>
            <a:r>
              <a:rPr lang="en-US" dirty="0" err="1" smtClean="0"/>
              <a:t>provisao</a:t>
            </a:r>
            <a:r>
              <a:rPr lang="en-US" dirty="0" smtClean="0"/>
              <a:t> </a:t>
            </a:r>
            <a:r>
              <a:rPr lang="en-US" dirty="0" err="1" smtClean="0"/>
              <a:t>pública</a:t>
            </a:r>
            <a:r>
              <a:rPr lang="en-US" dirty="0" smtClean="0"/>
              <a:t> </a:t>
            </a:r>
            <a:r>
              <a:rPr lang="en-US" dirty="0" err="1" smtClean="0"/>
              <a:t>pode</a:t>
            </a:r>
            <a:r>
              <a:rPr lang="en-US" dirty="0" smtClean="0"/>
              <a:t> </a:t>
            </a:r>
            <a:r>
              <a:rPr lang="en-US" dirty="0" err="1" smtClean="0"/>
              <a:t>ou</a:t>
            </a:r>
            <a:r>
              <a:rPr lang="en-US" dirty="0" smtClean="0"/>
              <a:t> </a:t>
            </a:r>
            <a:r>
              <a:rPr lang="en-US" dirty="0" err="1" smtClean="0"/>
              <a:t>nao</a:t>
            </a:r>
            <a:r>
              <a:rPr lang="en-US" dirty="0" smtClean="0"/>
              <a:t> </a:t>
            </a:r>
            <a:r>
              <a:rPr lang="en-US" dirty="0" err="1" smtClean="0"/>
              <a:t>já</a:t>
            </a:r>
            <a:r>
              <a:rPr lang="en-US" dirty="0" smtClean="0"/>
              <a:t> </a:t>
            </a:r>
            <a:r>
              <a:rPr lang="en-US" dirty="0" err="1" smtClean="0"/>
              <a:t>ser</a:t>
            </a:r>
            <a:r>
              <a:rPr lang="en-US" dirty="0" smtClean="0"/>
              <a:t> </a:t>
            </a:r>
            <a:r>
              <a:rPr lang="en-US" dirty="0" err="1" smtClean="0"/>
              <a:t>caracterizado</a:t>
            </a:r>
            <a:r>
              <a:rPr lang="en-US" dirty="0" smtClean="0"/>
              <a:t> </a:t>
            </a:r>
            <a:r>
              <a:rPr lang="en-US" dirty="0" err="1" smtClean="0"/>
              <a:t>por</a:t>
            </a:r>
            <a:r>
              <a:rPr lang="en-US" dirty="0" smtClean="0"/>
              <a:t> </a:t>
            </a:r>
            <a:r>
              <a:rPr lang="en-US" dirty="0" err="1" smtClean="0"/>
              <a:t>algum</a:t>
            </a:r>
            <a:r>
              <a:rPr lang="en-US" dirty="0" smtClean="0"/>
              <a:t> </a:t>
            </a:r>
            <a:r>
              <a:rPr lang="en-US" dirty="0" err="1" smtClean="0"/>
              <a:t>grau</a:t>
            </a:r>
            <a:r>
              <a:rPr lang="en-US" dirty="0" smtClean="0"/>
              <a:t> de </a:t>
            </a:r>
            <a:r>
              <a:rPr lang="en-US" dirty="0" err="1" smtClean="0"/>
              <a:t>escolha</a:t>
            </a:r>
            <a:r>
              <a:rPr lang="en-US" dirty="0" smtClean="0"/>
              <a:t> e sorting. </a:t>
            </a:r>
          </a:p>
          <a:p>
            <a:pPr lvl="1"/>
            <a:r>
              <a:rPr lang="en-US" dirty="0" err="1" smtClean="0"/>
              <a:t>Por</a:t>
            </a:r>
            <a:r>
              <a:rPr lang="en-US" dirty="0" smtClean="0"/>
              <a:t> </a:t>
            </a:r>
            <a:r>
              <a:rPr lang="en-US" dirty="0" err="1" smtClean="0"/>
              <a:t>exemplo</a:t>
            </a:r>
            <a:r>
              <a:rPr lang="en-US" dirty="0" smtClean="0"/>
              <a:t>, magnet public schools might exist or ability tracking might be practiced in the public sector. </a:t>
            </a:r>
            <a:r>
              <a:rPr lang="en-US" dirty="0" err="1" smtClean="0"/>
              <a:t>Escolas</a:t>
            </a:r>
            <a:r>
              <a:rPr lang="en-US" dirty="0" smtClean="0"/>
              <a:t> </a:t>
            </a:r>
            <a:r>
              <a:rPr lang="en-US" dirty="0" err="1" smtClean="0"/>
              <a:t>privadas</a:t>
            </a:r>
            <a:r>
              <a:rPr lang="en-US" dirty="0" smtClean="0"/>
              <a:t> </a:t>
            </a:r>
            <a:r>
              <a:rPr lang="en-US" dirty="0" err="1" smtClean="0"/>
              <a:t>podem</a:t>
            </a:r>
            <a:r>
              <a:rPr lang="en-US" dirty="0" smtClean="0"/>
              <a:t> </a:t>
            </a:r>
            <a:r>
              <a:rPr lang="en-US" dirty="0" err="1" smtClean="0"/>
              <a:t>já</a:t>
            </a:r>
            <a:r>
              <a:rPr lang="en-US" dirty="0" smtClean="0"/>
              <a:t> </a:t>
            </a:r>
            <a:r>
              <a:rPr lang="en-US" dirty="0" err="1" smtClean="0"/>
              <a:t>atrair</a:t>
            </a:r>
            <a:r>
              <a:rPr lang="en-US" dirty="0" smtClean="0"/>
              <a:t> um </a:t>
            </a:r>
            <a:r>
              <a:rPr lang="en-US" dirty="0" err="1" smtClean="0"/>
              <a:t>substancial</a:t>
            </a:r>
            <a:r>
              <a:rPr lang="en-US" dirty="0" smtClean="0"/>
              <a:t> </a:t>
            </a:r>
            <a:r>
              <a:rPr lang="en-US" dirty="0" err="1" smtClean="0"/>
              <a:t>número</a:t>
            </a:r>
            <a:r>
              <a:rPr lang="en-US" dirty="0" smtClean="0"/>
              <a:t> de </a:t>
            </a:r>
            <a:r>
              <a:rPr lang="en-US" dirty="0" err="1" smtClean="0"/>
              <a:t>estudantes</a:t>
            </a:r>
            <a:r>
              <a:rPr lang="en-US" dirty="0" smtClean="0"/>
              <a:t>.</a:t>
            </a:r>
          </a:p>
          <a:p>
            <a:endParaRPr lang="pt-BR" dirty="0"/>
          </a:p>
        </p:txBody>
      </p:sp>
      <p:cxnSp>
        <p:nvCxnSpPr>
          <p:cNvPr id="5" name="Conector de Seta Reta 4"/>
          <p:cNvCxnSpPr/>
          <p:nvPr/>
        </p:nvCxnSpPr>
        <p:spPr>
          <a:xfrm flipH="1">
            <a:off x="2123728" y="4869160"/>
            <a:ext cx="1656184" cy="1584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CaixaDeTexto 5"/>
          <p:cNvSpPr txBox="1"/>
          <p:nvPr/>
        </p:nvSpPr>
        <p:spPr>
          <a:xfrm>
            <a:off x="755576" y="6381328"/>
            <a:ext cx="2016224" cy="369332"/>
          </a:xfrm>
          <a:prstGeom prst="rect">
            <a:avLst/>
          </a:prstGeom>
          <a:noFill/>
        </p:spPr>
        <p:txBody>
          <a:bodyPr wrap="square" rtlCol="0">
            <a:spAutoFit/>
          </a:bodyPr>
          <a:lstStyle/>
          <a:p>
            <a:r>
              <a:rPr lang="pt-BR" dirty="0" smtClean="0"/>
              <a:t>de excelência!</a:t>
            </a:r>
            <a:endParaRPr lang="pt-BR" dirty="0"/>
          </a:p>
        </p:txBody>
      </p:sp>
    </p:spTree>
    <p:extLst>
      <p:ext uri="{BB962C8B-B14F-4D97-AF65-F5344CB8AC3E}">
        <p14:creationId xmlns:p14="http://schemas.microsoft.com/office/powerpoint/2010/main" val="39543255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pt-BR" dirty="0" smtClean="0"/>
              <a:t>Design dos programas que serão discutidos na revisão empírica</a:t>
            </a:r>
            <a:endParaRPr lang="pt-BR" dirty="0"/>
          </a:p>
        </p:txBody>
      </p:sp>
      <p:sp>
        <p:nvSpPr>
          <p:cNvPr id="3" name="Subtítulo 2"/>
          <p:cNvSpPr>
            <a:spLocks noGrp="1"/>
          </p:cNvSpPr>
          <p:nvPr>
            <p:ph type="subTitle" idx="1"/>
          </p:nvPr>
        </p:nvSpPr>
        <p:spPr/>
        <p:txBody>
          <a:bodyPr>
            <a:normAutofit/>
          </a:bodyPr>
          <a:lstStyle/>
          <a:p>
            <a:r>
              <a:rPr lang="pt-BR" sz="4400" dirty="0" err="1" smtClean="0"/>
              <a:t>Small</a:t>
            </a:r>
            <a:r>
              <a:rPr lang="pt-BR" sz="4400" dirty="0" smtClean="0"/>
              <a:t> </a:t>
            </a:r>
            <a:r>
              <a:rPr lang="pt-BR" sz="4400" dirty="0" err="1" smtClean="0"/>
              <a:t>scales</a:t>
            </a:r>
            <a:endParaRPr lang="pt-BR" sz="4400" dirty="0"/>
          </a:p>
        </p:txBody>
      </p:sp>
    </p:spTree>
    <p:extLst>
      <p:ext uri="{BB962C8B-B14F-4D97-AF65-F5344CB8AC3E}">
        <p14:creationId xmlns:p14="http://schemas.microsoft.com/office/powerpoint/2010/main" val="5851755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Programas discutidos</a:t>
            </a:r>
            <a:endParaRPr lang="pt-BR" dirty="0"/>
          </a:p>
        </p:txBody>
      </p:sp>
      <p:sp>
        <p:nvSpPr>
          <p:cNvPr id="3" name="Espaço Reservado para Conteúdo 2"/>
          <p:cNvSpPr>
            <a:spLocks noGrp="1"/>
          </p:cNvSpPr>
          <p:nvPr>
            <p:ph sz="half" idx="1"/>
          </p:nvPr>
        </p:nvSpPr>
        <p:spPr/>
        <p:txBody>
          <a:bodyPr/>
          <a:lstStyle/>
          <a:p>
            <a:r>
              <a:rPr lang="pt-BR" dirty="0" err="1" smtClean="0"/>
              <a:t>Smalle-scales</a:t>
            </a:r>
            <a:endParaRPr lang="pt-BR" dirty="0" smtClean="0"/>
          </a:p>
          <a:p>
            <a:r>
              <a:rPr lang="pt-BR" dirty="0" smtClean="0"/>
              <a:t>EUA: financiados com receitas de impostos, financiados com credito fiscal e financiados privadamente (fundações)</a:t>
            </a:r>
          </a:p>
          <a:p>
            <a:r>
              <a:rPr lang="pt-BR" dirty="0" smtClean="0"/>
              <a:t>Colômbia</a:t>
            </a:r>
          </a:p>
          <a:p>
            <a:r>
              <a:rPr lang="pt-BR" dirty="0"/>
              <a:t>Í</a:t>
            </a:r>
            <a:r>
              <a:rPr lang="pt-BR" dirty="0" smtClean="0"/>
              <a:t>ndia</a:t>
            </a:r>
          </a:p>
          <a:p>
            <a:endParaRPr lang="pt-BR" dirty="0"/>
          </a:p>
        </p:txBody>
      </p:sp>
      <p:sp>
        <p:nvSpPr>
          <p:cNvPr id="4" name="Espaço Reservado para Conteúdo 3"/>
          <p:cNvSpPr>
            <a:spLocks noGrp="1"/>
          </p:cNvSpPr>
          <p:nvPr>
            <p:ph sz="half" idx="2"/>
          </p:nvPr>
        </p:nvSpPr>
        <p:spPr/>
        <p:txBody>
          <a:bodyPr/>
          <a:lstStyle/>
          <a:p>
            <a:r>
              <a:rPr lang="pt-BR" dirty="0" err="1" smtClean="0"/>
              <a:t>Large-scales</a:t>
            </a:r>
            <a:endParaRPr lang="pt-BR" dirty="0" smtClean="0"/>
          </a:p>
          <a:p>
            <a:r>
              <a:rPr lang="pt-BR" dirty="0" smtClean="0"/>
              <a:t>Chile</a:t>
            </a:r>
          </a:p>
          <a:p>
            <a:r>
              <a:rPr lang="pt-BR" i="1" dirty="0" smtClean="0"/>
              <a:t>Dinamarca</a:t>
            </a:r>
          </a:p>
          <a:p>
            <a:r>
              <a:rPr lang="pt-BR" i="1" dirty="0" smtClean="0"/>
              <a:t>Holanda</a:t>
            </a:r>
          </a:p>
          <a:p>
            <a:r>
              <a:rPr lang="pt-BR" i="1" dirty="0" smtClean="0"/>
              <a:t>Nova Zelândia</a:t>
            </a:r>
          </a:p>
          <a:p>
            <a:r>
              <a:rPr lang="pt-BR" dirty="0" smtClean="0"/>
              <a:t>Suécia</a:t>
            </a:r>
            <a:endParaRPr lang="pt-BR" dirty="0"/>
          </a:p>
        </p:txBody>
      </p:sp>
    </p:spTree>
    <p:extLst>
      <p:ext uri="{BB962C8B-B14F-4D97-AF65-F5344CB8AC3E}">
        <p14:creationId xmlns:p14="http://schemas.microsoft.com/office/powerpoint/2010/main" val="16542995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88640"/>
            <a:ext cx="8229600" cy="778098"/>
          </a:xfrm>
        </p:spPr>
        <p:txBody>
          <a:bodyPr>
            <a:normAutofit/>
          </a:bodyPr>
          <a:lstStyle/>
          <a:p>
            <a:r>
              <a:rPr lang="en-US" dirty="0" smtClean="0"/>
              <a:t>United States</a:t>
            </a:r>
            <a:endParaRPr lang="pt-BR" dirty="0"/>
          </a:p>
        </p:txBody>
      </p:sp>
      <p:sp>
        <p:nvSpPr>
          <p:cNvPr id="3" name="Espaço Reservado para Conteúdo 2"/>
          <p:cNvSpPr>
            <a:spLocks noGrp="1"/>
          </p:cNvSpPr>
          <p:nvPr>
            <p:ph idx="1"/>
          </p:nvPr>
        </p:nvSpPr>
        <p:spPr>
          <a:xfrm>
            <a:off x="179512" y="1124744"/>
            <a:ext cx="8712968" cy="5616624"/>
          </a:xfrm>
        </p:spPr>
        <p:txBody>
          <a:bodyPr>
            <a:normAutofit fontScale="77500" lnSpcReduction="20000"/>
          </a:bodyPr>
          <a:lstStyle/>
          <a:p>
            <a:r>
              <a:rPr lang="en-US" dirty="0" err="1" smtClean="0"/>
              <a:t>Os</a:t>
            </a:r>
            <a:r>
              <a:rPr lang="en-US" dirty="0" smtClean="0"/>
              <a:t> EUA tem um </a:t>
            </a:r>
            <a:r>
              <a:rPr lang="en-US" dirty="0" err="1" smtClean="0"/>
              <a:t>sistema</a:t>
            </a:r>
            <a:r>
              <a:rPr lang="en-US" dirty="0" smtClean="0"/>
              <a:t> </a:t>
            </a:r>
            <a:r>
              <a:rPr lang="en-US" dirty="0" err="1" smtClean="0"/>
              <a:t>educacional</a:t>
            </a:r>
            <a:r>
              <a:rPr lang="en-US" dirty="0" smtClean="0"/>
              <a:t> </a:t>
            </a:r>
            <a:r>
              <a:rPr lang="en-US" dirty="0" err="1" smtClean="0"/>
              <a:t>altamente</a:t>
            </a:r>
            <a:r>
              <a:rPr lang="en-US" dirty="0" smtClean="0"/>
              <a:t> </a:t>
            </a:r>
            <a:r>
              <a:rPr lang="en-US" dirty="0" err="1" smtClean="0"/>
              <a:t>descentralizado</a:t>
            </a:r>
            <a:r>
              <a:rPr lang="en-US" dirty="0" smtClean="0"/>
              <a:t>. </a:t>
            </a:r>
            <a:r>
              <a:rPr lang="en-US" dirty="0" err="1" smtClean="0"/>
              <a:t>Isto</a:t>
            </a:r>
            <a:r>
              <a:rPr lang="en-US" dirty="0" smtClean="0"/>
              <a:t> tem </a:t>
            </a:r>
            <a:r>
              <a:rPr lang="en-US" dirty="0" err="1" smtClean="0"/>
              <a:t>produzido</a:t>
            </a:r>
            <a:r>
              <a:rPr lang="en-US" dirty="0" smtClean="0"/>
              <a:t> um </a:t>
            </a:r>
            <a:r>
              <a:rPr lang="en-US" dirty="0" err="1" smtClean="0"/>
              <a:t>grande</a:t>
            </a:r>
            <a:r>
              <a:rPr lang="en-US" dirty="0" smtClean="0"/>
              <a:t> </a:t>
            </a:r>
            <a:r>
              <a:rPr lang="en-US" dirty="0" err="1" smtClean="0"/>
              <a:t>numero</a:t>
            </a:r>
            <a:r>
              <a:rPr lang="en-US" dirty="0" smtClean="0"/>
              <a:t> de </a:t>
            </a:r>
            <a:r>
              <a:rPr lang="en-US" dirty="0" err="1" smtClean="0"/>
              <a:t>programas</a:t>
            </a:r>
            <a:r>
              <a:rPr lang="en-US" dirty="0" smtClean="0"/>
              <a:t> de vouchers de </a:t>
            </a:r>
            <a:r>
              <a:rPr lang="en-US" dirty="0" err="1" smtClean="0"/>
              <a:t>pequena</a:t>
            </a:r>
            <a:r>
              <a:rPr lang="en-US" dirty="0" smtClean="0"/>
              <a:t> </a:t>
            </a:r>
            <a:r>
              <a:rPr lang="en-US" dirty="0" err="1" smtClean="0"/>
              <a:t>escala</a:t>
            </a:r>
            <a:r>
              <a:rPr lang="en-US" dirty="0" smtClean="0"/>
              <a:t> – 65 </a:t>
            </a:r>
            <a:r>
              <a:rPr lang="en-US" dirty="0" err="1" smtClean="0"/>
              <a:t>numa</a:t>
            </a:r>
            <a:r>
              <a:rPr lang="en-US" dirty="0" smtClean="0"/>
              <a:t> </a:t>
            </a:r>
            <a:r>
              <a:rPr lang="en-US" dirty="0" err="1" smtClean="0"/>
              <a:t>conta</a:t>
            </a:r>
            <a:r>
              <a:rPr lang="en-US" dirty="0" smtClean="0"/>
              <a:t> </a:t>
            </a:r>
            <a:r>
              <a:rPr lang="en-US" i="1" dirty="0" err="1" smtClean="0"/>
              <a:t>grosseira</a:t>
            </a:r>
            <a:r>
              <a:rPr lang="en-US" dirty="0" smtClean="0"/>
              <a:t>. Para </a:t>
            </a:r>
            <a:r>
              <a:rPr lang="en-US" dirty="0" err="1" smtClean="0"/>
              <a:t>apresentá-los</a:t>
            </a:r>
            <a:r>
              <a:rPr lang="en-US" dirty="0" smtClean="0"/>
              <a:t>, </a:t>
            </a:r>
            <a:r>
              <a:rPr lang="en-US" dirty="0" err="1" smtClean="0"/>
              <a:t>os</a:t>
            </a:r>
            <a:r>
              <a:rPr lang="en-US" dirty="0" smtClean="0"/>
              <a:t> </a:t>
            </a:r>
            <a:r>
              <a:rPr lang="en-US" dirty="0" err="1" smtClean="0"/>
              <a:t>autores</a:t>
            </a:r>
            <a:r>
              <a:rPr lang="en-US" dirty="0" smtClean="0"/>
              <a:t> </a:t>
            </a:r>
            <a:r>
              <a:rPr lang="en-US" dirty="0" err="1" smtClean="0"/>
              <a:t>distinguem</a:t>
            </a:r>
            <a:r>
              <a:rPr lang="en-US" dirty="0" smtClean="0"/>
              <a:t> </a:t>
            </a:r>
            <a:r>
              <a:rPr lang="en-US" dirty="0" err="1" smtClean="0"/>
              <a:t>os</a:t>
            </a:r>
            <a:r>
              <a:rPr lang="en-US" dirty="0" smtClean="0"/>
              <a:t> </a:t>
            </a:r>
            <a:r>
              <a:rPr lang="en-US" dirty="0" err="1" smtClean="0"/>
              <a:t>programas</a:t>
            </a:r>
            <a:r>
              <a:rPr lang="en-US" dirty="0" smtClean="0"/>
              <a:t> pela forma de </a:t>
            </a:r>
            <a:r>
              <a:rPr lang="en-US" dirty="0" err="1" smtClean="0"/>
              <a:t>financiamento</a:t>
            </a:r>
            <a:r>
              <a:rPr lang="en-US" dirty="0" smtClean="0"/>
              <a:t> (</a:t>
            </a:r>
            <a:r>
              <a:rPr lang="en-US" dirty="0" err="1" smtClean="0"/>
              <a:t>por</a:t>
            </a:r>
            <a:r>
              <a:rPr lang="en-US" dirty="0" smtClean="0"/>
              <a:t> </a:t>
            </a:r>
            <a:r>
              <a:rPr lang="en-US" dirty="0" err="1" smtClean="0"/>
              <a:t>facilidade</a:t>
            </a:r>
            <a:r>
              <a:rPr lang="en-US" dirty="0" smtClean="0"/>
              <a:t> </a:t>
            </a:r>
            <a:r>
              <a:rPr lang="en-US" dirty="0" err="1" smtClean="0"/>
              <a:t>operacional</a:t>
            </a:r>
            <a:r>
              <a:rPr lang="en-US" dirty="0" smtClean="0"/>
              <a:t> </a:t>
            </a:r>
            <a:r>
              <a:rPr lang="en-US" dirty="0" err="1" smtClean="0"/>
              <a:t>apenas</a:t>
            </a:r>
            <a:r>
              <a:rPr lang="en-US" dirty="0" smtClean="0"/>
              <a:t>). </a:t>
            </a:r>
          </a:p>
          <a:p>
            <a:endParaRPr lang="en-US" dirty="0" smtClean="0"/>
          </a:p>
          <a:p>
            <a:r>
              <a:rPr lang="en-US" dirty="0" smtClean="0"/>
              <a:t>Programs funded by tax revenues: 9 </a:t>
            </a:r>
            <a:r>
              <a:rPr lang="en-US" dirty="0" err="1" smtClean="0"/>
              <a:t>nessa</a:t>
            </a:r>
            <a:r>
              <a:rPr lang="en-US" dirty="0" smtClean="0"/>
              <a:t> </a:t>
            </a:r>
            <a:r>
              <a:rPr lang="en-US" dirty="0" err="1" smtClean="0"/>
              <a:t>categoria</a:t>
            </a:r>
            <a:r>
              <a:rPr lang="en-US" dirty="0" smtClean="0"/>
              <a:t>, com </a:t>
            </a:r>
            <a:r>
              <a:rPr lang="en-US" dirty="0" err="1" smtClean="0"/>
              <a:t>detalhes</a:t>
            </a:r>
            <a:r>
              <a:rPr lang="en-US" dirty="0" smtClean="0"/>
              <a:t> </a:t>
            </a:r>
            <a:r>
              <a:rPr lang="en-US" dirty="0" err="1" smtClean="0"/>
              <a:t>adicionais</a:t>
            </a:r>
            <a:r>
              <a:rPr lang="en-US" dirty="0" smtClean="0"/>
              <a:t> </a:t>
            </a:r>
            <a:r>
              <a:rPr lang="en-US" dirty="0" err="1" smtClean="0"/>
              <a:t>sobre</a:t>
            </a:r>
            <a:r>
              <a:rPr lang="en-US" dirty="0" smtClean="0"/>
              <a:t> o </a:t>
            </a:r>
            <a:r>
              <a:rPr lang="en-US" dirty="0" err="1" smtClean="0"/>
              <a:t>mais</a:t>
            </a:r>
            <a:r>
              <a:rPr lang="en-US" dirty="0" smtClean="0"/>
              <a:t> </a:t>
            </a:r>
            <a:r>
              <a:rPr lang="en-US" dirty="0" err="1" smtClean="0"/>
              <a:t>antigo</a:t>
            </a:r>
            <a:r>
              <a:rPr lang="en-US" dirty="0" smtClean="0"/>
              <a:t>, o </a:t>
            </a:r>
            <a:r>
              <a:rPr lang="en-US" dirty="0" err="1" smtClean="0"/>
              <a:t>programa</a:t>
            </a:r>
            <a:r>
              <a:rPr lang="en-US" dirty="0" smtClean="0"/>
              <a:t> </a:t>
            </a:r>
            <a:r>
              <a:rPr lang="en-US" dirty="0" err="1" smtClean="0"/>
              <a:t>em</a:t>
            </a:r>
            <a:r>
              <a:rPr lang="en-US" dirty="0" smtClean="0"/>
              <a:t> Milwaukee, Wisconsin.  </a:t>
            </a:r>
          </a:p>
          <a:p>
            <a:endParaRPr lang="en-US" sz="1100" dirty="0" smtClean="0"/>
          </a:p>
          <a:p>
            <a:r>
              <a:rPr lang="en-US" dirty="0" smtClean="0"/>
              <a:t>Programs funded via tax credits: 7 </a:t>
            </a:r>
            <a:r>
              <a:rPr lang="en-US" dirty="0" err="1" smtClean="0"/>
              <a:t>nesse</a:t>
            </a:r>
            <a:r>
              <a:rPr lang="en-US" dirty="0" smtClean="0"/>
              <a:t> </a:t>
            </a:r>
            <a:r>
              <a:rPr lang="en-US" dirty="0" err="1" smtClean="0"/>
              <a:t>grupo</a:t>
            </a:r>
            <a:r>
              <a:rPr lang="en-US" dirty="0" smtClean="0"/>
              <a:t>, com </a:t>
            </a:r>
            <a:r>
              <a:rPr lang="en-US" dirty="0" err="1" smtClean="0"/>
              <a:t>detalhes</a:t>
            </a:r>
            <a:r>
              <a:rPr lang="en-US" dirty="0" smtClean="0"/>
              <a:t> </a:t>
            </a:r>
            <a:r>
              <a:rPr lang="en-US" dirty="0" err="1" smtClean="0"/>
              <a:t>adicionais</a:t>
            </a:r>
            <a:r>
              <a:rPr lang="en-US" dirty="0" smtClean="0"/>
              <a:t> </a:t>
            </a:r>
            <a:r>
              <a:rPr lang="en-US" dirty="0" err="1" smtClean="0"/>
              <a:t>sobre</a:t>
            </a:r>
            <a:r>
              <a:rPr lang="en-US" dirty="0" smtClean="0"/>
              <a:t> o </a:t>
            </a:r>
            <a:r>
              <a:rPr lang="en-US" dirty="0" err="1" smtClean="0"/>
              <a:t>maior</a:t>
            </a:r>
            <a:r>
              <a:rPr lang="en-US" dirty="0" smtClean="0"/>
              <a:t> deles, </a:t>
            </a:r>
            <a:r>
              <a:rPr lang="en-US" dirty="0" err="1" smtClean="0"/>
              <a:t>na</a:t>
            </a:r>
            <a:r>
              <a:rPr lang="en-US" dirty="0" smtClean="0"/>
              <a:t> </a:t>
            </a:r>
            <a:r>
              <a:rPr lang="en-US" dirty="0" err="1" smtClean="0"/>
              <a:t>Flórida</a:t>
            </a:r>
            <a:r>
              <a:rPr lang="en-US" dirty="0" smtClean="0"/>
              <a:t>.</a:t>
            </a:r>
          </a:p>
          <a:p>
            <a:pPr marL="0" indent="0">
              <a:buNone/>
            </a:pPr>
            <a:endParaRPr lang="en-US" sz="1000" dirty="0" smtClean="0"/>
          </a:p>
          <a:p>
            <a:r>
              <a:rPr lang="en-US" dirty="0" smtClean="0"/>
              <a:t>Programs funded by private foundations: 50 </a:t>
            </a:r>
            <a:r>
              <a:rPr lang="en-US" dirty="0" err="1" smtClean="0"/>
              <a:t>nesse</a:t>
            </a:r>
            <a:r>
              <a:rPr lang="en-US" dirty="0" smtClean="0"/>
              <a:t> </a:t>
            </a:r>
            <a:r>
              <a:rPr lang="en-US" dirty="0" err="1" smtClean="0"/>
              <a:t>grupo</a:t>
            </a:r>
            <a:r>
              <a:rPr lang="en-US" dirty="0" smtClean="0"/>
              <a:t>, com </a:t>
            </a:r>
            <a:r>
              <a:rPr lang="en-US" dirty="0" err="1" smtClean="0"/>
              <a:t>destaque</a:t>
            </a:r>
            <a:r>
              <a:rPr lang="en-US" dirty="0" smtClean="0"/>
              <a:t> para </a:t>
            </a:r>
            <a:r>
              <a:rPr lang="en-US" dirty="0" err="1" smtClean="0"/>
              <a:t>aqueles</a:t>
            </a:r>
            <a:r>
              <a:rPr lang="en-US" dirty="0" smtClean="0"/>
              <a:t> que </a:t>
            </a:r>
            <a:r>
              <a:rPr lang="en-US" dirty="0" err="1" smtClean="0"/>
              <a:t>operam</a:t>
            </a:r>
            <a:r>
              <a:rPr lang="en-US" dirty="0" smtClean="0"/>
              <a:t> </a:t>
            </a:r>
            <a:r>
              <a:rPr lang="en-US" dirty="0" err="1" smtClean="0"/>
              <a:t>pelo</a:t>
            </a:r>
            <a:r>
              <a:rPr lang="en-US" dirty="0" smtClean="0"/>
              <a:t> Children’s Scholarship Fund (</a:t>
            </a:r>
            <a:r>
              <a:rPr lang="en-US" dirty="0" err="1" smtClean="0"/>
              <a:t>Fundação</a:t>
            </a:r>
            <a:r>
              <a:rPr lang="en-US" dirty="0" smtClean="0"/>
              <a:t> Walton Family). </a:t>
            </a:r>
          </a:p>
          <a:p>
            <a:endParaRPr lang="pt-BR" dirty="0"/>
          </a:p>
        </p:txBody>
      </p:sp>
    </p:spTree>
    <p:extLst>
      <p:ext uri="{BB962C8B-B14F-4D97-AF65-F5344CB8AC3E}">
        <p14:creationId xmlns:p14="http://schemas.microsoft.com/office/powerpoint/2010/main" val="34008631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n-US" dirty="0" smtClean="0"/>
              <a:t>Programs funded by tax revenues</a:t>
            </a:r>
            <a:endParaRPr lang="pt-BR" dirty="0"/>
          </a:p>
        </p:txBody>
      </p:sp>
      <p:sp>
        <p:nvSpPr>
          <p:cNvPr id="3" name="Subtítulo 2"/>
          <p:cNvSpPr>
            <a:spLocks noGrp="1"/>
          </p:cNvSpPr>
          <p:nvPr>
            <p:ph type="subTitle" idx="1"/>
          </p:nvPr>
        </p:nvSpPr>
        <p:spPr/>
        <p:txBody>
          <a:bodyPr/>
          <a:lstStyle/>
          <a:p>
            <a:endParaRPr lang="pt-BR"/>
          </a:p>
        </p:txBody>
      </p:sp>
    </p:spTree>
    <p:extLst>
      <p:ext uri="{BB962C8B-B14F-4D97-AF65-F5344CB8AC3E}">
        <p14:creationId xmlns:p14="http://schemas.microsoft.com/office/powerpoint/2010/main" val="29767319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260648"/>
            <a:ext cx="8647376" cy="2808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4049" y="3573016"/>
            <a:ext cx="8114402" cy="23762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ixaDeTexto 1"/>
          <p:cNvSpPr txBox="1"/>
          <p:nvPr/>
        </p:nvSpPr>
        <p:spPr>
          <a:xfrm>
            <a:off x="8028384" y="620688"/>
            <a:ext cx="720080" cy="369332"/>
          </a:xfrm>
          <a:prstGeom prst="rect">
            <a:avLst/>
          </a:prstGeom>
          <a:noFill/>
        </p:spPr>
        <p:txBody>
          <a:bodyPr wrap="square" rtlCol="0">
            <a:spAutoFit/>
          </a:bodyPr>
          <a:lstStyle/>
          <a:p>
            <a:r>
              <a:rPr lang="pt-BR" dirty="0" smtClean="0"/>
              <a:t>Ohio</a:t>
            </a:r>
            <a:endParaRPr lang="pt-BR" dirty="0"/>
          </a:p>
        </p:txBody>
      </p:sp>
      <p:sp>
        <p:nvSpPr>
          <p:cNvPr id="3" name="CaixaDeTexto 2"/>
          <p:cNvSpPr txBox="1"/>
          <p:nvPr/>
        </p:nvSpPr>
        <p:spPr>
          <a:xfrm>
            <a:off x="3203848" y="539388"/>
            <a:ext cx="1368152" cy="369332"/>
          </a:xfrm>
          <a:prstGeom prst="rect">
            <a:avLst/>
          </a:prstGeom>
          <a:noFill/>
        </p:spPr>
        <p:txBody>
          <a:bodyPr wrap="square" rtlCol="0">
            <a:spAutoFit/>
          </a:bodyPr>
          <a:lstStyle/>
          <a:p>
            <a:r>
              <a:rPr lang="en-US" dirty="0" smtClean="0"/>
              <a:t>Wisconsin</a:t>
            </a:r>
            <a:endParaRPr lang="pt-BR" dirty="0"/>
          </a:p>
        </p:txBody>
      </p:sp>
      <p:sp>
        <p:nvSpPr>
          <p:cNvPr id="4" name="CaixaDeTexto 3"/>
          <p:cNvSpPr txBox="1"/>
          <p:nvPr/>
        </p:nvSpPr>
        <p:spPr>
          <a:xfrm>
            <a:off x="5580112" y="3491716"/>
            <a:ext cx="1152128" cy="369332"/>
          </a:xfrm>
          <a:prstGeom prst="rect">
            <a:avLst/>
          </a:prstGeom>
          <a:noFill/>
        </p:spPr>
        <p:txBody>
          <a:bodyPr wrap="square" rtlCol="0">
            <a:spAutoFit/>
          </a:bodyPr>
          <a:lstStyle/>
          <a:p>
            <a:r>
              <a:rPr lang="pt-BR" dirty="0" smtClean="0"/>
              <a:t>Luisiana</a:t>
            </a:r>
            <a:endParaRPr lang="pt-BR" dirty="0"/>
          </a:p>
        </p:txBody>
      </p:sp>
    </p:spTree>
    <p:extLst>
      <p:ext uri="{BB962C8B-B14F-4D97-AF65-F5344CB8AC3E}">
        <p14:creationId xmlns:p14="http://schemas.microsoft.com/office/powerpoint/2010/main" val="27556645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stretch>
            <a:fillRect/>
          </a:stretch>
        </p:blipFill>
        <p:spPr>
          <a:xfrm>
            <a:off x="179512" y="2060848"/>
            <a:ext cx="8539302" cy="1152128"/>
          </a:xfrm>
          <a:prstGeom prst="rect">
            <a:avLst/>
          </a:prstGeom>
        </p:spPr>
      </p:pic>
      <p:pic>
        <p:nvPicPr>
          <p:cNvPr id="3" name="Imagem 2"/>
          <p:cNvPicPr>
            <a:picLocks noChangeAspect="1"/>
          </p:cNvPicPr>
          <p:nvPr/>
        </p:nvPicPr>
        <p:blipFill>
          <a:blip r:embed="rId3"/>
          <a:stretch>
            <a:fillRect/>
          </a:stretch>
        </p:blipFill>
        <p:spPr>
          <a:xfrm>
            <a:off x="438221" y="4517876"/>
            <a:ext cx="8526267" cy="783332"/>
          </a:xfrm>
          <a:prstGeom prst="rect">
            <a:avLst/>
          </a:prstGeom>
        </p:spPr>
      </p:pic>
      <p:pic>
        <p:nvPicPr>
          <p:cNvPr id="4" name="Imagem 3"/>
          <p:cNvPicPr>
            <a:picLocks noChangeAspect="1"/>
          </p:cNvPicPr>
          <p:nvPr/>
        </p:nvPicPr>
        <p:blipFill>
          <a:blip r:embed="rId4"/>
          <a:stretch>
            <a:fillRect/>
          </a:stretch>
        </p:blipFill>
        <p:spPr>
          <a:xfrm>
            <a:off x="1691680" y="1268760"/>
            <a:ext cx="7085587" cy="576064"/>
          </a:xfrm>
          <a:prstGeom prst="rect">
            <a:avLst/>
          </a:prstGeom>
        </p:spPr>
      </p:pic>
      <p:pic>
        <p:nvPicPr>
          <p:cNvPr id="5" name="Imagem 4"/>
          <p:cNvPicPr>
            <a:picLocks noChangeAspect="1"/>
          </p:cNvPicPr>
          <p:nvPr/>
        </p:nvPicPr>
        <p:blipFill>
          <a:blip r:embed="rId5"/>
          <a:stretch>
            <a:fillRect/>
          </a:stretch>
        </p:blipFill>
        <p:spPr>
          <a:xfrm>
            <a:off x="474892" y="3725788"/>
            <a:ext cx="8345580" cy="648072"/>
          </a:xfrm>
          <a:prstGeom prst="rect">
            <a:avLst/>
          </a:prstGeom>
        </p:spPr>
      </p:pic>
      <p:sp>
        <p:nvSpPr>
          <p:cNvPr id="6" name="CaixaDeTexto 5"/>
          <p:cNvSpPr txBox="1"/>
          <p:nvPr/>
        </p:nvSpPr>
        <p:spPr>
          <a:xfrm>
            <a:off x="3419872" y="260648"/>
            <a:ext cx="3456384" cy="461665"/>
          </a:xfrm>
          <a:prstGeom prst="rect">
            <a:avLst/>
          </a:prstGeom>
          <a:noFill/>
        </p:spPr>
        <p:txBody>
          <a:bodyPr wrap="square" rtlCol="0">
            <a:spAutoFit/>
          </a:bodyPr>
          <a:lstStyle/>
          <a:p>
            <a:r>
              <a:rPr lang="pt-BR" sz="2400" dirty="0" smtClean="0"/>
              <a:t>Continuação da tabela 1</a:t>
            </a:r>
            <a:endParaRPr lang="pt-BR" sz="2400" dirty="0"/>
          </a:p>
        </p:txBody>
      </p:sp>
      <p:cxnSp>
        <p:nvCxnSpPr>
          <p:cNvPr id="10" name="Conector reto 9"/>
          <p:cNvCxnSpPr/>
          <p:nvPr/>
        </p:nvCxnSpPr>
        <p:spPr>
          <a:xfrm>
            <a:off x="179512" y="1844824"/>
            <a:ext cx="86409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a:off x="1835696" y="1268760"/>
            <a:ext cx="0" cy="22322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a:xfrm>
            <a:off x="3635896" y="1340768"/>
            <a:ext cx="0" cy="22322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ector reto 13"/>
          <p:cNvCxnSpPr/>
          <p:nvPr/>
        </p:nvCxnSpPr>
        <p:spPr>
          <a:xfrm>
            <a:off x="5364088" y="1340768"/>
            <a:ext cx="0" cy="22322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ector reto 14"/>
          <p:cNvCxnSpPr/>
          <p:nvPr/>
        </p:nvCxnSpPr>
        <p:spPr>
          <a:xfrm>
            <a:off x="7164288" y="1268760"/>
            <a:ext cx="0" cy="22322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Conector reto 15"/>
          <p:cNvCxnSpPr/>
          <p:nvPr/>
        </p:nvCxnSpPr>
        <p:spPr>
          <a:xfrm>
            <a:off x="1835696" y="3793418"/>
            <a:ext cx="0" cy="22322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Conector reto 16"/>
          <p:cNvCxnSpPr/>
          <p:nvPr/>
        </p:nvCxnSpPr>
        <p:spPr>
          <a:xfrm>
            <a:off x="3635896" y="3573016"/>
            <a:ext cx="0" cy="22322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Conector reto 17"/>
          <p:cNvCxnSpPr/>
          <p:nvPr/>
        </p:nvCxnSpPr>
        <p:spPr>
          <a:xfrm>
            <a:off x="5364088" y="3501008"/>
            <a:ext cx="0" cy="22322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Conector reto 18"/>
          <p:cNvCxnSpPr/>
          <p:nvPr/>
        </p:nvCxnSpPr>
        <p:spPr>
          <a:xfrm>
            <a:off x="7164288" y="3573016"/>
            <a:ext cx="0" cy="223224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37846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4082"/>
          </a:xfrm>
        </p:spPr>
        <p:txBody>
          <a:bodyPr>
            <a:normAutofit fontScale="90000"/>
          </a:bodyPr>
          <a:lstStyle/>
          <a:p>
            <a:r>
              <a:rPr lang="pt-BR" dirty="0" smtClean="0"/>
              <a:t>Plano de aula</a:t>
            </a:r>
            <a:endParaRPr lang="pt-BR" dirty="0"/>
          </a:p>
        </p:txBody>
      </p:sp>
      <p:sp>
        <p:nvSpPr>
          <p:cNvPr id="3" name="Espaço Reservado para Conteúdo 2"/>
          <p:cNvSpPr>
            <a:spLocks noGrp="1"/>
          </p:cNvSpPr>
          <p:nvPr>
            <p:ph idx="1"/>
          </p:nvPr>
        </p:nvSpPr>
        <p:spPr>
          <a:xfrm>
            <a:off x="457200" y="1268760"/>
            <a:ext cx="8229600" cy="5112568"/>
          </a:xfrm>
        </p:spPr>
        <p:txBody>
          <a:bodyPr>
            <a:normAutofit fontScale="92500" lnSpcReduction="20000"/>
          </a:bodyPr>
          <a:lstStyle/>
          <a:p>
            <a:r>
              <a:rPr lang="pt-BR" dirty="0" smtClean="0"/>
              <a:t>Bibliografia básica: </a:t>
            </a:r>
            <a:r>
              <a:rPr lang="en-US" dirty="0" smtClean="0"/>
              <a:t>School vouchers: a survey of the economics literature. </a:t>
            </a:r>
            <a:r>
              <a:rPr lang="pt-BR" dirty="0" smtClean="0"/>
              <a:t>Dennis </a:t>
            </a:r>
            <a:r>
              <a:rPr lang="pt-BR" dirty="0" err="1" smtClean="0"/>
              <a:t>Epple</a:t>
            </a:r>
            <a:r>
              <a:rPr lang="pt-BR" dirty="0" smtClean="0"/>
              <a:t>, Richard E. Romano e Miguel </a:t>
            </a:r>
            <a:r>
              <a:rPr lang="pt-BR" dirty="0" err="1" smtClean="0"/>
              <a:t>Urquiola</a:t>
            </a:r>
            <a:r>
              <a:rPr lang="pt-BR" dirty="0" smtClean="0"/>
              <a:t>. </a:t>
            </a:r>
            <a:r>
              <a:rPr lang="pt-BR" dirty="0" err="1" smtClean="0"/>
              <a:t>Working</a:t>
            </a:r>
            <a:r>
              <a:rPr lang="pt-BR" dirty="0" smtClean="0"/>
              <a:t> </a:t>
            </a:r>
            <a:r>
              <a:rPr lang="pt-BR" dirty="0" err="1" smtClean="0"/>
              <a:t>Paper</a:t>
            </a:r>
            <a:r>
              <a:rPr lang="pt-BR" dirty="0" smtClean="0"/>
              <a:t> 21523. NBER, </a:t>
            </a:r>
            <a:r>
              <a:rPr lang="pt-BR" dirty="0" err="1" smtClean="0"/>
              <a:t>september</a:t>
            </a:r>
            <a:r>
              <a:rPr lang="pt-BR" dirty="0" smtClean="0"/>
              <a:t> 2015</a:t>
            </a:r>
            <a:r>
              <a:rPr lang="pt-BR" dirty="0" smtClean="0"/>
              <a:t>.</a:t>
            </a:r>
          </a:p>
          <a:p>
            <a:r>
              <a:rPr lang="en-US" dirty="0"/>
              <a:t>Journal of Economic Literature 2017, 55(2), 441–492 https://doi.org/10.1257/jel.20150679</a:t>
            </a:r>
            <a:endParaRPr lang="pt-BR" dirty="0" smtClean="0"/>
          </a:p>
          <a:p>
            <a:pPr>
              <a:buFont typeface="Wingdings" panose="05000000000000000000" pitchFamily="2" charset="2"/>
              <a:buChar char="ü"/>
            </a:pPr>
            <a:r>
              <a:rPr lang="pt-BR" dirty="0" smtClean="0"/>
              <a:t>Definição de voucher – diferentes designs</a:t>
            </a:r>
          </a:p>
          <a:p>
            <a:pPr>
              <a:buFont typeface="Wingdings" panose="05000000000000000000" pitchFamily="2" charset="2"/>
              <a:buChar char="ü"/>
            </a:pPr>
            <a:r>
              <a:rPr lang="pt-BR" dirty="0" smtClean="0"/>
              <a:t>Questões </a:t>
            </a:r>
            <a:r>
              <a:rPr lang="pt-BR" dirty="0"/>
              <a:t>que norteiam o </a:t>
            </a:r>
            <a:r>
              <a:rPr lang="pt-BR" dirty="0" err="1"/>
              <a:t>survey</a:t>
            </a:r>
            <a:endParaRPr lang="pt-BR" dirty="0"/>
          </a:p>
          <a:p>
            <a:pPr>
              <a:buFont typeface="Wingdings" panose="05000000000000000000" pitchFamily="2" charset="2"/>
              <a:buChar char="ü"/>
            </a:pPr>
            <a:r>
              <a:rPr lang="pt-BR" dirty="0" smtClean="0"/>
              <a:t>Prós e contras vouchers</a:t>
            </a:r>
          </a:p>
          <a:p>
            <a:pPr>
              <a:buFont typeface="Wingdings" panose="05000000000000000000" pitchFamily="2" charset="2"/>
              <a:buChar char="ü"/>
            </a:pPr>
            <a:r>
              <a:rPr lang="pt-BR" dirty="0" smtClean="0"/>
              <a:t>Desenhos de programas específicos de vouchers</a:t>
            </a:r>
          </a:p>
          <a:p>
            <a:pPr>
              <a:buFont typeface="Wingdings" panose="05000000000000000000" pitchFamily="2" charset="2"/>
              <a:buChar char="ü"/>
            </a:pPr>
            <a:r>
              <a:rPr lang="pt-BR" dirty="0" smtClean="0"/>
              <a:t>Resultados da literatura empírica de voucher para as 4 primeiras questões</a:t>
            </a:r>
            <a:endParaRPr lang="pt-BR" dirty="0"/>
          </a:p>
        </p:txBody>
      </p:sp>
    </p:spTree>
    <p:extLst>
      <p:ext uri="{BB962C8B-B14F-4D97-AF65-F5344CB8AC3E}">
        <p14:creationId xmlns:p14="http://schemas.microsoft.com/office/powerpoint/2010/main" val="607077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850106"/>
          </a:xfrm>
        </p:spPr>
        <p:txBody>
          <a:bodyPr/>
          <a:lstStyle/>
          <a:p>
            <a:r>
              <a:rPr lang="en-US" dirty="0" smtClean="0"/>
              <a:t>Programs funded by tax revenues</a:t>
            </a:r>
            <a:endParaRPr lang="pt-BR" dirty="0"/>
          </a:p>
        </p:txBody>
      </p:sp>
      <p:sp>
        <p:nvSpPr>
          <p:cNvPr id="3" name="Espaço Reservado para Conteúdo 2"/>
          <p:cNvSpPr>
            <a:spLocks noGrp="1"/>
          </p:cNvSpPr>
          <p:nvPr>
            <p:ph idx="1"/>
          </p:nvPr>
        </p:nvSpPr>
        <p:spPr>
          <a:xfrm>
            <a:off x="457200" y="1268760"/>
            <a:ext cx="8229600" cy="5112568"/>
          </a:xfrm>
        </p:spPr>
        <p:txBody>
          <a:bodyPr>
            <a:normAutofit fontScale="62500" lnSpcReduction="20000"/>
          </a:bodyPr>
          <a:lstStyle/>
          <a:p>
            <a:r>
              <a:rPr lang="en-US" dirty="0" err="1" smtClean="0"/>
              <a:t>Todos</a:t>
            </a:r>
            <a:r>
              <a:rPr lang="en-US" dirty="0" smtClean="0"/>
              <a:t> </a:t>
            </a:r>
            <a:r>
              <a:rPr lang="en-US" dirty="0" err="1" smtClean="0"/>
              <a:t>os</a:t>
            </a:r>
            <a:r>
              <a:rPr lang="en-US" dirty="0" smtClean="0"/>
              <a:t> </a:t>
            </a:r>
            <a:r>
              <a:rPr lang="en-US" dirty="0" err="1" smtClean="0"/>
              <a:t>programas</a:t>
            </a:r>
            <a:r>
              <a:rPr lang="en-US" dirty="0" smtClean="0"/>
              <a:t> </a:t>
            </a:r>
            <a:r>
              <a:rPr lang="en-US" dirty="0" err="1" smtClean="0"/>
              <a:t>valem</a:t>
            </a:r>
            <a:r>
              <a:rPr lang="en-US" dirty="0" smtClean="0"/>
              <a:t> para as </a:t>
            </a:r>
            <a:r>
              <a:rPr lang="en-US" dirty="0" err="1" smtClean="0"/>
              <a:t>séries</a:t>
            </a:r>
            <a:r>
              <a:rPr lang="en-US" dirty="0" smtClean="0"/>
              <a:t> K-12 e </a:t>
            </a:r>
            <a:r>
              <a:rPr lang="en-US" dirty="0" err="1" smtClean="0"/>
              <a:t>quase</a:t>
            </a:r>
            <a:r>
              <a:rPr lang="en-US" dirty="0" smtClean="0"/>
              <a:t> </a:t>
            </a:r>
            <a:r>
              <a:rPr lang="en-US" dirty="0" err="1" smtClean="0"/>
              <a:t>todos</a:t>
            </a:r>
            <a:r>
              <a:rPr lang="en-US" dirty="0" smtClean="0"/>
              <a:t> </a:t>
            </a:r>
            <a:r>
              <a:rPr lang="en-US" dirty="0" err="1" smtClean="0"/>
              <a:t>são</a:t>
            </a:r>
            <a:r>
              <a:rPr lang="en-US" dirty="0" smtClean="0"/>
              <a:t> targeted para </a:t>
            </a:r>
            <a:r>
              <a:rPr lang="en-US" dirty="0" err="1" smtClean="0"/>
              <a:t>estudantes</a:t>
            </a:r>
            <a:r>
              <a:rPr lang="en-US" dirty="0" smtClean="0"/>
              <a:t> de </a:t>
            </a:r>
            <a:r>
              <a:rPr lang="en-US" dirty="0" err="1" smtClean="0"/>
              <a:t>famílias</a:t>
            </a:r>
            <a:r>
              <a:rPr lang="en-US" dirty="0" smtClean="0"/>
              <a:t> de </a:t>
            </a:r>
            <a:r>
              <a:rPr lang="en-US" dirty="0" err="1" smtClean="0"/>
              <a:t>baixa</a:t>
            </a:r>
            <a:r>
              <a:rPr lang="en-US" dirty="0" smtClean="0"/>
              <a:t> </a:t>
            </a:r>
            <a:r>
              <a:rPr lang="en-US" dirty="0" err="1" smtClean="0"/>
              <a:t>renda</a:t>
            </a:r>
            <a:r>
              <a:rPr lang="en-US" dirty="0" smtClean="0"/>
              <a:t> </a:t>
            </a:r>
            <a:r>
              <a:rPr lang="en-US" dirty="0" err="1" smtClean="0"/>
              <a:t>ou</a:t>
            </a:r>
            <a:r>
              <a:rPr lang="en-US" dirty="0" smtClean="0"/>
              <a:t> </a:t>
            </a:r>
            <a:r>
              <a:rPr lang="en-US" dirty="0" err="1" smtClean="0"/>
              <a:t>escolas</a:t>
            </a:r>
            <a:r>
              <a:rPr lang="en-US" dirty="0" smtClean="0"/>
              <a:t> </a:t>
            </a:r>
            <a:r>
              <a:rPr lang="en-US" dirty="0" err="1" smtClean="0"/>
              <a:t>designadas</a:t>
            </a:r>
            <a:r>
              <a:rPr lang="en-US" dirty="0" smtClean="0"/>
              <a:t> </a:t>
            </a:r>
            <a:r>
              <a:rPr lang="en-US" dirty="0" err="1" smtClean="0"/>
              <a:t>como</a:t>
            </a:r>
            <a:r>
              <a:rPr lang="en-US" dirty="0" smtClean="0"/>
              <a:t> de “</a:t>
            </a:r>
            <a:r>
              <a:rPr lang="en-US" dirty="0" err="1" smtClean="0"/>
              <a:t>baixa</a:t>
            </a:r>
            <a:r>
              <a:rPr lang="en-US" dirty="0" smtClean="0"/>
              <a:t> </a:t>
            </a:r>
            <a:r>
              <a:rPr lang="en-US" dirty="0" err="1" smtClean="0"/>
              <a:t>perfomance</a:t>
            </a:r>
            <a:r>
              <a:rPr lang="en-US" dirty="0" smtClean="0"/>
              <a:t>” (underperforming). </a:t>
            </a:r>
          </a:p>
          <a:p>
            <a:r>
              <a:rPr lang="en-US" dirty="0" err="1" smtClean="0"/>
              <a:t>Programas</a:t>
            </a:r>
            <a:r>
              <a:rPr lang="en-US" dirty="0" smtClean="0"/>
              <a:t> </a:t>
            </a:r>
            <a:r>
              <a:rPr lang="en-US" dirty="0" err="1" smtClean="0"/>
              <a:t>variam</a:t>
            </a:r>
            <a:r>
              <a:rPr lang="en-US" dirty="0" smtClean="0"/>
              <a:t> com a </a:t>
            </a:r>
            <a:r>
              <a:rPr lang="en-US" dirty="0" err="1" smtClean="0"/>
              <a:t>idade</a:t>
            </a:r>
            <a:r>
              <a:rPr lang="en-US" dirty="0" smtClean="0"/>
              <a:t>: Milwaukee – 1990 </a:t>
            </a:r>
            <a:r>
              <a:rPr lang="en-US" dirty="0" err="1" smtClean="0"/>
              <a:t>ao</a:t>
            </a:r>
            <a:r>
              <a:rPr lang="en-US" dirty="0" smtClean="0"/>
              <a:t> de New Orleans - 2008. </a:t>
            </a:r>
          </a:p>
          <a:p>
            <a:r>
              <a:rPr lang="en-US" dirty="0" err="1" smtClean="0"/>
              <a:t>Programas</a:t>
            </a:r>
            <a:r>
              <a:rPr lang="en-US" dirty="0" smtClean="0"/>
              <a:t> </a:t>
            </a:r>
            <a:r>
              <a:rPr lang="en-US" dirty="0" err="1" smtClean="0"/>
              <a:t>tb</a:t>
            </a:r>
            <a:r>
              <a:rPr lang="en-US" dirty="0" smtClean="0"/>
              <a:t> </a:t>
            </a:r>
            <a:r>
              <a:rPr lang="en-US" dirty="0" err="1" smtClean="0"/>
              <a:t>variam</a:t>
            </a:r>
            <a:r>
              <a:rPr lang="en-US" dirty="0"/>
              <a:t> </a:t>
            </a:r>
            <a:r>
              <a:rPr lang="en-US" dirty="0" smtClean="0"/>
              <a:t>no </a:t>
            </a:r>
            <a:r>
              <a:rPr lang="en-US" dirty="0" err="1" smtClean="0"/>
              <a:t>número</a:t>
            </a:r>
            <a:r>
              <a:rPr lang="en-US" dirty="0" smtClean="0"/>
              <a:t> de </a:t>
            </a:r>
            <a:r>
              <a:rPr lang="en-US" dirty="0" err="1" smtClean="0"/>
              <a:t>estudantes</a:t>
            </a:r>
            <a:r>
              <a:rPr lang="en-US" dirty="0" smtClean="0"/>
              <a:t> que </a:t>
            </a:r>
            <a:r>
              <a:rPr lang="en-US" dirty="0" err="1" smtClean="0"/>
              <a:t>recebem</a:t>
            </a:r>
            <a:r>
              <a:rPr lang="en-US" dirty="0" smtClean="0"/>
              <a:t> vouchers. </a:t>
            </a:r>
          </a:p>
          <a:p>
            <a:r>
              <a:rPr lang="en-US" dirty="0" err="1" smtClean="0"/>
              <a:t>Diversos</a:t>
            </a:r>
            <a:r>
              <a:rPr lang="en-US" dirty="0" smtClean="0"/>
              <a:t> </a:t>
            </a:r>
            <a:r>
              <a:rPr lang="en-US" dirty="0" err="1" smtClean="0"/>
              <a:t>programas</a:t>
            </a:r>
            <a:r>
              <a:rPr lang="en-US" dirty="0" smtClean="0"/>
              <a:t> </a:t>
            </a:r>
            <a:r>
              <a:rPr lang="en-US" dirty="0" err="1" smtClean="0"/>
              <a:t>requerem</a:t>
            </a:r>
            <a:r>
              <a:rPr lang="en-US" dirty="0" smtClean="0"/>
              <a:t> que </a:t>
            </a:r>
            <a:r>
              <a:rPr lang="en-US" dirty="0" err="1" smtClean="0"/>
              <a:t>seja</a:t>
            </a:r>
            <a:r>
              <a:rPr lang="en-US" dirty="0" smtClean="0"/>
              <a:t> </a:t>
            </a:r>
            <a:r>
              <a:rPr lang="en-US" dirty="0" err="1" smtClean="0"/>
              <a:t>usado</a:t>
            </a:r>
            <a:r>
              <a:rPr lang="en-US" dirty="0" smtClean="0"/>
              <a:t> </a:t>
            </a:r>
            <a:r>
              <a:rPr lang="en-US" dirty="0" err="1" smtClean="0"/>
              <a:t>sorteio</a:t>
            </a:r>
            <a:r>
              <a:rPr lang="en-US" dirty="0" smtClean="0"/>
              <a:t> </a:t>
            </a:r>
            <a:r>
              <a:rPr lang="en-US" dirty="0" err="1" smtClean="0"/>
              <a:t>quando</a:t>
            </a:r>
            <a:r>
              <a:rPr lang="en-US" dirty="0" smtClean="0"/>
              <a:t> </a:t>
            </a:r>
            <a:r>
              <a:rPr lang="en-US" dirty="0" err="1" smtClean="0"/>
              <a:t>há</a:t>
            </a:r>
            <a:r>
              <a:rPr lang="en-US" dirty="0" smtClean="0"/>
              <a:t> </a:t>
            </a:r>
            <a:r>
              <a:rPr lang="en-US" dirty="0" err="1" smtClean="0"/>
              <a:t>mais</a:t>
            </a:r>
            <a:r>
              <a:rPr lang="en-US" dirty="0" smtClean="0"/>
              <a:t> </a:t>
            </a:r>
            <a:r>
              <a:rPr lang="en-US" dirty="0" err="1" smtClean="0"/>
              <a:t>aplicantes</a:t>
            </a:r>
            <a:r>
              <a:rPr lang="en-US" dirty="0" smtClean="0"/>
              <a:t> do que </a:t>
            </a:r>
            <a:r>
              <a:rPr lang="en-US" dirty="0" err="1" smtClean="0"/>
              <a:t>vagas</a:t>
            </a:r>
            <a:r>
              <a:rPr lang="en-US" dirty="0" smtClean="0"/>
              <a:t>. Outros </a:t>
            </a:r>
            <a:r>
              <a:rPr lang="en-US" dirty="0" err="1" smtClean="0"/>
              <a:t>permitem</a:t>
            </a:r>
            <a:r>
              <a:rPr lang="en-US" dirty="0" smtClean="0"/>
              <a:t> que as </a:t>
            </a:r>
            <a:r>
              <a:rPr lang="en-US" dirty="0" err="1" smtClean="0"/>
              <a:t>escolas</a:t>
            </a:r>
            <a:r>
              <a:rPr lang="en-US" dirty="0" smtClean="0"/>
              <a:t> </a:t>
            </a:r>
            <a:r>
              <a:rPr lang="en-US" dirty="0" err="1" smtClean="0"/>
              <a:t>privadas</a:t>
            </a:r>
            <a:r>
              <a:rPr lang="en-US" dirty="0" smtClean="0"/>
              <a:t> </a:t>
            </a:r>
            <a:r>
              <a:rPr lang="en-US" dirty="0" err="1" smtClean="0"/>
              <a:t>apliquem</a:t>
            </a:r>
            <a:r>
              <a:rPr lang="en-US" dirty="0" smtClean="0"/>
              <a:t> o </a:t>
            </a:r>
            <a:r>
              <a:rPr lang="en-US" dirty="0" err="1" smtClean="0"/>
              <a:t>mesmo</a:t>
            </a:r>
            <a:r>
              <a:rPr lang="en-US" dirty="0" smtClean="0"/>
              <a:t> </a:t>
            </a:r>
            <a:r>
              <a:rPr lang="en-US" dirty="0" err="1" smtClean="0"/>
              <a:t>critério</a:t>
            </a:r>
            <a:r>
              <a:rPr lang="en-US" dirty="0" smtClean="0"/>
              <a:t> de </a:t>
            </a:r>
            <a:r>
              <a:rPr lang="en-US" dirty="0" err="1" smtClean="0"/>
              <a:t>admissao</a:t>
            </a:r>
            <a:r>
              <a:rPr lang="en-US" dirty="0" smtClean="0"/>
              <a:t> </a:t>
            </a:r>
            <a:r>
              <a:rPr lang="en-US" dirty="0" err="1" smtClean="0"/>
              <a:t>utilizado</a:t>
            </a:r>
            <a:r>
              <a:rPr lang="en-US" dirty="0" smtClean="0"/>
              <a:t> para </a:t>
            </a:r>
            <a:r>
              <a:rPr lang="en-US" dirty="0" err="1" smtClean="0"/>
              <a:t>seus</a:t>
            </a:r>
            <a:r>
              <a:rPr lang="en-US" dirty="0" smtClean="0"/>
              <a:t> </a:t>
            </a:r>
            <a:r>
              <a:rPr lang="en-US" dirty="0" err="1" smtClean="0"/>
              <a:t>estudantes</a:t>
            </a:r>
            <a:r>
              <a:rPr lang="en-US" dirty="0" smtClean="0"/>
              <a:t> para </a:t>
            </a:r>
            <a:r>
              <a:rPr lang="en-US" dirty="0" err="1" smtClean="0"/>
              <a:t>os</a:t>
            </a:r>
            <a:r>
              <a:rPr lang="en-US" dirty="0" smtClean="0"/>
              <a:t> ‘</a:t>
            </a:r>
            <a:r>
              <a:rPr lang="en-US" dirty="0" err="1" smtClean="0"/>
              <a:t>estudantes</a:t>
            </a:r>
            <a:r>
              <a:rPr lang="en-US" dirty="0" smtClean="0"/>
              <a:t> voucher’. </a:t>
            </a:r>
          </a:p>
          <a:p>
            <a:r>
              <a:rPr lang="en-US" dirty="0" err="1" smtClean="0"/>
              <a:t>Financiamento</a:t>
            </a:r>
            <a:r>
              <a:rPr lang="en-US" dirty="0" smtClean="0"/>
              <a:t> </a:t>
            </a:r>
            <a:r>
              <a:rPr lang="en-US" dirty="0" err="1" smtClean="0"/>
              <a:t>por</a:t>
            </a:r>
            <a:r>
              <a:rPr lang="en-US" dirty="0" smtClean="0"/>
              <a:t> </a:t>
            </a:r>
            <a:r>
              <a:rPr lang="en-US" dirty="0" err="1" smtClean="0"/>
              <a:t>estudante</a:t>
            </a:r>
            <a:r>
              <a:rPr lang="en-US" dirty="0" smtClean="0"/>
              <a:t> </a:t>
            </a:r>
            <a:r>
              <a:rPr lang="en-US" dirty="0" err="1" smtClean="0"/>
              <a:t>varia</a:t>
            </a:r>
            <a:r>
              <a:rPr lang="en-US" dirty="0" smtClean="0"/>
              <a:t> entre </a:t>
            </a:r>
            <a:r>
              <a:rPr lang="en-US" dirty="0" err="1" smtClean="0"/>
              <a:t>os</a:t>
            </a:r>
            <a:r>
              <a:rPr lang="en-US" dirty="0" smtClean="0"/>
              <a:t> </a:t>
            </a:r>
            <a:r>
              <a:rPr lang="en-US" dirty="0" err="1" smtClean="0"/>
              <a:t>programas</a:t>
            </a:r>
            <a:r>
              <a:rPr lang="en-US" dirty="0" smtClean="0"/>
              <a:t>, mas a </a:t>
            </a:r>
            <a:r>
              <a:rPr lang="en-US" dirty="0" err="1" smtClean="0"/>
              <a:t>maioria</a:t>
            </a:r>
            <a:r>
              <a:rPr lang="en-US" dirty="0" smtClean="0"/>
              <a:t> </a:t>
            </a:r>
            <a:r>
              <a:rPr lang="en-US" dirty="0" err="1" smtClean="0"/>
              <a:t>fornece</a:t>
            </a:r>
            <a:r>
              <a:rPr lang="en-US" dirty="0" smtClean="0"/>
              <a:t> </a:t>
            </a:r>
            <a:r>
              <a:rPr lang="en-US" dirty="0" err="1" smtClean="0"/>
              <a:t>recurso</a:t>
            </a:r>
            <a:r>
              <a:rPr lang="en-US" dirty="0" smtClean="0"/>
              <a:t> </a:t>
            </a:r>
            <a:r>
              <a:rPr lang="en-US" dirty="0" err="1" smtClean="0"/>
              <a:t>suficiente</a:t>
            </a:r>
            <a:r>
              <a:rPr lang="en-US" dirty="0" smtClean="0"/>
              <a:t> para </a:t>
            </a:r>
            <a:r>
              <a:rPr lang="en-US" dirty="0" err="1" smtClean="0"/>
              <a:t>atrair</a:t>
            </a:r>
            <a:r>
              <a:rPr lang="en-US" dirty="0" smtClean="0"/>
              <a:t> um </a:t>
            </a:r>
            <a:r>
              <a:rPr lang="en-US" dirty="0" err="1" smtClean="0"/>
              <a:t>número</a:t>
            </a:r>
            <a:r>
              <a:rPr lang="en-US" dirty="0" smtClean="0"/>
              <a:t> </a:t>
            </a:r>
            <a:r>
              <a:rPr lang="en-US" dirty="0" err="1" smtClean="0"/>
              <a:t>grande</a:t>
            </a:r>
            <a:r>
              <a:rPr lang="en-US" dirty="0" smtClean="0"/>
              <a:t> de </a:t>
            </a:r>
            <a:r>
              <a:rPr lang="en-US" dirty="0" err="1" smtClean="0"/>
              <a:t>escolas</a:t>
            </a:r>
            <a:r>
              <a:rPr lang="en-US" dirty="0" smtClean="0"/>
              <a:t> </a:t>
            </a:r>
            <a:r>
              <a:rPr lang="en-US" dirty="0" err="1" smtClean="0"/>
              <a:t>privadas</a:t>
            </a:r>
            <a:r>
              <a:rPr lang="en-US" dirty="0" smtClean="0"/>
              <a:t>. Vouchers </a:t>
            </a:r>
            <a:r>
              <a:rPr lang="en-US" dirty="0" err="1" smtClean="0"/>
              <a:t>podem</a:t>
            </a:r>
            <a:r>
              <a:rPr lang="en-US" dirty="0" smtClean="0"/>
              <a:t> </a:t>
            </a:r>
            <a:r>
              <a:rPr lang="en-US" dirty="0" err="1" smtClean="0"/>
              <a:t>ser</a:t>
            </a:r>
            <a:r>
              <a:rPr lang="en-US" dirty="0" smtClean="0"/>
              <a:t> </a:t>
            </a:r>
            <a:r>
              <a:rPr lang="en-US" dirty="0" err="1" smtClean="0"/>
              <a:t>usados</a:t>
            </a:r>
            <a:r>
              <a:rPr lang="en-US" dirty="0" smtClean="0"/>
              <a:t> </a:t>
            </a:r>
            <a:r>
              <a:rPr lang="en-US" dirty="0" err="1" smtClean="0"/>
              <a:t>em</a:t>
            </a:r>
            <a:r>
              <a:rPr lang="en-US" dirty="0" smtClean="0"/>
              <a:t> </a:t>
            </a:r>
            <a:r>
              <a:rPr lang="en-US" dirty="0" err="1" smtClean="0"/>
              <a:t>escolas</a:t>
            </a:r>
            <a:r>
              <a:rPr lang="en-US" dirty="0" smtClean="0"/>
              <a:t> </a:t>
            </a:r>
            <a:r>
              <a:rPr lang="en-US" dirty="0" err="1" smtClean="0"/>
              <a:t>religiosas</a:t>
            </a:r>
            <a:r>
              <a:rPr lang="en-US" dirty="0" smtClean="0"/>
              <a:t> </a:t>
            </a:r>
            <a:r>
              <a:rPr lang="en-US" dirty="0" err="1" smtClean="0"/>
              <a:t>em</a:t>
            </a:r>
            <a:r>
              <a:rPr lang="en-US" dirty="0" smtClean="0"/>
              <a:t> </a:t>
            </a:r>
            <a:r>
              <a:rPr lang="en-US" dirty="0" err="1" smtClean="0"/>
              <a:t>todos</a:t>
            </a:r>
            <a:r>
              <a:rPr lang="en-US" dirty="0" smtClean="0"/>
              <a:t> </a:t>
            </a:r>
            <a:r>
              <a:rPr lang="en-US" dirty="0" err="1" smtClean="0"/>
              <a:t>os</a:t>
            </a:r>
            <a:r>
              <a:rPr lang="en-US" dirty="0" smtClean="0"/>
              <a:t> </a:t>
            </a:r>
            <a:r>
              <a:rPr lang="en-US" dirty="0" err="1" smtClean="0"/>
              <a:t>programas</a:t>
            </a:r>
            <a:r>
              <a:rPr lang="en-US" dirty="0" smtClean="0"/>
              <a:t>. </a:t>
            </a:r>
            <a:r>
              <a:rPr lang="en-US" dirty="0" err="1" smtClean="0"/>
              <a:t>Todos</a:t>
            </a:r>
            <a:r>
              <a:rPr lang="en-US" dirty="0" smtClean="0"/>
              <a:t> </a:t>
            </a:r>
            <a:r>
              <a:rPr lang="en-US" dirty="0" err="1" smtClean="0"/>
              <a:t>os</a:t>
            </a:r>
            <a:r>
              <a:rPr lang="en-US" dirty="0" smtClean="0"/>
              <a:t> </a:t>
            </a:r>
            <a:r>
              <a:rPr lang="en-US" dirty="0" err="1" smtClean="0"/>
              <a:t>programas</a:t>
            </a:r>
            <a:r>
              <a:rPr lang="en-US" dirty="0" smtClean="0"/>
              <a:t> </a:t>
            </a:r>
            <a:r>
              <a:rPr lang="en-US" dirty="0" err="1" smtClean="0"/>
              <a:t>atualmente</a:t>
            </a:r>
            <a:r>
              <a:rPr lang="en-US" dirty="0" smtClean="0"/>
              <a:t> </a:t>
            </a:r>
            <a:r>
              <a:rPr lang="en-US" dirty="0" err="1" smtClean="0"/>
              <a:t>requerem</a:t>
            </a:r>
            <a:r>
              <a:rPr lang="en-US" dirty="0" smtClean="0"/>
              <a:t> que </a:t>
            </a:r>
            <a:r>
              <a:rPr lang="en-US" dirty="0" err="1" smtClean="0"/>
              <a:t>os</a:t>
            </a:r>
            <a:r>
              <a:rPr lang="en-US" dirty="0" smtClean="0"/>
              <a:t> </a:t>
            </a:r>
            <a:r>
              <a:rPr lang="en-US" dirty="0" err="1" smtClean="0"/>
              <a:t>recipientes</a:t>
            </a:r>
            <a:r>
              <a:rPr lang="en-US" dirty="0" smtClean="0"/>
              <a:t> de vouchers </a:t>
            </a:r>
            <a:r>
              <a:rPr lang="en-US" dirty="0" err="1" smtClean="0"/>
              <a:t>participem</a:t>
            </a:r>
            <a:r>
              <a:rPr lang="en-US" dirty="0" smtClean="0"/>
              <a:t> dos </a:t>
            </a:r>
            <a:r>
              <a:rPr lang="en-US" dirty="0" err="1" smtClean="0"/>
              <a:t>exames</a:t>
            </a:r>
            <a:r>
              <a:rPr lang="en-US" dirty="0" smtClean="0"/>
              <a:t> </a:t>
            </a:r>
            <a:r>
              <a:rPr lang="en-US" dirty="0" err="1" smtClean="0"/>
              <a:t>padronizados</a:t>
            </a:r>
            <a:r>
              <a:rPr lang="en-US" dirty="0" smtClean="0"/>
              <a:t> que </a:t>
            </a:r>
            <a:r>
              <a:rPr lang="en-US" dirty="0" err="1" smtClean="0"/>
              <a:t>os</a:t>
            </a:r>
            <a:r>
              <a:rPr lang="en-US" dirty="0" smtClean="0"/>
              <a:t> </a:t>
            </a:r>
            <a:r>
              <a:rPr lang="en-US" dirty="0" err="1" smtClean="0"/>
              <a:t>estudantes</a:t>
            </a:r>
            <a:r>
              <a:rPr lang="en-US" dirty="0" smtClean="0"/>
              <a:t> das </a:t>
            </a:r>
            <a:r>
              <a:rPr lang="en-US" dirty="0" err="1" smtClean="0"/>
              <a:t>escolas</a:t>
            </a:r>
            <a:r>
              <a:rPr lang="en-US" dirty="0" smtClean="0"/>
              <a:t> </a:t>
            </a:r>
            <a:r>
              <a:rPr lang="en-US" dirty="0" err="1" smtClean="0"/>
              <a:t>públicas</a:t>
            </a:r>
            <a:r>
              <a:rPr lang="en-US" dirty="0" smtClean="0"/>
              <a:t> </a:t>
            </a:r>
            <a:r>
              <a:rPr lang="en-US" dirty="0" err="1" smtClean="0"/>
              <a:t>participam</a:t>
            </a:r>
            <a:r>
              <a:rPr lang="en-US" dirty="0" smtClean="0"/>
              <a:t>. </a:t>
            </a:r>
          </a:p>
          <a:p>
            <a:r>
              <a:rPr lang="en-US" dirty="0" err="1" smtClean="0"/>
              <a:t>Detalheremos</a:t>
            </a:r>
            <a:r>
              <a:rPr lang="en-US" dirty="0" smtClean="0"/>
              <a:t> agora o </a:t>
            </a:r>
            <a:r>
              <a:rPr lang="en-US" dirty="0" err="1" smtClean="0"/>
              <a:t>programa</a:t>
            </a:r>
            <a:r>
              <a:rPr lang="en-US" dirty="0" smtClean="0"/>
              <a:t> de Milwaukee – Milwaukee Parental Choice Program - que tem </a:t>
            </a:r>
            <a:r>
              <a:rPr lang="en-US" dirty="0" err="1" smtClean="0"/>
              <a:t>servido</a:t>
            </a:r>
            <a:r>
              <a:rPr lang="en-US" dirty="0" smtClean="0"/>
              <a:t> de </a:t>
            </a:r>
            <a:r>
              <a:rPr lang="en-US" dirty="0" err="1" smtClean="0"/>
              <a:t>modelo</a:t>
            </a:r>
            <a:r>
              <a:rPr lang="en-US" dirty="0" smtClean="0"/>
              <a:t> para outros. </a:t>
            </a:r>
          </a:p>
        </p:txBody>
      </p:sp>
    </p:spTree>
    <p:extLst>
      <p:ext uri="{BB962C8B-B14F-4D97-AF65-F5344CB8AC3E}">
        <p14:creationId xmlns:p14="http://schemas.microsoft.com/office/powerpoint/2010/main" val="1726407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62074"/>
          </a:xfrm>
        </p:spPr>
        <p:txBody>
          <a:bodyPr>
            <a:normAutofit fontScale="90000"/>
          </a:bodyPr>
          <a:lstStyle/>
          <a:p>
            <a:r>
              <a:rPr lang="en-US" sz="3600" dirty="0" smtClean="0"/>
              <a:t>Milwaukee Parental Choice Program</a:t>
            </a:r>
            <a:endParaRPr lang="pt-BR" sz="3600" dirty="0"/>
          </a:p>
        </p:txBody>
      </p:sp>
      <p:sp>
        <p:nvSpPr>
          <p:cNvPr id="3" name="Espaço Reservado para Conteúdo 2"/>
          <p:cNvSpPr>
            <a:spLocks noGrp="1"/>
          </p:cNvSpPr>
          <p:nvPr>
            <p:ph idx="1"/>
          </p:nvPr>
        </p:nvSpPr>
        <p:spPr>
          <a:xfrm>
            <a:off x="323528" y="1124744"/>
            <a:ext cx="8640960" cy="5544616"/>
          </a:xfrm>
        </p:spPr>
        <p:txBody>
          <a:bodyPr>
            <a:normAutofit fontScale="55000" lnSpcReduction="20000"/>
          </a:bodyPr>
          <a:lstStyle/>
          <a:p>
            <a:r>
              <a:rPr lang="en-US" dirty="0" err="1" smtClean="0"/>
              <a:t>Início</a:t>
            </a:r>
            <a:r>
              <a:rPr lang="en-US" dirty="0" smtClean="0"/>
              <a:t>: </a:t>
            </a:r>
            <a:r>
              <a:rPr lang="en-US" dirty="0" err="1" smtClean="0"/>
              <a:t>beneficiava</a:t>
            </a:r>
            <a:r>
              <a:rPr lang="en-US" dirty="0" smtClean="0"/>
              <a:t> </a:t>
            </a:r>
            <a:r>
              <a:rPr lang="en-US" dirty="0" err="1" smtClean="0"/>
              <a:t>estudantes</a:t>
            </a:r>
            <a:r>
              <a:rPr lang="en-US" dirty="0" smtClean="0"/>
              <a:t> </a:t>
            </a:r>
            <a:r>
              <a:rPr lang="en-US" dirty="0" err="1" smtClean="0"/>
              <a:t>cuja</a:t>
            </a:r>
            <a:r>
              <a:rPr lang="en-US" dirty="0" smtClean="0"/>
              <a:t> </a:t>
            </a:r>
            <a:r>
              <a:rPr lang="en-US" dirty="0" err="1" smtClean="0"/>
              <a:t>renda</a:t>
            </a:r>
            <a:r>
              <a:rPr lang="en-US" dirty="0" smtClean="0"/>
              <a:t> </a:t>
            </a:r>
            <a:r>
              <a:rPr lang="en-US" dirty="0" err="1" smtClean="0"/>
              <a:t>não</a:t>
            </a:r>
            <a:r>
              <a:rPr lang="en-US" dirty="0" smtClean="0"/>
              <a:t> </a:t>
            </a:r>
            <a:r>
              <a:rPr lang="en-US" dirty="0" err="1" smtClean="0"/>
              <a:t>excedia</a:t>
            </a:r>
            <a:r>
              <a:rPr lang="en-US" dirty="0" smtClean="0"/>
              <a:t> 175% da </a:t>
            </a:r>
            <a:r>
              <a:rPr lang="en-US" dirty="0" err="1" smtClean="0"/>
              <a:t>linha</a:t>
            </a:r>
            <a:r>
              <a:rPr lang="en-US" dirty="0" smtClean="0"/>
              <a:t> de </a:t>
            </a:r>
            <a:r>
              <a:rPr lang="en-US" dirty="0" err="1" smtClean="0"/>
              <a:t>pobreza</a:t>
            </a:r>
            <a:r>
              <a:rPr lang="en-US" dirty="0" smtClean="0"/>
              <a:t> federal. No </a:t>
            </a:r>
            <a:r>
              <a:rPr lang="en-US" dirty="0" err="1" smtClean="0"/>
              <a:t>seu</a:t>
            </a:r>
            <a:r>
              <a:rPr lang="en-US" dirty="0" smtClean="0"/>
              <a:t> </a:t>
            </a:r>
            <a:r>
              <a:rPr lang="en-US" dirty="0" err="1" smtClean="0"/>
              <a:t>início</a:t>
            </a:r>
            <a:r>
              <a:rPr lang="en-US" dirty="0" smtClean="0"/>
              <a:t>, o </a:t>
            </a:r>
            <a:r>
              <a:rPr lang="en-US" dirty="0" err="1" smtClean="0"/>
              <a:t>programa</a:t>
            </a:r>
            <a:r>
              <a:rPr lang="en-US" dirty="0" smtClean="0"/>
              <a:t> </a:t>
            </a:r>
            <a:r>
              <a:rPr lang="en-US" dirty="0" err="1" smtClean="0"/>
              <a:t>não</a:t>
            </a:r>
            <a:r>
              <a:rPr lang="en-US" dirty="0" smtClean="0"/>
              <a:t> </a:t>
            </a:r>
            <a:r>
              <a:rPr lang="en-US" dirty="0" err="1" smtClean="0"/>
              <a:t>estava</a:t>
            </a:r>
            <a:r>
              <a:rPr lang="en-US" dirty="0" smtClean="0"/>
              <a:t> </a:t>
            </a:r>
            <a:r>
              <a:rPr lang="en-US" dirty="0" err="1" smtClean="0"/>
              <a:t>disponível</a:t>
            </a:r>
            <a:r>
              <a:rPr lang="en-US" dirty="0" smtClean="0"/>
              <a:t> para </a:t>
            </a:r>
            <a:r>
              <a:rPr lang="en-US" dirty="0" err="1" smtClean="0"/>
              <a:t>os</a:t>
            </a:r>
            <a:r>
              <a:rPr lang="en-US" dirty="0" smtClean="0"/>
              <a:t> </a:t>
            </a:r>
            <a:r>
              <a:rPr lang="en-US" dirty="0" err="1" smtClean="0"/>
              <a:t>estudantes</a:t>
            </a:r>
            <a:r>
              <a:rPr lang="en-US" dirty="0" smtClean="0"/>
              <a:t> que </a:t>
            </a:r>
            <a:r>
              <a:rPr lang="en-US" dirty="0" err="1" smtClean="0"/>
              <a:t>frequentavam</a:t>
            </a:r>
            <a:r>
              <a:rPr lang="en-US" dirty="0" smtClean="0"/>
              <a:t> </a:t>
            </a:r>
            <a:r>
              <a:rPr lang="en-US" dirty="0" err="1" smtClean="0"/>
              <a:t>escolas</a:t>
            </a:r>
            <a:r>
              <a:rPr lang="en-US" dirty="0" smtClean="0"/>
              <a:t> </a:t>
            </a:r>
            <a:r>
              <a:rPr lang="en-US" dirty="0" err="1" smtClean="0"/>
              <a:t>religiosas</a:t>
            </a:r>
            <a:r>
              <a:rPr lang="en-US" dirty="0" smtClean="0"/>
              <a:t> – mas </a:t>
            </a:r>
            <a:r>
              <a:rPr lang="en-US" dirty="0" err="1" smtClean="0"/>
              <a:t>isso</a:t>
            </a:r>
            <a:r>
              <a:rPr lang="en-US" dirty="0" smtClean="0"/>
              <a:t> </a:t>
            </a:r>
            <a:r>
              <a:rPr lang="en-US" dirty="0" err="1" smtClean="0"/>
              <a:t>mudou</a:t>
            </a:r>
            <a:r>
              <a:rPr lang="en-US" dirty="0" smtClean="0"/>
              <a:t> </a:t>
            </a:r>
            <a:r>
              <a:rPr lang="en-US" dirty="0" err="1" smtClean="0"/>
              <a:t>em</a:t>
            </a:r>
            <a:r>
              <a:rPr lang="en-US" dirty="0" smtClean="0"/>
              <a:t> 1998. </a:t>
            </a:r>
          </a:p>
          <a:p>
            <a:r>
              <a:rPr lang="en-US" dirty="0" smtClean="0"/>
              <a:t>O voucher </a:t>
            </a:r>
            <a:r>
              <a:rPr lang="en-US" dirty="0" err="1" smtClean="0"/>
              <a:t>paga</a:t>
            </a:r>
            <a:r>
              <a:rPr lang="en-US" dirty="0" smtClean="0"/>
              <a:t> o </a:t>
            </a:r>
            <a:r>
              <a:rPr lang="en-US" dirty="0" err="1" smtClean="0"/>
              <a:t>menor</a:t>
            </a:r>
            <a:r>
              <a:rPr lang="en-US" dirty="0" smtClean="0"/>
              <a:t> valor das </a:t>
            </a:r>
            <a:r>
              <a:rPr lang="en-US" dirty="0" err="1" smtClean="0"/>
              <a:t>mensaliades</a:t>
            </a:r>
            <a:r>
              <a:rPr lang="en-US" dirty="0" smtClean="0"/>
              <a:t> das </a:t>
            </a:r>
            <a:r>
              <a:rPr lang="en-US" dirty="0" err="1" smtClean="0"/>
              <a:t>escolas</a:t>
            </a:r>
            <a:r>
              <a:rPr lang="en-US" dirty="0" smtClean="0"/>
              <a:t> </a:t>
            </a:r>
            <a:r>
              <a:rPr lang="en-US" dirty="0" err="1" smtClean="0"/>
              <a:t>privadas</a:t>
            </a:r>
            <a:r>
              <a:rPr lang="en-US" dirty="0" smtClean="0"/>
              <a:t> ($6,442/</a:t>
            </a:r>
            <a:r>
              <a:rPr lang="en-US" dirty="0" err="1" smtClean="0"/>
              <a:t>ano</a:t>
            </a:r>
            <a:r>
              <a:rPr lang="en-US" dirty="0" smtClean="0"/>
              <a:t> in 2010). </a:t>
            </a:r>
            <a:r>
              <a:rPr lang="en-US" dirty="0" err="1" smtClean="0"/>
              <a:t>Inicialmente</a:t>
            </a:r>
            <a:r>
              <a:rPr lang="en-US" dirty="0" smtClean="0"/>
              <a:t>, as </a:t>
            </a:r>
            <a:r>
              <a:rPr lang="en-US" dirty="0" err="1" smtClean="0"/>
              <a:t>escolas</a:t>
            </a:r>
            <a:r>
              <a:rPr lang="en-US" dirty="0" smtClean="0"/>
              <a:t> </a:t>
            </a:r>
            <a:r>
              <a:rPr lang="en-US" dirty="0" err="1" smtClean="0"/>
              <a:t>não</a:t>
            </a:r>
            <a:r>
              <a:rPr lang="en-US" dirty="0" smtClean="0"/>
              <a:t> </a:t>
            </a:r>
            <a:r>
              <a:rPr lang="en-US" dirty="0" err="1" smtClean="0"/>
              <a:t>podiam</a:t>
            </a:r>
            <a:r>
              <a:rPr lang="en-US" dirty="0" smtClean="0"/>
              <a:t> </a:t>
            </a:r>
            <a:r>
              <a:rPr lang="en-US" dirty="0" err="1" smtClean="0"/>
              <a:t>cobrar</a:t>
            </a:r>
            <a:r>
              <a:rPr lang="en-US" dirty="0" smtClean="0"/>
              <a:t> </a:t>
            </a:r>
            <a:r>
              <a:rPr lang="en-US" dirty="0" err="1" smtClean="0"/>
              <a:t>mensalidades</a:t>
            </a:r>
            <a:r>
              <a:rPr lang="en-US" dirty="0" smtClean="0"/>
              <a:t> </a:t>
            </a:r>
            <a:r>
              <a:rPr lang="en-US" dirty="0" err="1" smtClean="0"/>
              <a:t>adicionais</a:t>
            </a:r>
            <a:r>
              <a:rPr lang="en-US" dirty="0" smtClean="0"/>
              <a:t>. Mas, </a:t>
            </a:r>
            <a:r>
              <a:rPr lang="en-US" dirty="0" err="1" smtClean="0"/>
              <a:t>em</a:t>
            </a:r>
            <a:r>
              <a:rPr lang="en-US" dirty="0" smtClean="0"/>
              <a:t> 2011, high schools </a:t>
            </a:r>
            <a:r>
              <a:rPr lang="en-US" dirty="0" err="1" smtClean="0"/>
              <a:t>foram</a:t>
            </a:r>
            <a:r>
              <a:rPr lang="en-US" dirty="0" smtClean="0"/>
              <a:t> </a:t>
            </a:r>
            <a:r>
              <a:rPr lang="en-US" dirty="0" err="1" smtClean="0"/>
              <a:t>permitidas</a:t>
            </a:r>
            <a:r>
              <a:rPr lang="en-US" dirty="0" smtClean="0"/>
              <a:t> </a:t>
            </a:r>
            <a:r>
              <a:rPr lang="en-US" dirty="0" err="1" smtClean="0"/>
              <a:t>cobrar</a:t>
            </a:r>
            <a:r>
              <a:rPr lang="en-US" dirty="0" smtClean="0"/>
              <a:t> ‘extras’ de </a:t>
            </a:r>
            <a:r>
              <a:rPr lang="en-US" dirty="0" err="1" smtClean="0"/>
              <a:t>estudantes</a:t>
            </a:r>
            <a:r>
              <a:rPr lang="en-US" dirty="0" smtClean="0"/>
              <a:t> </a:t>
            </a:r>
            <a:r>
              <a:rPr lang="en-US" dirty="0" err="1" smtClean="0"/>
              <a:t>elegíveis</a:t>
            </a:r>
            <a:r>
              <a:rPr lang="en-US" dirty="0" smtClean="0"/>
              <a:t> com </a:t>
            </a:r>
            <a:r>
              <a:rPr lang="en-US" dirty="0" err="1" smtClean="0"/>
              <a:t>renda</a:t>
            </a:r>
            <a:r>
              <a:rPr lang="en-US" dirty="0" smtClean="0"/>
              <a:t> 220% </a:t>
            </a:r>
            <a:r>
              <a:rPr lang="en-US" dirty="0" err="1" smtClean="0"/>
              <a:t>acima</a:t>
            </a:r>
            <a:r>
              <a:rPr lang="en-US" dirty="0" smtClean="0"/>
              <a:t> da </a:t>
            </a:r>
            <a:r>
              <a:rPr lang="en-US" dirty="0" err="1" smtClean="0"/>
              <a:t>linha</a:t>
            </a:r>
            <a:r>
              <a:rPr lang="en-US" dirty="0" smtClean="0"/>
              <a:t> de </a:t>
            </a:r>
            <a:r>
              <a:rPr lang="en-US" dirty="0" err="1" smtClean="0"/>
              <a:t>pobreza</a:t>
            </a:r>
            <a:r>
              <a:rPr lang="en-US" dirty="0" smtClean="0"/>
              <a:t>. </a:t>
            </a:r>
          </a:p>
          <a:p>
            <a:r>
              <a:rPr lang="en-US" dirty="0" err="1" smtClean="0"/>
              <a:t>Transporte</a:t>
            </a:r>
            <a:r>
              <a:rPr lang="en-US" dirty="0" smtClean="0"/>
              <a:t> é </a:t>
            </a:r>
            <a:r>
              <a:rPr lang="en-US" dirty="0" err="1" smtClean="0"/>
              <a:t>providenciado</a:t>
            </a:r>
            <a:r>
              <a:rPr lang="en-US" dirty="0" smtClean="0"/>
              <a:t> </a:t>
            </a:r>
            <a:r>
              <a:rPr lang="en-US" dirty="0" err="1" smtClean="0"/>
              <a:t>pelo</a:t>
            </a:r>
            <a:r>
              <a:rPr lang="en-US" dirty="0" smtClean="0"/>
              <a:t> </a:t>
            </a:r>
            <a:r>
              <a:rPr lang="en-US" dirty="0" err="1" smtClean="0"/>
              <a:t>distrito</a:t>
            </a:r>
            <a:r>
              <a:rPr lang="en-US" dirty="0" smtClean="0"/>
              <a:t> se o </a:t>
            </a:r>
            <a:r>
              <a:rPr lang="en-US" dirty="0" err="1" smtClean="0"/>
              <a:t>estudante</a:t>
            </a:r>
            <a:r>
              <a:rPr lang="en-US" dirty="0" smtClean="0"/>
              <a:t> </a:t>
            </a:r>
            <a:r>
              <a:rPr lang="en-US" dirty="0" err="1" smtClean="0"/>
              <a:t>está</a:t>
            </a:r>
            <a:r>
              <a:rPr lang="en-US" dirty="0" smtClean="0"/>
              <a:t> </a:t>
            </a:r>
            <a:r>
              <a:rPr lang="en-US" dirty="0" err="1" smtClean="0"/>
              <a:t>dentro</a:t>
            </a:r>
            <a:r>
              <a:rPr lang="en-US" dirty="0" smtClean="0"/>
              <a:t> da area </a:t>
            </a:r>
            <a:r>
              <a:rPr lang="en-US" dirty="0" err="1" smtClean="0"/>
              <a:t>estabelecida</a:t>
            </a:r>
            <a:r>
              <a:rPr lang="en-US" dirty="0" smtClean="0"/>
              <a:t> de </a:t>
            </a:r>
            <a:r>
              <a:rPr lang="en-US" dirty="0" err="1" smtClean="0"/>
              <a:t>atendimento</a:t>
            </a:r>
            <a:r>
              <a:rPr lang="en-US" dirty="0" smtClean="0"/>
              <a:t>. </a:t>
            </a:r>
          </a:p>
          <a:p>
            <a:r>
              <a:rPr lang="en-US" dirty="0" err="1" smtClean="0"/>
              <a:t>Escolas</a:t>
            </a:r>
            <a:r>
              <a:rPr lang="en-US" dirty="0" smtClean="0"/>
              <a:t> </a:t>
            </a:r>
            <a:r>
              <a:rPr lang="en-US" dirty="0" err="1" smtClean="0"/>
              <a:t>privadas</a:t>
            </a:r>
            <a:r>
              <a:rPr lang="en-US" dirty="0" smtClean="0"/>
              <a:t> </a:t>
            </a:r>
            <a:r>
              <a:rPr lang="en-US" dirty="0" err="1" smtClean="0"/>
              <a:t>participantes</a:t>
            </a:r>
            <a:r>
              <a:rPr lang="en-US" dirty="0" smtClean="0"/>
              <a:t> </a:t>
            </a:r>
            <a:r>
              <a:rPr lang="en-US" dirty="0" err="1" smtClean="0"/>
              <a:t>devem</a:t>
            </a:r>
            <a:r>
              <a:rPr lang="en-US" dirty="0" smtClean="0"/>
              <a:t> </a:t>
            </a:r>
            <a:r>
              <a:rPr lang="en-US" dirty="0" err="1" smtClean="0"/>
              <a:t>estabelecer</a:t>
            </a:r>
            <a:r>
              <a:rPr lang="en-US" dirty="0" smtClean="0"/>
              <a:t> o </a:t>
            </a:r>
            <a:r>
              <a:rPr lang="en-US" dirty="0" err="1" smtClean="0"/>
              <a:t>número</a:t>
            </a:r>
            <a:r>
              <a:rPr lang="en-US" dirty="0" smtClean="0"/>
              <a:t> de </a:t>
            </a:r>
            <a:r>
              <a:rPr lang="en-US" dirty="0" err="1" smtClean="0"/>
              <a:t>vagas</a:t>
            </a:r>
            <a:r>
              <a:rPr lang="en-US" dirty="0" smtClean="0"/>
              <a:t> </a:t>
            </a:r>
            <a:r>
              <a:rPr lang="en-US" dirty="0" err="1" smtClean="0"/>
              <a:t>disponíveis</a:t>
            </a:r>
            <a:r>
              <a:rPr lang="en-US" dirty="0" smtClean="0"/>
              <a:t> para </a:t>
            </a:r>
            <a:r>
              <a:rPr lang="en-US" dirty="0" err="1" smtClean="0"/>
              <a:t>estudantes</a:t>
            </a:r>
            <a:r>
              <a:rPr lang="en-US" dirty="0" smtClean="0"/>
              <a:t> vouchers e </a:t>
            </a:r>
            <a:r>
              <a:rPr lang="en-US" dirty="0" err="1" smtClean="0"/>
              <a:t>devem</a:t>
            </a:r>
            <a:r>
              <a:rPr lang="en-US" dirty="0" smtClean="0"/>
              <a:t> </a:t>
            </a:r>
            <a:r>
              <a:rPr lang="en-US" dirty="0" err="1" smtClean="0"/>
              <a:t>aceitar</a:t>
            </a:r>
            <a:r>
              <a:rPr lang="en-US" dirty="0" smtClean="0"/>
              <a:t> </a:t>
            </a:r>
            <a:r>
              <a:rPr lang="en-US" dirty="0" err="1" smtClean="0"/>
              <a:t>todos</a:t>
            </a:r>
            <a:r>
              <a:rPr lang="en-US" dirty="0" smtClean="0"/>
              <a:t>, </a:t>
            </a:r>
            <a:r>
              <a:rPr lang="en-US" dirty="0" err="1" smtClean="0"/>
              <a:t>conduzindo</a:t>
            </a:r>
            <a:r>
              <a:rPr lang="en-US" dirty="0" smtClean="0"/>
              <a:t> </a:t>
            </a:r>
            <a:r>
              <a:rPr lang="en-US" dirty="0" err="1" smtClean="0"/>
              <a:t>sorteio</a:t>
            </a:r>
            <a:r>
              <a:rPr lang="en-US" dirty="0" smtClean="0"/>
              <a:t> se </a:t>
            </a:r>
            <a:r>
              <a:rPr lang="en-US" dirty="0" err="1" smtClean="0"/>
              <a:t>houver</a:t>
            </a:r>
            <a:r>
              <a:rPr lang="en-US" dirty="0" smtClean="0"/>
              <a:t> </a:t>
            </a:r>
            <a:r>
              <a:rPr lang="en-US" dirty="0" err="1" smtClean="0"/>
              <a:t>excesso</a:t>
            </a:r>
            <a:r>
              <a:rPr lang="en-US" dirty="0" smtClean="0"/>
              <a:t> de </a:t>
            </a:r>
            <a:r>
              <a:rPr lang="en-US" dirty="0" err="1" smtClean="0"/>
              <a:t>demanda</a:t>
            </a:r>
            <a:r>
              <a:rPr lang="en-US" dirty="0" smtClean="0"/>
              <a:t>. </a:t>
            </a:r>
            <a:r>
              <a:rPr lang="en-US" dirty="0" err="1" smtClean="0"/>
              <a:t>Elas</a:t>
            </a:r>
            <a:r>
              <a:rPr lang="en-US" dirty="0" smtClean="0"/>
              <a:t> </a:t>
            </a:r>
            <a:r>
              <a:rPr lang="en-US" dirty="0" err="1" smtClean="0"/>
              <a:t>também</a:t>
            </a:r>
            <a:r>
              <a:rPr lang="en-US" dirty="0" smtClean="0"/>
              <a:t> </a:t>
            </a:r>
            <a:r>
              <a:rPr lang="en-US" dirty="0" err="1" smtClean="0"/>
              <a:t>devem</a:t>
            </a:r>
            <a:r>
              <a:rPr lang="en-US" dirty="0" smtClean="0"/>
              <a:t> </a:t>
            </a:r>
            <a:r>
              <a:rPr lang="en-US" dirty="0" err="1" smtClean="0"/>
              <a:t>ser</a:t>
            </a:r>
            <a:r>
              <a:rPr lang="en-US" dirty="0" smtClean="0"/>
              <a:t> “</a:t>
            </a:r>
            <a:r>
              <a:rPr lang="en-US" dirty="0" err="1" smtClean="0"/>
              <a:t>acreditadas</a:t>
            </a:r>
            <a:r>
              <a:rPr lang="en-US" dirty="0" smtClean="0"/>
              <a:t>’ </a:t>
            </a:r>
            <a:r>
              <a:rPr lang="en-US" dirty="0" err="1" smtClean="0"/>
              <a:t>por</a:t>
            </a:r>
            <a:r>
              <a:rPr lang="en-US" dirty="0" smtClean="0"/>
              <a:t> </a:t>
            </a:r>
            <a:r>
              <a:rPr lang="en-US" dirty="0" err="1" smtClean="0"/>
              <a:t>uma</a:t>
            </a:r>
            <a:r>
              <a:rPr lang="en-US" dirty="0" smtClean="0"/>
              <a:t> das </a:t>
            </a:r>
            <a:r>
              <a:rPr lang="en-US" dirty="0" err="1" smtClean="0"/>
              <a:t>diversas</a:t>
            </a:r>
            <a:r>
              <a:rPr lang="en-US" dirty="0" smtClean="0"/>
              <a:t> </a:t>
            </a:r>
            <a:r>
              <a:rPr lang="en-US" dirty="0" err="1" smtClean="0"/>
              <a:t>agências</a:t>
            </a:r>
            <a:r>
              <a:rPr lang="en-US" dirty="0" smtClean="0"/>
              <a:t> que </a:t>
            </a:r>
            <a:r>
              <a:rPr lang="en-US" dirty="0" err="1" smtClean="0"/>
              <a:t>fazem</a:t>
            </a:r>
            <a:r>
              <a:rPr lang="en-US" dirty="0" smtClean="0"/>
              <a:t> </a:t>
            </a:r>
            <a:r>
              <a:rPr lang="en-US" dirty="0" err="1" smtClean="0"/>
              <a:t>isso</a:t>
            </a:r>
            <a:r>
              <a:rPr lang="en-US" dirty="0" smtClean="0"/>
              <a:t>. </a:t>
            </a:r>
            <a:r>
              <a:rPr lang="en-US" dirty="0" err="1" smtClean="0"/>
              <a:t>Além</a:t>
            </a:r>
            <a:r>
              <a:rPr lang="en-US" dirty="0" smtClean="0"/>
              <a:t> disso, </a:t>
            </a:r>
            <a:r>
              <a:rPr lang="en-US" dirty="0" err="1" smtClean="0"/>
              <a:t>devem</a:t>
            </a:r>
            <a:r>
              <a:rPr lang="en-US" dirty="0" smtClean="0"/>
              <a:t> </a:t>
            </a:r>
            <a:r>
              <a:rPr lang="en-US" dirty="0" err="1" smtClean="0"/>
              <a:t>preencher</a:t>
            </a:r>
            <a:r>
              <a:rPr lang="en-US" dirty="0" smtClean="0"/>
              <a:t> </a:t>
            </a:r>
            <a:r>
              <a:rPr lang="en-US" dirty="0" err="1" smtClean="0"/>
              <a:t>pelo</a:t>
            </a:r>
            <a:r>
              <a:rPr lang="en-US" dirty="0" smtClean="0"/>
              <a:t> </a:t>
            </a:r>
            <a:r>
              <a:rPr lang="en-US" dirty="0" err="1" smtClean="0"/>
              <a:t>menos</a:t>
            </a:r>
            <a:r>
              <a:rPr lang="en-US" dirty="0" smtClean="0"/>
              <a:t> </a:t>
            </a:r>
            <a:r>
              <a:rPr lang="en-US" dirty="0" smtClean="0"/>
              <a:t>um dos </a:t>
            </a:r>
            <a:r>
              <a:rPr lang="en-US" dirty="0" err="1" smtClean="0"/>
              <a:t>seguintes</a:t>
            </a:r>
            <a:r>
              <a:rPr lang="en-US" dirty="0" smtClean="0"/>
              <a:t> </a:t>
            </a:r>
            <a:r>
              <a:rPr lang="en-US" dirty="0" err="1" smtClean="0"/>
              <a:t>critérios</a:t>
            </a:r>
            <a:r>
              <a:rPr lang="en-US" dirty="0" smtClean="0"/>
              <a:t> de </a:t>
            </a:r>
            <a:r>
              <a:rPr lang="en-US" dirty="0" err="1" smtClean="0"/>
              <a:t>qualidade</a:t>
            </a:r>
            <a:r>
              <a:rPr lang="en-US" dirty="0" smtClean="0"/>
              <a:t>: </a:t>
            </a:r>
            <a:r>
              <a:rPr lang="en-US" dirty="0" err="1" smtClean="0"/>
              <a:t>i</a:t>
            </a:r>
            <a:r>
              <a:rPr lang="en-US" dirty="0" smtClean="0"/>
              <a:t>) </a:t>
            </a:r>
            <a:r>
              <a:rPr lang="en-US" dirty="0" err="1" smtClean="0"/>
              <a:t>pelo</a:t>
            </a:r>
            <a:r>
              <a:rPr lang="en-US" dirty="0" smtClean="0"/>
              <a:t> </a:t>
            </a:r>
            <a:r>
              <a:rPr lang="en-US" dirty="0" err="1" smtClean="0"/>
              <a:t>menos</a:t>
            </a:r>
            <a:r>
              <a:rPr lang="en-US" dirty="0" smtClean="0"/>
              <a:t> 70% of voucher-supported students must advance a grade level, ii) </a:t>
            </a:r>
            <a:r>
              <a:rPr lang="en-US" dirty="0" err="1" smtClean="0"/>
              <a:t>frequencia</a:t>
            </a:r>
            <a:r>
              <a:rPr lang="en-US" dirty="0" smtClean="0"/>
              <a:t> escolar dos </a:t>
            </a:r>
            <a:r>
              <a:rPr lang="en-US" dirty="0" err="1" smtClean="0"/>
              <a:t>estudantes</a:t>
            </a:r>
            <a:r>
              <a:rPr lang="en-US" dirty="0" smtClean="0"/>
              <a:t> voucher </a:t>
            </a:r>
            <a:r>
              <a:rPr lang="en-US" dirty="0" err="1" smtClean="0"/>
              <a:t>deve</a:t>
            </a:r>
            <a:r>
              <a:rPr lang="en-US" dirty="0" smtClean="0"/>
              <a:t> </a:t>
            </a:r>
            <a:r>
              <a:rPr lang="en-US" dirty="0" err="1" smtClean="0"/>
              <a:t>ser</a:t>
            </a:r>
            <a:r>
              <a:rPr lang="en-US" dirty="0" smtClean="0"/>
              <a:t> de </a:t>
            </a:r>
            <a:r>
              <a:rPr lang="en-US" dirty="0" err="1" smtClean="0"/>
              <a:t>pelo</a:t>
            </a:r>
            <a:r>
              <a:rPr lang="en-US" dirty="0" smtClean="0"/>
              <a:t> </a:t>
            </a:r>
            <a:r>
              <a:rPr lang="en-US" dirty="0" err="1" smtClean="0"/>
              <a:t>menos</a:t>
            </a:r>
            <a:r>
              <a:rPr lang="en-US" dirty="0" smtClean="0"/>
              <a:t> 90% dos </a:t>
            </a:r>
            <a:r>
              <a:rPr lang="en-US" dirty="0" err="1" smtClean="0"/>
              <a:t>dias</a:t>
            </a:r>
            <a:r>
              <a:rPr lang="en-US" dirty="0" smtClean="0"/>
              <a:t> </a:t>
            </a:r>
            <a:r>
              <a:rPr lang="en-US" dirty="0" err="1" smtClean="0"/>
              <a:t>letivos</a:t>
            </a:r>
            <a:r>
              <a:rPr lang="en-US" dirty="0" smtClean="0"/>
              <a:t>, iii) </a:t>
            </a:r>
            <a:r>
              <a:rPr lang="en-US" dirty="0" err="1" smtClean="0"/>
              <a:t>pelo</a:t>
            </a:r>
            <a:r>
              <a:rPr lang="en-US" dirty="0" smtClean="0"/>
              <a:t> </a:t>
            </a:r>
            <a:r>
              <a:rPr lang="en-US" dirty="0" err="1" smtClean="0"/>
              <a:t>menos</a:t>
            </a:r>
            <a:r>
              <a:rPr lang="en-US" dirty="0" smtClean="0"/>
              <a:t> 80% </a:t>
            </a:r>
            <a:r>
              <a:rPr lang="en-US" dirty="0" err="1" smtClean="0"/>
              <a:t>estudantes</a:t>
            </a:r>
            <a:r>
              <a:rPr lang="en-US" dirty="0" smtClean="0"/>
              <a:t> do </a:t>
            </a:r>
            <a:r>
              <a:rPr lang="en-US" dirty="0" err="1" smtClean="0"/>
              <a:t>programa</a:t>
            </a:r>
            <a:r>
              <a:rPr lang="en-US" dirty="0" smtClean="0"/>
              <a:t> </a:t>
            </a:r>
            <a:r>
              <a:rPr lang="en-US" dirty="0" err="1" smtClean="0"/>
              <a:t>devem</a:t>
            </a:r>
            <a:r>
              <a:rPr lang="en-US" dirty="0" smtClean="0"/>
              <a:t> </a:t>
            </a:r>
            <a:r>
              <a:rPr lang="en-US" dirty="0" err="1" smtClean="0"/>
              <a:t>demonstrar</a:t>
            </a:r>
            <a:r>
              <a:rPr lang="en-US" dirty="0" smtClean="0"/>
              <a:t> </a:t>
            </a:r>
            <a:r>
              <a:rPr lang="en-US" dirty="0" err="1" smtClean="0"/>
              <a:t>significativo</a:t>
            </a:r>
            <a:r>
              <a:rPr lang="en-US" dirty="0" smtClean="0"/>
              <a:t> </a:t>
            </a:r>
            <a:r>
              <a:rPr lang="en-US" dirty="0" err="1" smtClean="0"/>
              <a:t>avanço</a:t>
            </a:r>
            <a:r>
              <a:rPr lang="en-US" dirty="0" smtClean="0"/>
              <a:t> </a:t>
            </a:r>
            <a:r>
              <a:rPr lang="en-US" dirty="0" err="1" smtClean="0"/>
              <a:t>acadêmico</a:t>
            </a:r>
            <a:r>
              <a:rPr lang="en-US" dirty="0" smtClean="0"/>
              <a:t>; </a:t>
            </a:r>
            <a:r>
              <a:rPr lang="en-US" dirty="0" err="1" smtClean="0"/>
              <a:t>ou</a:t>
            </a:r>
            <a:r>
              <a:rPr lang="en-US" dirty="0" smtClean="0"/>
              <a:t> iv) </a:t>
            </a:r>
            <a:r>
              <a:rPr lang="en-US" dirty="0" err="1" smtClean="0"/>
              <a:t>pelo</a:t>
            </a:r>
            <a:r>
              <a:rPr lang="en-US" dirty="0" smtClean="0"/>
              <a:t> </a:t>
            </a:r>
            <a:r>
              <a:rPr lang="en-US" dirty="0" err="1" smtClean="0"/>
              <a:t>menos</a:t>
            </a:r>
            <a:r>
              <a:rPr lang="en-US" dirty="0" smtClean="0"/>
              <a:t> 70% das </a:t>
            </a:r>
            <a:r>
              <a:rPr lang="en-US" dirty="0" err="1" smtClean="0"/>
              <a:t>familias</a:t>
            </a:r>
            <a:r>
              <a:rPr lang="en-US" dirty="0" smtClean="0"/>
              <a:t> dos </a:t>
            </a:r>
            <a:r>
              <a:rPr lang="en-US" dirty="0" err="1" smtClean="0"/>
              <a:t>estudantes</a:t>
            </a:r>
            <a:r>
              <a:rPr lang="en-US" dirty="0" smtClean="0"/>
              <a:t> </a:t>
            </a:r>
            <a:r>
              <a:rPr lang="en-US" dirty="0" err="1" smtClean="0"/>
              <a:t>devem</a:t>
            </a:r>
            <a:r>
              <a:rPr lang="en-US" dirty="0" smtClean="0"/>
              <a:t> </a:t>
            </a:r>
            <a:r>
              <a:rPr lang="en-US" dirty="0" err="1" smtClean="0"/>
              <a:t>preencher</a:t>
            </a:r>
            <a:r>
              <a:rPr lang="en-US" dirty="0" smtClean="0"/>
              <a:t> </a:t>
            </a:r>
            <a:r>
              <a:rPr lang="en-US" dirty="0" err="1" smtClean="0"/>
              <a:t>critérios</a:t>
            </a:r>
            <a:r>
              <a:rPr lang="en-US" dirty="0" smtClean="0"/>
              <a:t> de </a:t>
            </a:r>
            <a:r>
              <a:rPr lang="en-US" dirty="0" err="1" smtClean="0"/>
              <a:t>envolvimento</a:t>
            </a:r>
            <a:r>
              <a:rPr lang="en-US" dirty="0" smtClean="0"/>
              <a:t> com a </a:t>
            </a:r>
            <a:r>
              <a:rPr lang="en-US" dirty="0" err="1" smtClean="0"/>
              <a:t>escola</a:t>
            </a:r>
            <a:r>
              <a:rPr lang="en-US" dirty="0" smtClean="0"/>
              <a:t> </a:t>
            </a:r>
            <a:r>
              <a:rPr lang="en-US" dirty="0" err="1" smtClean="0"/>
              <a:t>estabelecidos</a:t>
            </a:r>
            <a:r>
              <a:rPr lang="en-US" dirty="0" smtClean="0"/>
              <a:t> pela </a:t>
            </a:r>
            <a:r>
              <a:rPr lang="en-US" dirty="0" err="1" smtClean="0"/>
              <a:t>escola</a:t>
            </a:r>
            <a:r>
              <a:rPr lang="en-US" dirty="0" smtClean="0"/>
              <a:t>.</a:t>
            </a:r>
          </a:p>
          <a:p>
            <a:endParaRPr lang="en-US" dirty="0" smtClean="0"/>
          </a:p>
          <a:p>
            <a:r>
              <a:rPr lang="en-US" dirty="0" smtClean="0"/>
              <a:t>O threshold para </a:t>
            </a:r>
            <a:r>
              <a:rPr lang="en-US" dirty="0" err="1" smtClean="0"/>
              <a:t>eligibilidade</a:t>
            </a:r>
            <a:r>
              <a:rPr lang="en-US" dirty="0" smtClean="0"/>
              <a:t> tem </a:t>
            </a:r>
            <a:r>
              <a:rPr lang="en-US" dirty="0" err="1" smtClean="0"/>
              <a:t>aumentado</a:t>
            </a:r>
            <a:r>
              <a:rPr lang="en-US" dirty="0" smtClean="0"/>
              <a:t>. </a:t>
            </a:r>
            <a:r>
              <a:rPr lang="en-US" dirty="0" err="1" smtClean="0"/>
              <a:t>Início</a:t>
            </a:r>
            <a:r>
              <a:rPr lang="en-US" dirty="0" smtClean="0"/>
              <a:t>: 175% da </a:t>
            </a:r>
            <a:r>
              <a:rPr lang="en-US" dirty="0" err="1" smtClean="0"/>
              <a:t>linha</a:t>
            </a:r>
            <a:r>
              <a:rPr lang="en-US" dirty="0" smtClean="0"/>
              <a:t> de </a:t>
            </a:r>
            <a:r>
              <a:rPr lang="en-US" dirty="0" err="1" smtClean="0"/>
              <a:t>pobreza</a:t>
            </a:r>
            <a:r>
              <a:rPr lang="en-US" dirty="0" smtClean="0"/>
              <a:t> federal; 2005: 220%; </a:t>
            </a:r>
            <a:r>
              <a:rPr lang="en-US" dirty="0" err="1" smtClean="0"/>
              <a:t>mais</a:t>
            </a:r>
            <a:r>
              <a:rPr lang="en-US" dirty="0" smtClean="0"/>
              <a:t> </a:t>
            </a:r>
            <a:r>
              <a:rPr lang="en-US" dirty="0" err="1" smtClean="0"/>
              <a:t>recentemente</a:t>
            </a:r>
            <a:r>
              <a:rPr lang="en-US" dirty="0" smtClean="0"/>
              <a:t>: 300% </a:t>
            </a:r>
            <a:r>
              <a:rPr lang="en-US" dirty="0" smtClean="0">
                <a:sym typeface="Wingdings" panose="05000000000000000000" pitchFamily="2" charset="2"/>
              </a:rPr>
              <a:t> </a:t>
            </a:r>
            <a:r>
              <a:rPr lang="en-US" dirty="0" err="1" smtClean="0">
                <a:sym typeface="Wingdings" panose="05000000000000000000" pitchFamily="2" charset="2"/>
              </a:rPr>
              <a:t>aumento</a:t>
            </a:r>
            <a:r>
              <a:rPr lang="en-US" dirty="0" smtClean="0">
                <a:sym typeface="Wingdings" panose="05000000000000000000" pitchFamily="2" charset="2"/>
              </a:rPr>
              <a:t> da </a:t>
            </a:r>
            <a:r>
              <a:rPr lang="en-US" dirty="0" err="1" smtClean="0">
                <a:sym typeface="Wingdings" panose="05000000000000000000" pitchFamily="2" charset="2"/>
              </a:rPr>
              <a:t>cobertura</a:t>
            </a:r>
            <a:r>
              <a:rPr lang="en-US" dirty="0" smtClean="0">
                <a:sym typeface="Wingdings" panose="05000000000000000000" pitchFamily="2" charset="2"/>
              </a:rPr>
              <a:t>. </a:t>
            </a:r>
          </a:p>
          <a:p>
            <a:r>
              <a:rPr lang="en-US" dirty="0" smtClean="0"/>
              <a:t>2004: o </a:t>
            </a:r>
            <a:r>
              <a:rPr lang="en-US" dirty="0" err="1" smtClean="0"/>
              <a:t>programa</a:t>
            </a:r>
            <a:r>
              <a:rPr lang="en-US" dirty="0" smtClean="0"/>
              <a:t> </a:t>
            </a:r>
            <a:r>
              <a:rPr lang="en-US" dirty="0" err="1" smtClean="0"/>
              <a:t>distribuía</a:t>
            </a:r>
            <a:r>
              <a:rPr lang="en-US" dirty="0" smtClean="0"/>
              <a:t> 24,000 vouchers (23% das </a:t>
            </a:r>
            <a:r>
              <a:rPr lang="en-US" dirty="0" err="1" smtClean="0"/>
              <a:t>matrículas</a:t>
            </a:r>
            <a:r>
              <a:rPr lang="en-US" dirty="0" smtClean="0"/>
              <a:t> </a:t>
            </a:r>
            <a:r>
              <a:rPr lang="en-US" dirty="0" err="1" smtClean="0"/>
              <a:t>totais</a:t>
            </a:r>
            <a:r>
              <a:rPr lang="en-US" dirty="0" smtClean="0"/>
              <a:t> do </a:t>
            </a:r>
            <a:r>
              <a:rPr lang="en-US" dirty="0" err="1" smtClean="0"/>
              <a:t>distrito</a:t>
            </a:r>
            <a:r>
              <a:rPr lang="en-US" dirty="0" smtClean="0"/>
              <a:t>).</a:t>
            </a:r>
            <a:endParaRPr lang="pt-BR" dirty="0"/>
          </a:p>
        </p:txBody>
      </p:sp>
    </p:spTree>
    <p:extLst>
      <p:ext uri="{BB962C8B-B14F-4D97-AF65-F5344CB8AC3E}">
        <p14:creationId xmlns:p14="http://schemas.microsoft.com/office/powerpoint/2010/main" val="24479136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err="1" smtClean="0"/>
              <a:t>Tax</a:t>
            </a:r>
            <a:r>
              <a:rPr lang="pt-BR" dirty="0" smtClean="0"/>
              <a:t> </a:t>
            </a:r>
            <a:r>
              <a:rPr lang="pt-BR" dirty="0" err="1" smtClean="0"/>
              <a:t>credit-funded</a:t>
            </a:r>
            <a:r>
              <a:rPr lang="pt-BR" dirty="0" smtClean="0"/>
              <a:t> </a:t>
            </a:r>
            <a:r>
              <a:rPr lang="pt-BR" dirty="0" err="1" smtClean="0"/>
              <a:t>programs</a:t>
            </a:r>
            <a:r>
              <a:rPr lang="pt-BR" dirty="0" smtClean="0"/>
              <a:t> </a:t>
            </a:r>
            <a:endParaRPr lang="pt-BR" dirty="0"/>
          </a:p>
        </p:txBody>
      </p:sp>
      <p:sp>
        <p:nvSpPr>
          <p:cNvPr id="3" name="Subtítulo 2"/>
          <p:cNvSpPr>
            <a:spLocks noGrp="1"/>
          </p:cNvSpPr>
          <p:nvPr>
            <p:ph type="subTitle" idx="1"/>
          </p:nvPr>
        </p:nvSpPr>
        <p:spPr/>
        <p:txBody>
          <a:bodyPr/>
          <a:lstStyle/>
          <a:p>
            <a:endParaRPr lang="pt-BR"/>
          </a:p>
        </p:txBody>
      </p:sp>
    </p:spTree>
    <p:extLst>
      <p:ext uri="{BB962C8B-B14F-4D97-AF65-F5344CB8AC3E}">
        <p14:creationId xmlns:p14="http://schemas.microsoft.com/office/powerpoint/2010/main" val="35611528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3648" y="3645024"/>
            <a:ext cx="6480720" cy="30195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93924" y="44624"/>
            <a:ext cx="6490444" cy="34563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97628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260648"/>
            <a:ext cx="8229600" cy="882352"/>
          </a:xfrm>
        </p:spPr>
        <p:txBody>
          <a:bodyPr/>
          <a:lstStyle/>
          <a:p>
            <a:r>
              <a:rPr lang="pt-BR" dirty="0" err="1" smtClean="0"/>
              <a:t>Tax</a:t>
            </a:r>
            <a:r>
              <a:rPr lang="pt-BR" dirty="0" smtClean="0"/>
              <a:t> </a:t>
            </a:r>
            <a:r>
              <a:rPr lang="pt-BR" dirty="0" err="1" smtClean="0"/>
              <a:t>credit-funded</a:t>
            </a:r>
            <a:r>
              <a:rPr lang="pt-BR" dirty="0" smtClean="0"/>
              <a:t> </a:t>
            </a:r>
            <a:r>
              <a:rPr lang="pt-BR" dirty="0" err="1" smtClean="0"/>
              <a:t>programs</a:t>
            </a:r>
            <a:r>
              <a:rPr lang="pt-BR" dirty="0" smtClean="0"/>
              <a:t> </a:t>
            </a:r>
            <a:endParaRPr lang="pt-BR" dirty="0"/>
          </a:p>
        </p:txBody>
      </p:sp>
      <p:sp>
        <p:nvSpPr>
          <p:cNvPr id="3" name="Espaço Reservado para Conteúdo 2"/>
          <p:cNvSpPr>
            <a:spLocks noGrp="1"/>
          </p:cNvSpPr>
          <p:nvPr>
            <p:ph idx="1"/>
          </p:nvPr>
        </p:nvSpPr>
        <p:spPr>
          <a:xfrm>
            <a:off x="457200" y="1340768"/>
            <a:ext cx="8229600" cy="4925144"/>
          </a:xfrm>
        </p:spPr>
        <p:txBody>
          <a:bodyPr>
            <a:normAutofit fontScale="70000" lnSpcReduction="20000"/>
          </a:bodyPr>
          <a:lstStyle/>
          <a:p>
            <a:r>
              <a:rPr lang="en-US" dirty="0" smtClean="0"/>
              <a:t>A </a:t>
            </a:r>
            <a:r>
              <a:rPr lang="en-US" dirty="0" err="1" smtClean="0"/>
              <a:t>operacionalização</a:t>
            </a:r>
            <a:r>
              <a:rPr lang="en-US" dirty="0" smtClean="0"/>
              <a:t> e </a:t>
            </a:r>
            <a:r>
              <a:rPr lang="en-US" dirty="0" err="1" smtClean="0"/>
              <a:t>financiamento</a:t>
            </a:r>
            <a:r>
              <a:rPr lang="en-US" dirty="0" smtClean="0"/>
              <a:t> de um dos </a:t>
            </a:r>
            <a:r>
              <a:rPr lang="en-US" dirty="0" err="1" smtClean="0"/>
              <a:t>mais</a:t>
            </a:r>
            <a:r>
              <a:rPr lang="en-US" dirty="0" smtClean="0"/>
              <a:t> </a:t>
            </a:r>
            <a:r>
              <a:rPr lang="en-US" dirty="0" err="1" smtClean="0"/>
              <a:t>antigos</a:t>
            </a:r>
            <a:r>
              <a:rPr lang="en-US" dirty="0" smtClean="0"/>
              <a:t>, o Florida Corporate Income Tax Credit Scholarship Program (FTC), </a:t>
            </a:r>
            <a:r>
              <a:rPr lang="en-US" dirty="0" err="1" smtClean="0"/>
              <a:t>illustra</a:t>
            </a:r>
            <a:r>
              <a:rPr lang="en-US" dirty="0" smtClean="0"/>
              <a:t> as </a:t>
            </a:r>
            <a:r>
              <a:rPr lang="en-US" dirty="0" err="1" smtClean="0"/>
              <a:t>similaridades</a:t>
            </a:r>
            <a:r>
              <a:rPr lang="en-US" dirty="0" smtClean="0"/>
              <a:t> e </a:t>
            </a:r>
            <a:r>
              <a:rPr lang="en-US" dirty="0" err="1" smtClean="0"/>
              <a:t>diferenças</a:t>
            </a:r>
            <a:r>
              <a:rPr lang="en-US" dirty="0" smtClean="0"/>
              <a:t> entre </a:t>
            </a:r>
            <a:r>
              <a:rPr lang="en-US" dirty="0" err="1" smtClean="0"/>
              <a:t>esses</a:t>
            </a:r>
            <a:r>
              <a:rPr lang="en-US" dirty="0"/>
              <a:t> </a:t>
            </a:r>
            <a:r>
              <a:rPr lang="en-US" dirty="0" err="1" smtClean="0"/>
              <a:t>programas</a:t>
            </a:r>
            <a:r>
              <a:rPr lang="en-US" dirty="0" smtClean="0"/>
              <a:t> e </a:t>
            </a:r>
            <a:r>
              <a:rPr lang="en-US" dirty="0" err="1" smtClean="0"/>
              <a:t>os</a:t>
            </a:r>
            <a:r>
              <a:rPr lang="en-US" dirty="0" smtClean="0"/>
              <a:t> </a:t>
            </a:r>
            <a:r>
              <a:rPr lang="en-US" dirty="0" err="1" smtClean="0"/>
              <a:t>financiados</a:t>
            </a:r>
            <a:r>
              <a:rPr lang="en-US" dirty="0" smtClean="0"/>
              <a:t> </a:t>
            </a:r>
            <a:r>
              <a:rPr lang="en-US" dirty="0" err="1" smtClean="0"/>
              <a:t>por</a:t>
            </a:r>
            <a:r>
              <a:rPr lang="en-US" dirty="0" smtClean="0"/>
              <a:t> </a:t>
            </a:r>
            <a:r>
              <a:rPr lang="en-US" dirty="0" err="1" smtClean="0"/>
              <a:t>receitas</a:t>
            </a:r>
            <a:r>
              <a:rPr lang="en-US" dirty="0" smtClean="0"/>
              <a:t> de </a:t>
            </a:r>
            <a:r>
              <a:rPr lang="en-US" dirty="0" err="1" smtClean="0"/>
              <a:t>impostos</a:t>
            </a:r>
            <a:r>
              <a:rPr lang="en-US" dirty="0" smtClean="0"/>
              <a:t>. </a:t>
            </a:r>
          </a:p>
          <a:p>
            <a:r>
              <a:rPr lang="en-US" dirty="0" smtClean="0"/>
              <a:t>O FTC </a:t>
            </a:r>
            <a:r>
              <a:rPr lang="en-US" dirty="0" err="1" smtClean="0"/>
              <a:t>foi</a:t>
            </a:r>
            <a:r>
              <a:rPr lang="en-US" dirty="0" smtClean="0"/>
              <a:t> </a:t>
            </a:r>
            <a:r>
              <a:rPr lang="en-US" dirty="0" err="1" smtClean="0"/>
              <a:t>estabelecido</a:t>
            </a:r>
            <a:r>
              <a:rPr lang="en-US" dirty="0" smtClean="0"/>
              <a:t> </a:t>
            </a:r>
            <a:r>
              <a:rPr lang="en-US" dirty="0" err="1" smtClean="0"/>
              <a:t>em</a:t>
            </a:r>
            <a:r>
              <a:rPr lang="en-US" dirty="0" smtClean="0"/>
              <a:t> 2001 e é </a:t>
            </a:r>
            <a:r>
              <a:rPr lang="en-US" dirty="0" err="1" smtClean="0"/>
              <a:t>financiado</a:t>
            </a:r>
            <a:r>
              <a:rPr lang="en-US" dirty="0" smtClean="0"/>
              <a:t> </a:t>
            </a:r>
            <a:r>
              <a:rPr lang="en-US" dirty="0" err="1" smtClean="0"/>
              <a:t>pelas</a:t>
            </a:r>
            <a:r>
              <a:rPr lang="en-US" dirty="0" smtClean="0"/>
              <a:t> </a:t>
            </a:r>
            <a:r>
              <a:rPr lang="en-US" dirty="0" err="1" smtClean="0"/>
              <a:t>contribuições</a:t>
            </a:r>
            <a:r>
              <a:rPr lang="en-US" dirty="0" smtClean="0"/>
              <a:t> de </a:t>
            </a:r>
            <a:r>
              <a:rPr lang="en-US" dirty="0" err="1" smtClean="0"/>
              <a:t>empresas</a:t>
            </a:r>
            <a:r>
              <a:rPr lang="en-US" dirty="0" smtClean="0"/>
              <a:t>, para as </a:t>
            </a:r>
            <a:r>
              <a:rPr lang="en-US" dirty="0" err="1" smtClean="0"/>
              <a:t>quais</a:t>
            </a:r>
            <a:r>
              <a:rPr lang="en-US" dirty="0" smtClean="0"/>
              <a:t> </a:t>
            </a:r>
            <a:r>
              <a:rPr lang="en-US" dirty="0" err="1" smtClean="0"/>
              <a:t>os</a:t>
            </a:r>
            <a:r>
              <a:rPr lang="en-US" dirty="0" smtClean="0"/>
              <a:t> </a:t>
            </a:r>
            <a:r>
              <a:rPr lang="en-US" dirty="0" err="1" smtClean="0"/>
              <a:t>doadores</a:t>
            </a:r>
            <a:r>
              <a:rPr lang="en-US" dirty="0" smtClean="0"/>
              <a:t> </a:t>
            </a:r>
            <a:r>
              <a:rPr lang="pt-PT" dirty="0" smtClean="0"/>
              <a:t>obtém um crédito no imposto de renda de 100% para as contribuições que não excedam 75% do seu passivo fiscal.</a:t>
            </a:r>
            <a:r>
              <a:rPr lang="en-US" dirty="0" smtClean="0"/>
              <a:t> Vouchers </a:t>
            </a:r>
            <a:r>
              <a:rPr lang="en-US" dirty="0" err="1" smtClean="0"/>
              <a:t>são</a:t>
            </a:r>
            <a:r>
              <a:rPr lang="en-US" dirty="0" smtClean="0"/>
              <a:t> para free- or reduced-lunch students e o </a:t>
            </a:r>
            <a:r>
              <a:rPr lang="en-US" dirty="0" err="1" smtClean="0"/>
              <a:t>programa</a:t>
            </a:r>
            <a:r>
              <a:rPr lang="en-US" dirty="0" smtClean="0"/>
              <a:t> é </a:t>
            </a:r>
            <a:r>
              <a:rPr lang="en-US" dirty="0" err="1" smtClean="0"/>
              <a:t>administrado</a:t>
            </a:r>
            <a:r>
              <a:rPr lang="en-US" dirty="0" smtClean="0"/>
              <a:t> </a:t>
            </a:r>
            <a:r>
              <a:rPr lang="en-US" dirty="0" err="1" smtClean="0"/>
              <a:t>por</a:t>
            </a:r>
            <a:r>
              <a:rPr lang="en-US" dirty="0" smtClean="0"/>
              <a:t> </a:t>
            </a:r>
            <a:r>
              <a:rPr lang="en-US" dirty="0" err="1" smtClean="0"/>
              <a:t>uma</a:t>
            </a:r>
            <a:r>
              <a:rPr lang="en-US" dirty="0" smtClean="0"/>
              <a:t> </a:t>
            </a:r>
            <a:r>
              <a:rPr lang="en-US" dirty="0" err="1" smtClean="0"/>
              <a:t>agência</a:t>
            </a:r>
            <a:r>
              <a:rPr lang="en-US" dirty="0" smtClean="0"/>
              <a:t> </a:t>
            </a:r>
            <a:r>
              <a:rPr lang="en-US" dirty="0" err="1" smtClean="0"/>
              <a:t>sem</a:t>
            </a:r>
            <a:r>
              <a:rPr lang="en-US" dirty="0" smtClean="0"/>
              <a:t> fins </a:t>
            </a:r>
            <a:r>
              <a:rPr lang="en-US" dirty="0" err="1" smtClean="0"/>
              <a:t>lucrativos</a:t>
            </a:r>
            <a:r>
              <a:rPr lang="en-US" dirty="0" smtClean="0"/>
              <a:t>. </a:t>
            </a:r>
          </a:p>
          <a:p>
            <a:r>
              <a:rPr lang="en-US" dirty="0" smtClean="0"/>
              <a:t>2012: FTC </a:t>
            </a:r>
            <a:r>
              <a:rPr lang="en-US" dirty="0" err="1" smtClean="0"/>
              <a:t>concedeu</a:t>
            </a:r>
            <a:r>
              <a:rPr lang="en-US" dirty="0" smtClean="0"/>
              <a:t> </a:t>
            </a:r>
            <a:r>
              <a:rPr lang="en-US" dirty="0" err="1" smtClean="0"/>
              <a:t>em</a:t>
            </a:r>
            <a:r>
              <a:rPr lang="en-US" dirty="0" smtClean="0"/>
              <a:t> </a:t>
            </a:r>
            <a:r>
              <a:rPr lang="en-US" dirty="0" err="1" smtClean="0"/>
              <a:t>torno</a:t>
            </a:r>
            <a:r>
              <a:rPr lang="en-US" dirty="0" smtClean="0"/>
              <a:t> de 51,000 vouchers a </a:t>
            </a:r>
            <a:r>
              <a:rPr lang="en-US" dirty="0" err="1" smtClean="0"/>
              <a:t>estudantes</a:t>
            </a:r>
            <a:r>
              <a:rPr lang="en-US" dirty="0" smtClean="0"/>
              <a:t> que </a:t>
            </a:r>
            <a:r>
              <a:rPr lang="en-US" dirty="0" err="1" smtClean="0"/>
              <a:t>frequentavam</a:t>
            </a:r>
            <a:r>
              <a:rPr lang="en-US" dirty="0" smtClean="0"/>
              <a:t> </a:t>
            </a:r>
            <a:r>
              <a:rPr lang="en-US" dirty="0" err="1" smtClean="0"/>
              <a:t>em</a:t>
            </a:r>
            <a:r>
              <a:rPr lang="en-US" dirty="0" smtClean="0"/>
              <a:t> </a:t>
            </a:r>
            <a:r>
              <a:rPr lang="en-US" dirty="0" err="1" smtClean="0"/>
              <a:t>torno</a:t>
            </a:r>
            <a:r>
              <a:rPr lang="en-US" dirty="0" smtClean="0"/>
              <a:t> de 1,300 </a:t>
            </a:r>
            <a:r>
              <a:rPr lang="en-US" dirty="0" err="1" smtClean="0"/>
              <a:t>escolas</a:t>
            </a:r>
            <a:r>
              <a:rPr lang="en-US" dirty="0" smtClean="0"/>
              <a:t> </a:t>
            </a:r>
            <a:r>
              <a:rPr lang="en-US" dirty="0" smtClean="0">
                <a:sym typeface="Wingdings" panose="05000000000000000000" pitchFamily="2" charset="2"/>
              </a:rPr>
              <a:t> é o </a:t>
            </a:r>
            <a:r>
              <a:rPr lang="en-US" dirty="0" err="1" smtClean="0">
                <a:sym typeface="Wingdings" panose="05000000000000000000" pitchFamily="2" charset="2"/>
              </a:rPr>
              <a:t>maior</a:t>
            </a:r>
            <a:r>
              <a:rPr lang="en-US" dirty="0" smtClean="0">
                <a:sym typeface="Wingdings" panose="05000000000000000000" pitchFamily="2" charset="2"/>
              </a:rPr>
              <a:t> </a:t>
            </a:r>
            <a:r>
              <a:rPr lang="en-US" dirty="0" err="1" smtClean="0">
                <a:sym typeface="Wingdings" panose="05000000000000000000" pitchFamily="2" charset="2"/>
              </a:rPr>
              <a:t>programa</a:t>
            </a:r>
            <a:r>
              <a:rPr lang="en-US" dirty="0" smtClean="0">
                <a:sym typeface="Wingdings" panose="05000000000000000000" pitchFamily="2" charset="2"/>
              </a:rPr>
              <a:t> de vouchers </a:t>
            </a:r>
            <a:r>
              <a:rPr lang="en-US" dirty="0" err="1" smtClean="0">
                <a:sym typeface="Wingdings" panose="05000000000000000000" pitchFamily="2" charset="2"/>
              </a:rPr>
              <a:t>nos</a:t>
            </a:r>
            <a:r>
              <a:rPr lang="en-US" dirty="0" smtClean="0">
                <a:sym typeface="Wingdings" panose="05000000000000000000" pitchFamily="2" charset="2"/>
              </a:rPr>
              <a:t> EUA.</a:t>
            </a:r>
            <a:endParaRPr lang="en-US" dirty="0" smtClean="0"/>
          </a:p>
          <a:p>
            <a:r>
              <a:rPr lang="en-US" dirty="0" smtClean="0"/>
              <a:t>O valor do voucher </a:t>
            </a:r>
            <a:r>
              <a:rPr lang="en-US" dirty="0" err="1" smtClean="0"/>
              <a:t>por</a:t>
            </a:r>
            <a:r>
              <a:rPr lang="en-US" dirty="0" smtClean="0"/>
              <a:t> </a:t>
            </a:r>
            <a:r>
              <a:rPr lang="en-US" dirty="0" err="1" smtClean="0"/>
              <a:t>estudante</a:t>
            </a:r>
            <a:r>
              <a:rPr lang="en-US" dirty="0" smtClean="0"/>
              <a:t>/ </a:t>
            </a:r>
            <a:r>
              <a:rPr lang="en-US" dirty="0" err="1" smtClean="0"/>
              <a:t>ano</a:t>
            </a:r>
            <a:r>
              <a:rPr lang="en-US" dirty="0" smtClean="0"/>
              <a:t> era de $4,335 in the 2012.  </a:t>
            </a:r>
            <a:r>
              <a:rPr lang="en-US" dirty="0" err="1" smtClean="0"/>
              <a:t>Escolas</a:t>
            </a:r>
            <a:r>
              <a:rPr lang="en-US" dirty="0" smtClean="0"/>
              <a:t> </a:t>
            </a:r>
            <a:r>
              <a:rPr lang="en-US" dirty="0" err="1" smtClean="0"/>
              <a:t>privadas</a:t>
            </a:r>
            <a:r>
              <a:rPr lang="en-US" dirty="0" smtClean="0"/>
              <a:t> </a:t>
            </a:r>
            <a:r>
              <a:rPr lang="en-US" dirty="0" err="1" smtClean="0"/>
              <a:t>podem</a:t>
            </a:r>
            <a:r>
              <a:rPr lang="en-US" dirty="0" smtClean="0"/>
              <a:t> </a:t>
            </a:r>
            <a:r>
              <a:rPr lang="en-US" dirty="0" err="1" smtClean="0"/>
              <a:t>impor</a:t>
            </a:r>
            <a:r>
              <a:rPr lang="en-US" dirty="0" smtClean="0"/>
              <a:t> </a:t>
            </a:r>
            <a:r>
              <a:rPr lang="en-US" dirty="0" err="1" smtClean="0"/>
              <a:t>suas</a:t>
            </a:r>
            <a:r>
              <a:rPr lang="en-US" dirty="0" smtClean="0"/>
              <a:t> </a:t>
            </a:r>
            <a:r>
              <a:rPr lang="en-US" dirty="0" err="1" smtClean="0"/>
              <a:t>próprias</a:t>
            </a:r>
            <a:r>
              <a:rPr lang="en-US" dirty="0" smtClean="0"/>
              <a:t> </a:t>
            </a:r>
            <a:r>
              <a:rPr lang="en-US" dirty="0" err="1" smtClean="0"/>
              <a:t>políticas</a:t>
            </a:r>
            <a:r>
              <a:rPr lang="en-US" dirty="0" smtClean="0"/>
              <a:t> de </a:t>
            </a:r>
            <a:r>
              <a:rPr lang="en-US" dirty="0" err="1" smtClean="0"/>
              <a:t>admissão</a:t>
            </a:r>
            <a:r>
              <a:rPr lang="en-US" dirty="0" smtClean="0"/>
              <a:t>, </a:t>
            </a:r>
            <a:r>
              <a:rPr lang="en-US" dirty="0" err="1" smtClean="0"/>
              <a:t>restritas</a:t>
            </a:r>
            <a:r>
              <a:rPr lang="en-US" dirty="0" smtClean="0"/>
              <a:t> </a:t>
            </a:r>
            <a:r>
              <a:rPr lang="en-US" dirty="0" err="1" smtClean="0"/>
              <a:t>somente</a:t>
            </a:r>
            <a:r>
              <a:rPr lang="en-US" dirty="0" smtClean="0"/>
              <a:t> </a:t>
            </a:r>
            <a:r>
              <a:rPr lang="en-US" dirty="0" err="1" smtClean="0"/>
              <a:t>por</a:t>
            </a:r>
            <a:r>
              <a:rPr lang="en-US" dirty="0" smtClean="0"/>
              <a:t> </a:t>
            </a:r>
            <a:r>
              <a:rPr lang="en-US" dirty="0" err="1" smtClean="0"/>
              <a:t>estatutos</a:t>
            </a:r>
            <a:r>
              <a:rPr lang="en-US" dirty="0" smtClean="0"/>
              <a:t> contra </a:t>
            </a:r>
            <a:r>
              <a:rPr lang="en-US" dirty="0" err="1" smtClean="0"/>
              <a:t>discriminação</a:t>
            </a:r>
            <a:r>
              <a:rPr lang="en-US" dirty="0" smtClean="0"/>
              <a:t>, e </a:t>
            </a:r>
            <a:r>
              <a:rPr lang="en-US" dirty="0" err="1" smtClean="0"/>
              <a:t>podem</a:t>
            </a:r>
            <a:r>
              <a:rPr lang="en-US" dirty="0" smtClean="0"/>
              <a:t> </a:t>
            </a:r>
            <a:r>
              <a:rPr lang="en-US" dirty="0" err="1" smtClean="0"/>
              <a:t>cobrar</a:t>
            </a:r>
            <a:r>
              <a:rPr lang="en-US" dirty="0" smtClean="0"/>
              <a:t> </a:t>
            </a:r>
            <a:r>
              <a:rPr lang="en-US" dirty="0" err="1" smtClean="0"/>
              <a:t>valores</a:t>
            </a:r>
            <a:r>
              <a:rPr lang="en-US" dirty="0" smtClean="0"/>
              <a:t> extras </a:t>
            </a:r>
            <a:r>
              <a:rPr lang="en-US" dirty="0" err="1" smtClean="0"/>
              <a:t>acima</a:t>
            </a:r>
            <a:r>
              <a:rPr lang="en-US" dirty="0" smtClean="0"/>
              <a:t> dos vouchers. </a:t>
            </a:r>
            <a:endParaRPr lang="pt-BR" dirty="0"/>
          </a:p>
        </p:txBody>
      </p:sp>
    </p:spTree>
    <p:extLst>
      <p:ext uri="{BB962C8B-B14F-4D97-AF65-F5344CB8AC3E}">
        <p14:creationId xmlns:p14="http://schemas.microsoft.com/office/powerpoint/2010/main" val="11455554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n-US" dirty="0" smtClean="0"/>
              <a:t>Programs funded by private foundations</a:t>
            </a:r>
            <a:endParaRPr lang="pt-BR" dirty="0"/>
          </a:p>
        </p:txBody>
      </p:sp>
    </p:spTree>
    <p:extLst>
      <p:ext uri="{BB962C8B-B14F-4D97-AF65-F5344CB8AC3E}">
        <p14:creationId xmlns:p14="http://schemas.microsoft.com/office/powerpoint/2010/main" val="26277289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78098"/>
          </a:xfrm>
        </p:spPr>
        <p:txBody>
          <a:bodyPr>
            <a:normAutofit/>
          </a:bodyPr>
          <a:lstStyle/>
          <a:p>
            <a:r>
              <a:rPr lang="en-US" sz="3600" dirty="0" smtClean="0"/>
              <a:t>Programs funded by private foundations</a:t>
            </a:r>
            <a:endParaRPr lang="pt-BR" sz="3600" dirty="0"/>
          </a:p>
        </p:txBody>
      </p:sp>
      <p:sp>
        <p:nvSpPr>
          <p:cNvPr id="3" name="Espaço Reservado para Conteúdo 2"/>
          <p:cNvSpPr>
            <a:spLocks noGrp="1"/>
          </p:cNvSpPr>
          <p:nvPr>
            <p:ph idx="1"/>
          </p:nvPr>
        </p:nvSpPr>
        <p:spPr>
          <a:xfrm>
            <a:off x="457200" y="1124744"/>
            <a:ext cx="8229600" cy="5472608"/>
          </a:xfrm>
        </p:spPr>
        <p:txBody>
          <a:bodyPr>
            <a:normAutofit fontScale="70000" lnSpcReduction="20000"/>
          </a:bodyPr>
          <a:lstStyle/>
          <a:p>
            <a:r>
              <a:rPr lang="en-US" dirty="0" err="1" smtClean="0"/>
              <a:t>Existe</a:t>
            </a:r>
            <a:r>
              <a:rPr lang="en-US" dirty="0" smtClean="0"/>
              <a:t> </a:t>
            </a:r>
            <a:r>
              <a:rPr lang="en-US" dirty="0" err="1" smtClean="0"/>
              <a:t>algo</a:t>
            </a:r>
            <a:r>
              <a:rPr lang="en-US" dirty="0" smtClean="0"/>
              <a:t> </a:t>
            </a:r>
            <a:r>
              <a:rPr lang="en-US" dirty="0" err="1" smtClean="0"/>
              <a:t>em</a:t>
            </a:r>
            <a:r>
              <a:rPr lang="en-US" dirty="0" smtClean="0"/>
              <a:t> </a:t>
            </a:r>
            <a:r>
              <a:rPr lang="en-US" dirty="0" err="1" smtClean="0"/>
              <a:t>torno</a:t>
            </a:r>
            <a:r>
              <a:rPr lang="en-US" dirty="0" smtClean="0"/>
              <a:t> de 50 </a:t>
            </a:r>
            <a:r>
              <a:rPr lang="en-US" dirty="0" err="1" smtClean="0"/>
              <a:t>programas</a:t>
            </a:r>
            <a:r>
              <a:rPr lang="en-US" dirty="0" smtClean="0"/>
              <a:t> de voucher </a:t>
            </a:r>
            <a:r>
              <a:rPr lang="en-US" dirty="0" err="1" smtClean="0"/>
              <a:t>financiados</a:t>
            </a:r>
            <a:r>
              <a:rPr lang="en-US" dirty="0" smtClean="0"/>
              <a:t> </a:t>
            </a:r>
            <a:r>
              <a:rPr lang="en-US" dirty="0" err="1" smtClean="0"/>
              <a:t>privadamente</a:t>
            </a:r>
            <a:r>
              <a:rPr lang="en-US" dirty="0" smtClean="0"/>
              <a:t> </a:t>
            </a:r>
            <a:r>
              <a:rPr lang="en-US" dirty="0" err="1" smtClean="0"/>
              <a:t>nos</a:t>
            </a:r>
            <a:r>
              <a:rPr lang="en-US" dirty="0" smtClean="0"/>
              <a:t> EUA. O </a:t>
            </a:r>
            <a:r>
              <a:rPr lang="en-US" dirty="0" err="1" smtClean="0"/>
              <a:t>maior</a:t>
            </a:r>
            <a:r>
              <a:rPr lang="en-US" dirty="0" smtClean="0"/>
              <a:t> é o Children’s Scholarship Fund (CSF).</a:t>
            </a:r>
          </a:p>
          <a:p>
            <a:r>
              <a:rPr lang="en-US" dirty="0" err="1" smtClean="0"/>
              <a:t>Em</a:t>
            </a:r>
            <a:r>
              <a:rPr lang="en-US" dirty="0" smtClean="0"/>
              <a:t> 1998, a </a:t>
            </a:r>
            <a:r>
              <a:rPr lang="en-US" dirty="0" err="1" smtClean="0"/>
              <a:t>Fundação</a:t>
            </a:r>
            <a:r>
              <a:rPr lang="en-US" dirty="0" smtClean="0"/>
              <a:t> da Walton Family </a:t>
            </a:r>
            <a:r>
              <a:rPr lang="en-US" dirty="0" err="1" smtClean="0"/>
              <a:t>ajudou</a:t>
            </a:r>
            <a:r>
              <a:rPr lang="en-US" dirty="0" smtClean="0"/>
              <a:t> a </a:t>
            </a:r>
            <a:r>
              <a:rPr lang="en-US" dirty="0" err="1" smtClean="0"/>
              <a:t>criar</a:t>
            </a:r>
            <a:r>
              <a:rPr lang="en-US" dirty="0" smtClean="0"/>
              <a:t> CFS que tem </a:t>
            </a:r>
            <a:r>
              <a:rPr lang="en-US" dirty="0" err="1" smtClean="0"/>
              <a:t>oferecido</a:t>
            </a:r>
            <a:r>
              <a:rPr lang="en-US" dirty="0" smtClean="0"/>
              <a:t> vouchers para </a:t>
            </a:r>
            <a:r>
              <a:rPr lang="en-US" dirty="0" err="1" smtClean="0"/>
              <a:t>estudantes</a:t>
            </a:r>
            <a:r>
              <a:rPr lang="en-US" dirty="0" smtClean="0"/>
              <a:t> de </a:t>
            </a:r>
            <a:r>
              <a:rPr lang="en-US" dirty="0" err="1" smtClean="0"/>
              <a:t>baixa</a:t>
            </a:r>
            <a:r>
              <a:rPr lang="en-US" dirty="0" smtClean="0"/>
              <a:t> </a:t>
            </a:r>
            <a:r>
              <a:rPr lang="en-US" dirty="0" err="1" smtClean="0"/>
              <a:t>renda</a:t>
            </a:r>
            <a:r>
              <a:rPr lang="en-US" dirty="0" smtClean="0"/>
              <a:t> </a:t>
            </a:r>
            <a:r>
              <a:rPr lang="en-US" dirty="0" err="1" smtClean="0"/>
              <a:t>em</a:t>
            </a:r>
            <a:r>
              <a:rPr lang="en-US" dirty="0" smtClean="0"/>
              <a:t> </a:t>
            </a:r>
            <a:r>
              <a:rPr lang="en-US" dirty="0" err="1" smtClean="0"/>
              <a:t>diversos</a:t>
            </a:r>
            <a:r>
              <a:rPr lang="en-US" dirty="0" smtClean="0"/>
              <a:t> </a:t>
            </a:r>
            <a:r>
              <a:rPr lang="en-US" dirty="0" err="1" smtClean="0"/>
              <a:t>municípios</a:t>
            </a:r>
            <a:r>
              <a:rPr lang="en-US" dirty="0" smtClean="0"/>
              <a:t> </a:t>
            </a:r>
            <a:r>
              <a:rPr lang="en-US" dirty="0" err="1" smtClean="0"/>
              <a:t>incluindo</a:t>
            </a:r>
            <a:r>
              <a:rPr lang="en-US" dirty="0" smtClean="0"/>
              <a:t> New York City, Charlotte, Dayton, Baltimore, and Washington, D.C.  </a:t>
            </a:r>
            <a:r>
              <a:rPr lang="en-US" dirty="0" err="1" smtClean="0"/>
              <a:t>Em</a:t>
            </a:r>
            <a:r>
              <a:rPr lang="en-US" dirty="0" smtClean="0"/>
              <a:t> 1999, </a:t>
            </a:r>
            <a:r>
              <a:rPr lang="en-US" dirty="0" err="1" smtClean="0"/>
              <a:t>ele</a:t>
            </a:r>
            <a:r>
              <a:rPr lang="en-US" dirty="0" smtClean="0"/>
              <a:t> </a:t>
            </a:r>
            <a:r>
              <a:rPr lang="en-US" dirty="0" err="1" smtClean="0"/>
              <a:t>recebeu</a:t>
            </a:r>
            <a:r>
              <a:rPr lang="en-US" dirty="0" smtClean="0"/>
              <a:t> 1.25 </a:t>
            </a:r>
            <a:r>
              <a:rPr lang="en-US" dirty="0" err="1" smtClean="0"/>
              <a:t>milhões</a:t>
            </a:r>
            <a:r>
              <a:rPr lang="en-US" dirty="0" smtClean="0"/>
              <a:t> de </a:t>
            </a:r>
            <a:r>
              <a:rPr lang="en-US" dirty="0" err="1" smtClean="0"/>
              <a:t>aplicantes</a:t>
            </a:r>
            <a:r>
              <a:rPr lang="en-US" dirty="0" smtClean="0"/>
              <a:t> para 40,000 vouchers. O CFS </a:t>
            </a:r>
            <a:r>
              <a:rPr lang="en-US" dirty="0" err="1" smtClean="0"/>
              <a:t>usa</a:t>
            </a:r>
            <a:r>
              <a:rPr lang="en-US" dirty="0" smtClean="0"/>
              <a:t> </a:t>
            </a:r>
            <a:r>
              <a:rPr lang="en-US" dirty="0" err="1" smtClean="0"/>
              <a:t>randomização</a:t>
            </a:r>
            <a:r>
              <a:rPr lang="en-US" dirty="0" smtClean="0"/>
              <a:t> para </a:t>
            </a:r>
            <a:r>
              <a:rPr lang="en-US" dirty="0" err="1" smtClean="0"/>
              <a:t>selecionar</a:t>
            </a:r>
            <a:r>
              <a:rPr lang="en-US" dirty="0" smtClean="0"/>
              <a:t> </a:t>
            </a:r>
            <a:r>
              <a:rPr lang="en-US" dirty="0" err="1" smtClean="0"/>
              <a:t>seus</a:t>
            </a:r>
            <a:r>
              <a:rPr lang="en-US" dirty="0" smtClean="0"/>
              <a:t> </a:t>
            </a:r>
            <a:r>
              <a:rPr lang="en-US" dirty="0" err="1" smtClean="0"/>
              <a:t>beneficiários</a:t>
            </a:r>
            <a:r>
              <a:rPr lang="en-US" dirty="0" smtClean="0"/>
              <a:t>.   </a:t>
            </a:r>
          </a:p>
          <a:p>
            <a:r>
              <a:rPr lang="en-US" dirty="0" smtClean="0"/>
              <a:t>Baltimore: </a:t>
            </a:r>
            <a:r>
              <a:rPr lang="en-US" dirty="0" err="1" smtClean="0"/>
              <a:t>programa</a:t>
            </a:r>
            <a:r>
              <a:rPr lang="en-US" dirty="0" smtClean="0"/>
              <a:t> é </a:t>
            </a:r>
            <a:r>
              <a:rPr lang="en-US" dirty="0" err="1" smtClean="0"/>
              <a:t>típico</a:t>
            </a:r>
            <a:r>
              <a:rPr lang="en-US" dirty="0" smtClean="0"/>
              <a:t>.  </a:t>
            </a:r>
            <a:r>
              <a:rPr lang="en-US" dirty="0" err="1" smtClean="0"/>
              <a:t>Ele</a:t>
            </a:r>
            <a:r>
              <a:rPr lang="en-US" dirty="0" smtClean="0"/>
              <a:t> </a:t>
            </a:r>
            <a:r>
              <a:rPr lang="en-US" dirty="0" err="1" smtClean="0"/>
              <a:t>atende</a:t>
            </a:r>
            <a:r>
              <a:rPr lang="en-US" dirty="0" smtClean="0"/>
              <a:t> </a:t>
            </a:r>
            <a:r>
              <a:rPr lang="en-US" dirty="0" err="1" smtClean="0"/>
              <a:t>estudantes</a:t>
            </a:r>
            <a:r>
              <a:rPr lang="en-US" dirty="0" smtClean="0"/>
              <a:t> de </a:t>
            </a:r>
            <a:r>
              <a:rPr lang="en-US" dirty="0" err="1" smtClean="0"/>
              <a:t>baixa</a:t>
            </a:r>
            <a:r>
              <a:rPr lang="en-US" dirty="0" smtClean="0"/>
              <a:t> </a:t>
            </a:r>
            <a:r>
              <a:rPr lang="en-US" dirty="0" err="1" smtClean="0"/>
              <a:t>renda</a:t>
            </a:r>
            <a:r>
              <a:rPr lang="en-US" dirty="0" smtClean="0"/>
              <a:t> </a:t>
            </a:r>
            <a:r>
              <a:rPr lang="en-US" dirty="0" err="1" smtClean="0"/>
              <a:t>nas</a:t>
            </a:r>
            <a:r>
              <a:rPr lang="en-US" dirty="0" smtClean="0"/>
              <a:t> series de K-8. </a:t>
            </a:r>
            <a:r>
              <a:rPr lang="en-US" dirty="0" err="1" smtClean="0"/>
              <a:t>Em</a:t>
            </a:r>
            <a:r>
              <a:rPr lang="en-US" dirty="0" smtClean="0"/>
              <a:t> 2008 </a:t>
            </a:r>
            <a:r>
              <a:rPr lang="en-US" dirty="0" err="1" smtClean="0"/>
              <a:t>ele</a:t>
            </a:r>
            <a:r>
              <a:rPr lang="en-US" dirty="0" smtClean="0"/>
              <a:t> </a:t>
            </a:r>
            <a:r>
              <a:rPr lang="en-US" dirty="0" err="1" smtClean="0"/>
              <a:t>distribuiu</a:t>
            </a:r>
            <a:r>
              <a:rPr lang="en-US" dirty="0" smtClean="0"/>
              <a:t> vouchers a 490 </a:t>
            </a:r>
            <a:r>
              <a:rPr lang="en-US" dirty="0" err="1" smtClean="0"/>
              <a:t>estudantes</a:t>
            </a:r>
            <a:r>
              <a:rPr lang="en-US" dirty="0" smtClean="0"/>
              <a:t> </a:t>
            </a:r>
            <a:r>
              <a:rPr lang="en-US" dirty="0" err="1" smtClean="0"/>
              <a:t>em</a:t>
            </a:r>
            <a:r>
              <a:rPr lang="en-US" dirty="0" smtClean="0"/>
              <a:t> 70 </a:t>
            </a:r>
            <a:r>
              <a:rPr lang="en-US" dirty="0" err="1" smtClean="0"/>
              <a:t>escolas</a:t>
            </a:r>
            <a:r>
              <a:rPr lang="en-US" dirty="0" smtClean="0"/>
              <a:t> </a:t>
            </a:r>
            <a:r>
              <a:rPr lang="en-US" dirty="0" err="1" smtClean="0"/>
              <a:t>privadas</a:t>
            </a:r>
            <a:r>
              <a:rPr lang="en-US" dirty="0" smtClean="0"/>
              <a:t>, das </a:t>
            </a:r>
            <a:r>
              <a:rPr lang="en-US" dirty="0" err="1" smtClean="0"/>
              <a:t>quais</a:t>
            </a:r>
            <a:r>
              <a:rPr lang="en-US" dirty="0" smtClean="0"/>
              <a:t> 64 </a:t>
            </a:r>
            <a:r>
              <a:rPr lang="en-US" dirty="0" err="1" smtClean="0"/>
              <a:t>eram</a:t>
            </a:r>
            <a:r>
              <a:rPr lang="en-US" dirty="0" smtClean="0"/>
              <a:t> </a:t>
            </a:r>
            <a:r>
              <a:rPr lang="en-US" dirty="0" err="1" smtClean="0"/>
              <a:t>religiosas</a:t>
            </a:r>
            <a:r>
              <a:rPr lang="en-US" dirty="0" smtClean="0"/>
              <a:t>.  O voucher </a:t>
            </a:r>
            <a:r>
              <a:rPr lang="en-US" dirty="0" err="1" smtClean="0"/>
              <a:t>medio</a:t>
            </a:r>
            <a:r>
              <a:rPr lang="en-US" dirty="0" smtClean="0"/>
              <a:t> era de $1,759 e o </a:t>
            </a:r>
            <a:r>
              <a:rPr lang="en-US" dirty="0" err="1" smtClean="0"/>
              <a:t>máximo</a:t>
            </a:r>
            <a:r>
              <a:rPr lang="en-US" dirty="0" smtClean="0"/>
              <a:t> era $2,000.  </a:t>
            </a:r>
            <a:r>
              <a:rPr lang="en-US" dirty="0" err="1" smtClean="0"/>
              <a:t>Famílias</a:t>
            </a:r>
            <a:r>
              <a:rPr lang="en-US" dirty="0" smtClean="0"/>
              <a:t> </a:t>
            </a:r>
            <a:r>
              <a:rPr lang="en-US" dirty="0" err="1" smtClean="0"/>
              <a:t>são</a:t>
            </a:r>
            <a:r>
              <a:rPr lang="en-US" dirty="0" smtClean="0"/>
              <a:t> </a:t>
            </a:r>
            <a:r>
              <a:rPr lang="en-US" dirty="0" err="1" smtClean="0"/>
              <a:t>requeridas</a:t>
            </a:r>
            <a:r>
              <a:rPr lang="en-US" dirty="0" smtClean="0"/>
              <a:t> a </a:t>
            </a:r>
            <a:r>
              <a:rPr lang="en-US" dirty="0" err="1" smtClean="0"/>
              <a:t>pagar</a:t>
            </a:r>
            <a:r>
              <a:rPr lang="en-US" dirty="0" smtClean="0"/>
              <a:t> </a:t>
            </a:r>
            <a:r>
              <a:rPr lang="en-US" dirty="0" err="1" smtClean="0"/>
              <a:t>pelo</a:t>
            </a:r>
            <a:r>
              <a:rPr lang="en-US" dirty="0" smtClean="0"/>
              <a:t> </a:t>
            </a:r>
            <a:r>
              <a:rPr lang="en-US" dirty="0" err="1" smtClean="0"/>
              <a:t>menos</a:t>
            </a:r>
            <a:r>
              <a:rPr lang="en-US" dirty="0" smtClean="0"/>
              <a:t> $500 e </a:t>
            </a:r>
            <a:r>
              <a:rPr lang="en-US" dirty="0" err="1" smtClean="0"/>
              <a:t>seu</a:t>
            </a:r>
            <a:r>
              <a:rPr lang="en-US" dirty="0" smtClean="0"/>
              <a:t> </a:t>
            </a:r>
            <a:r>
              <a:rPr lang="en-US" dirty="0" err="1" smtClean="0"/>
              <a:t>pagamento</a:t>
            </a:r>
            <a:r>
              <a:rPr lang="en-US" dirty="0" smtClean="0"/>
              <a:t> </a:t>
            </a:r>
            <a:r>
              <a:rPr lang="en-US" dirty="0" err="1" smtClean="0"/>
              <a:t>médio</a:t>
            </a:r>
            <a:r>
              <a:rPr lang="en-US" dirty="0" smtClean="0"/>
              <a:t> </a:t>
            </a:r>
            <a:r>
              <a:rPr lang="en-US" dirty="0" err="1" smtClean="0"/>
              <a:t>ficava</a:t>
            </a:r>
            <a:r>
              <a:rPr lang="en-US" dirty="0" smtClean="0"/>
              <a:t> </a:t>
            </a:r>
            <a:r>
              <a:rPr lang="en-US" dirty="0" err="1" smtClean="0"/>
              <a:t>em</a:t>
            </a:r>
            <a:r>
              <a:rPr lang="en-US" dirty="0" smtClean="0"/>
              <a:t> </a:t>
            </a:r>
            <a:r>
              <a:rPr lang="en-US" dirty="0" err="1" smtClean="0"/>
              <a:t>torno</a:t>
            </a:r>
            <a:r>
              <a:rPr lang="en-US" dirty="0" smtClean="0"/>
              <a:t> de $2,711.  </a:t>
            </a:r>
          </a:p>
          <a:p>
            <a:r>
              <a:rPr lang="en-US" dirty="0" err="1" smtClean="0"/>
              <a:t>Todos</a:t>
            </a:r>
            <a:r>
              <a:rPr lang="en-US" dirty="0" smtClean="0"/>
              <a:t> </a:t>
            </a:r>
            <a:r>
              <a:rPr lang="en-US" dirty="0" err="1" smtClean="0"/>
              <a:t>os</a:t>
            </a:r>
            <a:r>
              <a:rPr lang="en-US" dirty="0" smtClean="0"/>
              <a:t> </a:t>
            </a:r>
            <a:r>
              <a:rPr lang="en-US" dirty="0" err="1" smtClean="0"/>
              <a:t>programas</a:t>
            </a:r>
            <a:r>
              <a:rPr lang="en-US" dirty="0" smtClean="0"/>
              <a:t> </a:t>
            </a:r>
            <a:r>
              <a:rPr lang="en-US" dirty="0" err="1" smtClean="0"/>
              <a:t>privadamente</a:t>
            </a:r>
            <a:r>
              <a:rPr lang="en-US" dirty="0" smtClean="0"/>
              <a:t> </a:t>
            </a:r>
            <a:r>
              <a:rPr lang="en-US" dirty="0" err="1" smtClean="0"/>
              <a:t>financiados</a:t>
            </a:r>
            <a:r>
              <a:rPr lang="en-US" dirty="0" smtClean="0"/>
              <a:t> </a:t>
            </a:r>
            <a:r>
              <a:rPr lang="en-US" dirty="0" err="1" smtClean="0"/>
              <a:t>são</a:t>
            </a:r>
            <a:r>
              <a:rPr lang="en-US" dirty="0" smtClean="0"/>
              <a:t> </a:t>
            </a:r>
            <a:r>
              <a:rPr lang="en-US" dirty="0" err="1" smtClean="0"/>
              <a:t>similarmente</a:t>
            </a:r>
            <a:r>
              <a:rPr lang="en-US" dirty="0" smtClean="0"/>
              <a:t> </a:t>
            </a:r>
            <a:r>
              <a:rPr lang="en-US" dirty="0" err="1" smtClean="0"/>
              <a:t>focalizados</a:t>
            </a:r>
            <a:r>
              <a:rPr lang="en-US" dirty="0" smtClean="0"/>
              <a:t>, </a:t>
            </a:r>
            <a:r>
              <a:rPr lang="en-US" dirty="0" err="1" smtClean="0"/>
              <a:t>tipicamente</a:t>
            </a:r>
            <a:r>
              <a:rPr lang="en-US" dirty="0" smtClean="0"/>
              <a:t> </a:t>
            </a:r>
            <a:r>
              <a:rPr lang="en-US" dirty="0" err="1" smtClean="0"/>
              <a:t>por</a:t>
            </a:r>
            <a:r>
              <a:rPr lang="en-US" dirty="0" smtClean="0"/>
              <a:t> </a:t>
            </a:r>
            <a:r>
              <a:rPr lang="en-US" dirty="0" err="1" smtClean="0"/>
              <a:t>renda</a:t>
            </a:r>
            <a:r>
              <a:rPr lang="en-US" dirty="0" smtClean="0"/>
              <a:t>, e </a:t>
            </a:r>
            <a:r>
              <a:rPr lang="en-US" dirty="0" err="1" smtClean="0"/>
              <a:t>alguns</a:t>
            </a:r>
            <a:r>
              <a:rPr lang="en-US" dirty="0" smtClean="0"/>
              <a:t> </a:t>
            </a:r>
            <a:r>
              <a:rPr lang="en-US" dirty="0" err="1" smtClean="0"/>
              <a:t>por</a:t>
            </a:r>
            <a:r>
              <a:rPr lang="en-US" dirty="0" smtClean="0"/>
              <a:t>  </a:t>
            </a:r>
            <a:r>
              <a:rPr lang="en-US" dirty="0" err="1" smtClean="0"/>
              <a:t>critérios</a:t>
            </a:r>
            <a:r>
              <a:rPr lang="en-US" dirty="0" smtClean="0"/>
              <a:t> </a:t>
            </a:r>
            <a:r>
              <a:rPr lang="en-US" dirty="0" err="1" smtClean="0"/>
              <a:t>raciais</a:t>
            </a:r>
            <a:r>
              <a:rPr lang="en-US" dirty="0" smtClean="0"/>
              <a:t>/</a:t>
            </a:r>
            <a:r>
              <a:rPr lang="en-US" dirty="0" err="1" smtClean="0"/>
              <a:t>étnicos</a:t>
            </a:r>
            <a:r>
              <a:rPr lang="en-US" dirty="0" smtClean="0"/>
              <a:t>. </a:t>
            </a:r>
            <a:r>
              <a:rPr lang="en-US" dirty="0" err="1" smtClean="0"/>
              <a:t>Alguns</a:t>
            </a:r>
            <a:r>
              <a:rPr lang="en-US" dirty="0" smtClean="0"/>
              <a:t> </a:t>
            </a:r>
            <a:r>
              <a:rPr lang="en-US" dirty="0" err="1" smtClean="0"/>
              <a:t>focam</a:t>
            </a:r>
            <a:r>
              <a:rPr lang="en-US" dirty="0" smtClean="0"/>
              <a:t> </a:t>
            </a:r>
            <a:r>
              <a:rPr lang="en-US" dirty="0" err="1" smtClean="0"/>
              <a:t>em</a:t>
            </a:r>
            <a:r>
              <a:rPr lang="en-US" dirty="0" smtClean="0"/>
              <a:t> </a:t>
            </a:r>
            <a:r>
              <a:rPr lang="en-US" dirty="0" err="1" smtClean="0"/>
              <a:t>estudantes</a:t>
            </a:r>
            <a:r>
              <a:rPr lang="en-US" dirty="0" smtClean="0"/>
              <a:t> que </a:t>
            </a:r>
            <a:r>
              <a:rPr lang="en-US" dirty="0" err="1" smtClean="0"/>
              <a:t>são</a:t>
            </a:r>
            <a:r>
              <a:rPr lang="en-US" dirty="0" smtClean="0"/>
              <a:t> </a:t>
            </a:r>
            <a:r>
              <a:rPr lang="en-US" dirty="0" err="1" smtClean="0"/>
              <a:t>identifcados</a:t>
            </a:r>
            <a:r>
              <a:rPr lang="en-US" dirty="0" smtClean="0"/>
              <a:t> </a:t>
            </a:r>
            <a:r>
              <a:rPr lang="en-US" dirty="0" err="1" smtClean="0"/>
              <a:t>como</a:t>
            </a:r>
            <a:r>
              <a:rPr lang="en-US" dirty="0" smtClean="0"/>
              <a:t> </a:t>
            </a:r>
            <a:r>
              <a:rPr lang="en-US" dirty="0" err="1" smtClean="0"/>
              <a:t>tendo</a:t>
            </a:r>
            <a:r>
              <a:rPr lang="en-US" dirty="0" smtClean="0"/>
              <a:t> alto </a:t>
            </a:r>
            <a:r>
              <a:rPr lang="en-US" dirty="0" err="1" smtClean="0"/>
              <a:t>potencial</a:t>
            </a:r>
            <a:r>
              <a:rPr lang="en-US" dirty="0" smtClean="0"/>
              <a:t> </a:t>
            </a:r>
            <a:r>
              <a:rPr lang="en-US" dirty="0" err="1" smtClean="0"/>
              <a:t>acadêmico</a:t>
            </a:r>
            <a:r>
              <a:rPr lang="en-US" dirty="0" smtClean="0"/>
              <a:t>, mas </a:t>
            </a:r>
            <a:r>
              <a:rPr lang="en-US" dirty="0" err="1" smtClean="0"/>
              <a:t>renda</a:t>
            </a:r>
            <a:r>
              <a:rPr lang="en-US" dirty="0" smtClean="0"/>
              <a:t> </a:t>
            </a:r>
            <a:r>
              <a:rPr lang="en-US" dirty="0" err="1" smtClean="0"/>
              <a:t>limitada</a:t>
            </a:r>
            <a:r>
              <a:rPr lang="en-US" dirty="0" smtClean="0"/>
              <a:t>.</a:t>
            </a:r>
            <a:endParaRPr lang="pt-BR" dirty="0"/>
          </a:p>
        </p:txBody>
      </p:sp>
    </p:spTree>
    <p:extLst>
      <p:ext uri="{BB962C8B-B14F-4D97-AF65-F5344CB8AC3E}">
        <p14:creationId xmlns:p14="http://schemas.microsoft.com/office/powerpoint/2010/main" val="32683578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02630"/>
            <a:ext cx="8229600" cy="706090"/>
          </a:xfrm>
        </p:spPr>
        <p:txBody>
          <a:bodyPr>
            <a:normAutofit/>
          </a:bodyPr>
          <a:lstStyle/>
          <a:p>
            <a:r>
              <a:rPr lang="pt-BR" sz="3600" dirty="0" smtClean="0"/>
              <a:t>Colômbia - PACES</a:t>
            </a:r>
            <a:endParaRPr lang="pt-BR" sz="3600" dirty="0"/>
          </a:p>
        </p:txBody>
      </p:sp>
      <p:sp>
        <p:nvSpPr>
          <p:cNvPr id="3" name="Espaço Reservado para Conteúdo 2"/>
          <p:cNvSpPr>
            <a:spLocks noGrp="1"/>
          </p:cNvSpPr>
          <p:nvPr>
            <p:ph idx="1"/>
          </p:nvPr>
        </p:nvSpPr>
        <p:spPr>
          <a:xfrm>
            <a:off x="251520" y="1052736"/>
            <a:ext cx="8640960" cy="5616624"/>
          </a:xfrm>
        </p:spPr>
        <p:txBody>
          <a:bodyPr>
            <a:normAutofit fontScale="85000" lnSpcReduction="20000"/>
          </a:bodyPr>
          <a:lstStyle/>
          <a:p>
            <a:r>
              <a:rPr lang="en-US" dirty="0" err="1" smtClean="0"/>
              <a:t>Existiu</a:t>
            </a:r>
            <a:r>
              <a:rPr lang="en-US" dirty="0" smtClean="0"/>
              <a:t> entre 1992 e 1997. O PACES </a:t>
            </a:r>
            <a:r>
              <a:rPr lang="en-US" dirty="0" err="1" smtClean="0"/>
              <a:t>foi</a:t>
            </a:r>
            <a:r>
              <a:rPr lang="en-US" dirty="0" smtClean="0"/>
              <a:t> um </a:t>
            </a:r>
            <a:r>
              <a:rPr lang="en-US" dirty="0" err="1" smtClean="0"/>
              <a:t>programa</a:t>
            </a:r>
            <a:r>
              <a:rPr lang="en-US" dirty="0" smtClean="0"/>
              <a:t> de voucher </a:t>
            </a:r>
            <a:r>
              <a:rPr lang="en-US" dirty="0" err="1" smtClean="0"/>
              <a:t>focado</a:t>
            </a:r>
            <a:r>
              <a:rPr lang="en-US" dirty="0" smtClean="0"/>
              <a:t>  </a:t>
            </a:r>
            <a:r>
              <a:rPr lang="en-US" dirty="0" err="1" smtClean="0"/>
              <a:t>na</a:t>
            </a:r>
            <a:r>
              <a:rPr lang="en-US" dirty="0" smtClean="0"/>
              <a:t> secondary school. O </a:t>
            </a:r>
            <a:r>
              <a:rPr lang="en-US" dirty="0" err="1" smtClean="0"/>
              <a:t>objetivo</a:t>
            </a:r>
            <a:r>
              <a:rPr lang="en-US" dirty="0" smtClean="0"/>
              <a:t> do </a:t>
            </a:r>
            <a:r>
              <a:rPr lang="en-US" dirty="0" err="1" smtClean="0"/>
              <a:t>programa</a:t>
            </a:r>
            <a:r>
              <a:rPr lang="en-US" dirty="0" smtClean="0"/>
              <a:t> era </a:t>
            </a:r>
            <a:r>
              <a:rPr lang="en-US" dirty="0" err="1" smtClean="0"/>
              <a:t>aumentar</a:t>
            </a:r>
            <a:r>
              <a:rPr lang="en-US" dirty="0" smtClean="0"/>
              <a:t> as </a:t>
            </a:r>
            <a:r>
              <a:rPr lang="en-US" dirty="0" err="1" smtClean="0"/>
              <a:t>matrículas</a:t>
            </a:r>
            <a:r>
              <a:rPr lang="en-US" dirty="0" smtClean="0"/>
              <a:t> </a:t>
            </a:r>
            <a:r>
              <a:rPr lang="en-US" dirty="0" err="1" smtClean="0"/>
              <a:t>nesse</a:t>
            </a:r>
            <a:r>
              <a:rPr lang="en-US" dirty="0" smtClean="0"/>
              <a:t> </a:t>
            </a:r>
            <a:r>
              <a:rPr lang="en-US" dirty="0" err="1" smtClean="0"/>
              <a:t>nível</a:t>
            </a:r>
            <a:r>
              <a:rPr lang="en-US" dirty="0" smtClean="0"/>
              <a:t> de </a:t>
            </a:r>
            <a:r>
              <a:rPr lang="en-US" dirty="0" err="1" smtClean="0"/>
              <a:t>ensino</a:t>
            </a:r>
            <a:r>
              <a:rPr lang="en-US" dirty="0" smtClean="0"/>
              <a:t> – a </a:t>
            </a:r>
            <a:r>
              <a:rPr lang="en-US" dirty="0" err="1" smtClean="0"/>
              <a:t>intenção</a:t>
            </a:r>
            <a:r>
              <a:rPr lang="en-US" dirty="0" smtClean="0"/>
              <a:t> era que a </a:t>
            </a:r>
            <a:r>
              <a:rPr lang="en-US" dirty="0" err="1" smtClean="0"/>
              <a:t>participação</a:t>
            </a:r>
            <a:r>
              <a:rPr lang="en-US" dirty="0" smtClean="0"/>
              <a:t> das </a:t>
            </a:r>
            <a:r>
              <a:rPr lang="en-US" dirty="0" err="1" smtClean="0"/>
              <a:t>escolas</a:t>
            </a:r>
            <a:r>
              <a:rPr lang="en-US" dirty="0" smtClean="0"/>
              <a:t> </a:t>
            </a:r>
            <a:r>
              <a:rPr lang="en-US" dirty="0" err="1" smtClean="0"/>
              <a:t>privadas</a:t>
            </a:r>
            <a:r>
              <a:rPr lang="en-US" dirty="0" smtClean="0"/>
              <a:t> </a:t>
            </a:r>
            <a:r>
              <a:rPr lang="en-US" dirty="0" err="1" smtClean="0"/>
              <a:t>ajudasse</a:t>
            </a:r>
            <a:r>
              <a:rPr lang="en-US" dirty="0" smtClean="0"/>
              <a:t> a resolver as </a:t>
            </a:r>
            <a:r>
              <a:rPr lang="en-US" dirty="0" err="1" smtClean="0"/>
              <a:t>restrições</a:t>
            </a:r>
            <a:r>
              <a:rPr lang="en-US" dirty="0" smtClean="0"/>
              <a:t> de </a:t>
            </a:r>
            <a:r>
              <a:rPr lang="en-US" dirty="0" err="1" smtClean="0"/>
              <a:t>capacidade</a:t>
            </a:r>
            <a:r>
              <a:rPr lang="en-US" dirty="0" smtClean="0"/>
              <a:t> do </a:t>
            </a:r>
            <a:r>
              <a:rPr lang="en-US" dirty="0" err="1" smtClean="0"/>
              <a:t>setor</a:t>
            </a:r>
            <a:r>
              <a:rPr lang="en-US" dirty="0" smtClean="0"/>
              <a:t> </a:t>
            </a:r>
            <a:r>
              <a:rPr lang="en-US" dirty="0" err="1" smtClean="0"/>
              <a:t>público</a:t>
            </a:r>
            <a:r>
              <a:rPr lang="en-US" dirty="0" smtClean="0"/>
              <a:t>. </a:t>
            </a:r>
            <a:r>
              <a:rPr lang="en-US" dirty="0" err="1" smtClean="0"/>
              <a:t>Os</a:t>
            </a:r>
            <a:r>
              <a:rPr lang="en-US" dirty="0" smtClean="0"/>
              <a:t> vouchers, que </a:t>
            </a:r>
            <a:r>
              <a:rPr lang="en-US" dirty="0" err="1" smtClean="0"/>
              <a:t>eram</a:t>
            </a:r>
            <a:r>
              <a:rPr lang="en-US" dirty="0" smtClean="0"/>
              <a:t> </a:t>
            </a:r>
            <a:r>
              <a:rPr lang="en-US" dirty="0" err="1" smtClean="0"/>
              <a:t>renováveis</a:t>
            </a:r>
            <a:r>
              <a:rPr lang="en-US" dirty="0" smtClean="0"/>
              <a:t> </a:t>
            </a:r>
            <a:r>
              <a:rPr lang="en-US" dirty="0" err="1" smtClean="0"/>
              <a:t>desde</a:t>
            </a:r>
            <a:r>
              <a:rPr lang="en-US" dirty="0" smtClean="0"/>
              <a:t> que o </a:t>
            </a:r>
            <a:r>
              <a:rPr lang="en-US" dirty="0" err="1" smtClean="0"/>
              <a:t>aluno</a:t>
            </a:r>
            <a:r>
              <a:rPr lang="en-US" dirty="0" smtClean="0"/>
              <a:t> fosse </a:t>
            </a:r>
            <a:r>
              <a:rPr lang="en-US" dirty="0" err="1" smtClean="0"/>
              <a:t>aprovado</a:t>
            </a:r>
            <a:r>
              <a:rPr lang="en-US" dirty="0" smtClean="0"/>
              <a:t> </a:t>
            </a:r>
            <a:r>
              <a:rPr lang="en-US" dirty="0" err="1" smtClean="0"/>
              <a:t>na</a:t>
            </a:r>
            <a:r>
              <a:rPr lang="en-US" dirty="0" smtClean="0"/>
              <a:t> </a:t>
            </a:r>
            <a:r>
              <a:rPr lang="en-US" dirty="0" err="1" smtClean="0"/>
              <a:t>série</a:t>
            </a:r>
            <a:r>
              <a:rPr lang="en-US" dirty="0" smtClean="0"/>
              <a:t>, </a:t>
            </a:r>
            <a:r>
              <a:rPr lang="en-US" dirty="0" err="1" smtClean="0"/>
              <a:t>eram</a:t>
            </a:r>
            <a:r>
              <a:rPr lang="en-US" dirty="0" smtClean="0"/>
              <a:t> targeted </a:t>
            </a:r>
            <a:r>
              <a:rPr lang="en-US" dirty="0" err="1" smtClean="0"/>
              <a:t>em</a:t>
            </a:r>
            <a:r>
              <a:rPr lang="en-US" dirty="0" smtClean="0"/>
              <a:t> </a:t>
            </a:r>
            <a:r>
              <a:rPr lang="en-US" dirty="0" err="1" smtClean="0"/>
              <a:t>estudantes</a:t>
            </a:r>
            <a:r>
              <a:rPr lang="en-US" dirty="0" smtClean="0"/>
              <a:t> que: </a:t>
            </a:r>
            <a:r>
              <a:rPr lang="en-US" dirty="0" err="1" smtClean="0"/>
              <a:t>i</a:t>
            </a:r>
            <a:r>
              <a:rPr lang="en-US" dirty="0" smtClean="0"/>
              <a:t>) </a:t>
            </a:r>
            <a:r>
              <a:rPr lang="en-US" dirty="0" err="1" smtClean="0"/>
              <a:t>residissem</a:t>
            </a:r>
            <a:r>
              <a:rPr lang="en-US" dirty="0" smtClean="0"/>
              <a:t> </a:t>
            </a:r>
            <a:r>
              <a:rPr lang="en-US" dirty="0" err="1" smtClean="0"/>
              <a:t>em</a:t>
            </a:r>
            <a:r>
              <a:rPr lang="en-US" dirty="0" smtClean="0"/>
              <a:t> </a:t>
            </a:r>
            <a:r>
              <a:rPr lang="en-US" dirty="0" err="1" smtClean="0"/>
              <a:t>regiões</a:t>
            </a:r>
            <a:r>
              <a:rPr lang="en-US" dirty="0" smtClean="0"/>
              <a:t> de </a:t>
            </a:r>
            <a:r>
              <a:rPr lang="en-US" dirty="0" err="1" smtClean="0"/>
              <a:t>baixa-renda</a:t>
            </a:r>
            <a:r>
              <a:rPr lang="en-US" dirty="0" smtClean="0"/>
              <a:t> ii) </a:t>
            </a:r>
            <a:r>
              <a:rPr lang="en-US" dirty="0" err="1" smtClean="0"/>
              <a:t>frequentassem</a:t>
            </a:r>
            <a:r>
              <a:rPr lang="en-US" dirty="0" smtClean="0"/>
              <a:t> </a:t>
            </a:r>
            <a:r>
              <a:rPr lang="en-US" dirty="0" err="1" smtClean="0"/>
              <a:t>escolas</a:t>
            </a:r>
            <a:r>
              <a:rPr lang="en-US" dirty="0" smtClean="0"/>
              <a:t> </a:t>
            </a:r>
            <a:r>
              <a:rPr lang="en-US" dirty="0" err="1" smtClean="0"/>
              <a:t>públicas</a:t>
            </a:r>
            <a:r>
              <a:rPr lang="en-US" dirty="0" smtClean="0"/>
              <a:t> e iii) </a:t>
            </a:r>
            <a:r>
              <a:rPr lang="en-US" dirty="0" err="1" smtClean="0"/>
              <a:t>aceitassem</a:t>
            </a:r>
            <a:r>
              <a:rPr lang="en-US" dirty="0" smtClean="0"/>
              <a:t> </a:t>
            </a:r>
            <a:r>
              <a:rPr lang="en-US" dirty="0" err="1" smtClean="0"/>
              <a:t>estudar</a:t>
            </a:r>
            <a:r>
              <a:rPr lang="en-US" dirty="0" smtClean="0"/>
              <a:t> </a:t>
            </a:r>
            <a:r>
              <a:rPr lang="en-US" dirty="0" err="1" smtClean="0"/>
              <a:t>em</a:t>
            </a:r>
            <a:r>
              <a:rPr lang="en-US" dirty="0" smtClean="0"/>
              <a:t> </a:t>
            </a:r>
            <a:r>
              <a:rPr lang="en-US" dirty="0" err="1" smtClean="0"/>
              <a:t>uma</a:t>
            </a:r>
            <a:r>
              <a:rPr lang="en-US" dirty="0" smtClean="0"/>
              <a:t> das </a:t>
            </a:r>
            <a:r>
              <a:rPr lang="en-US" dirty="0" err="1" smtClean="0"/>
              <a:t>escolas</a:t>
            </a:r>
            <a:r>
              <a:rPr lang="en-US" dirty="0" smtClean="0"/>
              <a:t> </a:t>
            </a:r>
            <a:r>
              <a:rPr lang="en-US" dirty="0" err="1" smtClean="0"/>
              <a:t>participantes</a:t>
            </a:r>
            <a:r>
              <a:rPr lang="en-US" dirty="0" smtClean="0"/>
              <a:t> da </a:t>
            </a:r>
            <a:r>
              <a:rPr lang="en-US" dirty="0" err="1" smtClean="0"/>
              <a:t>rede</a:t>
            </a:r>
            <a:r>
              <a:rPr lang="en-US" dirty="0" smtClean="0"/>
              <a:t> </a:t>
            </a:r>
            <a:r>
              <a:rPr lang="en-US" dirty="0" err="1" smtClean="0"/>
              <a:t>privada</a:t>
            </a:r>
            <a:r>
              <a:rPr lang="en-US" dirty="0" smtClean="0"/>
              <a:t>. </a:t>
            </a:r>
          </a:p>
          <a:p>
            <a:r>
              <a:rPr lang="en-US" dirty="0" smtClean="0"/>
              <a:t>A </a:t>
            </a:r>
            <a:r>
              <a:rPr lang="en-US" dirty="0" err="1" smtClean="0"/>
              <a:t>iniciativa</a:t>
            </a:r>
            <a:r>
              <a:rPr lang="en-US" dirty="0" smtClean="0"/>
              <a:t> </a:t>
            </a:r>
            <a:r>
              <a:rPr lang="en-US" dirty="0" err="1" smtClean="0"/>
              <a:t>foi</a:t>
            </a:r>
            <a:r>
              <a:rPr lang="en-US" dirty="0" smtClean="0"/>
              <a:t> </a:t>
            </a:r>
            <a:r>
              <a:rPr lang="en-US" dirty="0" err="1" smtClean="0"/>
              <a:t>implementada</a:t>
            </a:r>
            <a:r>
              <a:rPr lang="en-US" dirty="0" smtClean="0"/>
              <a:t> </a:t>
            </a:r>
            <a:r>
              <a:rPr lang="en-US" dirty="0" err="1" smtClean="0"/>
              <a:t>em</a:t>
            </a:r>
            <a:r>
              <a:rPr lang="en-US" dirty="0" smtClean="0"/>
              <a:t> </a:t>
            </a:r>
            <a:r>
              <a:rPr lang="en-US" dirty="0" err="1" smtClean="0"/>
              <a:t>nível</a:t>
            </a:r>
            <a:r>
              <a:rPr lang="en-US" dirty="0" smtClean="0"/>
              <a:t> municipal, com o </a:t>
            </a:r>
            <a:r>
              <a:rPr lang="en-US" dirty="0" err="1" smtClean="0"/>
              <a:t>governo</a:t>
            </a:r>
            <a:r>
              <a:rPr lang="en-US" dirty="0" smtClean="0"/>
              <a:t> </a:t>
            </a:r>
            <a:r>
              <a:rPr lang="en-US" dirty="0" err="1" smtClean="0"/>
              <a:t>nacional</a:t>
            </a:r>
            <a:r>
              <a:rPr lang="en-US" dirty="0" smtClean="0"/>
              <a:t> </a:t>
            </a:r>
            <a:r>
              <a:rPr lang="en-US" dirty="0" err="1" smtClean="0"/>
              <a:t>cobrindo</a:t>
            </a:r>
            <a:r>
              <a:rPr lang="en-US" dirty="0" smtClean="0"/>
              <a:t> </a:t>
            </a:r>
            <a:r>
              <a:rPr lang="en-US" dirty="0" err="1" smtClean="0"/>
              <a:t>em</a:t>
            </a:r>
            <a:r>
              <a:rPr lang="en-US" dirty="0" smtClean="0"/>
              <a:t> </a:t>
            </a:r>
            <a:r>
              <a:rPr lang="en-US" dirty="0" err="1" smtClean="0"/>
              <a:t>torno</a:t>
            </a:r>
            <a:r>
              <a:rPr lang="en-US" dirty="0" smtClean="0"/>
              <a:t> de 80% do </a:t>
            </a:r>
            <a:r>
              <a:rPr lang="en-US" dirty="0" err="1" smtClean="0"/>
              <a:t>seu</a:t>
            </a:r>
            <a:r>
              <a:rPr lang="en-US" dirty="0" smtClean="0"/>
              <a:t> </a:t>
            </a:r>
            <a:r>
              <a:rPr lang="en-US" dirty="0" err="1" smtClean="0"/>
              <a:t>custo</a:t>
            </a:r>
            <a:r>
              <a:rPr lang="en-US" dirty="0" smtClean="0"/>
              <a:t>. </a:t>
            </a:r>
            <a:r>
              <a:rPr lang="en-US" dirty="0" err="1" smtClean="0"/>
              <a:t>Em</a:t>
            </a:r>
            <a:r>
              <a:rPr lang="en-US" dirty="0" smtClean="0"/>
              <a:t> </a:t>
            </a:r>
            <a:r>
              <a:rPr lang="en-US" dirty="0" err="1" smtClean="0"/>
              <a:t>situações</a:t>
            </a:r>
            <a:r>
              <a:rPr lang="en-US" dirty="0" smtClean="0"/>
              <a:t> de </a:t>
            </a:r>
            <a:r>
              <a:rPr lang="en-US" dirty="0" err="1" smtClean="0"/>
              <a:t>excesso</a:t>
            </a:r>
            <a:r>
              <a:rPr lang="en-US" dirty="0" smtClean="0"/>
              <a:t> de </a:t>
            </a:r>
            <a:r>
              <a:rPr lang="en-US" dirty="0" err="1" smtClean="0"/>
              <a:t>demanda</a:t>
            </a:r>
            <a:r>
              <a:rPr lang="en-US" dirty="0" smtClean="0"/>
              <a:t>, </a:t>
            </a:r>
            <a:r>
              <a:rPr lang="en-US" dirty="0" err="1" smtClean="0"/>
              <a:t>os</a:t>
            </a:r>
            <a:r>
              <a:rPr lang="en-US" dirty="0" smtClean="0"/>
              <a:t> </a:t>
            </a:r>
            <a:r>
              <a:rPr lang="en-US" dirty="0" err="1" smtClean="0"/>
              <a:t>estudantes</a:t>
            </a:r>
            <a:r>
              <a:rPr lang="en-US" dirty="0" smtClean="0"/>
              <a:t> </a:t>
            </a:r>
            <a:r>
              <a:rPr lang="en-US" dirty="0" err="1" smtClean="0"/>
              <a:t>eram</a:t>
            </a:r>
            <a:r>
              <a:rPr lang="en-US" dirty="0" smtClean="0"/>
              <a:t> </a:t>
            </a:r>
            <a:r>
              <a:rPr lang="en-US" dirty="0" err="1" smtClean="0"/>
              <a:t>geralmente</a:t>
            </a:r>
            <a:r>
              <a:rPr lang="en-US" dirty="0" smtClean="0"/>
              <a:t> </a:t>
            </a:r>
            <a:r>
              <a:rPr lang="en-US" dirty="0" err="1" smtClean="0"/>
              <a:t>alocados</a:t>
            </a:r>
            <a:r>
              <a:rPr lang="en-US" dirty="0" smtClean="0"/>
              <a:t> </a:t>
            </a:r>
            <a:r>
              <a:rPr lang="en-US" dirty="0" err="1" smtClean="0"/>
              <a:t>por</a:t>
            </a:r>
            <a:r>
              <a:rPr lang="en-US" dirty="0" smtClean="0"/>
              <a:t> </a:t>
            </a:r>
            <a:r>
              <a:rPr lang="en-US" dirty="0" err="1" smtClean="0"/>
              <a:t>sorteio</a:t>
            </a:r>
            <a:r>
              <a:rPr lang="en-US" dirty="0" smtClean="0"/>
              <a:t>.</a:t>
            </a:r>
          </a:p>
        </p:txBody>
      </p:sp>
    </p:spTree>
    <p:extLst>
      <p:ext uri="{BB962C8B-B14F-4D97-AF65-F5344CB8AC3E}">
        <p14:creationId xmlns:p14="http://schemas.microsoft.com/office/powerpoint/2010/main" val="17832733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02630"/>
            <a:ext cx="8229600" cy="706090"/>
          </a:xfrm>
        </p:spPr>
        <p:txBody>
          <a:bodyPr>
            <a:normAutofit/>
          </a:bodyPr>
          <a:lstStyle/>
          <a:p>
            <a:r>
              <a:rPr lang="pt-BR" sz="3600" dirty="0" smtClean="0"/>
              <a:t>Colômbia - PACES</a:t>
            </a:r>
            <a:endParaRPr lang="pt-BR" sz="3600" dirty="0"/>
          </a:p>
        </p:txBody>
      </p:sp>
      <p:sp>
        <p:nvSpPr>
          <p:cNvPr id="3" name="Espaço Reservado para Conteúdo 2"/>
          <p:cNvSpPr>
            <a:spLocks noGrp="1"/>
          </p:cNvSpPr>
          <p:nvPr>
            <p:ph idx="1"/>
          </p:nvPr>
        </p:nvSpPr>
        <p:spPr>
          <a:xfrm>
            <a:off x="251520" y="1052736"/>
            <a:ext cx="8640960" cy="5616624"/>
          </a:xfrm>
        </p:spPr>
        <p:txBody>
          <a:bodyPr>
            <a:normAutofit fontScale="85000" lnSpcReduction="10000"/>
          </a:bodyPr>
          <a:lstStyle/>
          <a:p>
            <a:r>
              <a:rPr lang="en-US" dirty="0" smtClean="0"/>
              <a:t>O voucher </a:t>
            </a:r>
            <a:r>
              <a:rPr lang="en-US" dirty="0" err="1" smtClean="0"/>
              <a:t>cobria</a:t>
            </a:r>
            <a:r>
              <a:rPr lang="en-US" dirty="0" smtClean="0"/>
              <a:t> </a:t>
            </a:r>
            <a:r>
              <a:rPr lang="en-US" dirty="0" err="1" smtClean="0"/>
              <a:t>matrícula</a:t>
            </a:r>
            <a:r>
              <a:rPr lang="en-US" dirty="0" smtClean="0"/>
              <a:t> e </a:t>
            </a:r>
            <a:r>
              <a:rPr lang="en-US" dirty="0" err="1" smtClean="0"/>
              <a:t>mensalidade</a:t>
            </a:r>
            <a:r>
              <a:rPr lang="en-US" dirty="0" smtClean="0"/>
              <a:t>, </a:t>
            </a:r>
            <a:r>
              <a:rPr lang="en-US" dirty="0" err="1" smtClean="0"/>
              <a:t>até</a:t>
            </a:r>
            <a:r>
              <a:rPr lang="en-US" dirty="0" smtClean="0"/>
              <a:t> um </a:t>
            </a:r>
            <a:r>
              <a:rPr lang="en-US" dirty="0" err="1" smtClean="0"/>
              <a:t>montante</a:t>
            </a:r>
            <a:r>
              <a:rPr lang="en-US" dirty="0" smtClean="0"/>
              <a:t> </a:t>
            </a:r>
            <a:r>
              <a:rPr lang="en-US" dirty="0" err="1" smtClean="0"/>
              <a:t>máximo</a:t>
            </a:r>
            <a:r>
              <a:rPr lang="en-US" dirty="0" smtClean="0"/>
              <a:t>. Segundo Angrist et al. (2002) o valor do voucher era </a:t>
            </a:r>
            <a:r>
              <a:rPr lang="en-US" dirty="0" err="1" smtClean="0"/>
              <a:t>equivalente</a:t>
            </a:r>
            <a:r>
              <a:rPr lang="en-US" dirty="0" smtClean="0"/>
              <a:t> </a:t>
            </a:r>
            <a:r>
              <a:rPr lang="en-US" dirty="0" err="1" smtClean="0"/>
              <a:t>ao</a:t>
            </a:r>
            <a:r>
              <a:rPr lang="en-US" dirty="0" smtClean="0"/>
              <a:t> </a:t>
            </a:r>
            <a:r>
              <a:rPr lang="en-US" dirty="0" err="1" smtClean="0"/>
              <a:t>custo</a:t>
            </a:r>
            <a:r>
              <a:rPr lang="en-US" dirty="0" smtClean="0"/>
              <a:t> de </a:t>
            </a:r>
            <a:r>
              <a:rPr lang="en-US" dirty="0" err="1" smtClean="0"/>
              <a:t>uma</a:t>
            </a:r>
            <a:r>
              <a:rPr lang="en-US" dirty="0" smtClean="0"/>
              <a:t> </a:t>
            </a:r>
            <a:r>
              <a:rPr lang="en-US" dirty="0" err="1" smtClean="0"/>
              <a:t>escola</a:t>
            </a:r>
            <a:r>
              <a:rPr lang="en-US" dirty="0" smtClean="0"/>
              <a:t> </a:t>
            </a:r>
            <a:r>
              <a:rPr lang="en-US" dirty="0" err="1" smtClean="0"/>
              <a:t>privada</a:t>
            </a:r>
            <a:r>
              <a:rPr lang="en-US" dirty="0" smtClean="0"/>
              <a:t> de </a:t>
            </a:r>
            <a:r>
              <a:rPr lang="en-US" dirty="0" err="1" smtClean="0"/>
              <a:t>custo</a:t>
            </a:r>
            <a:r>
              <a:rPr lang="en-US" dirty="0" smtClean="0"/>
              <a:t> </a:t>
            </a:r>
            <a:r>
              <a:rPr lang="en-US" dirty="0" err="1" smtClean="0"/>
              <a:t>baixo</a:t>
            </a:r>
            <a:r>
              <a:rPr lang="en-US" dirty="0" smtClean="0"/>
              <a:t>-para-</a:t>
            </a:r>
            <a:r>
              <a:rPr lang="en-US" dirty="0" err="1" smtClean="0"/>
              <a:t>medio</a:t>
            </a:r>
            <a:r>
              <a:rPr lang="en-US" dirty="0" smtClean="0"/>
              <a:t> e era </a:t>
            </a:r>
            <a:r>
              <a:rPr lang="en-US" dirty="0" err="1" smtClean="0"/>
              <a:t>comum</a:t>
            </a:r>
            <a:r>
              <a:rPr lang="en-US" dirty="0" smtClean="0"/>
              <a:t> </a:t>
            </a:r>
            <a:r>
              <a:rPr lang="en-US" dirty="0" err="1" smtClean="0"/>
              <a:t>os</a:t>
            </a:r>
            <a:r>
              <a:rPr lang="en-US" dirty="0" smtClean="0"/>
              <a:t> </a:t>
            </a:r>
            <a:r>
              <a:rPr lang="en-US" dirty="0" err="1" smtClean="0"/>
              <a:t>recipientes</a:t>
            </a:r>
            <a:r>
              <a:rPr lang="en-US" dirty="0" smtClean="0"/>
              <a:t> </a:t>
            </a:r>
            <a:r>
              <a:rPr lang="en-US" dirty="0" err="1" smtClean="0"/>
              <a:t>completarem</a:t>
            </a:r>
            <a:r>
              <a:rPr lang="en-US" dirty="0" smtClean="0"/>
              <a:t> </a:t>
            </a:r>
            <a:r>
              <a:rPr lang="en-US" dirty="0" err="1" smtClean="0"/>
              <a:t>esse</a:t>
            </a:r>
            <a:r>
              <a:rPr lang="en-US" dirty="0" smtClean="0"/>
              <a:t> </a:t>
            </a:r>
            <a:r>
              <a:rPr lang="en-US" dirty="0" err="1" smtClean="0"/>
              <a:t>montante</a:t>
            </a:r>
            <a:r>
              <a:rPr lang="en-US" dirty="0" smtClean="0"/>
              <a:t>. No </a:t>
            </a:r>
            <a:r>
              <a:rPr lang="en-US" dirty="0" err="1" smtClean="0"/>
              <a:t>início</a:t>
            </a:r>
            <a:r>
              <a:rPr lang="en-US" dirty="0" smtClean="0"/>
              <a:t> do </a:t>
            </a:r>
            <a:r>
              <a:rPr lang="en-US" dirty="0" err="1" smtClean="0"/>
              <a:t>programa</a:t>
            </a:r>
            <a:r>
              <a:rPr lang="en-US" dirty="0" smtClean="0"/>
              <a:t>, </a:t>
            </a:r>
            <a:r>
              <a:rPr lang="en-US" dirty="0" err="1" smtClean="0"/>
              <a:t>qualquer</a:t>
            </a:r>
            <a:r>
              <a:rPr lang="en-US" dirty="0" smtClean="0"/>
              <a:t> </a:t>
            </a:r>
            <a:r>
              <a:rPr lang="en-US" dirty="0" err="1" smtClean="0"/>
              <a:t>escola</a:t>
            </a:r>
            <a:r>
              <a:rPr lang="en-US" dirty="0" smtClean="0"/>
              <a:t> </a:t>
            </a:r>
            <a:r>
              <a:rPr lang="en-US" dirty="0" err="1" smtClean="0"/>
              <a:t>privada</a:t>
            </a:r>
            <a:r>
              <a:rPr lang="en-US" dirty="0" smtClean="0"/>
              <a:t> </a:t>
            </a:r>
            <a:r>
              <a:rPr lang="en-US" dirty="0" err="1" smtClean="0"/>
              <a:t>autorizada</a:t>
            </a:r>
            <a:r>
              <a:rPr lang="en-US" dirty="0" smtClean="0"/>
              <a:t> </a:t>
            </a:r>
            <a:r>
              <a:rPr lang="en-US" dirty="0" err="1" smtClean="0"/>
              <a:t>pelo</a:t>
            </a:r>
            <a:r>
              <a:rPr lang="en-US" dirty="0" smtClean="0"/>
              <a:t> </a:t>
            </a:r>
            <a:r>
              <a:rPr lang="en-US" dirty="0" err="1" smtClean="0"/>
              <a:t>Ministério</a:t>
            </a:r>
            <a:r>
              <a:rPr lang="en-US" dirty="0" smtClean="0"/>
              <a:t> da </a:t>
            </a:r>
            <a:r>
              <a:rPr lang="en-US" dirty="0" err="1" smtClean="0"/>
              <a:t>Educação</a:t>
            </a:r>
            <a:r>
              <a:rPr lang="en-US" dirty="0" smtClean="0"/>
              <a:t> </a:t>
            </a:r>
            <a:r>
              <a:rPr lang="en-US" dirty="0" err="1" smtClean="0"/>
              <a:t>poderia</a:t>
            </a:r>
            <a:r>
              <a:rPr lang="en-US" dirty="0" smtClean="0"/>
              <a:t> </a:t>
            </a:r>
            <a:r>
              <a:rPr lang="en-US" dirty="0" err="1" smtClean="0"/>
              <a:t>participar</a:t>
            </a:r>
            <a:r>
              <a:rPr lang="en-US" dirty="0" smtClean="0"/>
              <a:t>, </a:t>
            </a:r>
            <a:r>
              <a:rPr lang="en-US" dirty="0" err="1" smtClean="0"/>
              <a:t>embora</a:t>
            </a:r>
            <a:r>
              <a:rPr lang="en-US" dirty="0" smtClean="0"/>
              <a:t>, </a:t>
            </a:r>
            <a:r>
              <a:rPr lang="en-US" dirty="0" err="1" smtClean="0"/>
              <a:t>geralmente</a:t>
            </a:r>
            <a:r>
              <a:rPr lang="en-US" dirty="0" smtClean="0"/>
              <a:t>, </a:t>
            </a:r>
            <a:r>
              <a:rPr lang="en-US" dirty="0" err="1" smtClean="0"/>
              <a:t>escolas</a:t>
            </a:r>
            <a:r>
              <a:rPr lang="en-US" dirty="0" smtClean="0"/>
              <a:t> </a:t>
            </a:r>
            <a:r>
              <a:rPr lang="en-US" dirty="0" err="1" smtClean="0"/>
              <a:t>mais</a:t>
            </a:r>
            <a:r>
              <a:rPr lang="en-US" dirty="0" smtClean="0"/>
              <a:t> </a:t>
            </a:r>
            <a:r>
              <a:rPr lang="en-US" dirty="0" err="1" smtClean="0"/>
              <a:t>caras</a:t>
            </a:r>
            <a:r>
              <a:rPr lang="en-US" dirty="0" smtClean="0"/>
              <a:t>, </a:t>
            </a:r>
            <a:r>
              <a:rPr lang="en-US" dirty="0" err="1" smtClean="0"/>
              <a:t>não</a:t>
            </a:r>
            <a:r>
              <a:rPr lang="en-US" dirty="0" smtClean="0"/>
              <a:t> </a:t>
            </a:r>
            <a:r>
              <a:rPr lang="en-US" dirty="0" err="1" smtClean="0"/>
              <a:t>participassem</a:t>
            </a:r>
            <a:r>
              <a:rPr lang="en-US" dirty="0" smtClean="0"/>
              <a:t>. A </a:t>
            </a:r>
            <a:r>
              <a:rPr lang="en-US" dirty="0" err="1" smtClean="0"/>
              <a:t>partir</a:t>
            </a:r>
            <a:r>
              <a:rPr lang="en-US" dirty="0" smtClean="0"/>
              <a:t> de 1996, a </a:t>
            </a:r>
            <a:r>
              <a:rPr lang="en-US" dirty="0" err="1" smtClean="0"/>
              <a:t>participação</a:t>
            </a:r>
            <a:r>
              <a:rPr lang="en-US" dirty="0" smtClean="0"/>
              <a:t> </a:t>
            </a:r>
            <a:r>
              <a:rPr lang="en-US" dirty="0" err="1" smtClean="0"/>
              <a:t>foi</a:t>
            </a:r>
            <a:r>
              <a:rPr lang="en-US" dirty="0" smtClean="0"/>
              <a:t> </a:t>
            </a:r>
            <a:r>
              <a:rPr lang="en-US" dirty="0" err="1" smtClean="0"/>
              <a:t>restrita</a:t>
            </a:r>
            <a:r>
              <a:rPr lang="en-US" dirty="0" smtClean="0"/>
              <a:t> </a:t>
            </a:r>
            <a:r>
              <a:rPr lang="en-US" dirty="0" err="1" smtClean="0"/>
              <a:t>às</a:t>
            </a:r>
            <a:r>
              <a:rPr lang="en-US" dirty="0" smtClean="0"/>
              <a:t> </a:t>
            </a:r>
            <a:r>
              <a:rPr lang="en-US" dirty="0" err="1" smtClean="0"/>
              <a:t>instituições</a:t>
            </a:r>
            <a:r>
              <a:rPr lang="en-US" dirty="0" smtClean="0"/>
              <a:t> </a:t>
            </a:r>
            <a:r>
              <a:rPr lang="en-US" dirty="0" err="1" smtClean="0"/>
              <a:t>privadas</a:t>
            </a:r>
            <a:r>
              <a:rPr lang="en-US" dirty="0" smtClean="0"/>
              <a:t> </a:t>
            </a:r>
            <a:r>
              <a:rPr lang="en-US" dirty="0" err="1" smtClean="0"/>
              <a:t>não-lucrativas</a:t>
            </a:r>
            <a:r>
              <a:rPr lang="en-US" dirty="0" smtClean="0"/>
              <a:t>. </a:t>
            </a:r>
          </a:p>
          <a:p>
            <a:r>
              <a:rPr lang="en-US" dirty="0" err="1" smtClean="0"/>
              <a:t>Em</a:t>
            </a:r>
            <a:r>
              <a:rPr lang="en-US" dirty="0" smtClean="0"/>
              <a:t> 1995, </a:t>
            </a:r>
            <a:r>
              <a:rPr lang="en-US" dirty="0" err="1" smtClean="0"/>
              <a:t>ano</a:t>
            </a:r>
            <a:r>
              <a:rPr lang="en-US" dirty="0" smtClean="0"/>
              <a:t> de </a:t>
            </a:r>
            <a:r>
              <a:rPr lang="en-US" dirty="0" err="1" smtClean="0"/>
              <a:t>pico</a:t>
            </a:r>
            <a:r>
              <a:rPr lang="en-US" dirty="0" smtClean="0"/>
              <a:t> do </a:t>
            </a:r>
            <a:r>
              <a:rPr lang="en-US" dirty="0" err="1" smtClean="0"/>
              <a:t>programa</a:t>
            </a:r>
            <a:r>
              <a:rPr lang="en-US" dirty="0" smtClean="0"/>
              <a:t>, 90,000 </a:t>
            </a:r>
            <a:r>
              <a:rPr lang="en-US" dirty="0" err="1" smtClean="0"/>
              <a:t>estudantes</a:t>
            </a:r>
            <a:r>
              <a:rPr lang="en-US" dirty="0" smtClean="0"/>
              <a:t> </a:t>
            </a:r>
            <a:r>
              <a:rPr lang="en-US" dirty="0" err="1" smtClean="0"/>
              <a:t>usavam</a:t>
            </a:r>
            <a:r>
              <a:rPr lang="en-US" dirty="0" smtClean="0"/>
              <a:t> voucher </a:t>
            </a:r>
            <a:r>
              <a:rPr lang="en-US" dirty="0" err="1" smtClean="0"/>
              <a:t>em</a:t>
            </a:r>
            <a:r>
              <a:rPr lang="en-US" dirty="0" smtClean="0"/>
              <a:t> </a:t>
            </a:r>
            <a:r>
              <a:rPr lang="en-US" dirty="0" err="1" smtClean="0"/>
              <a:t>aproximada</a:t>
            </a:r>
            <a:r>
              <a:rPr lang="en-US" dirty="0" smtClean="0"/>
              <a:t>//e 1,800 </a:t>
            </a:r>
            <a:r>
              <a:rPr lang="en-US" dirty="0" err="1" smtClean="0"/>
              <a:t>escolas</a:t>
            </a:r>
            <a:r>
              <a:rPr lang="en-US" dirty="0" smtClean="0"/>
              <a:t> </a:t>
            </a:r>
            <a:r>
              <a:rPr lang="en-US" dirty="0" err="1" smtClean="0"/>
              <a:t>privadas</a:t>
            </a:r>
            <a:r>
              <a:rPr lang="en-US" dirty="0"/>
              <a:t> </a:t>
            </a:r>
            <a:r>
              <a:rPr lang="en-US" dirty="0" smtClean="0"/>
              <a:t>(1% de </a:t>
            </a:r>
            <a:r>
              <a:rPr lang="en-US" dirty="0" err="1" smtClean="0"/>
              <a:t>toda</a:t>
            </a:r>
            <a:r>
              <a:rPr lang="en-US" dirty="0" smtClean="0"/>
              <a:t> a </a:t>
            </a:r>
            <a:r>
              <a:rPr lang="en-US" dirty="0" err="1" smtClean="0"/>
              <a:t>matrícula</a:t>
            </a:r>
            <a:r>
              <a:rPr lang="en-US" dirty="0" smtClean="0"/>
              <a:t> de </a:t>
            </a:r>
            <a:r>
              <a:rPr lang="en-US" dirty="0" err="1" smtClean="0"/>
              <a:t>ensino</a:t>
            </a:r>
            <a:r>
              <a:rPr lang="en-US" dirty="0" smtClean="0"/>
              <a:t> </a:t>
            </a:r>
            <a:r>
              <a:rPr lang="en-US" dirty="0" err="1" smtClean="0"/>
              <a:t>médio</a:t>
            </a:r>
            <a:r>
              <a:rPr lang="en-US" dirty="0" smtClean="0"/>
              <a:t> </a:t>
            </a:r>
            <a:r>
              <a:rPr lang="en-US" dirty="0" err="1" smtClean="0"/>
              <a:t>na</a:t>
            </a:r>
            <a:r>
              <a:rPr lang="en-US" dirty="0" smtClean="0"/>
              <a:t> Colombia). </a:t>
            </a:r>
            <a:r>
              <a:rPr lang="en-US" dirty="0" err="1" smtClean="0"/>
              <a:t>Restrições</a:t>
            </a:r>
            <a:r>
              <a:rPr lang="en-US" dirty="0" smtClean="0"/>
              <a:t> </a:t>
            </a:r>
            <a:r>
              <a:rPr lang="en-US" dirty="0" err="1" smtClean="0"/>
              <a:t>financeiras</a:t>
            </a:r>
            <a:r>
              <a:rPr lang="en-US" dirty="0" smtClean="0"/>
              <a:t> </a:t>
            </a:r>
            <a:r>
              <a:rPr lang="en-US" dirty="0" err="1" smtClean="0"/>
              <a:t>levaram</a:t>
            </a:r>
            <a:r>
              <a:rPr lang="en-US" dirty="0" smtClean="0"/>
              <a:t> a </a:t>
            </a:r>
            <a:r>
              <a:rPr lang="en-US" dirty="0" err="1" smtClean="0"/>
              <a:t>sua</a:t>
            </a:r>
            <a:r>
              <a:rPr lang="en-US" dirty="0" smtClean="0"/>
              <a:t> </a:t>
            </a:r>
            <a:r>
              <a:rPr lang="en-US" dirty="0" err="1" smtClean="0"/>
              <a:t>descontinuidade</a:t>
            </a:r>
            <a:r>
              <a:rPr lang="en-US" dirty="0" smtClean="0"/>
              <a:t>.</a:t>
            </a:r>
            <a:endParaRPr lang="pt-BR" dirty="0"/>
          </a:p>
        </p:txBody>
      </p:sp>
    </p:spTree>
    <p:extLst>
      <p:ext uri="{BB962C8B-B14F-4D97-AF65-F5344CB8AC3E}">
        <p14:creationId xmlns:p14="http://schemas.microsoft.com/office/powerpoint/2010/main" val="17995041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dirty="0" smtClean="0"/>
              <a:t>Índia</a:t>
            </a:r>
            <a:endParaRPr lang="pt-BR" dirty="0"/>
          </a:p>
        </p:txBody>
      </p:sp>
      <p:sp>
        <p:nvSpPr>
          <p:cNvPr id="3" name="Espaço Reservado para Conteúdo 2"/>
          <p:cNvSpPr>
            <a:spLocks noGrp="1"/>
          </p:cNvSpPr>
          <p:nvPr>
            <p:ph idx="1"/>
          </p:nvPr>
        </p:nvSpPr>
        <p:spPr>
          <a:xfrm>
            <a:off x="251520" y="1052736"/>
            <a:ext cx="8712968" cy="5544616"/>
          </a:xfrm>
        </p:spPr>
        <p:txBody>
          <a:bodyPr>
            <a:normAutofit fontScale="77500" lnSpcReduction="20000"/>
          </a:bodyPr>
          <a:lstStyle/>
          <a:p>
            <a:r>
              <a:rPr lang="en-US" dirty="0" smtClean="0"/>
              <a:t>India: </a:t>
            </a:r>
            <a:r>
              <a:rPr lang="en-US" dirty="0" err="1" smtClean="0"/>
              <a:t>programa</a:t>
            </a:r>
            <a:r>
              <a:rPr lang="en-US" dirty="0" smtClean="0"/>
              <a:t> de voucher com design experimental, </a:t>
            </a:r>
            <a:r>
              <a:rPr lang="en-US" dirty="0" err="1" smtClean="0"/>
              <a:t>financiado</a:t>
            </a:r>
            <a:r>
              <a:rPr lang="en-US" dirty="0" smtClean="0"/>
              <a:t> </a:t>
            </a:r>
            <a:r>
              <a:rPr lang="en-US" dirty="0" err="1" smtClean="0"/>
              <a:t>privadamente</a:t>
            </a:r>
            <a:r>
              <a:rPr lang="en-US" dirty="0" smtClean="0"/>
              <a:t>. </a:t>
            </a:r>
            <a:r>
              <a:rPr lang="en-US" dirty="0" err="1" smtClean="0"/>
              <a:t>Em</a:t>
            </a:r>
            <a:r>
              <a:rPr lang="en-US" dirty="0" smtClean="0"/>
              <a:t> 2008, a Azim </a:t>
            </a:r>
            <a:r>
              <a:rPr lang="en-US" dirty="0" err="1" smtClean="0"/>
              <a:t>Premji</a:t>
            </a:r>
            <a:r>
              <a:rPr lang="en-US" dirty="0" smtClean="0"/>
              <a:t> Foundation </a:t>
            </a:r>
            <a:r>
              <a:rPr lang="en-US" dirty="0" err="1" smtClean="0"/>
              <a:t>iniciou</a:t>
            </a:r>
            <a:r>
              <a:rPr lang="en-US" dirty="0" smtClean="0"/>
              <a:t> o </a:t>
            </a:r>
            <a:r>
              <a:rPr lang="en-US" dirty="0" err="1" smtClean="0"/>
              <a:t>programa</a:t>
            </a:r>
            <a:r>
              <a:rPr lang="en-US" dirty="0" smtClean="0"/>
              <a:t> de vouchers,  </a:t>
            </a:r>
            <a:r>
              <a:rPr lang="en-US" dirty="0" err="1" smtClean="0"/>
              <a:t>em</a:t>
            </a:r>
            <a:r>
              <a:rPr lang="en-US" dirty="0" smtClean="0"/>
              <a:t> 5 </a:t>
            </a:r>
            <a:r>
              <a:rPr lang="en-US" dirty="0" err="1" smtClean="0"/>
              <a:t>distritos</a:t>
            </a:r>
            <a:r>
              <a:rPr lang="en-US" dirty="0" smtClean="0"/>
              <a:t> do </a:t>
            </a:r>
            <a:r>
              <a:rPr lang="en-US" dirty="0" err="1" smtClean="0"/>
              <a:t>estado</a:t>
            </a:r>
            <a:r>
              <a:rPr lang="en-US" dirty="0" smtClean="0"/>
              <a:t> de Andhra Pradesh, </a:t>
            </a:r>
            <a:r>
              <a:rPr lang="en-US" dirty="0" err="1" smtClean="0"/>
              <a:t>focando</a:t>
            </a:r>
            <a:r>
              <a:rPr lang="en-US" dirty="0" smtClean="0"/>
              <a:t> </a:t>
            </a:r>
            <a:r>
              <a:rPr lang="en-US" dirty="0" err="1" smtClean="0"/>
              <a:t>em</a:t>
            </a:r>
            <a:r>
              <a:rPr lang="en-US" dirty="0" smtClean="0"/>
              <a:t> 180 </a:t>
            </a:r>
            <a:r>
              <a:rPr lang="en-US" dirty="0" err="1" smtClean="0"/>
              <a:t>vilas</a:t>
            </a:r>
            <a:r>
              <a:rPr lang="en-US" dirty="0" smtClean="0"/>
              <a:t> que </a:t>
            </a:r>
            <a:r>
              <a:rPr lang="en-US" dirty="0" err="1" smtClean="0"/>
              <a:t>tivessem</a:t>
            </a:r>
            <a:r>
              <a:rPr lang="en-US" dirty="0" smtClean="0"/>
              <a:t> </a:t>
            </a:r>
            <a:r>
              <a:rPr lang="en-US" dirty="0" err="1" smtClean="0"/>
              <a:t>cada</a:t>
            </a:r>
            <a:r>
              <a:rPr lang="en-US" dirty="0" smtClean="0"/>
              <a:t> </a:t>
            </a:r>
            <a:r>
              <a:rPr lang="en-US" dirty="0" err="1" smtClean="0"/>
              <a:t>uma</a:t>
            </a:r>
            <a:r>
              <a:rPr lang="en-US" dirty="0" smtClean="0"/>
              <a:t> </a:t>
            </a:r>
            <a:r>
              <a:rPr lang="en-US" dirty="0" err="1" smtClean="0"/>
              <a:t>pelo</a:t>
            </a:r>
            <a:r>
              <a:rPr lang="en-US" dirty="0" smtClean="0"/>
              <a:t> </a:t>
            </a:r>
            <a:r>
              <a:rPr lang="en-US" dirty="0" err="1" smtClean="0"/>
              <a:t>menos</a:t>
            </a:r>
            <a:r>
              <a:rPr lang="en-US" dirty="0" smtClean="0"/>
              <a:t> </a:t>
            </a:r>
            <a:r>
              <a:rPr lang="en-US" dirty="0" err="1" smtClean="0"/>
              <a:t>uma</a:t>
            </a:r>
            <a:r>
              <a:rPr lang="en-US" dirty="0" smtClean="0"/>
              <a:t> </a:t>
            </a:r>
            <a:r>
              <a:rPr lang="en-US" dirty="0" err="1" smtClean="0"/>
              <a:t>escola</a:t>
            </a:r>
            <a:r>
              <a:rPr lang="en-US" dirty="0" smtClean="0"/>
              <a:t> </a:t>
            </a:r>
            <a:r>
              <a:rPr lang="en-US" dirty="0" err="1" smtClean="0"/>
              <a:t>privada</a:t>
            </a:r>
            <a:r>
              <a:rPr lang="en-US" dirty="0" smtClean="0"/>
              <a:t> operando </a:t>
            </a:r>
            <a:r>
              <a:rPr lang="en-US" dirty="0" err="1" smtClean="0"/>
              <a:t>legalmente</a:t>
            </a:r>
            <a:r>
              <a:rPr lang="en-US" dirty="0" smtClean="0"/>
              <a:t>. Testes de baseline </a:t>
            </a:r>
            <a:r>
              <a:rPr lang="en-US" dirty="0" err="1" smtClean="0"/>
              <a:t>foram</a:t>
            </a:r>
            <a:r>
              <a:rPr lang="en-US" dirty="0" smtClean="0"/>
              <a:t> </a:t>
            </a:r>
            <a:r>
              <a:rPr lang="en-US" dirty="0" err="1" smtClean="0"/>
              <a:t>conduzidos</a:t>
            </a:r>
            <a:r>
              <a:rPr lang="en-US" dirty="0" smtClean="0"/>
              <a:t> </a:t>
            </a:r>
            <a:r>
              <a:rPr lang="en-US" dirty="0" err="1" smtClean="0"/>
              <a:t>em</a:t>
            </a:r>
            <a:r>
              <a:rPr lang="en-US" dirty="0" smtClean="0"/>
              <a:t> </a:t>
            </a:r>
            <a:r>
              <a:rPr lang="en-US" dirty="0" err="1" smtClean="0"/>
              <a:t>todas</a:t>
            </a:r>
            <a:r>
              <a:rPr lang="en-US" dirty="0" smtClean="0"/>
              <a:t> as </a:t>
            </a:r>
            <a:r>
              <a:rPr lang="en-US" dirty="0" err="1" smtClean="0"/>
              <a:t>escolas</a:t>
            </a:r>
            <a:r>
              <a:rPr lang="en-US" dirty="0" smtClean="0"/>
              <a:t> </a:t>
            </a:r>
            <a:r>
              <a:rPr lang="en-US" dirty="0" err="1" smtClean="0"/>
              <a:t>públicas</a:t>
            </a:r>
            <a:r>
              <a:rPr lang="en-US" dirty="0" smtClean="0"/>
              <a:t> e </a:t>
            </a:r>
            <a:r>
              <a:rPr lang="en-US" dirty="0" err="1" smtClean="0"/>
              <a:t>privadas</a:t>
            </a:r>
            <a:r>
              <a:rPr lang="en-US" dirty="0" smtClean="0"/>
              <a:t> </a:t>
            </a:r>
            <a:r>
              <a:rPr lang="en-US" dirty="0" err="1" smtClean="0"/>
              <a:t>dessas</a:t>
            </a:r>
            <a:r>
              <a:rPr lang="en-US" dirty="0" smtClean="0"/>
              <a:t> </a:t>
            </a:r>
            <a:r>
              <a:rPr lang="en-US" dirty="0" err="1" smtClean="0"/>
              <a:t>vilas</a:t>
            </a:r>
            <a:r>
              <a:rPr lang="en-US" dirty="0" smtClean="0"/>
              <a:t>.</a:t>
            </a:r>
          </a:p>
          <a:p>
            <a:pPr marL="0" indent="0">
              <a:buNone/>
            </a:pPr>
            <a:endParaRPr lang="en-US" dirty="0" smtClean="0"/>
          </a:p>
          <a:p>
            <a:r>
              <a:rPr lang="en-US" dirty="0" err="1" smtClean="0"/>
              <a:t>Todos</a:t>
            </a:r>
            <a:r>
              <a:rPr lang="en-US" dirty="0" smtClean="0"/>
              <a:t> </a:t>
            </a:r>
            <a:r>
              <a:rPr lang="en-US" dirty="0" err="1" smtClean="0"/>
              <a:t>os</a:t>
            </a:r>
            <a:r>
              <a:rPr lang="en-US" dirty="0" smtClean="0"/>
              <a:t> que </a:t>
            </a:r>
            <a:r>
              <a:rPr lang="en-US" dirty="0" err="1" smtClean="0"/>
              <a:t>fizeram</a:t>
            </a:r>
            <a:r>
              <a:rPr lang="en-US" dirty="0" smtClean="0"/>
              <a:t> </a:t>
            </a:r>
            <a:r>
              <a:rPr lang="en-US" dirty="0" err="1" smtClean="0"/>
              <a:t>os</a:t>
            </a:r>
            <a:r>
              <a:rPr lang="en-US" dirty="0" smtClean="0"/>
              <a:t> testes </a:t>
            </a:r>
            <a:r>
              <a:rPr lang="en-US" dirty="0" err="1" smtClean="0"/>
              <a:t>em</a:t>
            </a:r>
            <a:r>
              <a:rPr lang="en-US" dirty="0" smtClean="0"/>
              <a:t> </a:t>
            </a:r>
            <a:r>
              <a:rPr lang="en-US" dirty="0" err="1" smtClean="0"/>
              <a:t>escolas</a:t>
            </a:r>
            <a:r>
              <a:rPr lang="en-US" dirty="0" smtClean="0"/>
              <a:t> </a:t>
            </a:r>
            <a:r>
              <a:rPr lang="en-US" dirty="0" err="1" smtClean="0"/>
              <a:t>públicas</a:t>
            </a:r>
            <a:r>
              <a:rPr lang="en-US" dirty="0" smtClean="0"/>
              <a:t> </a:t>
            </a:r>
            <a:r>
              <a:rPr lang="en-US" dirty="0" err="1" smtClean="0"/>
              <a:t>foram</a:t>
            </a:r>
            <a:r>
              <a:rPr lang="en-US" dirty="0" smtClean="0"/>
              <a:t> </a:t>
            </a:r>
            <a:r>
              <a:rPr lang="en-US" dirty="0" err="1" smtClean="0"/>
              <a:t>convidados</a:t>
            </a:r>
            <a:r>
              <a:rPr lang="en-US" dirty="0" smtClean="0"/>
              <a:t> a </a:t>
            </a:r>
            <a:r>
              <a:rPr lang="en-US" dirty="0" err="1" smtClean="0"/>
              <a:t>aplicar</a:t>
            </a:r>
            <a:r>
              <a:rPr lang="en-US" dirty="0" smtClean="0"/>
              <a:t> para </a:t>
            </a:r>
            <a:r>
              <a:rPr lang="en-US" dirty="0" err="1" smtClean="0"/>
              <a:t>receber</a:t>
            </a:r>
            <a:r>
              <a:rPr lang="en-US" dirty="0" smtClean="0"/>
              <a:t> o voucher, com o </a:t>
            </a:r>
            <a:r>
              <a:rPr lang="en-US" dirty="0" err="1" smtClean="0"/>
              <a:t>conhecimento</a:t>
            </a:r>
            <a:r>
              <a:rPr lang="en-US" dirty="0" smtClean="0"/>
              <a:t> de que </a:t>
            </a:r>
            <a:r>
              <a:rPr lang="en-US" dirty="0" err="1" smtClean="0"/>
              <a:t>esses</a:t>
            </a:r>
            <a:r>
              <a:rPr lang="en-US" dirty="0" smtClean="0"/>
              <a:t> </a:t>
            </a:r>
            <a:r>
              <a:rPr lang="en-US" dirty="0" err="1" smtClean="0"/>
              <a:t>seriam</a:t>
            </a:r>
            <a:r>
              <a:rPr lang="en-US" dirty="0" smtClean="0"/>
              <a:t> </a:t>
            </a:r>
            <a:r>
              <a:rPr lang="en-US" dirty="0" err="1" smtClean="0"/>
              <a:t>alocados</a:t>
            </a:r>
            <a:r>
              <a:rPr lang="en-US" dirty="0" smtClean="0"/>
              <a:t> </a:t>
            </a:r>
            <a:r>
              <a:rPr lang="en-US" dirty="0" err="1" smtClean="0"/>
              <a:t>por</a:t>
            </a:r>
            <a:r>
              <a:rPr lang="en-US" dirty="0" smtClean="0"/>
              <a:t> </a:t>
            </a:r>
            <a:r>
              <a:rPr lang="en-US" dirty="0" err="1" smtClean="0"/>
              <a:t>sorteio</a:t>
            </a:r>
            <a:r>
              <a:rPr lang="en-US" dirty="0" smtClean="0"/>
              <a:t>. </a:t>
            </a:r>
            <a:r>
              <a:rPr lang="en-US" dirty="0" err="1" smtClean="0"/>
              <a:t>Estudantes</a:t>
            </a:r>
            <a:r>
              <a:rPr lang="en-US" dirty="0" smtClean="0"/>
              <a:t> e </a:t>
            </a:r>
            <a:r>
              <a:rPr lang="en-US" dirty="0" err="1" smtClean="0"/>
              <a:t>pais</a:t>
            </a:r>
            <a:r>
              <a:rPr lang="en-US" dirty="0" smtClean="0"/>
              <a:t> </a:t>
            </a:r>
            <a:r>
              <a:rPr lang="en-US" dirty="0" err="1" smtClean="0"/>
              <a:t>foram</a:t>
            </a:r>
            <a:r>
              <a:rPr lang="en-US" dirty="0" smtClean="0"/>
              <a:t> </a:t>
            </a:r>
            <a:r>
              <a:rPr lang="en-US" dirty="0" err="1" smtClean="0"/>
              <a:t>informados</a:t>
            </a:r>
            <a:r>
              <a:rPr lang="en-US" dirty="0" smtClean="0"/>
              <a:t> que </a:t>
            </a:r>
            <a:r>
              <a:rPr lang="en-US" dirty="0" err="1" smtClean="0"/>
              <a:t>os</a:t>
            </a:r>
            <a:r>
              <a:rPr lang="en-US" dirty="0" smtClean="0"/>
              <a:t> vouchers </a:t>
            </a:r>
            <a:r>
              <a:rPr lang="en-US" dirty="0" err="1" smtClean="0"/>
              <a:t>cobririam</a:t>
            </a:r>
            <a:r>
              <a:rPr lang="en-US" dirty="0" smtClean="0"/>
              <a:t> </a:t>
            </a:r>
            <a:r>
              <a:rPr lang="en-US" dirty="0" err="1" smtClean="0"/>
              <a:t>todas</a:t>
            </a:r>
            <a:r>
              <a:rPr lang="en-US" dirty="0" smtClean="0"/>
              <a:t> as </a:t>
            </a:r>
            <a:r>
              <a:rPr lang="en-US" dirty="0" err="1" smtClean="0"/>
              <a:t>taxas</a:t>
            </a:r>
            <a:r>
              <a:rPr lang="en-US" dirty="0" smtClean="0"/>
              <a:t> e </a:t>
            </a:r>
            <a:r>
              <a:rPr lang="en-US" dirty="0" err="1" smtClean="0"/>
              <a:t>materiais</a:t>
            </a:r>
            <a:r>
              <a:rPr lang="en-US" dirty="0" smtClean="0"/>
              <a:t> </a:t>
            </a:r>
            <a:r>
              <a:rPr lang="en-US" dirty="0" err="1" smtClean="0"/>
              <a:t>escolares</a:t>
            </a:r>
            <a:r>
              <a:rPr lang="en-US" dirty="0" smtClean="0"/>
              <a:t> (</a:t>
            </a:r>
            <a:r>
              <a:rPr lang="en-US" dirty="0" err="1" smtClean="0"/>
              <a:t>livros</a:t>
            </a:r>
            <a:r>
              <a:rPr lang="en-US" dirty="0" smtClean="0"/>
              <a:t>, </a:t>
            </a:r>
            <a:r>
              <a:rPr lang="en-US" dirty="0" err="1" smtClean="0"/>
              <a:t>uniforme</a:t>
            </a:r>
            <a:r>
              <a:rPr lang="en-US" dirty="0" smtClean="0"/>
              <a:t>, </a:t>
            </a:r>
            <a:r>
              <a:rPr lang="en-US" dirty="0" err="1" smtClean="0"/>
              <a:t>sapatos</a:t>
            </a:r>
            <a:r>
              <a:rPr lang="en-US" dirty="0" smtClean="0"/>
              <a:t>) mas </a:t>
            </a:r>
            <a:r>
              <a:rPr lang="en-US" dirty="0" err="1" smtClean="0"/>
              <a:t>não</a:t>
            </a:r>
            <a:r>
              <a:rPr lang="en-US" dirty="0" smtClean="0"/>
              <a:t> </a:t>
            </a:r>
            <a:r>
              <a:rPr lang="en-US" dirty="0" err="1" smtClean="0"/>
              <a:t>os</a:t>
            </a:r>
            <a:r>
              <a:rPr lang="en-US" dirty="0" smtClean="0"/>
              <a:t> </a:t>
            </a:r>
            <a:r>
              <a:rPr lang="en-US" dirty="0" err="1" smtClean="0"/>
              <a:t>custos</a:t>
            </a:r>
            <a:r>
              <a:rPr lang="en-US" dirty="0" smtClean="0"/>
              <a:t> de </a:t>
            </a:r>
            <a:r>
              <a:rPr lang="en-US" dirty="0" err="1" smtClean="0"/>
              <a:t>transporte</a:t>
            </a:r>
            <a:r>
              <a:rPr lang="en-US" dirty="0" smtClean="0"/>
              <a:t>. </a:t>
            </a:r>
            <a:r>
              <a:rPr lang="en-US" dirty="0" err="1" smtClean="0"/>
              <a:t>Estudantes</a:t>
            </a:r>
            <a:r>
              <a:rPr lang="en-US" dirty="0" smtClean="0"/>
              <a:t> </a:t>
            </a:r>
            <a:r>
              <a:rPr lang="en-US" dirty="0" err="1" smtClean="0"/>
              <a:t>nas</a:t>
            </a:r>
            <a:r>
              <a:rPr lang="en-US" dirty="0" smtClean="0"/>
              <a:t> </a:t>
            </a:r>
            <a:r>
              <a:rPr lang="en-US" dirty="0" err="1" smtClean="0"/>
              <a:t>escolas</a:t>
            </a:r>
            <a:r>
              <a:rPr lang="en-US" dirty="0" smtClean="0"/>
              <a:t> </a:t>
            </a:r>
            <a:r>
              <a:rPr lang="en-US" dirty="0" err="1" smtClean="0"/>
              <a:t>públicas</a:t>
            </a:r>
            <a:r>
              <a:rPr lang="en-US" dirty="0" smtClean="0"/>
              <a:t> </a:t>
            </a:r>
            <a:r>
              <a:rPr lang="en-US" dirty="0" err="1" smtClean="0"/>
              <a:t>eram</a:t>
            </a:r>
            <a:r>
              <a:rPr lang="en-US" dirty="0" smtClean="0"/>
              <a:t> </a:t>
            </a:r>
            <a:r>
              <a:rPr lang="en-US" dirty="0" err="1" smtClean="0"/>
              <a:t>tipicamente</a:t>
            </a:r>
            <a:r>
              <a:rPr lang="en-US" dirty="0" smtClean="0"/>
              <a:t> de </a:t>
            </a:r>
            <a:r>
              <a:rPr lang="en-US" dirty="0" err="1" smtClean="0"/>
              <a:t>menor</a:t>
            </a:r>
            <a:r>
              <a:rPr lang="en-US" dirty="0" smtClean="0"/>
              <a:t> status </a:t>
            </a:r>
            <a:r>
              <a:rPr lang="en-US" dirty="0" err="1" smtClean="0"/>
              <a:t>socioeconômico</a:t>
            </a:r>
            <a:r>
              <a:rPr lang="en-US" dirty="0" smtClean="0"/>
              <a:t> e, </a:t>
            </a:r>
            <a:r>
              <a:rPr lang="en-US" dirty="0" err="1" smtClean="0"/>
              <a:t>então</a:t>
            </a:r>
            <a:r>
              <a:rPr lang="en-US" dirty="0" smtClean="0"/>
              <a:t>, </a:t>
            </a:r>
            <a:r>
              <a:rPr lang="en-US" dirty="0" err="1" smtClean="0"/>
              <a:t>muitos</a:t>
            </a:r>
            <a:r>
              <a:rPr lang="en-US" dirty="0" smtClean="0"/>
              <a:t> deles </a:t>
            </a:r>
            <a:r>
              <a:rPr lang="en-US" dirty="0" err="1" smtClean="0"/>
              <a:t>acharam</a:t>
            </a:r>
            <a:r>
              <a:rPr lang="en-US" dirty="0" smtClean="0"/>
              <a:t> a </a:t>
            </a:r>
            <a:r>
              <a:rPr lang="en-US" dirty="0" err="1" smtClean="0"/>
              <a:t>proposta</a:t>
            </a:r>
            <a:r>
              <a:rPr lang="en-US" dirty="0" smtClean="0"/>
              <a:t> </a:t>
            </a:r>
            <a:r>
              <a:rPr lang="en-US" dirty="0" err="1" smtClean="0"/>
              <a:t>atrativa</a:t>
            </a:r>
            <a:r>
              <a:rPr lang="en-US" dirty="0" smtClean="0"/>
              <a:t>. </a:t>
            </a:r>
          </a:p>
        </p:txBody>
      </p:sp>
    </p:spTree>
    <p:extLst>
      <p:ext uri="{BB962C8B-B14F-4D97-AF65-F5344CB8AC3E}">
        <p14:creationId xmlns:p14="http://schemas.microsoft.com/office/powerpoint/2010/main" val="36616728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Definição</a:t>
            </a:r>
            <a:endParaRPr lang="pt-BR" dirty="0"/>
          </a:p>
        </p:txBody>
      </p:sp>
      <p:sp>
        <p:nvSpPr>
          <p:cNvPr id="3" name="Espaço Reservado para Conteúdo 2"/>
          <p:cNvSpPr>
            <a:spLocks noGrp="1"/>
          </p:cNvSpPr>
          <p:nvPr>
            <p:ph idx="1"/>
          </p:nvPr>
        </p:nvSpPr>
        <p:spPr>
          <a:xfrm>
            <a:off x="457200" y="1340768"/>
            <a:ext cx="8229600" cy="5040560"/>
          </a:xfrm>
        </p:spPr>
        <p:txBody>
          <a:bodyPr>
            <a:normAutofit fontScale="77500" lnSpcReduction="20000"/>
          </a:bodyPr>
          <a:lstStyle/>
          <a:p>
            <a:r>
              <a:rPr lang="en-US" dirty="0" smtClean="0"/>
              <a:t>voucher = a government-supplied coupon that is used to offset tuition at an eligible private school (</a:t>
            </a:r>
            <a:r>
              <a:rPr lang="en-US" dirty="0" err="1" smtClean="0"/>
              <a:t>Epple</a:t>
            </a:r>
            <a:r>
              <a:rPr lang="en-US" dirty="0" smtClean="0"/>
              <a:t>, Romano and </a:t>
            </a:r>
            <a:r>
              <a:rPr lang="en-US" dirty="0" err="1" smtClean="0"/>
              <a:t>Urquiola</a:t>
            </a:r>
            <a:r>
              <a:rPr lang="en-US" dirty="0" smtClean="0"/>
              <a:t>, 2015).</a:t>
            </a:r>
          </a:p>
          <a:p>
            <a:r>
              <a:rPr lang="en-US" dirty="0" smtClean="0"/>
              <a:t>Friedman (1962) </a:t>
            </a:r>
            <a:r>
              <a:rPr lang="en-US" dirty="0" err="1" smtClean="0"/>
              <a:t>foi</a:t>
            </a:r>
            <a:r>
              <a:rPr lang="en-US" dirty="0" smtClean="0"/>
              <a:t> </a:t>
            </a:r>
            <a:r>
              <a:rPr lang="en-US" dirty="0" err="1" smtClean="0"/>
              <a:t>quem</a:t>
            </a:r>
            <a:r>
              <a:rPr lang="en-US" dirty="0" smtClean="0"/>
              <a:t> </a:t>
            </a:r>
            <a:r>
              <a:rPr lang="en-US" dirty="0" err="1" smtClean="0"/>
              <a:t>originalmente</a:t>
            </a:r>
            <a:r>
              <a:rPr lang="en-US" dirty="0" smtClean="0"/>
              <a:t> </a:t>
            </a:r>
            <a:r>
              <a:rPr lang="en-US" dirty="0" err="1" smtClean="0"/>
              <a:t>propôs</a:t>
            </a:r>
            <a:r>
              <a:rPr lang="en-US" dirty="0" smtClean="0"/>
              <a:t> um design de voucher. </a:t>
            </a:r>
            <a:r>
              <a:rPr lang="en-US" dirty="0" err="1" smtClean="0"/>
              <a:t>Ele</a:t>
            </a:r>
            <a:r>
              <a:rPr lang="en-US" dirty="0" smtClean="0"/>
              <a:t> </a:t>
            </a:r>
            <a:r>
              <a:rPr lang="en-US" dirty="0" err="1" smtClean="0"/>
              <a:t>defendia</a:t>
            </a:r>
            <a:r>
              <a:rPr lang="en-US" dirty="0" smtClean="0"/>
              <a:t> o </a:t>
            </a:r>
            <a:r>
              <a:rPr lang="en-US" dirty="0" err="1" smtClean="0"/>
              <a:t>financiamento</a:t>
            </a:r>
            <a:r>
              <a:rPr lang="en-US" dirty="0" smtClean="0"/>
              <a:t> </a:t>
            </a:r>
            <a:r>
              <a:rPr lang="en-US" dirty="0" err="1" smtClean="0"/>
              <a:t>público</a:t>
            </a:r>
            <a:r>
              <a:rPr lang="en-US" dirty="0" smtClean="0"/>
              <a:t> da </a:t>
            </a:r>
            <a:r>
              <a:rPr lang="en-US" dirty="0" err="1" smtClean="0"/>
              <a:t>educação</a:t>
            </a:r>
            <a:r>
              <a:rPr lang="en-US" dirty="0" smtClean="0"/>
              <a:t> </a:t>
            </a:r>
            <a:r>
              <a:rPr lang="en-US" dirty="0" err="1" smtClean="0"/>
              <a:t>em</a:t>
            </a:r>
            <a:r>
              <a:rPr lang="en-US" dirty="0" smtClean="0"/>
              <a:t> </a:t>
            </a:r>
            <a:r>
              <a:rPr lang="en-US" dirty="0" err="1" smtClean="0"/>
              <a:t>função</a:t>
            </a:r>
            <a:r>
              <a:rPr lang="en-US" dirty="0" smtClean="0"/>
              <a:t> das </a:t>
            </a:r>
            <a:r>
              <a:rPr lang="en-US" dirty="0" err="1" smtClean="0"/>
              <a:t>externalidades</a:t>
            </a:r>
            <a:r>
              <a:rPr lang="en-US" dirty="0" smtClean="0"/>
              <a:t> de </a:t>
            </a:r>
            <a:r>
              <a:rPr lang="en-US" dirty="0" err="1" smtClean="0"/>
              <a:t>uma</a:t>
            </a:r>
            <a:r>
              <a:rPr lang="en-US" dirty="0" smtClean="0"/>
              <a:t> </a:t>
            </a:r>
            <a:r>
              <a:rPr lang="en-US" dirty="0" err="1" smtClean="0"/>
              <a:t>sociedade</a:t>
            </a:r>
            <a:r>
              <a:rPr lang="en-US" dirty="0" smtClean="0"/>
              <a:t> </a:t>
            </a:r>
            <a:r>
              <a:rPr lang="en-US" dirty="0" err="1" smtClean="0"/>
              <a:t>educada</a:t>
            </a:r>
            <a:r>
              <a:rPr lang="en-US" dirty="0" smtClean="0"/>
              <a:t>, </a:t>
            </a:r>
            <a:r>
              <a:rPr lang="en-US" dirty="0" err="1" smtClean="0"/>
              <a:t>bem</a:t>
            </a:r>
            <a:r>
              <a:rPr lang="en-US" dirty="0" smtClean="0"/>
              <a:t> </a:t>
            </a:r>
            <a:r>
              <a:rPr lang="en-US" dirty="0" err="1" smtClean="0"/>
              <a:t>como</a:t>
            </a:r>
            <a:r>
              <a:rPr lang="en-US" dirty="0" smtClean="0"/>
              <a:t> </a:t>
            </a:r>
            <a:r>
              <a:rPr lang="en-US" dirty="0" err="1" smtClean="0"/>
              <a:t>em</a:t>
            </a:r>
            <a:r>
              <a:rPr lang="en-US" dirty="0" smtClean="0"/>
              <a:t> </a:t>
            </a:r>
            <a:r>
              <a:rPr lang="en-US" dirty="0" err="1" smtClean="0"/>
              <a:t>função</a:t>
            </a:r>
            <a:r>
              <a:rPr lang="en-US" dirty="0" smtClean="0"/>
              <a:t> da </a:t>
            </a:r>
            <a:r>
              <a:rPr lang="en-US" dirty="0" err="1" smtClean="0"/>
              <a:t>existência</a:t>
            </a:r>
            <a:r>
              <a:rPr lang="en-US" dirty="0" smtClean="0"/>
              <a:t> de </a:t>
            </a:r>
            <a:r>
              <a:rPr lang="en-US" dirty="0" err="1" smtClean="0"/>
              <a:t>restrição</a:t>
            </a:r>
            <a:r>
              <a:rPr lang="en-US" dirty="0" smtClean="0"/>
              <a:t> a </a:t>
            </a:r>
            <a:r>
              <a:rPr lang="en-US" dirty="0" err="1" smtClean="0"/>
              <a:t>crédito</a:t>
            </a:r>
            <a:r>
              <a:rPr lang="en-US" dirty="0" smtClean="0"/>
              <a:t>. No </a:t>
            </a:r>
            <a:r>
              <a:rPr lang="en-US" dirty="0" err="1" smtClean="0"/>
              <a:t>entanto</a:t>
            </a:r>
            <a:r>
              <a:rPr lang="en-US" dirty="0" smtClean="0"/>
              <a:t>, </a:t>
            </a:r>
            <a:r>
              <a:rPr lang="en-US" dirty="0" err="1" smtClean="0"/>
              <a:t>argumentava</a:t>
            </a:r>
            <a:r>
              <a:rPr lang="en-US" dirty="0" smtClean="0"/>
              <a:t> que </a:t>
            </a:r>
            <a:r>
              <a:rPr lang="en-US" dirty="0" err="1" smtClean="0"/>
              <a:t>financiamento</a:t>
            </a:r>
            <a:r>
              <a:rPr lang="en-US" dirty="0" smtClean="0"/>
              <a:t> </a:t>
            </a:r>
            <a:r>
              <a:rPr lang="en-US" dirty="0" err="1" smtClean="0"/>
              <a:t>público</a:t>
            </a:r>
            <a:r>
              <a:rPr lang="en-US" dirty="0" smtClean="0"/>
              <a:t> </a:t>
            </a:r>
            <a:r>
              <a:rPr lang="en-US" dirty="0" err="1" smtClean="0"/>
              <a:t>não</a:t>
            </a:r>
            <a:r>
              <a:rPr lang="en-US" dirty="0" smtClean="0"/>
              <a:t> </a:t>
            </a:r>
            <a:r>
              <a:rPr lang="en-US" dirty="0" err="1" smtClean="0"/>
              <a:t>significava</a:t>
            </a:r>
            <a:r>
              <a:rPr lang="en-US" dirty="0" smtClean="0"/>
              <a:t> </a:t>
            </a:r>
            <a:r>
              <a:rPr lang="en-US" dirty="0" err="1" smtClean="0"/>
              <a:t>provisão</a:t>
            </a:r>
            <a:r>
              <a:rPr lang="en-US" dirty="0" smtClean="0"/>
              <a:t> </a:t>
            </a:r>
            <a:r>
              <a:rPr lang="en-US" dirty="0" err="1" smtClean="0"/>
              <a:t>pública</a:t>
            </a:r>
            <a:r>
              <a:rPr lang="en-US" dirty="0" smtClean="0"/>
              <a:t>. </a:t>
            </a:r>
          </a:p>
          <a:p>
            <a:r>
              <a:rPr lang="en-US" dirty="0" smtClean="0"/>
              <a:t>He envisioned a system in which parents could choose a school for their child with public funding going to the chosen school. O voucher </a:t>
            </a:r>
            <a:r>
              <a:rPr lang="en-US" dirty="0" err="1" smtClean="0"/>
              <a:t>funcionaria</a:t>
            </a:r>
            <a:r>
              <a:rPr lang="en-US" dirty="0" smtClean="0"/>
              <a:t> </a:t>
            </a:r>
            <a:r>
              <a:rPr lang="en-US" dirty="0" err="1" smtClean="0"/>
              <a:t>como</a:t>
            </a:r>
            <a:r>
              <a:rPr lang="en-US" dirty="0" smtClean="0"/>
              <a:t> um </a:t>
            </a:r>
            <a:r>
              <a:rPr lang="en-US" i="1" dirty="0" err="1" smtClean="0"/>
              <a:t>título</a:t>
            </a:r>
            <a:r>
              <a:rPr lang="en-US" dirty="0" smtClean="0"/>
              <a:t> (entitlement), </a:t>
            </a:r>
            <a:r>
              <a:rPr lang="en-US" dirty="0" err="1" smtClean="0"/>
              <a:t>financiado</a:t>
            </a:r>
            <a:r>
              <a:rPr lang="en-US" dirty="0" smtClean="0"/>
              <a:t> </a:t>
            </a:r>
            <a:r>
              <a:rPr lang="en-US" dirty="0" err="1" smtClean="0"/>
              <a:t>pelo</a:t>
            </a:r>
            <a:r>
              <a:rPr lang="en-US" dirty="0" smtClean="0"/>
              <a:t> </a:t>
            </a:r>
            <a:r>
              <a:rPr lang="en-US" dirty="0" err="1" smtClean="0"/>
              <a:t>governo</a:t>
            </a:r>
            <a:r>
              <a:rPr lang="en-US" dirty="0" smtClean="0"/>
              <a:t>, que </a:t>
            </a:r>
            <a:r>
              <a:rPr lang="en-US" dirty="0" err="1" smtClean="0"/>
              <a:t>os</a:t>
            </a:r>
            <a:r>
              <a:rPr lang="en-US" dirty="0" smtClean="0"/>
              <a:t> </a:t>
            </a:r>
            <a:r>
              <a:rPr lang="en-US" dirty="0" err="1" smtClean="0"/>
              <a:t>estudantes</a:t>
            </a:r>
            <a:r>
              <a:rPr lang="en-US" dirty="0" smtClean="0"/>
              <a:t> e </a:t>
            </a:r>
            <a:r>
              <a:rPr lang="en-US" dirty="0" err="1" smtClean="0"/>
              <a:t>suas</a:t>
            </a:r>
            <a:r>
              <a:rPr lang="en-US" dirty="0" smtClean="0"/>
              <a:t> </a:t>
            </a:r>
            <a:r>
              <a:rPr lang="en-US" dirty="0" err="1" smtClean="0"/>
              <a:t>famílias</a:t>
            </a:r>
            <a:r>
              <a:rPr lang="en-US" dirty="0" smtClean="0"/>
              <a:t> </a:t>
            </a:r>
            <a:r>
              <a:rPr lang="en-US" dirty="0" err="1" smtClean="0"/>
              <a:t>poderiam</a:t>
            </a:r>
            <a:r>
              <a:rPr lang="en-US" dirty="0" smtClean="0"/>
              <a:t> </a:t>
            </a:r>
            <a:r>
              <a:rPr lang="en-US" dirty="0" err="1" smtClean="0"/>
              <a:t>usar</a:t>
            </a:r>
            <a:r>
              <a:rPr lang="en-US" dirty="0" smtClean="0"/>
              <a:t> para </a:t>
            </a:r>
            <a:r>
              <a:rPr lang="en-US" dirty="0" err="1" smtClean="0"/>
              <a:t>frequentar</a:t>
            </a:r>
            <a:r>
              <a:rPr lang="en-US" dirty="0" smtClean="0"/>
              <a:t> </a:t>
            </a:r>
            <a:r>
              <a:rPr lang="en-US" dirty="0" err="1" smtClean="0"/>
              <a:t>uma</a:t>
            </a:r>
            <a:r>
              <a:rPr lang="en-US" dirty="0" smtClean="0"/>
              <a:t> </a:t>
            </a:r>
            <a:r>
              <a:rPr lang="en-US" dirty="0" err="1" smtClean="0"/>
              <a:t>escola</a:t>
            </a:r>
            <a:r>
              <a:rPr lang="en-US" dirty="0" smtClean="0"/>
              <a:t> </a:t>
            </a:r>
            <a:r>
              <a:rPr lang="en-US" dirty="0" err="1" smtClean="0"/>
              <a:t>qualquer</a:t>
            </a:r>
            <a:r>
              <a:rPr lang="en-US" dirty="0" smtClean="0"/>
              <a:t>, </a:t>
            </a:r>
            <a:r>
              <a:rPr lang="en-US" dirty="0" err="1" smtClean="0"/>
              <a:t>incluindo</a:t>
            </a:r>
            <a:r>
              <a:rPr lang="en-US" dirty="0" smtClean="0"/>
              <a:t> </a:t>
            </a:r>
            <a:r>
              <a:rPr lang="en-US" dirty="0" err="1" smtClean="0"/>
              <a:t>uma</a:t>
            </a:r>
            <a:r>
              <a:rPr lang="en-US" dirty="0" smtClean="0"/>
              <a:t> </a:t>
            </a:r>
            <a:r>
              <a:rPr lang="en-US" dirty="0" err="1" smtClean="0"/>
              <a:t>privada</a:t>
            </a:r>
            <a:r>
              <a:rPr lang="en-US" dirty="0" smtClean="0"/>
              <a:t>.  </a:t>
            </a:r>
            <a:endParaRPr lang="pt-BR" dirty="0"/>
          </a:p>
        </p:txBody>
      </p:sp>
    </p:spTree>
    <p:extLst>
      <p:ext uri="{BB962C8B-B14F-4D97-AF65-F5344CB8AC3E}">
        <p14:creationId xmlns:p14="http://schemas.microsoft.com/office/powerpoint/2010/main" val="25481989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dirty="0" smtClean="0"/>
              <a:t>Índia</a:t>
            </a:r>
            <a:endParaRPr lang="pt-BR" dirty="0"/>
          </a:p>
        </p:txBody>
      </p:sp>
      <p:sp>
        <p:nvSpPr>
          <p:cNvPr id="3" name="Espaço Reservado para Conteúdo 2"/>
          <p:cNvSpPr>
            <a:spLocks noGrp="1"/>
          </p:cNvSpPr>
          <p:nvPr>
            <p:ph idx="1"/>
          </p:nvPr>
        </p:nvSpPr>
        <p:spPr>
          <a:xfrm>
            <a:off x="251520" y="1052736"/>
            <a:ext cx="8712968" cy="5400600"/>
          </a:xfrm>
        </p:spPr>
        <p:txBody>
          <a:bodyPr>
            <a:normAutofit fontScale="77500" lnSpcReduction="20000"/>
          </a:bodyPr>
          <a:lstStyle/>
          <a:p>
            <a:r>
              <a:rPr lang="en-US" dirty="0" err="1" smtClean="0"/>
              <a:t>Escolas</a:t>
            </a:r>
            <a:r>
              <a:rPr lang="en-US" dirty="0" smtClean="0"/>
              <a:t> </a:t>
            </a:r>
            <a:r>
              <a:rPr lang="en-US" dirty="0" err="1" smtClean="0"/>
              <a:t>privadas</a:t>
            </a:r>
            <a:r>
              <a:rPr lang="en-US" dirty="0" smtClean="0"/>
              <a:t> </a:t>
            </a:r>
            <a:r>
              <a:rPr lang="en-US" dirty="0" err="1" smtClean="0"/>
              <a:t>foram</a:t>
            </a:r>
            <a:r>
              <a:rPr lang="en-US" dirty="0" smtClean="0"/>
              <a:t> </a:t>
            </a:r>
            <a:r>
              <a:rPr lang="en-US" dirty="0" err="1" smtClean="0"/>
              <a:t>convidadas</a:t>
            </a:r>
            <a:r>
              <a:rPr lang="en-US" dirty="0" smtClean="0"/>
              <a:t> a </a:t>
            </a:r>
            <a:r>
              <a:rPr lang="en-US" dirty="0" err="1" smtClean="0"/>
              <a:t>participar</a:t>
            </a:r>
            <a:r>
              <a:rPr lang="en-US" dirty="0" smtClean="0"/>
              <a:t> do </a:t>
            </a:r>
            <a:r>
              <a:rPr lang="en-US" dirty="0" err="1" smtClean="0"/>
              <a:t>programa</a:t>
            </a:r>
            <a:r>
              <a:rPr lang="en-US" dirty="0" smtClean="0"/>
              <a:t>, com o </a:t>
            </a:r>
            <a:r>
              <a:rPr lang="en-US" dirty="0" err="1" smtClean="0"/>
              <a:t>entendimento</a:t>
            </a:r>
            <a:r>
              <a:rPr lang="en-US" dirty="0" smtClean="0"/>
              <a:t> que o valor do voucher </a:t>
            </a:r>
            <a:r>
              <a:rPr lang="en-US" dirty="0" err="1" smtClean="0"/>
              <a:t>seria</a:t>
            </a:r>
            <a:r>
              <a:rPr lang="en-US" dirty="0" smtClean="0"/>
              <a:t> </a:t>
            </a:r>
            <a:r>
              <a:rPr lang="en-US" dirty="0" err="1" smtClean="0"/>
              <a:t>pago</a:t>
            </a:r>
            <a:r>
              <a:rPr lang="en-US" dirty="0" smtClean="0"/>
              <a:t> </a:t>
            </a:r>
            <a:r>
              <a:rPr lang="en-US" dirty="0" err="1" smtClean="0"/>
              <a:t>diretamente</a:t>
            </a:r>
            <a:r>
              <a:rPr lang="en-US" dirty="0" smtClean="0"/>
              <a:t> a </a:t>
            </a:r>
            <a:r>
              <a:rPr lang="en-US" dirty="0" err="1" smtClean="0"/>
              <a:t>elas</a:t>
            </a:r>
            <a:r>
              <a:rPr lang="en-US" dirty="0" smtClean="0"/>
              <a:t> e que </a:t>
            </a:r>
            <a:r>
              <a:rPr lang="en-US" dirty="0" err="1" smtClean="0"/>
              <a:t>seria</a:t>
            </a:r>
            <a:r>
              <a:rPr lang="en-US" dirty="0" smtClean="0"/>
              <a:t> </a:t>
            </a:r>
            <a:r>
              <a:rPr lang="en-US" dirty="0" err="1" smtClean="0"/>
              <a:t>equivalente</a:t>
            </a:r>
            <a:r>
              <a:rPr lang="en-US" dirty="0" smtClean="0"/>
              <a:t> </a:t>
            </a:r>
            <a:r>
              <a:rPr lang="en-US" dirty="0" err="1" smtClean="0"/>
              <a:t>ao</a:t>
            </a:r>
            <a:r>
              <a:rPr lang="en-US" dirty="0" smtClean="0"/>
              <a:t> valor do </a:t>
            </a:r>
            <a:r>
              <a:rPr lang="en-US" dirty="0" err="1" smtClean="0"/>
              <a:t>percentil</a:t>
            </a:r>
            <a:r>
              <a:rPr lang="en-US" dirty="0" smtClean="0"/>
              <a:t> 90th da </a:t>
            </a:r>
            <a:r>
              <a:rPr lang="en-US" dirty="0" err="1" smtClean="0"/>
              <a:t>distribuição</a:t>
            </a:r>
            <a:r>
              <a:rPr lang="en-US" dirty="0" smtClean="0"/>
              <a:t> das </a:t>
            </a:r>
            <a:r>
              <a:rPr lang="en-US" dirty="0" err="1" smtClean="0"/>
              <a:t>taxas</a:t>
            </a:r>
            <a:r>
              <a:rPr lang="en-US" dirty="0" smtClean="0"/>
              <a:t> de </a:t>
            </a:r>
            <a:r>
              <a:rPr lang="en-US" dirty="0" err="1" smtClean="0"/>
              <a:t>todas</a:t>
            </a:r>
            <a:r>
              <a:rPr lang="en-US" dirty="0" smtClean="0"/>
              <a:t> as </a:t>
            </a:r>
            <a:r>
              <a:rPr lang="en-US" dirty="0" err="1" smtClean="0"/>
              <a:t>escolas</a:t>
            </a:r>
            <a:r>
              <a:rPr lang="en-US" dirty="0" smtClean="0"/>
              <a:t> </a:t>
            </a:r>
            <a:r>
              <a:rPr lang="en-US" dirty="0" err="1" smtClean="0"/>
              <a:t>privadas</a:t>
            </a:r>
            <a:r>
              <a:rPr lang="en-US" dirty="0" smtClean="0"/>
              <a:t> </a:t>
            </a:r>
            <a:r>
              <a:rPr lang="en-US" dirty="0" err="1" smtClean="0"/>
              <a:t>nas</a:t>
            </a:r>
            <a:r>
              <a:rPr lang="en-US" dirty="0" smtClean="0"/>
              <a:t> 180 </a:t>
            </a:r>
            <a:r>
              <a:rPr lang="en-US" dirty="0" err="1" smtClean="0"/>
              <a:t>vilas</a:t>
            </a:r>
            <a:r>
              <a:rPr lang="en-US" dirty="0" smtClean="0"/>
              <a:t>.  Se </a:t>
            </a:r>
            <a:r>
              <a:rPr lang="en-US" dirty="0" err="1" smtClean="0"/>
              <a:t>topassem</a:t>
            </a:r>
            <a:r>
              <a:rPr lang="en-US" dirty="0" smtClean="0"/>
              <a:t>, as </a:t>
            </a:r>
            <a:r>
              <a:rPr lang="en-US" dirty="0" err="1" smtClean="0"/>
              <a:t>escolas</a:t>
            </a:r>
            <a:r>
              <a:rPr lang="en-US" dirty="0" smtClean="0"/>
              <a:t> </a:t>
            </a:r>
            <a:r>
              <a:rPr lang="en-US" dirty="0" err="1" smtClean="0"/>
              <a:t>privadas</a:t>
            </a:r>
            <a:r>
              <a:rPr lang="en-US" dirty="0" smtClean="0"/>
              <a:t> </a:t>
            </a:r>
            <a:r>
              <a:rPr lang="en-US" dirty="0" err="1" smtClean="0"/>
              <a:t>deveriam</a:t>
            </a:r>
            <a:r>
              <a:rPr lang="en-US" dirty="0" smtClean="0"/>
              <a:t> </a:t>
            </a:r>
            <a:r>
              <a:rPr lang="en-US" dirty="0" err="1" smtClean="0"/>
              <a:t>informar</a:t>
            </a:r>
            <a:r>
              <a:rPr lang="en-US" dirty="0" smtClean="0"/>
              <a:t> </a:t>
            </a:r>
            <a:r>
              <a:rPr lang="en-US" dirty="0" err="1" smtClean="0"/>
              <a:t>quantas</a:t>
            </a:r>
            <a:r>
              <a:rPr lang="en-US" dirty="0" smtClean="0"/>
              <a:t> </a:t>
            </a:r>
            <a:r>
              <a:rPr lang="en-US" dirty="0" err="1" smtClean="0"/>
              <a:t>vagas</a:t>
            </a:r>
            <a:r>
              <a:rPr lang="en-US" dirty="0" smtClean="0"/>
              <a:t> </a:t>
            </a:r>
            <a:r>
              <a:rPr lang="en-US" dirty="0" err="1" smtClean="0"/>
              <a:t>iriam</a:t>
            </a:r>
            <a:r>
              <a:rPr lang="en-US" dirty="0" smtClean="0"/>
              <a:t> </a:t>
            </a:r>
            <a:r>
              <a:rPr lang="en-US" dirty="0" err="1" smtClean="0"/>
              <a:t>disponbilizar</a:t>
            </a:r>
            <a:r>
              <a:rPr lang="en-US" dirty="0" smtClean="0"/>
              <a:t> para </a:t>
            </a:r>
            <a:r>
              <a:rPr lang="en-US" dirty="0" err="1" smtClean="0"/>
              <a:t>os</a:t>
            </a:r>
            <a:r>
              <a:rPr lang="en-US" dirty="0" smtClean="0"/>
              <a:t> </a:t>
            </a:r>
            <a:r>
              <a:rPr lang="en-US" dirty="0" err="1" smtClean="0"/>
              <a:t>recipientes</a:t>
            </a:r>
            <a:r>
              <a:rPr lang="en-US" dirty="0" smtClean="0"/>
              <a:t> de vouchers. </a:t>
            </a:r>
          </a:p>
          <a:p>
            <a:pPr lvl="1"/>
            <a:r>
              <a:rPr lang="en-US" dirty="0" smtClean="0"/>
              <a:t>Principal </a:t>
            </a:r>
            <a:r>
              <a:rPr lang="en-US" dirty="0" err="1" smtClean="0"/>
              <a:t>condição</a:t>
            </a:r>
            <a:r>
              <a:rPr lang="en-US" dirty="0" smtClean="0"/>
              <a:t> </a:t>
            </a:r>
            <a:r>
              <a:rPr lang="en-US" dirty="0" err="1" smtClean="0"/>
              <a:t>imposta</a:t>
            </a:r>
            <a:r>
              <a:rPr lang="en-US" dirty="0" smtClean="0"/>
              <a:t> a </a:t>
            </a:r>
            <a:r>
              <a:rPr lang="en-US" dirty="0" err="1" smtClean="0"/>
              <a:t>essas</a:t>
            </a:r>
            <a:r>
              <a:rPr lang="en-US" dirty="0" smtClean="0"/>
              <a:t> </a:t>
            </a:r>
            <a:r>
              <a:rPr lang="en-US" dirty="0" err="1" smtClean="0"/>
              <a:t>escolas</a:t>
            </a:r>
            <a:r>
              <a:rPr lang="en-US" dirty="0" smtClean="0"/>
              <a:t> era de </a:t>
            </a:r>
            <a:r>
              <a:rPr lang="en-US" dirty="0" err="1" smtClean="0"/>
              <a:t>não-seleção</a:t>
            </a:r>
            <a:r>
              <a:rPr lang="en-US" dirty="0" smtClean="0"/>
              <a:t>: se o </a:t>
            </a:r>
            <a:r>
              <a:rPr lang="en-US" dirty="0" err="1" smtClean="0"/>
              <a:t>espaço</a:t>
            </a:r>
            <a:r>
              <a:rPr lang="en-US" dirty="0" smtClean="0"/>
              <a:t> </a:t>
            </a:r>
            <a:r>
              <a:rPr lang="en-US" dirty="0" err="1" smtClean="0"/>
              <a:t>permitisse</a:t>
            </a:r>
            <a:r>
              <a:rPr lang="en-US" dirty="0" smtClean="0"/>
              <a:t> </a:t>
            </a:r>
            <a:r>
              <a:rPr lang="en-US" dirty="0" err="1" smtClean="0"/>
              <a:t>elas</a:t>
            </a:r>
            <a:r>
              <a:rPr lang="en-US" dirty="0" smtClean="0"/>
              <a:t> </a:t>
            </a:r>
            <a:r>
              <a:rPr lang="en-US" dirty="0" err="1" smtClean="0"/>
              <a:t>deveriam</a:t>
            </a:r>
            <a:r>
              <a:rPr lang="en-US" dirty="0" smtClean="0"/>
              <a:t> </a:t>
            </a:r>
            <a:r>
              <a:rPr lang="en-US" dirty="0" err="1" smtClean="0"/>
              <a:t>aceitar</a:t>
            </a:r>
            <a:r>
              <a:rPr lang="en-US" dirty="0" smtClean="0"/>
              <a:t> </a:t>
            </a:r>
            <a:r>
              <a:rPr lang="en-US" dirty="0" err="1" smtClean="0"/>
              <a:t>todos</a:t>
            </a:r>
            <a:r>
              <a:rPr lang="en-US" dirty="0" smtClean="0"/>
              <a:t> </a:t>
            </a:r>
            <a:r>
              <a:rPr lang="en-US" dirty="0" err="1" smtClean="0"/>
              <a:t>os</a:t>
            </a:r>
            <a:r>
              <a:rPr lang="en-US" dirty="0" smtClean="0"/>
              <a:t> </a:t>
            </a:r>
            <a:r>
              <a:rPr lang="en-US" dirty="0" err="1" smtClean="0"/>
              <a:t>aplicantes</a:t>
            </a:r>
            <a:r>
              <a:rPr lang="en-US" dirty="0" smtClean="0"/>
              <a:t> e se </a:t>
            </a:r>
            <a:r>
              <a:rPr lang="en-US" dirty="0" err="1" smtClean="0"/>
              <a:t>houvesse</a:t>
            </a:r>
            <a:r>
              <a:rPr lang="en-US" dirty="0" smtClean="0"/>
              <a:t> </a:t>
            </a:r>
            <a:r>
              <a:rPr lang="en-US" dirty="0" err="1" smtClean="0"/>
              <a:t>excesso</a:t>
            </a:r>
            <a:r>
              <a:rPr lang="en-US" dirty="0" smtClean="0"/>
              <a:t> de </a:t>
            </a:r>
            <a:r>
              <a:rPr lang="en-US" dirty="0" err="1" smtClean="0"/>
              <a:t>demanda</a:t>
            </a:r>
            <a:r>
              <a:rPr lang="en-US" dirty="0" smtClean="0"/>
              <a:t> </a:t>
            </a:r>
            <a:r>
              <a:rPr lang="en-US" dirty="0" err="1" smtClean="0"/>
              <a:t>deveriam</a:t>
            </a:r>
            <a:r>
              <a:rPr lang="en-US" dirty="0" smtClean="0"/>
              <a:t> </a:t>
            </a:r>
            <a:r>
              <a:rPr lang="en-US" dirty="0" err="1" smtClean="0"/>
              <a:t>selecionar</a:t>
            </a:r>
            <a:r>
              <a:rPr lang="en-US" dirty="0" smtClean="0"/>
              <a:t> via </a:t>
            </a:r>
            <a:r>
              <a:rPr lang="en-US" dirty="0" err="1" smtClean="0"/>
              <a:t>sorteio</a:t>
            </a:r>
            <a:r>
              <a:rPr lang="en-US" dirty="0" smtClean="0"/>
              <a:t>. </a:t>
            </a:r>
          </a:p>
          <a:p>
            <a:r>
              <a:rPr lang="en-US" dirty="0" err="1" smtClean="0"/>
              <a:t>Randomização</a:t>
            </a:r>
            <a:r>
              <a:rPr lang="en-US" dirty="0" smtClean="0"/>
              <a:t> </a:t>
            </a:r>
            <a:r>
              <a:rPr lang="en-US" dirty="0" err="1" smtClean="0"/>
              <a:t>desse</a:t>
            </a:r>
            <a:r>
              <a:rPr lang="en-US" dirty="0" smtClean="0"/>
              <a:t> </a:t>
            </a:r>
            <a:r>
              <a:rPr lang="en-US" dirty="0" err="1" smtClean="0"/>
              <a:t>programa</a:t>
            </a:r>
            <a:r>
              <a:rPr lang="en-US" dirty="0" smtClean="0"/>
              <a:t> </a:t>
            </a:r>
            <a:r>
              <a:rPr lang="en-US" dirty="0" err="1" smtClean="0"/>
              <a:t>ocorreu</a:t>
            </a:r>
            <a:r>
              <a:rPr lang="en-US" dirty="0" smtClean="0"/>
              <a:t> </a:t>
            </a:r>
            <a:r>
              <a:rPr lang="en-US" dirty="0" err="1" smtClean="0"/>
              <a:t>em</a:t>
            </a:r>
            <a:r>
              <a:rPr lang="en-US" dirty="0" smtClean="0"/>
              <a:t> </a:t>
            </a:r>
            <a:r>
              <a:rPr lang="en-US" dirty="0" err="1" smtClean="0"/>
              <a:t>duas</a:t>
            </a:r>
            <a:r>
              <a:rPr lang="en-US" dirty="0" smtClean="0"/>
              <a:t> </a:t>
            </a:r>
            <a:r>
              <a:rPr lang="en-US" dirty="0" err="1" smtClean="0"/>
              <a:t>etapas</a:t>
            </a:r>
            <a:r>
              <a:rPr lang="en-US" dirty="0" smtClean="0"/>
              <a:t>:</a:t>
            </a:r>
          </a:p>
          <a:p>
            <a:pPr lvl="1"/>
            <a:r>
              <a:rPr lang="en-US" dirty="0" smtClean="0"/>
              <a:t>1º: 90 </a:t>
            </a:r>
            <a:r>
              <a:rPr lang="en-US" dirty="0" err="1" smtClean="0"/>
              <a:t>vilas</a:t>
            </a:r>
            <a:r>
              <a:rPr lang="en-US" dirty="0" smtClean="0"/>
              <a:t> </a:t>
            </a:r>
            <a:r>
              <a:rPr lang="en-US" dirty="0" err="1" smtClean="0"/>
              <a:t>foram</a:t>
            </a:r>
            <a:r>
              <a:rPr lang="en-US" dirty="0" smtClean="0"/>
              <a:t> </a:t>
            </a:r>
            <a:r>
              <a:rPr lang="en-US" dirty="0" err="1" smtClean="0"/>
              <a:t>aleatoriamente</a:t>
            </a:r>
            <a:r>
              <a:rPr lang="en-US" dirty="0" smtClean="0"/>
              <a:t> </a:t>
            </a:r>
            <a:r>
              <a:rPr lang="en-US" dirty="0" err="1" smtClean="0"/>
              <a:t>selecionadas</a:t>
            </a:r>
            <a:r>
              <a:rPr lang="en-US" dirty="0" smtClean="0"/>
              <a:t> para </a:t>
            </a:r>
            <a:r>
              <a:rPr lang="en-US" dirty="0" err="1" smtClean="0"/>
              <a:t>receber</a:t>
            </a:r>
            <a:r>
              <a:rPr lang="en-US" dirty="0" smtClean="0"/>
              <a:t> vouchers; </a:t>
            </a:r>
          </a:p>
          <a:p>
            <a:pPr lvl="1"/>
            <a:r>
              <a:rPr lang="en-US" dirty="0" smtClean="0"/>
              <a:t>2º, </a:t>
            </a:r>
            <a:r>
              <a:rPr lang="en-US" dirty="0" err="1" smtClean="0"/>
              <a:t>dentro</a:t>
            </a:r>
            <a:r>
              <a:rPr lang="en-US" dirty="0" smtClean="0"/>
              <a:t> das 90 </a:t>
            </a:r>
            <a:r>
              <a:rPr lang="en-US" dirty="0" err="1" smtClean="0"/>
              <a:t>vilas</a:t>
            </a:r>
            <a:r>
              <a:rPr lang="en-US" dirty="0" smtClean="0"/>
              <a:t> de </a:t>
            </a:r>
            <a:r>
              <a:rPr lang="en-US" dirty="0" err="1" smtClean="0"/>
              <a:t>tratamento</a:t>
            </a:r>
            <a:r>
              <a:rPr lang="en-US" dirty="0" smtClean="0"/>
              <a:t>, </a:t>
            </a:r>
            <a:r>
              <a:rPr lang="en-US" dirty="0" err="1" smtClean="0"/>
              <a:t>em</a:t>
            </a:r>
            <a:r>
              <a:rPr lang="en-US" dirty="0" smtClean="0"/>
              <a:t> </a:t>
            </a:r>
            <a:r>
              <a:rPr lang="en-US" dirty="0" err="1" smtClean="0"/>
              <a:t>torno</a:t>
            </a:r>
            <a:r>
              <a:rPr lang="en-US" dirty="0" smtClean="0"/>
              <a:t> de 3,000 households </a:t>
            </a:r>
            <a:r>
              <a:rPr lang="en-US" dirty="0" err="1" smtClean="0"/>
              <a:t>tinham</a:t>
            </a:r>
            <a:r>
              <a:rPr lang="en-US" dirty="0" smtClean="0"/>
              <a:t> </a:t>
            </a:r>
            <a:r>
              <a:rPr lang="en-US" dirty="0" err="1" smtClean="0"/>
              <a:t>aplicado</a:t>
            </a:r>
            <a:r>
              <a:rPr lang="en-US" dirty="0" smtClean="0"/>
              <a:t> para o vouchers. </a:t>
            </a:r>
            <a:r>
              <a:rPr lang="en-US" dirty="0" err="1" smtClean="0"/>
              <a:t>Dessas</a:t>
            </a:r>
            <a:r>
              <a:rPr lang="en-US" dirty="0" smtClean="0"/>
              <a:t>, 2,000 </a:t>
            </a:r>
            <a:r>
              <a:rPr lang="en-US" dirty="0" err="1" smtClean="0"/>
              <a:t>foram</a:t>
            </a:r>
            <a:r>
              <a:rPr lang="en-US" dirty="0" smtClean="0"/>
              <a:t> </a:t>
            </a:r>
            <a:r>
              <a:rPr lang="en-US" dirty="0" err="1" smtClean="0"/>
              <a:t>aleatoriamente</a:t>
            </a:r>
            <a:r>
              <a:rPr lang="en-US" dirty="0" smtClean="0"/>
              <a:t> </a:t>
            </a:r>
            <a:r>
              <a:rPr lang="en-US" dirty="0" err="1" smtClean="0"/>
              <a:t>sorteadas</a:t>
            </a:r>
            <a:r>
              <a:rPr lang="en-US" dirty="0" smtClean="0"/>
              <a:t> para </a:t>
            </a:r>
            <a:r>
              <a:rPr lang="en-US" dirty="0" err="1" smtClean="0"/>
              <a:t>receber</a:t>
            </a:r>
            <a:r>
              <a:rPr lang="en-US" dirty="0" smtClean="0"/>
              <a:t> (e, </a:t>
            </a:r>
            <a:r>
              <a:rPr lang="en-US" dirty="0" err="1" smtClean="0"/>
              <a:t>em</a:t>
            </a:r>
            <a:r>
              <a:rPr lang="en-US" dirty="0" smtClean="0"/>
              <a:t> </a:t>
            </a:r>
            <a:r>
              <a:rPr lang="en-US" dirty="0" err="1" smtClean="0"/>
              <a:t>torno</a:t>
            </a:r>
            <a:r>
              <a:rPr lang="en-US" dirty="0" smtClean="0"/>
              <a:t>, de 1,200 de </a:t>
            </a:r>
            <a:r>
              <a:rPr lang="en-US" dirty="0" err="1" smtClean="0"/>
              <a:t>fato</a:t>
            </a:r>
            <a:r>
              <a:rPr lang="en-US" dirty="0" smtClean="0"/>
              <a:t> </a:t>
            </a:r>
            <a:r>
              <a:rPr lang="en-US" dirty="0" err="1" smtClean="0"/>
              <a:t>fizeram</a:t>
            </a:r>
            <a:r>
              <a:rPr lang="en-US" dirty="0" smtClean="0"/>
              <a:t> </a:t>
            </a:r>
            <a:r>
              <a:rPr lang="en-US" dirty="0" err="1" smtClean="0"/>
              <a:t>uso</a:t>
            </a:r>
            <a:r>
              <a:rPr lang="en-US" dirty="0" smtClean="0"/>
              <a:t>).</a:t>
            </a:r>
            <a:endParaRPr lang="pt-BR" dirty="0"/>
          </a:p>
        </p:txBody>
      </p:sp>
    </p:spTree>
    <p:extLst>
      <p:ext uri="{BB962C8B-B14F-4D97-AF65-F5344CB8AC3E}">
        <p14:creationId xmlns:p14="http://schemas.microsoft.com/office/powerpoint/2010/main" val="41907413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Design dos programas que serão discutidos na revisão empírica</a:t>
            </a:r>
            <a:endParaRPr lang="pt-BR" dirty="0"/>
          </a:p>
        </p:txBody>
      </p:sp>
      <p:sp>
        <p:nvSpPr>
          <p:cNvPr id="3" name="Subtítulo 2"/>
          <p:cNvSpPr>
            <a:spLocks noGrp="1"/>
          </p:cNvSpPr>
          <p:nvPr>
            <p:ph type="subTitle" idx="1"/>
          </p:nvPr>
        </p:nvSpPr>
        <p:spPr/>
        <p:txBody>
          <a:bodyPr/>
          <a:lstStyle/>
          <a:p>
            <a:r>
              <a:rPr lang="pt-BR" dirty="0" err="1" smtClean="0"/>
              <a:t>Large</a:t>
            </a:r>
            <a:r>
              <a:rPr lang="pt-BR" dirty="0" smtClean="0"/>
              <a:t> </a:t>
            </a:r>
            <a:r>
              <a:rPr lang="pt-BR" dirty="0" err="1" smtClean="0"/>
              <a:t>scale</a:t>
            </a:r>
            <a:endParaRPr lang="pt-BR" dirty="0" smtClean="0"/>
          </a:p>
          <a:p>
            <a:r>
              <a:rPr lang="pt-BR" dirty="0" smtClean="0"/>
              <a:t>Ou seja, não são </a:t>
            </a:r>
            <a:r>
              <a:rPr lang="pt-BR" dirty="0" err="1" smtClean="0"/>
              <a:t>targeted</a:t>
            </a:r>
            <a:endParaRPr lang="pt-BR" dirty="0"/>
          </a:p>
        </p:txBody>
      </p:sp>
    </p:spTree>
    <p:extLst>
      <p:ext uri="{BB962C8B-B14F-4D97-AF65-F5344CB8AC3E}">
        <p14:creationId xmlns:p14="http://schemas.microsoft.com/office/powerpoint/2010/main" val="30134470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6632"/>
            <a:ext cx="8229600" cy="706090"/>
          </a:xfrm>
        </p:spPr>
        <p:txBody>
          <a:bodyPr>
            <a:normAutofit fontScale="90000"/>
          </a:bodyPr>
          <a:lstStyle/>
          <a:p>
            <a:r>
              <a:rPr lang="pt-BR" dirty="0" smtClean="0"/>
              <a:t>Chile</a:t>
            </a:r>
            <a:endParaRPr lang="pt-BR" dirty="0"/>
          </a:p>
        </p:txBody>
      </p:sp>
      <p:sp>
        <p:nvSpPr>
          <p:cNvPr id="3" name="Espaço Reservado para Conteúdo 2"/>
          <p:cNvSpPr>
            <a:spLocks noGrp="1"/>
          </p:cNvSpPr>
          <p:nvPr>
            <p:ph idx="1"/>
          </p:nvPr>
        </p:nvSpPr>
        <p:spPr>
          <a:xfrm>
            <a:off x="323528" y="1052736"/>
            <a:ext cx="8496944" cy="5616624"/>
          </a:xfrm>
        </p:spPr>
        <p:txBody>
          <a:bodyPr>
            <a:normAutofit fontScale="85000" lnSpcReduction="20000"/>
          </a:bodyPr>
          <a:lstStyle/>
          <a:p>
            <a:r>
              <a:rPr lang="en-US" dirty="0" err="1" smtClean="0"/>
              <a:t>esquema</a:t>
            </a:r>
            <a:r>
              <a:rPr lang="en-US" dirty="0" smtClean="0"/>
              <a:t> universal de voucher: a </a:t>
            </a:r>
            <a:r>
              <a:rPr lang="en-US" dirty="0" err="1" smtClean="0"/>
              <a:t>partir</a:t>
            </a:r>
            <a:r>
              <a:rPr lang="en-US" dirty="0" smtClean="0"/>
              <a:t> de 1981</a:t>
            </a:r>
          </a:p>
          <a:p>
            <a:r>
              <a:rPr lang="en-US" dirty="0" smtClean="0"/>
              <a:t>Antes da </a:t>
            </a:r>
            <a:r>
              <a:rPr lang="en-US" dirty="0" err="1" smtClean="0"/>
              <a:t>reforma</a:t>
            </a:r>
            <a:r>
              <a:rPr lang="en-US" dirty="0" smtClean="0"/>
              <a:t>, </a:t>
            </a:r>
            <a:r>
              <a:rPr lang="en-US" dirty="0" err="1" smtClean="0"/>
              <a:t>três</a:t>
            </a:r>
            <a:r>
              <a:rPr lang="en-US" dirty="0" smtClean="0"/>
              <a:t> </a:t>
            </a:r>
            <a:r>
              <a:rPr lang="en-US" dirty="0" err="1" smtClean="0"/>
              <a:t>tipos</a:t>
            </a:r>
            <a:r>
              <a:rPr lang="en-US" dirty="0" smtClean="0"/>
              <a:t> de </a:t>
            </a:r>
            <a:r>
              <a:rPr lang="en-US" dirty="0" err="1" smtClean="0"/>
              <a:t>escolas</a:t>
            </a:r>
            <a:r>
              <a:rPr lang="en-US" dirty="0" smtClean="0"/>
              <a:t> </a:t>
            </a:r>
            <a:r>
              <a:rPr lang="en-US" dirty="0" err="1" smtClean="0"/>
              <a:t>estavam</a:t>
            </a:r>
            <a:r>
              <a:rPr lang="en-US" dirty="0" smtClean="0"/>
              <a:t> </a:t>
            </a:r>
            <a:r>
              <a:rPr lang="en-US" dirty="0" err="1" smtClean="0"/>
              <a:t>em</a:t>
            </a:r>
            <a:r>
              <a:rPr lang="en-US" dirty="0" smtClean="0"/>
              <a:t> </a:t>
            </a:r>
            <a:r>
              <a:rPr lang="en-US" dirty="0" err="1" smtClean="0"/>
              <a:t>operação</a:t>
            </a:r>
            <a:r>
              <a:rPr lang="en-US" dirty="0" smtClean="0"/>
              <a:t>: </a:t>
            </a:r>
            <a:r>
              <a:rPr lang="en-US" dirty="0" err="1" smtClean="0"/>
              <a:t>i</a:t>
            </a:r>
            <a:r>
              <a:rPr lang="en-US" dirty="0" smtClean="0"/>
              <a:t>) </a:t>
            </a:r>
            <a:r>
              <a:rPr lang="en-US" dirty="0" err="1" smtClean="0"/>
              <a:t>escolas</a:t>
            </a:r>
            <a:r>
              <a:rPr lang="en-US" dirty="0" smtClean="0"/>
              <a:t> </a:t>
            </a:r>
            <a:r>
              <a:rPr lang="en-US" dirty="0" err="1" smtClean="0"/>
              <a:t>públicas</a:t>
            </a:r>
            <a:r>
              <a:rPr lang="en-US" dirty="0" smtClean="0"/>
              <a:t> </a:t>
            </a:r>
            <a:r>
              <a:rPr lang="en-US" dirty="0" err="1" smtClean="0"/>
              <a:t>gerenciadas</a:t>
            </a:r>
            <a:r>
              <a:rPr lang="en-US" dirty="0" smtClean="0"/>
              <a:t> </a:t>
            </a:r>
            <a:r>
              <a:rPr lang="en-US" dirty="0" err="1" smtClean="0"/>
              <a:t>pelo</a:t>
            </a:r>
            <a:r>
              <a:rPr lang="en-US" dirty="0" smtClean="0"/>
              <a:t> </a:t>
            </a:r>
            <a:r>
              <a:rPr lang="en-US" dirty="0" err="1" smtClean="0"/>
              <a:t>Ministério</a:t>
            </a:r>
            <a:r>
              <a:rPr lang="en-US" dirty="0" smtClean="0"/>
              <a:t> da </a:t>
            </a:r>
            <a:r>
              <a:rPr lang="en-US" dirty="0" err="1" smtClean="0"/>
              <a:t>Educação</a:t>
            </a:r>
            <a:r>
              <a:rPr lang="en-US" dirty="0" smtClean="0"/>
              <a:t> (80% das </a:t>
            </a:r>
            <a:r>
              <a:rPr lang="en-US" dirty="0" err="1" smtClean="0"/>
              <a:t>matrículas</a:t>
            </a:r>
            <a:r>
              <a:rPr lang="en-US" dirty="0" smtClean="0"/>
              <a:t>), ii) </a:t>
            </a:r>
            <a:r>
              <a:rPr lang="en-US" dirty="0" err="1" smtClean="0"/>
              <a:t>escolas</a:t>
            </a:r>
            <a:r>
              <a:rPr lang="en-US" dirty="0" smtClean="0"/>
              <a:t> </a:t>
            </a:r>
            <a:r>
              <a:rPr lang="en-US" dirty="0" err="1" smtClean="0"/>
              <a:t>privadas</a:t>
            </a:r>
            <a:r>
              <a:rPr lang="en-US" dirty="0" smtClean="0"/>
              <a:t> </a:t>
            </a:r>
            <a:r>
              <a:rPr lang="en-US" dirty="0" err="1" smtClean="0"/>
              <a:t>não-subsidiadas</a:t>
            </a:r>
            <a:r>
              <a:rPr lang="en-US" dirty="0" smtClean="0"/>
              <a:t> que </a:t>
            </a:r>
            <a:r>
              <a:rPr lang="en-US" dirty="0" err="1" smtClean="0"/>
              <a:t>atendiam</a:t>
            </a:r>
            <a:r>
              <a:rPr lang="en-US" dirty="0" smtClean="0"/>
              <a:t> as </a:t>
            </a:r>
            <a:r>
              <a:rPr lang="en-US" dirty="0" err="1" smtClean="0"/>
              <a:t>famílias</a:t>
            </a:r>
            <a:r>
              <a:rPr lang="en-US" dirty="0" smtClean="0"/>
              <a:t> de </a:t>
            </a:r>
            <a:r>
              <a:rPr lang="en-US" dirty="0" err="1" smtClean="0"/>
              <a:t>renda</a:t>
            </a:r>
            <a:r>
              <a:rPr lang="en-US" dirty="0" smtClean="0"/>
              <a:t> </a:t>
            </a:r>
            <a:r>
              <a:rPr lang="en-US" dirty="0" err="1" smtClean="0"/>
              <a:t>alta</a:t>
            </a:r>
            <a:r>
              <a:rPr lang="en-US" dirty="0" smtClean="0"/>
              <a:t> (6% das </a:t>
            </a:r>
            <a:r>
              <a:rPr lang="en-US" dirty="0" err="1" smtClean="0"/>
              <a:t>matrículas</a:t>
            </a:r>
            <a:r>
              <a:rPr lang="en-US" dirty="0" smtClean="0"/>
              <a:t>), e iii) </a:t>
            </a:r>
            <a:r>
              <a:rPr lang="en-US" dirty="0" err="1" smtClean="0"/>
              <a:t>escolas</a:t>
            </a:r>
            <a:r>
              <a:rPr lang="en-US" dirty="0" smtClean="0"/>
              <a:t> </a:t>
            </a:r>
            <a:r>
              <a:rPr lang="en-US" dirty="0" err="1" smtClean="0"/>
              <a:t>privadas</a:t>
            </a:r>
            <a:r>
              <a:rPr lang="en-US" dirty="0" smtClean="0"/>
              <a:t> </a:t>
            </a:r>
            <a:r>
              <a:rPr lang="en-US" dirty="0" err="1" smtClean="0"/>
              <a:t>subsidiadas</a:t>
            </a:r>
            <a:r>
              <a:rPr lang="en-US" dirty="0" smtClean="0"/>
              <a:t> que </a:t>
            </a:r>
            <a:r>
              <a:rPr lang="en-US" dirty="0" err="1" smtClean="0"/>
              <a:t>não</a:t>
            </a:r>
            <a:r>
              <a:rPr lang="en-US" dirty="0" smtClean="0"/>
              <a:t> </a:t>
            </a:r>
            <a:r>
              <a:rPr lang="en-US" dirty="0" err="1" smtClean="0"/>
              <a:t>cobravam</a:t>
            </a:r>
            <a:r>
              <a:rPr lang="en-US" dirty="0" smtClean="0"/>
              <a:t> </a:t>
            </a:r>
            <a:r>
              <a:rPr lang="en-US" dirty="0" err="1" smtClean="0"/>
              <a:t>mensalidades</a:t>
            </a:r>
            <a:r>
              <a:rPr lang="en-US" dirty="0" smtClean="0"/>
              <a:t>, </a:t>
            </a:r>
            <a:r>
              <a:rPr lang="en-US" dirty="0" err="1" smtClean="0"/>
              <a:t>recebiam</a:t>
            </a:r>
            <a:r>
              <a:rPr lang="en-US" dirty="0" smtClean="0"/>
              <a:t> </a:t>
            </a:r>
            <a:r>
              <a:rPr lang="en-US" dirty="0" err="1" smtClean="0"/>
              <a:t>subsídios</a:t>
            </a:r>
            <a:r>
              <a:rPr lang="en-US" dirty="0" smtClean="0"/>
              <a:t> lump-sum, </a:t>
            </a:r>
            <a:r>
              <a:rPr lang="en-US" dirty="0" err="1" smtClean="0"/>
              <a:t>em</a:t>
            </a:r>
            <a:r>
              <a:rPr lang="en-US" dirty="0" smtClean="0"/>
              <a:t> </a:t>
            </a:r>
            <a:r>
              <a:rPr lang="en-US" dirty="0" err="1" smtClean="0"/>
              <a:t>geral</a:t>
            </a:r>
            <a:r>
              <a:rPr lang="en-US" dirty="0" smtClean="0"/>
              <a:t> </a:t>
            </a:r>
            <a:r>
              <a:rPr lang="en-US" dirty="0" err="1" smtClean="0"/>
              <a:t>Católicas</a:t>
            </a:r>
            <a:r>
              <a:rPr lang="en-US" dirty="0" smtClean="0"/>
              <a:t> (14% das </a:t>
            </a:r>
            <a:r>
              <a:rPr lang="en-US" dirty="0" err="1" smtClean="0"/>
              <a:t>matrículas</a:t>
            </a:r>
            <a:r>
              <a:rPr lang="en-US" dirty="0" smtClean="0"/>
              <a:t>).  </a:t>
            </a:r>
          </a:p>
          <a:p>
            <a:r>
              <a:rPr lang="en-US" dirty="0" err="1" smtClean="0"/>
              <a:t>Reforma</a:t>
            </a:r>
            <a:r>
              <a:rPr lang="en-US" dirty="0" smtClean="0"/>
              <a:t> 1981 </a:t>
            </a:r>
            <a:r>
              <a:rPr lang="en-US" dirty="0" err="1" smtClean="0"/>
              <a:t>teve</a:t>
            </a:r>
            <a:r>
              <a:rPr lang="en-US" dirty="0" smtClean="0"/>
              <a:t> </a:t>
            </a:r>
            <a:r>
              <a:rPr lang="en-US" dirty="0" err="1" smtClean="0"/>
              <a:t>dois</a:t>
            </a:r>
            <a:r>
              <a:rPr lang="en-US" dirty="0" smtClean="0"/>
              <a:t> </a:t>
            </a:r>
            <a:r>
              <a:rPr lang="en-US" dirty="0" err="1" smtClean="0"/>
              <a:t>componentes</a:t>
            </a:r>
            <a:r>
              <a:rPr lang="en-US" dirty="0" smtClean="0"/>
              <a:t> </a:t>
            </a:r>
            <a:r>
              <a:rPr lang="en-US" dirty="0" err="1" smtClean="0"/>
              <a:t>principais</a:t>
            </a:r>
            <a:r>
              <a:rPr lang="en-US" dirty="0" smtClean="0"/>
              <a:t>: 1a) </a:t>
            </a:r>
            <a:r>
              <a:rPr lang="en-US" dirty="0" err="1" smtClean="0"/>
              <a:t>gerenciamento</a:t>
            </a:r>
            <a:r>
              <a:rPr lang="en-US" dirty="0" smtClean="0"/>
              <a:t> das </a:t>
            </a:r>
            <a:r>
              <a:rPr lang="en-US" dirty="0" err="1" smtClean="0"/>
              <a:t>escolas</a:t>
            </a:r>
            <a:r>
              <a:rPr lang="en-US" dirty="0" smtClean="0"/>
              <a:t> </a:t>
            </a:r>
            <a:r>
              <a:rPr lang="en-US" dirty="0" err="1" smtClean="0"/>
              <a:t>públicas</a:t>
            </a:r>
            <a:r>
              <a:rPr lang="en-US" dirty="0" smtClean="0"/>
              <a:t> </a:t>
            </a:r>
            <a:r>
              <a:rPr lang="en-US" dirty="0" err="1" smtClean="0"/>
              <a:t>foi</a:t>
            </a:r>
            <a:r>
              <a:rPr lang="en-US" dirty="0" smtClean="0"/>
              <a:t> </a:t>
            </a:r>
            <a:r>
              <a:rPr lang="en-US" dirty="0" err="1" smtClean="0"/>
              <a:t>transferido</a:t>
            </a:r>
            <a:r>
              <a:rPr lang="en-US" dirty="0" smtClean="0"/>
              <a:t> para </a:t>
            </a:r>
            <a:r>
              <a:rPr lang="en-US" dirty="0" err="1" smtClean="0"/>
              <a:t>os</a:t>
            </a:r>
            <a:r>
              <a:rPr lang="en-US" dirty="0" smtClean="0"/>
              <a:t> </a:t>
            </a:r>
            <a:r>
              <a:rPr lang="en-US" dirty="0" err="1" smtClean="0"/>
              <a:t>municípios</a:t>
            </a:r>
            <a:r>
              <a:rPr lang="en-US" dirty="0"/>
              <a:t> </a:t>
            </a:r>
            <a:r>
              <a:rPr lang="en-US" dirty="0" smtClean="0"/>
              <a:t>e </a:t>
            </a:r>
            <a:r>
              <a:rPr lang="en-US" dirty="0" err="1" smtClean="0"/>
              <a:t>simultaneamente</a:t>
            </a:r>
            <a:r>
              <a:rPr lang="en-US" dirty="0" smtClean="0"/>
              <a:t> </a:t>
            </a:r>
            <a:r>
              <a:rPr lang="en-US" dirty="0" err="1" smtClean="0"/>
              <a:t>garantiu</a:t>
            </a:r>
            <a:r>
              <a:rPr lang="en-US" dirty="0" smtClean="0"/>
              <a:t>-se um </a:t>
            </a:r>
            <a:r>
              <a:rPr lang="en-US" dirty="0" err="1" smtClean="0"/>
              <a:t>subsídio</a:t>
            </a:r>
            <a:r>
              <a:rPr lang="en-US" dirty="0" smtClean="0"/>
              <a:t> </a:t>
            </a:r>
            <a:r>
              <a:rPr lang="en-US" dirty="0" err="1" smtClean="0"/>
              <a:t>por</a:t>
            </a:r>
            <a:r>
              <a:rPr lang="en-US" dirty="0" smtClean="0"/>
              <a:t> </a:t>
            </a:r>
            <a:r>
              <a:rPr lang="en-US" dirty="0" err="1" smtClean="0"/>
              <a:t>estudante</a:t>
            </a:r>
            <a:r>
              <a:rPr lang="en-US" dirty="0" smtClean="0"/>
              <a:t> </a:t>
            </a:r>
            <a:r>
              <a:rPr lang="en-US" dirty="0" err="1" smtClean="0"/>
              <a:t>suficiente</a:t>
            </a:r>
            <a:r>
              <a:rPr lang="en-US" dirty="0" smtClean="0"/>
              <a:t> para </a:t>
            </a:r>
            <a:r>
              <a:rPr lang="en-US" dirty="0" err="1" smtClean="0"/>
              <a:t>cobrir</a:t>
            </a:r>
            <a:r>
              <a:rPr lang="en-US" dirty="0" smtClean="0"/>
              <a:t> </a:t>
            </a:r>
            <a:r>
              <a:rPr lang="en-US" dirty="0" err="1" smtClean="0"/>
              <a:t>seus</a:t>
            </a:r>
            <a:r>
              <a:rPr lang="en-US" dirty="0" smtClean="0"/>
              <a:t> </a:t>
            </a:r>
            <a:r>
              <a:rPr lang="en-US" dirty="0" err="1" smtClean="0"/>
              <a:t>custos</a:t>
            </a:r>
            <a:r>
              <a:rPr lang="en-US" dirty="0" smtClean="0"/>
              <a:t>. 2a) </a:t>
            </a:r>
            <a:r>
              <a:rPr lang="en-US" dirty="0" err="1" smtClean="0"/>
              <a:t>escolas</a:t>
            </a:r>
            <a:r>
              <a:rPr lang="en-US" dirty="0" smtClean="0"/>
              <a:t> </a:t>
            </a:r>
            <a:r>
              <a:rPr lang="en-US" dirty="0" err="1" smtClean="0"/>
              <a:t>privadas</a:t>
            </a:r>
            <a:r>
              <a:rPr lang="en-US" dirty="0" smtClean="0"/>
              <a:t> </a:t>
            </a:r>
            <a:r>
              <a:rPr lang="en-US" dirty="0" err="1" smtClean="0"/>
              <a:t>subsidiadas</a:t>
            </a:r>
            <a:r>
              <a:rPr lang="en-US" dirty="0" smtClean="0"/>
              <a:t> (</a:t>
            </a:r>
            <a:r>
              <a:rPr lang="en-US" dirty="0" err="1" smtClean="0"/>
              <a:t>ou</a:t>
            </a:r>
            <a:r>
              <a:rPr lang="en-US" dirty="0" smtClean="0"/>
              <a:t> “voucher”) </a:t>
            </a:r>
            <a:r>
              <a:rPr lang="en-US" dirty="0" err="1" smtClean="0"/>
              <a:t>começaram</a:t>
            </a:r>
            <a:r>
              <a:rPr lang="en-US" dirty="0" smtClean="0"/>
              <a:t> a </a:t>
            </a:r>
            <a:r>
              <a:rPr lang="en-US" dirty="0" err="1" smtClean="0"/>
              <a:t>receber</a:t>
            </a:r>
            <a:r>
              <a:rPr lang="en-US" dirty="0" smtClean="0"/>
              <a:t> </a:t>
            </a:r>
            <a:r>
              <a:rPr lang="en-US" dirty="0" err="1" smtClean="0"/>
              <a:t>exatamente</a:t>
            </a:r>
            <a:r>
              <a:rPr lang="en-US" dirty="0" smtClean="0"/>
              <a:t> o </a:t>
            </a:r>
            <a:r>
              <a:rPr lang="en-US" dirty="0" err="1" smtClean="0"/>
              <a:t>mesmo</a:t>
            </a:r>
            <a:r>
              <a:rPr lang="en-US" dirty="0" smtClean="0"/>
              <a:t> </a:t>
            </a:r>
            <a:r>
              <a:rPr lang="en-US" dirty="0" err="1" smtClean="0"/>
              <a:t>subsídio</a:t>
            </a:r>
            <a:r>
              <a:rPr lang="en-US" dirty="0" smtClean="0"/>
              <a:t> </a:t>
            </a:r>
            <a:r>
              <a:rPr lang="en-US" dirty="0" err="1" smtClean="0"/>
              <a:t>por</a:t>
            </a:r>
            <a:r>
              <a:rPr lang="en-US" dirty="0" smtClean="0"/>
              <a:t> </a:t>
            </a:r>
            <a:r>
              <a:rPr lang="en-US" dirty="0" err="1" smtClean="0"/>
              <a:t>estudante</a:t>
            </a:r>
            <a:r>
              <a:rPr lang="en-US" dirty="0" smtClean="0"/>
              <a:t> que as </a:t>
            </a:r>
            <a:r>
              <a:rPr lang="en-US" dirty="0" err="1" smtClean="0"/>
              <a:t>escolas</a:t>
            </a:r>
            <a:r>
              <a:rPr lang="en-US" dirty="0" smtClean="0"/>
              <a:t> </a:t>
            </a:r>
            <a:r>
              <a:rPr lang="en-US" dirty="0" err="1" smtClean="0"/>
              <a:t>municipais</a:t>
            </a:r>
            <a:r>
              <a:rPr lang="en-US" dirty="0" smtClean="0"/>
              <a:t>. </a:t>
            </a:r>
            <a:r>
              <a:rPr lang="en-US" dirty="0" err="1" smtClean="0"/>
              <a:t>Estas</a:t>
            </a:r>
            <a:r>
              <a:rPr lang="en-US" dirty="0" smtClean="0"/>
              <a:t> </a:t>
            </a:r>
            <a:r>
              <a:rPr lang="en-US" dirty="0" err="1" smtClean="0"/>
              <a:t>mudanças</a:t>
            </a:r>
            <a:r>
              <a:rPr lang="en-US" dirty="0" smtClean="0"/>
              <a:t> </a:t>
            </a:r>
            <a:r>
              <a:rPr lang="en-US" dirty="0" err="1" smtClean="0"/>
              <a:t>levaram</a:t>
            </a:r>
            <a:r>
              <a:rPr lang="en-US" dirty="0" smtClean="0"/>
              <a:t> a </a:t>
            </a:r>
            <a:r>
              <a:rPr lang="en-US" dirty="0" err="1" smtClean="0"/>
              <a:t>uma</a:t>
            </a:r>
            <a:r>
              <a:rPr lang="en-US" dirty="0" smtClean="0"/>
              <a:t> entrada </a:t>
            </a:r>
            <a:r>
              <a:rPr lang="en-US" dirty="0" err="1" smtClean="0"/>
              <a:t>substancial</a:t>
            </a:r>
            <a:r>
              <a:rPr lang="en-US" dirty="0" smtClean="0"/>
              <a:t> de </a:t>
            </a:r>
            <a:r>
              <a:rPr lang="en-US" dirty="0" err="1" smtClean="0"/>
              <a:t>escolas</a:t>
            </a:r>
            <a:r>
              <a:rPr lang="en-US" dirty="0" smtClean="0"/>
              <a:t> </a:t>
            </a:r>
            <a:r>
              <a:rPr lang="en-US" dirty="0" err="1" smtClean="0"/>
              <a:t>privadas</a:t>
            </a:r>
            <a:r>
              <a:rPr lang="en-US" dirty="0" smtClean="0"/>
              <a:t>. </a:t>
            </a:r>
          </a:p>
        </p:txBody>
      </p:sp>
    </p:spTree>
    <p:extLst>
      <p:ext uri="{BB962C8B-B14F-4D97-AF65-F5344CB8AC3E}">
        <p14:creationId xmlns:p14="http://schemas.microsoft.com/office/powerpoint/2010/main" val="38492427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6632"/>
            <a:ext cx="8229600" cy="706090"/>
          </a:xfrm>
        </p:spPr>
        <p:txBody>
          <a:bodyPr>
            <a:normAutofit fontScale="90000"/>
          </a:bodyPr>
          <a:lstStyle/>
          <a:p>
            <a:r>
              <a:rPr lang="pt-BR" dirty="0" smtClean="0"/>
              <a:t>Chile</a:t>
            </a:r>
            <a:endParaRPr lang="pt-BR" dirty="0"/>
          </a:p>
        </p:txBody>
      </p:sp>
      <p:sp>
        <p:nvSpPr>
          <p:cNvPr id="3" name="Espaço Reservado para Conteúdo 2"/>
          <p:cNvSpPr>
            <a:spLocks noGrp="1"/>
          </p:cNvSpPr>
          <p:nvPr>
            <p:ph idx="1"/>
          </p:nvPr>
        </p:nvSpPr>
        <p:spPr>
          <a:xfrm>
            <a:off x="323528" y="1052736"/>
            <a:ext cx="8496944" cy="5616624"/>
          </a:xfrm>
        </p:spPr>
        <p:txBody>
          <a:bodyPr>
            <a:normAutofit/>
          </a:bodyPr>
          <a:lstStyle/>
          <a:p>
            <a:r>
              <a:rPr lang="en-US" dirty="0" smtClean="0"/>
              <a:t>2009: 57% dos </a:t>
            </a:r>
            <a:r>
              <a:rPr lang="en-US" dirty="0" err="1" smtClean="0"/>
              <a:t>estudantes</a:t>
            </a:r>
            <a:r>
              <a:rPr lang="en-US" dirty="0" smtClean="0"/>
              <a:t> </a:t>
            </a:r>
            <a:r>
              <a:rPr lang="en-US" dirty="0" err="1" smtClean="0"/>
              <a:t>frequentavam</a:t>
            </a:r>
            <a:r>
              <a:rPr lang="en-US" dirty="0" smtClean="0"/>
              <a:t> </a:t>
            </a:r>
            <a:r>
              <a:rPr lang="en-US" dirty="0" err="1" smtClean="0"/>
              <a:t>escolas</a:t>
            </a:r>
            <a:r>
              <a:rPr lang="en-US" dirty="0" smtClean="0"/>
              <a:t> </a:t>
            </a:r>
            <a:r>
              <a:rPr lang="en-US" dirty="0" err="1" smtClean="0"/>
              <a:t>privadas</a:t>
            </a:r>
            <a:r>
              <a:rPr lang="en-US" dirty="0" smtClean="0"/>
              <a:t>, com </a:t>
            </a:r>
            <a:r>
              <a:rPr lang="en-US" dirty="0" err="1" smtClean="0"/>
              <a:t>escolas</a:t>
            </a:r>
            <a:r>
              <a:rPr lang="en-US" dirty="0" smtClean="0"/>
              <a:t> com voucher </a:t>
            </a:r>
            <a:r>
              <a:rPr lang="en-US" dirty="0" err="1" smtClean="0"/>
              <a:t>explicando</a:t>
            </a:r>
            <a:r>
              <a:rPr lang="en-US" dirty="0" smtClean="0"/>
              <a:t> 50%. </a:t>
            </a:r>
          </a:p>
          <a:p>
            <a:r>
              <a:rPr lang="en-US" b="1" dirty="0" err="1" smtClean="0"/>
              <a:t>Programa</a:t>
            </a:r>
            <a:r>
              <a:rPr lang="en-US" b="1" dirty="0" smtClean="0"/>
              <a:t> </a:t>
            </a:r>
            <a:r>
              <a:rPr lang="en-US" b="1" dirty="0" err="1" smtClean="0"/>
              <a:t>chileno</a:t>
            </a:r>
            <a:r>
              <a:rPr lang="en-US" b="1" dirty="0" smtClean="0"/>
              <a:t> </a:t>
            </a:r>
            <a:r>
              <a:rPr lang="en-US" b="1" dirty="0" err="1" smtClean="0"/>
              <a:t>impôs</a:t>
            </a:r>
            <a:r>
              <a:rPr lang="en-US" b="1" dirty="0" smtClean="0"/>
              <a:t> </a:t>
            </a:r>
            <a:r>
              <a:rPr lang="en-US" b="1" dirty="0" err="1" smtClean="0"/>
              <a:t>poucas</a:t>
            </a:r>
            <a:r>
              <a:rPr lang="en-US" b="1" dirty="0" smtClean="0"/>
              <a:t> </a:t>
            </a:r>
            <a:r>
              <a:rPr lang="en-US" b="1" dirty="0" err="1" smtClean="0"/>
              <a:t>restrições</a:t>
            </a:r>
            <a:r>
              <a:rPr lang="en-US" b="1" dirty="0" smtClean="0"/>
              <a:t> </a:t>
            </a:r>
            <a:r>
              <a:rPr lang="en-US" b="1" dirty="0" err="1" smtClean="0"/>
              <a:t>sobre</a:t>
            </a:r>
            <a:r>
              <a:rPr lang="en-US" b="1" dirty="0" smtClean="0"/>
              <a:t> as </a:t>
            </a:r>
            <a:r>
              <a:rPr lang="en-US" b="1" dirty="0" err="1" smtClean="0"/>
              <a:t>escolas</a:t>
            </a:r>
            <a:r>
              <a:rPr lang="en-US" b="1" dirty="0" smtClean="0"/>
              <a:t> </a:t>
            </a:r>
            <a:r>
              <a:rPr lang="en-US" b="1" dirty="0" err="1" smtClean="0"/>
              <a:t>privadas</a:t>
            </a:r>
            <a:r>
              <a:rPr lang="en-US" b="1" dirty="0" smtClean="0"/>
              <a:t>. </a:t>
            </a:r>
            <a:r>
              <a:rPr lang="en-US" b="1" dirty="0" err="1" smtClean="0"/>
              <a:t>Elas</a:t>
            </a:r>
            <a:r>
              <a:rPr lang="en-US" b="1" dirty="0" smtClean="0"/>
              <a:t> </a:t>
            </a:r>
            <a:r>
              <a:rPr lang="en-US" b="1" dirty="0" err="1" smtClean="0"/>
              <a:t>poderiam</a:t>
            </a:r>
            <a:r>
              <a:rPr lang="en-US" b="1" dirty="0" smtClean="0"/>
              <a:t> </a:t>
            </a:r>
            <a:r>
              <a:rPr lang="en-US" b="1" dirty="0" err="1" smtClean="0"/>
              <a:t>receber</a:t>
            </a:r>
            <a:r>
              <a:rPr lang="en-US" b="1" dirty="0" smtClean="0"/>
              <a:t> voucher </a:t>
            </a:r>
            <a:r>
              <a:rPr lang="en-US" b="1" dirty="0" err="1" smtClean="0"/>
              <a:t>independente</a:t>
            </a:r>
            <a:r>
              <a:rPr lang="en-US" b="1" dirty="0" smtClean="0"/>
              <a:t> do status </a:t>
            </a:r>
            <a:r>
              <a:rPr lang="en-US" b="1" dirty="0" err="1" smtClean="0"/>
              <a:t>religioso</a:t>
            </a:r>
            <a:r>
              <a:rPr lang="en-US" b="1" dirty="0" smtClean="0"/>
              <a:t> e </a:t>
            </a:r>
            <a:r>
              <a:rPr lang="en-US" b="1" dirty="0" err="1" smtClean="0"/>
              <a:t>poderiam</a:t>
            </a:r>
            <a:r>
              <a:rPr lang="en-US" b="1" dirty="0" smtClean="0"/>
              <a:t> </a:t>
            </a:r>
            <a:r>
              <a:rPr lang="en-US" b="1" dirty="0" err="1" smtClean="0"/>
              <a:t>ser</a:t>
            </a:r>
            <a:r>
              <a:rPr lang="en-US" b="1" dirty="0" smtClean="0"/>
              <a:t> for-profit. </a:t>
            </a:r>
            <a:r>
              <a:rPr lang="en-US" b="1" dirty="0" err="1" smtClean="0"/>
              <a:t>Elas</a:t>
            </a:r>
            <a:r>
              <a:rPr lang="en-US" b="1" dirty="0" smtClean="0"/>
              <a:t> </a:t>
            </a:r>
            <a:r>
              <a:rPr lang="en-US" b="1" dirty="0" err="1" smtClean="0"/>
              <a:t>poderiam</a:t>
            </a:r>
            <a:r>
              <a:rPr lang="en-US" b="1" dirty="0" smtClean="0"/>
              <a:t> </a:t>
            </a:r>
            <a:r>
              <a:rPr lang="en-US" b="1" dirty="0" err="1" smtClean="0"/>
              <a:t>implementar</a:t>
            </a:r>
            <a:r>
              <a:rPr lang="en-US" b="1" dirty="0" smtClean="0"/>
              <a:t> </a:t>
            </a:r>
            <a:r>
              <a:rPr lang="en-US" b="1" dirty="0" err="1" smtClean="0"/>
              <a:t>políticas</a:t>
            </a:r>
            <a:r>
              <a:rPr lang="en-US" b="1" dirty="0" smtClean="0"/>
              <a:t> de </a:t>
            </a:r>
            <a:r>
              <a:rPr lang="en-US" b="1" dirty="0" err="1" smtClean="0"/>
              <a:t>admissão</a:t>
            </a:r>
            <a:r>
              <a:rPr lang="en-US" b="1" dirty="0" smtClean="0"/>
              <a:t> </a:t>
            </a:r>
            <a:r>
              <a:rPr lang="en-US" b="1" dirty="0" err="1" smtClean="0"/>
              <a:t>sujeitas</a:t>
            </a:r>
            <a:r>
              <a:rPr lang="en-US" b="1" dirty="0" smtClean="0"/>
              <a:t> a </a:t>
            </a:r>
            <a:r>
              <a:rPr lang="en-US" b="1" dirty="0" err="1" smtClean="0"/>
              <a:t>poucas</a:t>
            </a:r>
            <a:r>
              <a:rPr lang="en-US" b="1" dirty="0" smtClean="0"/>
              <a:t> </a:t>
            </a:r>
            <a:r>
              <a:rPr lang="en-US" b="1" dirty="0" err="1" smtClean="0"/>
              <a:t>restrições</a:t>
            </a:r>
            <a:r>
              <a:rPr lang="en-US" b="1" dirty="0" smtClean="0"/>
              <a:t> e </a:t>
            </a:r>
            <a:r>
              <a:rPr lang="en-US" b="1" dirty="0" err="1" smtClean="0"/>
              <a:t>até</a:t>
            </a:r>
            <a:r>
              <a:rPr lang="en-US" b="1" dirty="0" smtClean="0"/>
              <a:t> 1994 </a:t>
            </a:r>
            <a:r>
              <a:rPr lang="en-US" b="1" dirty="0" err="1" smtClean="0"/>
              <a:t>podiam</a:t>
            </a:r>
            <a:r>
              <a:rPr lang="en-US" b="1" dirty="0" smtClean="0"/>
              <a:t> </a:t>
            </a:r>
            <a:r>
              <a:rPr lang="en-US" b="1" dirty="0" err="1" smtClean="0"/>
              <a:t>cobrar</a:t>
            </a:r>
            <a:r>
              <a:rPr lang="en-US" b="1" dirty="0" smtClean="0"/>
              <a:t> tuition add-ons. </a:t>
            </a:r>
          </a:p>
        </p:txBody>
      </p:sp>
    </p:spTree>
    <p:extLst>
      <p:ext uri="{BB962C8B-B14F-4D97-AF65-F5344CB8AC3E}">
        <p14:creationId xmlns:p14="http://schemas.microsoft.com/office/powerpoint/2010/main" val="5322289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6632"/>
            <a:ext cx="8229600" cy="778098"/>
          </a:xfrm>
        </p:spPr>
        <p:txBody>
          <a:bodyPr/>
          <a:lstStyle/>
          <a:p>
            <a:r>
              <a:rPr lang="pt-BR" dirty="0" smtClean="0"/>
              <a:t>Chile</a:t>
            </a:r>
            <a:endParaRPr lang="pt-BR" dirty="0"/>
          </a:p>
        </p:txBody>
      </p:sp>
      <p:sp>
        <p:nvSpPr>
          <p:cNvPr id="3" name="Espaço Reservado para Conteúdo 2"/>
          <p:cNvSpPr>
            <a:spLocks noGrp="1"/>
          </p:cNvSpPr>
          <p:nvPr>
            <p:ph idx="1"/>
          </p:nvPr>
        </p:nvSpPr>
        <p:spPr>
          <a:xfrm>
            <a:off x="457200" y="1052736"/>
            <a:ext cx="8229600" cy="5472608"/>
          </a:xfrm>
        </p:spPr>
        <p:txBody>
          <a:bodyPr>
            <a:normAutofit fontScale="85000" lnSpcReduction="20000"/>
          </a:bodyPr>
          <a:lstStyle/>
          <a:p>
            <a:r>
              <a:rPr lang="en-US" dirty="0" err="1" smtClean="0"/>
              <a:t>Escolas</a:t>
            </a:r>
            <a:r>
              <a:rPr lang="en-US" dirty="0" smtClean="0"/>
              <a:t> </a:t>
            </a:r>
            <a:r>
              <a:rPr lang="en-US" dirty="0" err="1" smtClean="0"/>
              <a:t>públicas</a:t>
            </a:r>
            <a:r>
              <a:rPr lang="en-US" dirty="0" smtClean="0"/>
              <a:t> </a:t>
            </a:r>
            <a:r>
              <a:rPr lang="en-US" dirty="0" err="1" smtClean="0"/>
              <a:t>operavam</a:t>
            </a:r>
            <a:r>
              <a:rPr lang="en-US" dirty="0" smtClean="0"/>
              <a:t> com </a:t>
            </a:r>
            <a:r>
              <a:rPr lang="en-US" dirty="0" err="1" smtClean="0"/>
              <a:t>mais</a:t>
            </a:r>
            <a:r>
              <a:rPr lang="en-US" dirty="0" smtClean="0"/>
              <a:t> </a:t>
            </a:r>
            <a:r>
              <a:rPr lang="en-US" dirty="0" err="1" smtClean="0"/>
              <a:t>restrições</a:t>
            </a:r>
            <a:r>
              <a:rPr lang="en-US" dirty="0" smtClean="0"/>
              <a:t>. </a:t>
            </a:r>
            <a:r>
              <a:rPr lang="en-US" dirty="0" err="1" smtClean="0"/>
              <a:t>Elas</a:t>
            </a:r>
            <a:r>
              <a:rPr lang="en-US" dirty="0" smtClean="0"/>
              <a:t> </a:t>
            </a:r>
            <a:r>
              <a:rPr lang="en-US" dirty="0" err="1" smtClean="0"/>
              <a:t>não</a:t>
            </a:r>
            <a:r>
              <a:rPr lang="en-US" dirty="0" smtClean="0"/>
              <a:t> </a:t>
            </a:r>
            <a:r>
              <a:rPr lang="en-US" dirty="0" err="1" smtClean="0"/>
              <a:t>poderiam</a:t>
            </a:r>
            <a:r>
              <a:rPr lang="en-US" dirty="0" smtClean="0"/>
              <a:t> “</a:t>
            </a:r>
            <a:r>
              <a:rPr lang="en-US" dirty="0" err="1" smtClean="0"/>
              <a:t>rejeitar</a:t>
            </a:r>
            <a:r>
              <a:rPr lang="en-US" dirty="0" smtClean="0"/>
              <a:t>” </a:t>
            </a:r>
            <a:r>
              <a:rPr lang="en-US" dirty="0" err="1" smtClean="0"/>
              <a:t>alunos</a:t>
            </a:r>
            <a:r>
              <a:rPr lang="en-US" dirty="0" smtClean="0"/>
              <a:t> a </a:t>
            </a:r>
            <a:r>
              <a:rPr lang="en-US" dirty="0" err="1" smtClean="0"/>
              <a:t>menos</a:t>
            </a:r>
            <a:r>
              <a:rPr lang="en-US" dirty="0" smtClean="0"/>
              <a:t> que </a:t>
            </a:r>
            <a:r>
              <a:rPr lang="en-US" dirty="0" err="1" smtClean="0"/>
              <a:t>não</a:t>
            </a:r>
            <a:r>
              <a:rPr lang="en-US" dirty="0" smtClean="0"/>
              <a:t> </a:t>
            </a:r>
            <a:r>
              <a:rPr lang="en-US" dirty="0" err="1" smtClean="0"/>
              <a:t>houvesse</a:t>
            </a:r>
            <a:r>
              <a:rPr lang="en-US" dirty="0" smtClean="0"/>
              <a:t> </a:t>
            </a:r>
            <a:r>
              <a:rPr lang="en-US" dirty="0" err="1" smtClean="0"/>
              <a:t>vagas</a:t>
            </a:r>
            <a:r>
              <a:rPr lang="en-US" dirty="0" smtClean="0"/>
              <a:t> e </a:t>
            </a:r>
            <a:r>
              <a:rPr lang="en-US" dirty="0" err="1" smtClean="0"/>
              <a:t>não</a:t>
            </a:r>
            <a:r>
              <a:rPr lang="en-US" dirty="0" smtClean="0"/>
              <a:t> </a:t>
            </a:r>
            <a:r>
              <a:rPr lang="en-US" dirty="0" err="1" smtClean="0"/>
              <a:t>podiam</a:t>
            </a:r>
            <a:r>
              <a:rPr lang="en-US" dirty="0" smtClean="0"/>
              <a:t> </a:t>
            </a:r>
            <a:r>
              <a:rPr lang="en-US" dirty="0" err="1" smtClean="0"/>
              <a:t>cobrar</a:t>
            </a:r>
            <a:r>
              <a:rPr lang="en-US" dirty="0" smtClean="0"/>
              <a:t> tuition no </a:t>
            </a:r>
            <a:r>
              <a:rPr lang="en-US" dirty="0" err="1" smtClean="0"/>
              <a:t>nível</a:t>
            </a:r>
            <a:r>
              <a:rPr lang="en-US" dirty="0" smtClean="0"/>
              <a:t> </a:t>
            </a:r>
            <a:r>
              <a:rPr lang="en-US" dirty="0" err="1" smtClean="0"/>
              <a:t>primário</a:t>
            </a:r>
            <a:r>
              <a:rPr lang="en-US" dirty="0" smtClean="0"/>
              <a:t>. </a:t>
            </a:r>
            <a:r>
              <a:rPr lang="en-US" dirty="0" err="1" smtClean="0"/>
              <a:t>Todas</a:t>
            </a:r>
            <a:r>
              <a:rPr lang="en-US" dirty="0" smtClean="0"/>
              <a:t> as </a:t>
            </a:r>
            <a:r>
              <a:rPr lang="en-US" dirty="0" err="1" smtClean="0"/>
              <a:t>escolas</a:t>
            </a:r>
            <a:r>
              <a:rPr lang="en-US" dirty="0" smtClean="0"/>
              <a:t> </a:t>
            </a:r>
            <a:r>
              <a:rPr lang="en-US" dirty="0" err="1" smtClean="0"/>
              <a:t>deviam</a:t>
            </a:r>
            <a:r>
              <a:rPr lang="en-US" dirty="0" smtClean="0"/>
              <a:t> </a:t>
            </a:r>
            <a:r>
              <a:rPr lang="en-US" dirty="0" err="1" smtClean="0"/>
              <a:t>implementar</a:t>
            </a:r>
            <a:r>
              <a:rPr lang="en-US" dirty="0" smtClean="0"/>
              <a:t> </a:t>
            </a:r>
            <a:r>
              <a:rPr lang="en-US" dirty="0" err="1" smtClean="0"/>
              <a:t>elementos</a:t>
            </a:r>
            <a:r>
              <a:rPr lang="en-US" dirty="0" smtClean="0"/>
              <a:t> de um </a:t>
            </a:r>
            <a:r>
              <a:rPr lang="en-US" dirty="0" err="1" smtClean="0"/>
              <a:t>currículo</a:t>
            </a:r>
            <a:r>
              <a:rPr lang="en-US" dirty="0" smtClean="0"/>
              <a:t> </a:t>
            </a:r>
            <a:r>
              <a:rPr lang="en-US" dirty="0" err="1" smtClean="0"/>
              <a:t>nacional</a:t>
            </a:r>
            <a:r>
              <a:rPr lang="en-US" dirty="0" smtClean="0"/>
              <a:t> e </a:t>
            </a:r>
            <a:r>
              <a:rPr lang="en-US" dirty="0" err="1" smtClean="0"/>
              <a:t>participar</a:t>
            </a:r>
            <a:r>
              <a:rPr lang="en-US" dirty="0" smtClean="0"/>
              <a:t> dos </a:t>
            </a:r>
            <a:r>
              <a:rPr lang="en-US" dirty="0" err="1" smtClean="0"/>
              <a:t>exames</a:t>
            </a:r>
            <a:r>
              <a:rPr lang="en-US" dirty="0" smtClean="0"/>
              <a:t> </a:t>
            </a:r>
            <a:r>
              <a:rPr lang="en-US" dirty="0" err="1" smtClean="0"/>
              <a:t>anuais</a:t>
            </a:r>
            <a:r>
              <a:rPr lang="en-US" dirty="0" smtClean="0"/>
              <a:t> </a:t>
            </a:r>
            <a:r>
              <a:rPr lang="en-US" dirty="0" err="1" smtClean="0"/>
              <a:t>padronizados</a:t>
            </a:r>
            <a:r>
              <a:rPr lang="en-US" dirty="0" smtClean="0"/>
              <a:t>, </a:t>
            </a:r>
            <a:r>
              <a:rPr lang="en-US" dirty="0" err="1" smtClean="0"/>
              <a:t>sendo</a:t>
            </a:r>
            <a:r>
              <a:rPr lang="en-US" dirty="0" smtClean="0"/>
              <a:t> que </a:t>
            </a:r>
            <a:r>
              <a:rPr lang="en-US" dirty="0" err="1" smtClean="0"/>
              <a:t>os</a:t>
            </a:r>
            <a:r>
              <a:rPr lang="en-US" dirty="0" smtClean="0"/>
              <a:t> </a:t>
            </a:r>
            <a:r>
              <a:rPr lang="en-US" dirty="0" err="1" smtClean="0"/>
              <a:t>resultados</a:t>
            </a:r>
            <a:r>
              <a:rPr lang="en-US" dirty="0" smtClean="0"/>
              <a:t> </a:t>
            </a:r>
            <a:r>
              <a:rPr lang="en-US" dirty="0" err="1" smtClean="0"/>
              <a:t>passaram</a:t>
            </a:r>
            <a:r>
              <a:rPr lang="en-US" dirty="0" smtClean="0"/>
              <a:t> a </a:t>
            </a:r>
            <a:r>
              <a:rPr lang="en-US" dirty="0" err="1" smtClean="0"/>
              <a:t>ser</a:t>
            </a:r>
            <a:r>
              <a:rPr lang="en-US" dirty="0" smtClean="0"/>
              <a:t> </a:t>
            </a:r>
            <a:r>
              <a:rPr lang="en-US" dirty="0" err="1" smtClean="0"/>
              <a:t>publicizados</a:t>
            </a:r>
            <a:r>
              <a:rPr lang="en-US" dirty="0" smtClean="0"/>
              <a:t> a </a:t>
            </a:r>
            <a:r>
              <a:rPr lang="en-US" dirty="0" err="1" smtClean="0"/>
              <a:t>partir</a:t>
            </a:r>
            <a:r>
              <a:rPr lang="en-US" dirty="0" smtClean="0"/>
              <a:t> de 1990. </a:t>
            </a:r>
          </a:p>
          <a:p>
            <a:r>
              <a:rPr lang="en-US" dirty="0" smtClean="0"/>
              <a:t>Nos </a:t>
            </a:r>
            <a:r>
              <a:rPr lang="en-US" dirty="0" err="1" smtClean="0"/>
              <a:t>anos</a:t>
            </a:r>
            <a:r>
              <a:rPr lang="en-US" dirty="0" smtClean="0"/>
              <a:t> </a:t>
            </a:r>
            <a:r>
              <a:rPr lang="en-US" dirty="0" err="1" smtClean="0"/>
              <a:t>recentes</a:t>
            </a:r>
            <a:r>
              <a:rPr lang="en-US" dirty="0" smtClean="0"/>
              <a:t> </a:t>
            </a:r>
            <a:r>
              <a:rPr lang="en-US" dirty="0" err="1" smtClean="0"/>
              <a:t>tivemos</a:t>
            </a:r>
            <a:r>
              <a:rPr lang="en-US" dirty="0" smtClean="0"/>
              <a:t> </a:t>
            </a:r>
            <a:r>
              <a:rPr lang="en-US" dirty="0" err="1" smtClean="0"/>
              <a:t>mais</a:t>
            </a:r>
            <a:r>
              <a:rPr lang="en-US" dirty="0" smtClean="0"/>
              <a:t> </a:t>
            </a:r>
            <a:r>
              <a:rPr lang="en-US" dirty="0" err="1" smtClean="0"/>
              <a:t>reformas</a:t>
            </a:r>
            <a:r>
              <a:rPr lang="en-US" dirty="0" smtClean="0"/>
              <a:t>! </a:t>
            </a:r>
            <a:r>
              <a:rPr lang="en-US" dirty="0" err="1" smtClean="0"/>
              <a:t>Desde</a:t>
            </a:r>
            <a:r>
              <a:rPr lang="en-US" dirty="0" smtClean="0"/>
              <a:t> 1997 </a:t>
            </a:r>
            <a:r>
              <a:rPr lang="en-US" dirty="0" err="1" smtClean="0"/>
              <a:t>escolas</a:t>
            </a:r>
            <a:r>
              <a:rPr lang="en-US" dirty="0" smtClean="0"/>
              <a:t> que </a:t>
            </a:r>
            <a:r>
              <a:rPr lang="en-US" dirty="0" err="1" smtClean="0"/>
              <a:t>cobram</a:t>
            </a:r>
            <a:r>
              <a:rPr lang="en-US" dirty="0" smtClean="0"/>
              <a:t> tuition add-ons </a:t>
            </a:r>
            <a:r>
              <a:rPr lang="en-US" dirty="0" err="1" smtClean="0"/>
              <a:t>são</a:t>
            </a:r>
            <a:r>
              <a:rPr lang="en-US" dirty="0" smtClean="0"/>
              <a:t> </a:t>
            </a:r>
            <a:r>
              <a:rPr lang="en-US" dirty="0" err="1" smtClean="0"/>
              <a:t>obrigadas</a:t>
            </a:r>
            <a:r>
              <a:rPr lang="en-US" dirty="0" smtClean="0"/>
              <a:t> a </a:t>
            </a:r>
            <a:r>
              <a:rPr lang="en-US" dirty="0" err="1" smtClean="0"/>
              <a:t>dar</a:t>
            </a:r>
            <a:r>
              <a:rPr lang="en-US" dirty="0" smtClean="0"/>
              <a:t> </a:t>
            </a:r>
            <a:r>
              <a:rPr lang="en-US" dirty="0" err="1" smtClean="0"/>
              <a:t>exceções</a:t>
            </a:r>
            <a:r>
              <a:rPr lang="en-US" dirty="0" smtClean="0"/>
              <a:t> para </a:t>
            </a:r>
            <a:r>
              <a:rPr lang="en-US" dirty="0" err="1" smtClean="0"/>
              <a:t>uma</a:t>
            </a:r>
            <a:r>
              <a:rPr lang="en-US" dirty="0" smtClean="0"/>
              <a:t> </a:t>
            </a:r>
            <a:r>
              <a:rPr lang="en-US" dirty="0" err="1" smtClean="0"/>
              <a:t>porcentagem</a:t>
            </a:r>
            <a:r>
              <a:rPr lang="en-US" dirty="0" smtClean="0"/>
              <a:t> de </a:t>
            </a:r>
            <a:r>
              <a:rPr lang="en-US" dirty="0" err="1" smtClean="0"/>
              <a:t>estudantes</a:t>
            </a:r>
            <a:r>
              <a:rPr lang="en-US" dirty="0" smtClean="0"/>
              <a:t> de </a:t>
            </a:r>
            <a:r>
              <a:rPr lang="en-US" dirty="0" err="1" smtClean="0"/>
              <a:t>baixa</a:t>
            </a:r>
            <a:r>
              <a:rPr lang="en-US" dirty="0" smtClean="0"/>
              <a:t> </a:t>
            </a:r>
            <a:r>
              <a:rPr lang="en-US" dirty="0" err="1" smtClean="0"/>
              <a:t>renda</a:t>
            </a:r>
            <a:r>
              <a:rPr lang="en-US" dirty="0" smtClean="0"/>
              <a:t>. </a:t>
            </a:r>
            <a:r>
              <a:rPr lang="en-US" dirty="0" err="1" smtClean="0"/>
              <a:t>Em</a:t>
            </a:r>
            <a:r>
              <a:rPr lang="en-US" dirty="0" smtClean="0"/>
              <a:t> 2008, o flat voucher </a:t>
            </a:r>
            <a:r>
              <a:rPr lang="en-US" dirty="0" err="1" smtClean="0"/>
              <a:t>tornou</a:t>
            </a:r>
            <a:r>
              <a:rPr lang="en-US" dirty="0" smtClean="0"/>
              <a:t>-se </a:t>
            </a:r>
            <a:r>
              <a:rPr lang="en-US" dirty="0" err="1" smtClean="0"/>
              <a:t>diferenciado</a:t>
            </a:r>
            <a:r>
              <a:rPr lang="en-US" dirty="0" smtClean="0"/>
              <a:t>: </a:t>
            </a:r>
            <a:r>
              <a:rPr lang="en-US" dirty="0" err="1" smtClean="0"/>
              <a:t>ele</a:t>
            </a:r>
            <a:r>
              <a:rPr lang="en-US" dirty="0" smtClean="0"/>
              <a:t> </a:t>
            </a:r>
            <a:r>
              <a:rPr lang="en-US" dirty="0" err="1" smtClean="0"/>
              <a:t>foi</a:t>
            </a:r>
            <a:r>
              <a:rPr lang="en-US" dirty="0" smtClean="0"/>
              <a:t> </a:t>
            </a:r>
            <a:r>
              <a:rPr lang="en-US" dirty="0" err="1" smtClean="0"/>
              <a:t>aumentado</a:t>
            </a:r>
            <a:r>
              <a:rPr lang="en-US" dirty="0" smtClean="0"/>
              <a:t> para </a:t>
            </a:r>
            <a:r>
              <a:rPr lang="en-US" dirty="0" err="1" smtClean="0"/>
              <a:t>os</a:t>
            </a:r>
            <a:r>
              <a:rPr lang="en-US" dirty="0" smtClean="0"/>
              <a:t> </a:t>
            </a:r>
            <a:r>
              <a:rPr lang="en-US" dirty="0" err="1" smtClean="0"/>
              <a:t>estudantes</a:t>
            </a:r>
            <a:r>
              <a:rPr lang="en-US" dirty="0" smtClean="0"/>
              <a:t> de </a:t>
            </a:r>
            <a:r>
              <a:rPr lang="en-US" dirty="0" err="1" smtClean="0"/>
              <a:t>baixa</a:t>
            </a:r>
            <a:r>
              <a:rPr lang="en-US" dirty="0" smtClean="0"/>
              <a:t> </a:t>
            </a:r>
            <a:r>
              <a:rPr lang="en-US" dirty="0" err="1" smtClean="0"/>
              <a:t>renda</a:t>
            </a:r>
            <a:r>
              <a:rPr lang="en-US" dirty="0" smtClean="0"/>
              <a:t>. </a:t>
            </a:r>
            <a:r>
              <a:rPr lang="en-US" dirty="0" err="1" smtClean="0"/>
              <a:t>Entretanto</a:t>
            </a:r>
            <a:r>
              <a:rPr lang="en-US" dirty="0" smtClean="0"/>
              <a:t>, </a:t>
            </a:r>
            <a:r>
              <a:rPr lang="en-US" dirty="0" err="1" smtClean="0"/>
              <a:t>nem</a:t>
            </a:r>
            <a:r>
              <a:rPr lang="en-US" dirty="0" smtClean="0"/>
              <a:t> </a:t>
            </a:r>
            <a:r>
              <a:rPr lang="en-US" dirty="0" err="1" smtClean="0"/>
              <a:t>todas</a:t>
            </a:r>
            <a:r>
              <a:rPr lang="en-US" dirty="0" smtClean="0"/>
              <a:t> as </a:t>
            </a:r>
            <a:r>
              <a:rPr lang="en-US" dirty="0" err="1" smtClean="0"/>
              <a:t>escolas</a:t>
            </a:r>
            <a:r>
              <a:rPr lang="en-US" dirty="0" smtClean="0"/>
              <a:t> </a:t>
            </a:r>
            <a:r>
              <a:rPr lang="en-US" dirty="0" err="1" smtClean="0"/>
              <a:t>podem</a:t>
            </a:r>
            <a:r>
              <a:rPr lang="en-US" dirty="0" smtClean="0"/>
              <a:t> </a:t>
            </a:r>
            <a:r>
              <a:rPr lang="en-US" dirty="0" err="1" smtClean="0"/>
              <a:t>receber</a:t>
            </a:r>
            <a:r>
              <a:rPr lang="en-US" dirty="0" smtClean="0"/>
              <a:t> </a:t>
            </a:r>
            <a:r>
              <a:rPr lang="en-US" dirty="0" err="1" smtClean="0"/>
              <a:t>esses</a:t>
            </a:r>
            <a:r>
              <a:rPr lang="en-US" dirty="0" smtClean="0"/>
              <a:t> </a:t>
            </a:r>
            <a:r>
              <a:rPr lang="en-US" dirty="0" err="1" smtClean="0"/>
              <a:t>subsídios</a:t>
            </a:r>
            <a:r>
              <a:rPr lang="en-US" dirty="0" smtClean="0"/>
              <a:t> </a:t>
            </a:r>
            <a:r>
              <a:rPr lang="en-US" dirty="0" err="1" smtClean="0"/>
              <a:t>adicionais</a:t>
            </a:r>
            <a:r>
              <a:rPr lang="en-US" dirty="0" smtClean="0"/>
              <a:t> – </a:t>
            </a:r>
            <a:r>
              <a:rPr lang="en-US" dirty="0" err="1" smtClean="0"/>
              <a:t>são</a:t>
            </a:r>
            <a:r>
              <a:rPr lang="en-US" dirty="0" smtClean="0"/>
              <a:t> </a:t>
            </a:r>
            <a:r>
              <a:rPr lang="en-US" dirty="0" err="1" smtClean="0"/>
              <a:t>restritos</a:t>
            </a:r>
            <a:r>
              <a:rPr lang="en-US" dirty="0" smtClean="0"/>
              <a:t> a </a:t>
            </a:r>
            <a:r>
              <a:rPr lang="en-US" dirty="0" err="1" smtClean="0"/>
              <a:t>escolas</a:t>
            </a:r>
            <a:r>
              <a:rPr lang="en-US" dirty="0" smtClean="0"/>
              <a:t> que </a:t>
            </a:r>
            <a:r>
              <a:rPr lang="en-US" dirty="0" err="1" smtClean="0"/>
              <a:t>cumprem</a:t>
            </a:r>
            <a:r>
              <a:rPr lang="en-US" dirty="0" smtClean="0"/>
              <a:t> </a:t>
            </a:r>
            <a:r>
              <a:rPr lang="en-US" dirty="0" err="1" smtClean="0"/>
              <a:t>determinadas</a:t>
            </a:r>
            <a:r>
              <a:rPr lang="en-US" dirty="0" smtClean="0"/>
              <a:t> </a:t>
            </a:r>
            <a:r>
              <a:rPr lang="en-US" dirty="0" err="1" smtClean="0"/>
              <a:t>restrições</a:t>
            </a:r>
            <a:r>
              <a:rPr lang="en-US" dirty="0" smtClean="0"/>
              <a:t>.</a:t>
            </a:r>
            <a:endParaRPr lang="pt-BR" dirty="0"/>
          </a:p>
        </p:txBody>
      </p:sp>
    </p:spTree>
    <p:extLst>
      <p:ext uri="{BB962C8B-B14F-4D97-AF65-F5344CB8AC3E}">
        <p14:creationId xmlns:p14="http://schemas.microsoft.com/office/powerpoint/2010/main" val="36061906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Dinamarca</a:t>
            </a:r>
            <a:endParaRPr lang="pt-BR" dirty="0"/>
          </a:p>
        </p:txBody>
      </p:sp>
      <p:sp>
        <p:nvSpPr>
          <p:cNvPr id="3" name="Espaço Reservado para Conteúdo 2"/>
          <p:cNvSpPr>
            <a:spLocks noGrp="1"/>
          </p:cNvSpPr>
          <p:nvPr>
            <p:ph idx="1"/>
          </p:nvPr>
        </p:nvSpPr>
        <p:spPr>
          <a:xfrm>
            <a:off x="457200" y="1600200"/>
            <a:ext cx="8229600" cy="4925144"/>
          </a:xfrm>
        </p:spPr>
        <p:txBody>
          <a:bodyPr>
            <a:normAutofit fontScale="85000" lnSpcReduction="10000"/>
          </a:bodyPr>
          <a:lstStyle/>
          <a:p>
            <a:r>
              <a:rPr lang="pt-BR" dirty="0" smtClean="0"/>
              <a:t>Longa tradição de escolas independentes – pais e organizações fundaram escolas independentes [</a:t>
            </a:r>
            <a:r>
              <a:rPr lang="pt-BR" dirty="0" err="1" smtClean="0"/>
              <a:t>Free</a:t>
            </a:r>
            <a:r>
              <a:rPr lang="pt-BR" dirty="0" smtClean="0"/>
              <a:t> </a:t>
            </a:r>
            <a:r>
              <a:rPr lang="pt-BR" dirty="0" err="1" smtClean="0"/>
              <a:t>School</a:t>
            </a:r>
            <a:r>
              <a:rPr lang="pt-BR" dirty="0" smtClean="0"/>
              <a:t> </a:t>
            </a:r>
            <a:r>
              <a:rPr lang="pt-BR" dirty="0" err="1" smtClean="0"/>
              <a:t>Act</a:t>
            </a:r>
            <a:r>
              <a:rPr lang="pt-BR" dirty="0" smtClean="0"/>
              <a:t> </a:t>
            </a:r>
            <a:r>
              <a:rPr lang="pt-BR" dirty="0" err="1" smtClean="0"/>
              <a:t>of</a:t>
            </a:r>
            <a:r>
              <a:rPr lang="pt-BR" dirty="0" smtClean="0"/>
              <a:t> 1855] para as quais qualquer criança pode aplicar e que são permitidas terem filiação religiosa – no esquema de oferta educacional.</a:t>
            </a:r>
          </a:p>
          <a:p>
            <a:r>
              <a:rPr lang="pt-BR" dirty="0" smtClean="0"/>
              <a:t>Sempre receberam recursos no governo, mas a partir de 1992 começou a receber um </a:t>
            </a:r>
            <a:r>
              <a:rPr lang="pt-BR" dirty="0" err="1" smtClean="0"/>
              <a:t>grant</a:t>
            </a:r>
            <a:r>
              <a:rPr lang="pt-BR" dirty="0" smtClean="0"/>
              <a:t> de acordo com o número de matrículas. Esse valor é indexado aos gastos das escolas públicas e cobre cerca de 80% dos custos dessas escolas, que podem </a:t>
            </a:r>
            <a:r>
              <a:rPr lang="pt-BR" dirty="0" err="1" smtClean="0"/>
              <a:t>entao</a:t>
            </a:r>
            <a:r>
              <a:rPr lang="pt-BR" dirty="0" smtClean="0"/>
              <a:t> cobrar </a:t>
            </a:r>
            <a:r>
              <a:rPr lang="pt-BR" dirty="0" err="1" smtClean="0"/>
              <a:t>tuition</a:t>
            </a:r>
            <a:r>
              <a:rPr lang="pt-BR" dirty="0" smtClean="0"/>
              <a:t>.</a:t>
            </a:r>
          </a:p>
          <a:p>
            <a:r>
              <a:rPr lang="pt-BR" dirty="0" smtClean="0"/>
              <a:t>Em 2005 explicavam 12% das matrículas no país. </a:t>
            </a:r>
            <a:endParaRPr lang="pt-BR" dirty="0"/>
          </a:p>
        </p:txBody>
      </p:sp>
    </p:spTree>
    <p:extLst>
      <p:ext uri="{BB962C8B-B14F-4D97-AF65-F5344CB8AC3E}">
        <p14:creationId xmlns:p14="http://schemas.microsoft.com/office/powerpoint/2010/main" val="203647165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Holanda</a:t>
            </a:r>
            <a:endParaRPr lang="pt-BR" dirty="0"/>
          </a:p>
        </p:txBody>
      </p:sp>
      <p:sp>
        <p:nvSpPr>
          <p:cNvPr id="3" name="Espaço Reservado para Conteúdo 2"/>
          <p:cNvSpPr>
            <a:spLocks noGrp="1"/>
          </p:cNvSpPr>
          <p:nvPr>
            <p:ph idx="1"/>
          </p:nvPr>
        </p:nvSpPr>
        <p:spPr>
          <a:xfrm>
            <a:off x="457200" y="1600200"/>
            <a:ext cx="8229600" cy="4781128"/>
          </a:xfrm>
        </p:spPr>
        <p:txBody>
          <a:bodyPr>
            <a:normAutofit fontScale="77500" lnSpcReduction="20000"/>
          </a:bodyPr>
          <a:lstStyle/>
          <a:p>
            <a:r>
              <a:rPr lang="en-US" dirty="0" smtClean="0"/>
              <a:t>The </a:t>
            </a:r>
            <a:r>
              <a:rPr lang="en-US" dirty="0"/>
              <a:t>1848 constitution allows for churches, foundations, and parental associations </a:t>
            </a:r>
            <a:r>
              <a:rPr lang="en-US" dirty="0" smtClean="0"/>
              <a:t>to set </a:t>
            </a:r>
            <a:r>
              <a:rPr lang="en-US" dirty="0"/>
              <a:t>up independent school boards that operate schools to which any child can apply</a:t>
            </a:r>
            <a:r>
              <a:rPr lang="en-US" dirty="0" smtClean="0"/>
              <a:t>.</a:t>
            </a:r>
          </a:p>
          <a:p>
            <a:r>
              <a:rPr lang="en-US" dirty="0" err="1" smtClean="0"/>
              <a:t>Recebem</a:t>
            </a:r>
            <a:r>
              <a:rPr lang="en-US" dirty="0" smtClean="0"/>
              <a:t> </a:t>
            </a:r>
            <a:r>
              <a:rPr lang="en-US" dirty="0" err="1" smtClean="0"/>
              <a:t>suporte</a:t>
            </a:r>
            <a:r>
              <a:rPr lang="en-US" dirty="0" smtClean="0"/>
              <a:t> </a:t>
            </a:r>
            <a:r>
              <a:rPr lang="en-US" dirty="0" err="1" smtClean="0"/>
              <a:t>financeiro</a:t>
            </a:r>
            <a:r>
              <a:rPr lang="en-US" dirty="0" smtClean="0"/>
              <a:t> </a:t>
            </a:r>
            <a:r>
              <a:rPr lang="en-US" dirty="0" err="1" smtClean="0"/>
              <a:t>público</a:t>
            </a:r>
            <a:r>
              <a:rPr lang="en-US" dirty="0" smtClean="0"/>
              <a:t> </a:t>
            </a:r>
            <a:r>
              <a:rPr lang="en-US" dirty="0" err="1" smtClean="0"/>
              <a:t>na</a:t>
            </a:r>
            <a:r>
              <a:rPr lang="en-US" dirty="0" smtClean="0"/>
              <a:t> forma de um per-pupil grant.</a:t>
            </a:r>
          </a:p>
          <a:p>
            <a:r>
              <a:rPr lang="en-US" dirty="0" smtClean="0"/>
              <a:t>A </a:t>
            </a:r>
            <a:r>
              <a:rPr lang="en-US" dirty="0" err="1" smtClean="0"/>
              <a:t>grande</a:t>
            </a:r>
            <a:r>
              <a:rPr lang="en-US" dirty="0" smtClean="0"/>
              <a:t> </a:t>
            </a:r>
            <a:r>
              <a:rPr lang="en-US" dirty="0" err="1" smtClean="0"/>
              <a:t>maioria</a:t>
            </a:r>
            <a:r>
              <a:rPr lang="en-US" dirty="0" smtClean="0"/>
              <a:t> </a:t>
            </a:r>
            <a:r>
              <a:rPr lang="en-US" dirty="0" err="1" smtClean="0"/>
              <a:t>dessas</a:t>
            </a:r>
            <a:r>
              <a:rPr lang="en-US" dirty="0" smtClean="0"/>
              <a:t> </a:t>
            </a:r>
            <a:r>
              <a:rPr lang="en-US" dirty="0" err="1" smtClean="0"/>
              <a:t>escolas</a:t>
            </a:r>
            <a:r>
              <a:rPr lang="en-US" dirty="0" smtClean="0"/>
              <a:t> </a:t>
            </a:r>
            <a:r>
              <a:rPr lang="en-US" dirty="0" err="1" smtClean="0"/>
              <a:t>independentes</a:t>
            </a:r>
            <a:r>
              <a:rPr lang="en-US" dirty="0" smtClean="0"/>
              <a:t> </a:t>
            </a:r>
            <a:r>
              <a:rPr lang="en-US" dirty="0" err="1" smtClean="0"/>
              <a:t>sao</a:t>
            </a:r>
            <a:r>
              <a:rPr lang="en-US" dirty="0" smtClean="0"/>
              <a:t> </a:t>
            </a:r>
            <a:r>
              <a:rPr lang="en-US" dirty="0" err="1" smtClean="0"/>
              <a:t>identificadas</a:t>
            </a:r>
            <a:r>
              <a:rPr lang="en-US" dirty="0" smtClean="0"/>
              <a:t> </a:t>
            </a:r>
            <a:r>
              <a:rPr lang="en-US" dirty="0" err="1" smtClean="0"/>
              <a:t>como</a:t>
            </a:r>
            <a:r>
              <a:rPr lang="en-US" dirty="0" smtClean="0"/>
              <a:t> </a:t>
            </a:r>
            <a:r>
              <a:rPr lang="en-US" dirty="0" err="1" smtClean="0"/>
              <a:t>protestantes</a:t>
            </a:r>
            <a:r>
              <a:rPr lang="en-US" dirty="0" smtClean="0"/>
              <a:t> (27% das </a:t>
            </a:r>
            <a:r>
              <a:rPr lang="en-US" dirty="0" err="1" smtClean="0"/>
              <a:t>matriculas</a:t>
            </a:r>
            <a:r>
              <a:rPr lang="en-US" dirty="0" smtClean="0"/>
              <a:t>) </a:t>
            </a:r>
            <a:r>
              <a:rPr lang="en-US" dirty="0" err="1" smtClean="0"/>
              <a:t>ou</a:t>
            </a:r>
            <a:r>
              <a:rPr lang="en-US" dirty="0" smtClean="0"/>
              <a:t> </a:t>
            </a:r>
            <a:r>
              <a:rPr lang="en-US" dirty="0" err="1" smtClean="0"/>
              <a:t>católicas</a:t>
            </a:r>
            <a:r>
              <a:rPr lang="en-US" dirty="0" smtClean="0"/>
              <a:t> (29% das </a:t>
            </a:r>
            <a:r>
              <a:rPr lang="en-US" dirty="0" err="1" smtClean="0"/>
              <a:t>matriculas</a:t>
            </a:r>
            <a:r>
              <a:rPr lang="en-US" dirty="0" smtClean="0"/>
              <a:t>), </a:t>
            </a:r>
            <a:r>
              <a:rPr lang="en-US" dirty="0" err="1" smtClean="0"/>
              <a:t>embora</a:t>
            </a:r>
            <a:r>
              <a:rPr lang="en-US" dirty="0" smtClean="0"/>
              <a:t> </a:t>
            </a:r>
            <a:r>
              <a:rPr lang="en-US" dirty="0" err="1" smtClean="0"/>
              <a:t>haja</a:t>
            </a:r>
            <a:r>
              <a:rPr lang="en-US" dirty="0" smtClean="0"/>
              <a:t> </a:t>
            </a:r>
            <a:r>
              <a:rPr lang="en-US" dirty="0" err="1" smtClean="0"/>
              <a:t>outras</a:t>
            </a:r>
            <a:r>
              <a:rPr lang="en-US" dirty="0" smtClean="0"/>
              <a:t> </a:t>
            </a:r>
            <a:r>
              <a:rPr lang="en-US" dirty="0" err="1" smtClean="0"/>
              <a:t>afiliações</a:t>
            </a:r>
            <a:r>
              <a:rPr lang="en-US" dirty="0" smtClean="0"/>
              <a:t> </a:t>
            </a:r>
            <a:r>
              <a:rPr lang="en-US" dirty="0" err="1" smtClean="0"/>
              <a:t>religiosas</a:t>
            </a:r>
            <a:r>
              <a:rPr lang="en-US" dirty="0" smtClean="0"/>
              <a:t>. </a:t>
            </a:r>
          </a:p>
          <a:p>
            <a:r>
              <a:rPr lang="en-US" dirty="0" err="1" smtClean="0"/>
              <a:t>Escolas</a:t>
            </a:r>
            <a:r>
              <a:rPr lang="en-US" dirty="0" smtClean="0"/>
              <a:t> </a:t>
            </a:r>
            <a:r>
              <a:rPr lang="en-US" dirty="0" err="1" smtClean="0"/>
              <a:t>publicas</a:t>
            </a:r>
            <a:r>
              <a:rPr lang="en-US" dirty="0" smtClean="0"/>
              <a:t>: 35% das </a:t>
            </a:r>
            <a:r>
              <a:rPr lang="en-US" dirty="0" err="1" smtClean="0"/>
              <a:t>matriculas</a:t>
            </a:r>
            <a:r>
              <a:rPr lang="en-US" dirty="0" smtClean="0"/>
              <a:t>.</a:t>
            </a:r>
          </a:p>
          <a:p>
            <a:r>
              <a:rPr lang="en-US" dirty="0" err="1" smtClean="0"/>
              <a:t>Escolas</a:t>
            </a:r>
            <a:r>
              <a:rPr lang="en-US" dirty="0" smtClean="0"/>
              <a:t> </a:t>
            </a:r>
            <a:r>
              <a:rPr lang="en-US" dirty="0" err="1" smtClean="0"/>
              <a:t>independentes</a:t>
            </a:r>
            <a:r>
              <a:rPr lang="en-US" dirty="0" smtClean="0"/>
              <a:t> </a:t>
            </a:r>
            <a:r>
              <a:rPr lang="en-US" dirty="0" err="1" smtClean="0"/>
              <a:t>sao</a:t>
            </a:r>
            <a:r>
              <a:rPr lang="en-US" dirty="0" smtClean="0"/>
              <a:t> </a:t>
            </a:r>
            <a:r>
              <a:rPr lang="en-US" dirty="0" err="1" smtClean="0"/>
              <a:t>nao-lucrativas</a:t>
            </a:r>
            <a:r>
              <a:rPr lang="en-US" dirty="0" smtClean="0"/>
              <a:t> e </a:t>
            </a:r>
            <a:r>
              <a:rPr lang="en-US" dirty="0" err="1" smtClean="0"/>
              <a:t>nao</a:t>
            </a:r>
            <a:r>
              <a:rPr lang="en-US" dirty="0" smtClean="0"/>
              <a:t> </a:t>
            </a:r>
            <a:r>
              <a:rPr lang="en-US" dirty="0" err="1" smtClean="0"/>
              <a:t>podem</a:t>
            </a:r>
            <a:r>
              <a:rPr lang="en-US" dirty="0" smtClean="0"/>
              <a:t> </a:t>
            </a:r>
            <a:r>
              <a:rPr lang="en-US" dirty="0" err="1" smtClean="0"/>
              <a:t>cobrar</a:t>
            </a:r>
            <a:r>
              <a:rPr lang="en-US" dirty="0" smtClean="0"/>
              <a:t> tuition. </a:t>
            </a:r>
            <a:r>
              <a:rPr lang="en-US" dirty="0" err="1" smtClean="0"/>
              <a:t>Elas</a:t>
            </a:r>
            <a:r>
              <a:rPr lang="en-US" dirty="0" smtClean="0"/>
              <a:t> </a:t>
            </a:r>
            <a:r>
              <a:rPr lang="en-US" dirty="0" err="1" smtClean="0"/>
              <a:t>podem</a:t>
            </a:r>
            <a:r>
              <a:rPr lang="en-US" dirty="0" smtClean="0"/>
              <a:t> </a:t>
            </a:r>
            <a:r>
              <a:rPr lang="en-US" dirty="0" err="1" smtClean="0"/>
              <a:t>implementar</a:t>
            </a:r>
            <a:r>
              <a:rPr lang="en-US" dirty="0" smtClean="0"/>
              <a:t> </a:t>
            </a:r>
            <a:r>
              <a:rPr lang="en-US" dirty="0" err="1" smtClean="0"/>
              <a:t>politicas</a:t>
            </a:r>
            <a:r>
              <a:rPr lang="en-US" dirty="0" smtClean="0"/>
              <a:t> de </a:t>
            </a:r>
            <a:r>
              <a:rPr lang="en-US" dirty="0" err="1" smtClean="0"/>
              <a:t>seleção</a:t>
            </a:r>
            <a:r>
              <a:rPr lang="en-US" dirty="0" smtClean="0"/>
              <a:t> e </a:t>
            </a:r>
            <a:r>
              <a:rPr lang="en-US" dirty="0" err="1" smtClean="0"/>
              <a:t>podem</a:t>
            </a:r>
            <a:r>
              <a:rPr lang="en-US" dirty="0" smtClean="0"/>
              <a:t> </a:t>
            </a:r>
            <a:r>
              <a:rPr lang="en-US" dirty="0" err="1" smtClean="0"/>
              <a:t>negar</a:t>
            </a:r>
            <a:r>
              <a:rPr lang="en-US" dirty="0" smtClean="0"/>
              <a:t> </a:t>
            </a:r>
            <a:r>
              <a:rPr lang="en-US" dirty="0" err="1" smtClean="0"/>
              <a:t>admissao</a:t>
            </a:r>
            <a:r>
              <a:rPr lang="en-US" dirty="0" smtClean="0"/>
              <a:t> </a:t>
            </a:r>
            <a:r>
              <a:rPr lang="en-US" dirty="0" err="1" smtClean="0"/>
              <a:t>por</a:t>
            </a:r>
            <a:r>
              <a:rPr lang="en-US" dirty="0" smtClean="0"/>
              <a:t> </a:t>
            </a:r>
            <a:r>
              <a:rPr lang="en-US" dirty="0" err="1" smtClean="0"/>
              <a:t>varias</a:t>
            </a:r>
            <a:r>
              <a:rPr lang="en-US" dirty="0" smtClean="0"/>
              <a:t> </a:t>
            </a:r>
            <a:r>
              <a:rPr lang="en-US" dirty="0" err="1" smtClean="0"/>
              <a:t>razoes</a:t>
            </a:r>
            <a:r>
              <a:rPr lang="en-US" dirty="0" smtClean="0"/>
              <a:t>, </a:t>
            </a:r>
            <a:r>
              <a:rPr lang="en-US" dirty="0" err="1" smtClean="0"/>
              <a:t>incluindo</a:t>
            </a:r>
            <a:r>
              <a:rPr lang="en-US" dirty="0" smtClean="0"/>
              <a:t> de </a:t>
            </a:r>
            <a:r>
              <a:rPr lang="en-US" dirty="0" err="1" smtClean="0"/>
              <a:t>cunho</a:t>
            </a:r>
            <a:r>
              <a:rPr lang="en-US" dirty="0" smtClean="0"/>
              <a:t> </a:t>
            </a:r>
            <a:r>
              <a:rPr lang="en-US" dirty="0" err="1" smtClean="0"/>
              <a:t>religioso</a:t>
            </a:r>
            <a:r>
              <a:rPr lang="en-US" dirty="0" smtClean="0"/>
              <a:t>! </a:t>
            </a:r>
            <a:endParaRPr lang="pt-BR" dirty="0"/>
          </a:p>
        </p:txBody>
      </p:sp>
    </p:spTree>
    <p:extLst>
      <p:ext uri="{BB962C8B-B14F-4D97-AF65-F5344CB8AC3E}">
        <p14:creationId xmlns:p14="http://schemas.microsoft.com/office/powerpoint/2010/main" val="4630391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Nova Zelândia</a:t>
            </a:r>
            <a:endParaRPr lang="pt-BR" dirty="0"/>
          </a:p>
        </p:txBody>
      </p:sp>
      <p:sp>
        <p:nvSpPr>
          <p:cNvPr id="3" name="Espaço Reservado para Conteúdo 2"/>
          <p:cNvSpPr>
            <a:spLocks noGrp="1"/>
          </p:cNvSpPr>
          <p:nvPr>
            <p:ph idx="1"/>
          </p:nvPr>
        </p:nvSpPr>
        <p:spPr/>
        <p:txBody>
          <a:bodyPr>
            <a:normAutofit fontScale="77500" lnSpcReduction="20000"/>
          </a:bodyPr>
          <a:lstStyle/>
          <a:p>
            <a:r>
              <a:rPr lang="en-US" dirty="0"/>
              <a:t>In 1989 New Zealand implemented a decentralization initiative transferring control of </a:t>
            </a:r>
            <a:r>
              <a:rPr lang="en-US" dirty="0" smtClean="0"/>
              <a:t>each public </a:t>
            </a:r>
            <a:r>
              <a:rPr lang="en-US" dirty="0"/>
              <a:t>school from a national department of education to a “Board of Trustees”—</a:t>
            </a:r>
            <a:r>
              <a:rPr lang="en-US" dirty="0" smtClean="0"/>
              <a:t>largely consisting </a:t>
            </a:r>
            <a:r>
              <a:rPr lang="en-US" dirty="0"/>
              <a:t>of parents—elected locally. </a:t>
            </a:r>
            <a:endParaRPr lang="en-US" dirty="0" smtClean="0"/>
          </a:p>
          <a:p>
            <a:r>
              <a:rPr lang="en-US" dirty="0" smtClean="0"/>
              <a:t>In </a:t>
            </a:r>
            <a:r>
              <a:rPr lang="en-US" dirty="0"/>
              <a:t>1991 this system was extended by granting </a:t>
            </a:r>
            <a:r>
              <a:rPr lang="en-US" dirty="0" smtClean="0"/>
              <a:t>per-pupil funding </a:t>
            </a:r>
            <a:r>
              <a:rPr lang="en-US" dirty="0"/>
              <a:t>to all schools, including independent and </a:t>
            </a:r>
            <a:r>
              <a:rPr lang="en-US" dirty="0" smtClean="0"/>
              <a:t>integrated</a:t>
            </a:r>
            <a:r>
              <a:rPr lang="en-US" dirty="0"/>
              <a:t>” institutions. </a:t>
            </a:r>
            <a:endParaRPr lang="en-US" dirty="0" smtClean="0"/>
          </a:p>
          <a:p>
            <a:pPr lvl="1"/>
            <a:r>
              <a:rPr lang="en-US" dirty="0" smtClean="0"/>
              <a:t>The </a:t>
            </a:r>
            <a:r>
              <a:rPr lang="en-US" dirty="0"/>
              <a:t>latter are </a:t>
            </a:r>
            <a:r>
              <a:rPr lang="en-US" dirty="0" smtClean="0"/>
              <a:t>schools which</a:t>
            </a:r>
            <a:r>
              <a:rPr lang="en-US" dirty="0"/>
              <a:t>, while being institutionally independent, had been affiliated with the public system </a:t>
            </a:r>
            <a:r>
              <a:rPr lang="en-US" dirty="0" smtClean="0"/>
              <a:t>since the </a:t>
            </a:r>
            <a:r>
              <a:rPr lang="en-US" dirty="0"/>
              <a:t>1970s; most, though not all, have a religious affiliation. </a:t>
            </a:r>
            <a:endParaRPr lang="en-US" dirty="0" smtClean="0"/>
          </a:p>
          <a:p>
            <a:r>
              <a:rPr lang="en-US" dirty="0" smtClean="0"/>
              <a:t>At </a:t>
            </a:r>
            <a:r>
              <a:rPr lang="en-US" dirty="0"/>
              <a:t>present, the enrollment shares </a:t>
            </a:r>
            <a:r>
              <a:rPr lang="en-US" dirty="0" smtClean="0"/>
              <a:t>of public</a:t>
            </a:r>
            <a:r>
              <a:rPr lang="en-US" dirty="0"/>
              <a:t>, integrated, and independent schools are 85, 11, and 4 percent respectively.</a:t>
            </a:r>
            <a:endParaRPr lang="pt-BR" dirty="0"/>
          </a:p>
        </p:txBody>
      </p:sp>
    </p:spTree>
    <p:extLst>
      <p:ext uri="{BB962C8B-B14F-4D97-AF65-F5344CB8AC3E}">
        <p14:creationId xmlns:p14="http://schemas.microsoft.com/office/powerpoint/2010/main" val="132556386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Nova Zelândia</a:t>
            </a:r>
            <a:endParaRPr lang="pt-BR" dirty="0"/>
          </a:p>
        </p:txBody>
      </p:sp>
      <p:sp>
        <p:nvSpPr>
          <p:cNvPr id="3" name="Espaço Reservado para Conteúdo 2"/>
          <p:cNvSpPr>
            <a:spLocks noGrp="1"/>
          </p:cNvSpPr>
          <p:nvPr>
            <p:ph idx="1"/>
          </p:nvPr>
        </p:nvSpPr>
        <p:spPr>
          <a:xfrm>
            <a:off x="457200" y="1600200"/>
            <a:ext cx="8363272" cy="4781128"/>
          </a:xfrm>
        </p:spPr>
        <p:txBody>
          <a:bodyPr>
            <a:normAutofit fontScale="77500" lnSpcReduction="20000"/>
          </a:bodyPr>
          <a:lstStyle/>
          <a:p>
            <a:r>
              <a:rPr lang="en-US" dirty="0"/>
              <a:t>These arrangements put in place a key ingredient of a voucher system—schools that </a:t>
            </a:r>
            <a:r>
              <a:rPr lang="en-US" dirty="0" smtClean="0"/>
              <a:t>attract more </a:t>
            </a:r>
            <a:r>
              <a:rPr lang="en-US" dirty="0"/>
              <a:t>students receive greater funding. That said, they depart from the textbook voucher in </a:t>
            </a:r>
            <a:r>
              <a:rPr lang="en-US" dirty="0" smtClean="0"/>
              <a:t>some ways</a:t>
            </a:r>
            <a:r>
              <a:rPr lang="en-US" dirty="0"/>
              <a:t>. First, not all schools receive the same per-student </a:t>
            </a:r>
            <a:r>
              <a:rPr lang="en-US" dirty="0" smtClean="0"/>
              <a:t>funding (Public </a:t>
            </a:r>
            <a:r>
              <a:rPr lang="en-US" dirty="0"/>
              <a:t>schools </a:t>
            </a:r>
            <a:r>
              <a:rPr lang="en-US" dirty="0" smtClean="0"/>
              <a:t>&gt; integrated </a:t>
            </a:r>
            <a:r>
              <a:rPr lang="en-US" dirty="0"/>
              <a:t>schools </a:t>
            </a:r>
            <a:r>
              <a:rPr lang="en-US" dirty="0" smtClean="0"/>
              <a:t>&gt; independent schools). Second</a:t>
            </a:r>
            <a:r>
              <a:rPr lang="en-US" dirty="0"/>
              <a:t>, public and integrated schools do not have </a:t>
            </a:r>
            <a:r>
              <a:rPr lang="en-US" dirty="0" smtClean="0"/>
              <a:t>control over </a:t>
            </a:r>
            <a:r>
              <a:rPr lang="en-US" dirty="0"/>
              <a:t>teacher pay; pay scales are centrally determined for all but the independent schools.</a:t>
            </a:r>
          </a:p>
          <a:p>
            <a:r>
              <a:rPr lang="en-US" dirty="0" smtClean="0"/>
              <a:t>public </a:t>
            </a:r>
            <a:r>
              <a:rPr lang="en-US" dirty="0"/>
              <a:t>schools </a:t>
            </a:r>
            <a:r>
              <a:rPr lang="en-US" dirty="0" smtClean="0"/>
              <a:t>are </a:t>
            </a:r>
            <a:r>
              <a:rPr lang="en-US" dirty="0"/>
              <a:t>not allowed to charge mandatory </a:t>
            </a:r>
            <a:r>
              <a:rPr lang="en-US" dirty="0" smtClean="0"/>
              <a:t>fees; integrated </a:t>
            </a:r>
            <a:r>
              <a:rPr lang="en-US" dirty="0"/>
              <a:t>schools </a:t>
            </a:r>
            <a:r>
              <a:rPr lang="en-US" dirty="0" smtClean="0"/>
              <a:t>are allowed </a:t>
            </a:r>
            <a:r>
              <a:rPr lang="en-US" dirty="0"/>
              <a:t>to </a:t>
            </a:r>
            <a:r>
              <a:rPr lang="en-US" dirty="0" smtClean="0"/>
              <a:t>charge </a:t>
            </a:r>
            <a:r>
              <a:rPr lang="en-US" dirty="0"/>
              <a:t>compulsory “attendance dues” to meet capital </a:t>
            </a:r>
            <a:r>
              <a:rPr lang="en-US" dirty="0" smtClean="0"/>
              <a:t>costs; and independent </a:t>
            </a:r>
            <a:r>
              <a:rPr lang="en-US" dirty="0"/>
              <a:t>schools can charge fees.</a:t>
            </a:r>
          </a:p>
          <a:p>
            <a:r>
              <a:rPr lang="en-US" dirty="0" err="1" smtClean="0"/>
              <a:t>Há</a:t>
            </a:r>
            <a:r>
              <a:rPr lang="en-US" dirty="0" smtClean="0"/>
              <a:t> </a:t>
            </a:r>
            <a:r>
              <a:rPr lang="en-US" dirty="0" err="1" smtClean="0"/>
              <a:t>grande</a:t>
            </a:r>
            <a:r>
              <a:rPr lang="en-US" dirty="0" smtClean="0"/>
              <a:t> </a:t>
            </a:r>
            <a:r>
              <a:rPr lang="en-US" dirty="0" err="1" smtClean="0"/>
              <a:t>variação</a:t>
            </a:r>
            <a:r>
              <a:rPr lang="en-US" dirty="0" smtClean="0"/>
              <a:t> entre </a:t>
            </a:r>
            <a:r>
              <a:rPr lang="en-US" dirty="0" err="1" smtClean="0"/>
              <a:t>os</a:t>
            </a:r>
            <a:r>
              <a:rPr lang="en-US" dirty="0" smtClean="0"/>
              <a:t> </a:t>
            </a:r>
            <a:r>
              <a:rPr lang="en-US" dirty="0" err="1" smtClean="0"/>
              <a:t>esquemas</a:t>
            </a:r>
            <a:r>
              <a:rPr lang="en-US" dirty="0" smtClean="0"/>
              <a:t> de </a:t>
            </a:r>
            <a:r>
              <a:rPr lang="en-US" dirty="0" err="1" smtClean="0"/>
              <a:t>admissão</a:t>
            </a:r>
            <a:r>
              <a:rPr lang="en-US" dirty="0" smtClean="0"/>
              <a:t> </a:t>
            </a:r>
            <a:r>
              <a:rPr lang="en-US" dirty="0" err="1" smtClean="0"/>
              <a:t>utilizados</a:t>
            </a:r>
            <a:r>
              <a:rPr lang="en-US" dirty="0" smtClean="0"/>
              <a:t>.</a:t>
            </a:r>
            <a:endParaRPr lang="pt-BR" dirty="0"/>
          </a:p>
        </p:txBody>
      </p:sp>
    </p:spTree>
    <p:extLst>
      <p:ext uri="{BB962C8B-B14F-4D97-AF65-F5344CB8AC3E}">
        <p14:creationId xmlns:p14="http://schemas.microsoft.com/office/powerpoint/2010/main" val="130999854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6632"/>
            <a:ext cx="8229600" cy="792088"/>
          </a:xfrm>
        </p:spPr>
        <p:txBody>
          <a:bodyPr>
            <a:normAutofit/>
          </a:bodyPr>
          <a:lstStyle/>
          <a:p>
            <a:r>
              <a:rPr lang="pt-BR" dirty="0" smtClean="0"/>
              <a:t>Suécia</a:t>
            </a:r>
            <a:endParaRPr lang="pt-BR" dirty="0"/>
          </a:p>
        </p:txBody>
      </p:sp>
      <p:sp>
        <p:nvSpPr>
          <p:cNvPr id="3" name="Espaço Reservado para Conteúdo 2"/>
          <p:cNvSpPr>
            <a:spLocks noGrp="1"/>
          </p:cNvSpPr>
          <p:nvPr>
            <p:ph idx="1"/>
          </p:nvPr>
        </p:nvSpPr>
        <p:spPr>
          <a:xfrm>
            <a:off x="251520" y="980728"/>
            <a:ext cx="8640960" cy="5544616"/>
          </a:xfrm>
        </p:spPr>
        <p:txBody>
          <a:bodyPr>
            <a:normAutofit fontScale="70000" lnSpcReduction="20000"/>
          </a:bodyPr>
          <a:lstStyle/>
          <a:p>
            <a:r>
              <a:rPr lang="en-US" dirty="0" smtClean="0"/>
              <a:t>Antes do </a:t>
            </a:r>
            <a:r>
              <a:rPr lang="en-US" dirty="0" err="1" smtClean="0"/>
              <a:t>início</a:t>
            </a:r>
            <a:r>
              <a:rPr lang="en-US" dirty="0" smtClean="0"/>
              <a:t> dos </a:t>
            </a:r>
            <a:r>
              <a:rPr lang="en-US" dirty="0" err="1" smtClean="0"/>
              <a:t>anos</a:t>
            </a:r>
            <a:r>
              <a:rPr lang="en-US" dirty="0" smtClean="0"/>
              <a:t> de 1990, </a:t>
            </a:r>
            <a:r>
              <a:rPr lang="en-US" dirty="0" err="1" smtClean="0"/>
              <a:t>quase</a:t>
            </a:r>
            <a:r>
              <a:rPr lang="en-US" dirty="0" smtClean="0"/>
              <a:t> </a:t>
            </a:r>
            <a:r>
              <a:rPr lang="en-US" dirty="0" err="1" smtClean="0"/>
              <a:t>todas</a:t>
            </a:r>
            <a:r>
              <a:rPr lang="en-US" dirty="0" smtClean="0"/>
              <a:t> as </a:t>
            </a:r>
            <a:r>
              <a:rPr lang="en-US" dirty="0" err="1" smtClean="0"/>
              <a:t>crianças</a:t>
            </a:r>
            <a:r>
              <a:rPr lang="en-US" dirty="0" smtClean="0"/>
              <a:t> </a:t>
            </a:r>
            <a:r>
              <a:rPr lang="en-US" dirty="0" err="1" smtClean="0"/>
              <a:t>frequentavam</a:t>
            </a:r>
            <a:r>
              <a:rPr lang="en-US" dirty="0" smtClean="0"/>
              <a:t> </a:t>
            </a:r>
            <a:r>
              <a:rPr lang="en-US" dirty="0" err="1" smtClean="0"/>
              <a:t>escolas</a:t>
            </a:r>
            <a:r>
              <a:rPr lang="en-US" dirty="0" smtClean="0"/>
              <a:t> </a:t>
            </a:r>
            <a:r>
              <a:rPr lang="en-US" dirty="0" err="1" smtClean="0"/>
              <a:t>municipais</a:t>
            </a:r>
            <a:r>
              <a:rPr lang="en-US" dirty="0" smtClean="0"/>
              <a:t>. </a:t>
            </a:r>
            <a:r>
              <a:rPr lang="en-US" dirty="0" err="1" smtClean="0"/>
              <a:t>Eram</a:t>
            </a:r>
            <a:r>
              <a:rPr lang="en-US" dirty="0" smtClean="0"/>
              <a:t> </a:t>
            </a:r>
            <a:r>
              <a:rPr lang="en-US" dirty="0" err="1" smtClean="0"/>
              <a:t>controladas</a:t>
            </a:r>
            <a:r>
              <a:rPr lang="en-US" dirty="0" smtClean="0"/>
              <a:t> </a:t>
            </a:r>
            <a:r>
              <a:rPr lang="en-US" dirty="0" err="1" smtClean="0"/>
              <a:t>por</a:t>
            </a:r>
            <a:r>
              <a:rPr lang="en-US" dirty="0" smtClean="0"/>
              <a:t> </a:t>
            </a:r>
            <a:r>
              <a:rPr lang="en-US" dirty="0" err="1" smtClean="0"/>
              <a:t>jurisdições</a:t>
            </a:r>
            <a:r>
              <a:rPr lang="en-US" dirty="0" smtClean="0"/>
              <a:t> </a:t>
            </a:r>
            <a:r>
              <a:rPr lang="en-US" dirty="0" err="1" smtClean="0"/>
              <a:t>locais</a:t>
            </a:r>
            <a:r>
              <a:rPr lang="en-US" dirty="0" smtClean="0"/>
              <a:t>, mas </a:t>
            </a:r>
            <a:r>
              <a:rPr lang="en-US" dirty="0" err="1" smtClean="0"/>
              <a:t>eram</a:t>
            </a:r>
            <a:r>
              <a:rPr lang="en-US" dirty="0" smtClean="0"/>
              <a:t> </a:t>
            </a:r>
            <a:r>
              <a:rPr lang="en-US" dirty="0" err="1" smtClean="0"/>
              <a:t>financiadas</a:t>
            </a:r>
            <a:r>
              <a:rPr lang="en-US" dirty="0" smtClean="0"/>
              <a:t> </a:t>
            </a:r>
            <a:r>
              <a:rPr lang="en-US" dirty="0" err="1" smtClean="0"/>
              <a:t>por</a:t>
            </a:r>
            <a:r>
              <a:rPr lang="en-US" dirty="0" smtClean="0"/>
              <a:t> </a:t>
            </a:r>
            <a:r>
              <a:rPr lang="en-US" dirty="0" err="1" smtClean="0"/>
              <a:t>transferências</a:t>
            </a:r>
            <a:r>
              <a:rPr lang="en-US" dirty="0" smtClean="0"/>
              <a:t> </a:t>
            </a:r>
            <a:r>
              <a:rPr lang="en-US" dirty="0" smtClean="0"/>
              <a:t>do </a:t>
            </a:r>
            <a:r>
              <a:rPr lang="en-US" dirty="0" err="1" smtClean="0"/>
              <a:t>governo</a:t>
            </a:r>
            <a:r>
              <a:rPr lang="en-US" dirty="0" smtClean="0"/>
              <a:t> </a:t>
            </a:r>
            <a:r>
              <a:rPr lang="en-US" dirty="0" err="1" smtClean="0"/>
              <a:t>nacional</a:t>
            </a:r>
            <a:r>
              <a:rPr lang="en-US" dirty="0" smtClean="0"/>
              <a:t>, que </a:t>
            </a:r>
            <a:r>
              <a:rPr lang="en-US" dirty="0" err="1" smtClean="0"/>
              <a:t>também</a:t>
            </a:r>
            <a:r>
              <a:rPr lang="en-US" dirty="0" smtClean="0"/>
              <a:t> </a:t>
            </a:r>
            <a:r>
              <a:rPr lang="en-US" dirty="0" err="1" smtClean="0"/>
              <a:t>contratava</a:t>
            </a:r>
            <a:r>
              <a:rPr lang="en-US" dirty="0" smtClean="0"/>
              <a:t> </a:t>
            </a:r>
            <a:r>
              <a:rPr lang="en-US" dirty="0" err="1" smtClean="0"/>
              <a:t>os</a:t>
            </a:r>
            <a:r>
              <a:rPr lang="en-US" dirty="0" smtClean="0"/>
              <a:t> </a:t>
            </a:r>
            <a:r>
              <a:rPr lang="en-US" dirty="0" err="1" smtClean="0"/>
              <a:t>professores</a:t>
            </a:r>
            <a:r>
              <a:rPr lang="en-US" dirty="0" smtClean="0"/>
              <a:t>. No </a:t>
            </a:r>
            <a:r>
              <a:rPr lang="en-US" dirty="0" err="1" smtClean="0"/>
              <a:t>início</a:t>
            </a:r>
            <a:r>
              <a:rPr lang="en-US" dirty="0" smtClean="0"/>
              <a:t> de 1991 </a:t>
            </a:r>
            <a:r>
              <a:rPr lang="en-US" dirty="0" err="1" smtClean="0"/>
              <a:t>tivemos</a:t>
            </a:r>
            <a:r>
              <a:rPr lang="en-US" dirty="0" smtClean="0"/>
              <a:t> as </a:t>
            </a:r>
            <a:r>
              <a:rPr lang="en-US" dirty="0" err="1" smtClean="0"/>
              <a:t>reformas</a:t>
            </a:r>
            <a:r>
              <a:rPr lang="en-US" dirty="0" smtClean="0"/>
              <a:t> – 4 </a:t>
            </a:r>
            <a:r>
              <a:rPr lang="en-US" dirty="0" err="1" smtClean="0"/>
              <a:t>principais</a:t>
            </a:r>
            <a:r>
              <a:rPr lang="en-US" dirty="0" smtClean="0"/>
              <a:t> </a:t>
            </a:r>
            <a:r>
              <a:rPr lang="en-US" dirty="0" err="1" smtClean="0"/>
              <a:t>componentes</a:t>
            </a:r>
            <a:r>
              <a:rPr lang="en-US" dirty="0" smtClean="0"/>
              <a:t>:</a:t>
            </a:r>
          </a:p>
          <a:p>
            <a:endParaRPr lang="en-US" dirty="0" smtClean="0"/>
          </a:p>
          <a:p>
            <a:pPr marL="514350" indent="-514350">
              <a:buFont typeface="+mj-lt"/>
              <a:buAutoNum type="arabicPeriod"/>
            </a:pPr>
            <a:r>
              <a:rPr lang="en-US" dirty="0" smtClean="0"/>
              <a:t>O </a:t>
            </a:r>
            <a:r>
              <a:rPr lang="en-US" dirty="0" err="1" smtClean="0"/>
              <a:t>governo</a:t>
            </a:r>
            <a:r>
              <a:rPr lang="en-US" dirty="0" smtClean="0"/>
              <a:t> </a:t>
            </a:r>
            <a:r>
              <a:rPr lang="en-US" dirty="0" err="1" smtClean="0"/>
              <a:t>trocou</a:t>
            </a:r>
            <a:r>
              <a:rPr lang="en-US" dirty="0" smtClean="0"/>
              <a:t> as </a:t>
            </a:r>
            <a:r>
              <a:rPr lang="en-US" dirty="0" err="1" smtClean="0"/>
              <a:t>transferências</a:t>
            </a:r>
            <a:r>
              <a:rPr lang="en-US" dirty="0" smtClean="0"/>
              <a:t> </a:t>
            </a:r>
            <a:r>
              <a:rPr lang="en-US" dirty="0" err="1" smtClean="0"/>
              <a:t>destinadas</a:t>
            </a:r>
            <a:r>
              <a:rPr lang="en-US" dirty="0" smtClean="0"/>
              <a:t> a </a:t>
            </a:r>
            <a:r>
              <a:rPr lang="en-US" dirty="0" err="1" smtClean="0"/>
              <a:t>financiar</a:t>
            </a:r>
            <a:r>
              <a:rPr lang="en-US" dirty="0" smtClean="0"/>
              <a:t> </a:t>
            </a:r>
            <a:r>
              <a:rPr lang="en-US" dirty="0" err="1" smtClean="0"/>
              <a:t>educação</a:t>
            </a:r>
            <a:r>
              <a:rPr lang="en-US" dirty="0" smtClean="0"/>
              <a:t> </a:t>
            </a:r>
            <a:r>
              <a:rPr lang="en-US" dirty="0" err="1" smtClean="0"/>
              <a:t>por</a:t>
            </a:r>
            <a:r>
              <a:rPr lang="en-US" dirty="0" smtClean="0"/>
              <a:t> </a:t>
            </a:r>
            <a:r>
              <a:rPr lang="en-US" dirty="0" err="1" smtClean="0"/>
              <a:t>grandes</a:t>
            </a:r>
            <a:r>
              <a:rPr lang="en-US" dirty="0" smtClean="0"/>
              <a:t> </a:t>
            </a:r>
            <a:r>
              <a:rPr lang="en-US" dirty="0" err="1" smtClean="0"/>
              <a:t>subsídios</a:t>
            </a:r>
            <a:r>
              <a:rPr lang="en-US" dirty="0" smtClean="0"/>
              <a:t> lump sum, com </a:t>
            </a:r>
            <a:r>
              <a:rPr lang="en-US" dirty="0" err="1" smtClean="0"/>
              <a:t>municípios</a:t>
            </a:r>
            <a:r>
              <a:rPr lang="en-US" dirty="0" smtClean="0"/>
              <a:t> </a:t>
            </a:r>
            <a:r>
              <a:rPr lang="en-US" dirty="0" err="1" smtClean="0"/>
              <a:t>ganhando</a:t>
            </a:r>
            <a:r>
              <a:rPr lang="en-US" dirty="0" smtClean="0"/>
              <a:t> </a:t>
            </a:r>
            <a:r>
              <a:rPr lang="en-US" dirty="0" err="1" smtClean="0"/>
              <a:t>flexibilidade</a:t>
            </a:r>
            <a:r>
              <a:rPr lang="en-US" dirty="0" smtClean="0"/>
              <a:t> no </a:t>
            </a:r>
            <a:r>
              <a:rPr lang="en-US" dirty="0" err="1" smtClean="0"/>
              <a:t>gerenciamento</a:t>
            </a:r>
            <a:r>
              <a:rPr lang="en-US" dirty="0" smtClean="0"/>
              <a:t> </a:t>
            </a:r>
            <a:r>
              <a:rPr lang="en-US" dirty="0" err="1" smtClean="0"/>
              <a:t>financeiro</a:t>
            </a:r>
            <a:r>
              <a:rPr lang="en-US" dirty="0" smtClean="0"/>
              <a:t>. </a:t>
            </a:r>
          </a:p>
          <a:p>
            <a:pPr marL="514350" indent="-514350">
              <a:buFont typeface="+mj-lt"/>
              <a:buAutoNum type="arabicPeriod"/>
            </a:pPr>
            <a:endParaRPr lang="en-US" dirty="0" smtClean="0"/>
          </a:p>
          <a:p>
            <a:pPr marL="514350" indent="-514350">
              <a:buFont typeface="+mj-lt"/>
              <a:buAutoNum type="arabicPeriod"/>
            </a:pPr>
            <a:r>
              <a:rPr lang="en-US" dirty="0" err="1" smtClean="0"/>
              <a:t>Municípios</a:t>
            </a:r>
            <a:r>
              <a:rPr lang="en-US" dirty="0" smtClean="0"/>
              <a:t> </a:t>
            </a:r>
            <a:r>
              <a:rPr lang="en-US" dirty="0" err="1" smtClean="0"/>
              <a:t>tornaram</a:t>
            </a:r>
            <a:r>
              <a:rPr lang="en-US" dirty="0" smtClean="0"/>
              <a:t>-se </a:t>
            </a:r>
            <a:r>
              <a:rPr lang="en-US" dirty="0" err="1" smtClean="0"/>
              <a:t>os</a:t>
            </a:r>
            <a:r>
              <a:rPr lang="en-US" dirty="0" smtClean="0"/>
              <a:t> </a:t>
            </a:r>
            <a:r>
              <a:rPr lang="en-US" dirty="0" err="1" smtClean="0"/>
              <a:t>empregadores</a:t>
            </a:r>
            <a:r>
              <a:rPr lang="en-US" dirty="0" smtClean="0"/>
              <a:t> </a:t>
            </a:r>
            <a:r>
              <a:rPr lang="en-US" dirty="0" err="1" smtClean="0"/>
              <a:t>oficiais</a:t>
            </a:r>
            <a:r>
              <a:rPr lang="en-US" dirty="0" smtClean="0"/>
              <a:t> dos </a:t>
            </a:r>
            <a:r>
              <a:rPr lang="en-US" dirty="0" err="1" smtClean="0"/>
              <a:t>professores</a:t>
            </a:r>
            <a:r>
              <a:rPr lang="en-US" dirty="0" smtClean="0"/>
              <a:t>, </a:t>
            </a:r>
            <a:r>
              <a:rPr lang="en-US" dirty="0" err="1" smtClean="0"/>
              <a:t>podendo</a:t>
            </a:r>
            <a:r>
              <a:rPr lang="en-US" dirty="0" smtClean="0"/>
              <a:t> </a:t>
            </a:r>
            <a:r>
              <a:rPr lang="en-US" dirty="0" err="1" smtClean="0"/>
              <a:t>negociar</a:t>
            </a:r>
            <a:r>
              <a:rPr lang="en-US" dirty="0" smtClean="0"/>
              <a:t> </a:t>
            </a:r>
            <a:r>
              <a:rPr lang="en-US" dirty="0" err="1" smtClean="0"/>
              <a:t>pagamento</a:t>
            </a:r>
            <a:r>
              <a:rPr lang="en-US" dirty="0" smtClean="0"/>
              <a:t> e </a:t>
            </a:r>
            <a:r>
              <a:rPr lang="en-US" dirty="0" err="1" smtClean="0"/>
              <a:t>despedir</a:t>
            </a:r>
            <a:r>
              <a:rPr lang="en-US" dirty="0" smtClean="0"/>
              <a:t> </a:t>
            </a:r>
            <a:r>
              <a:rPr lang="en-US" dirty="0" err="1" smtClean="0"/>
              <a:t>professores</a:t>
            </a:r>
            <a:r>
              <a:rPr lang="en-US" dirty="0" smtClean="0"/>
              <a:t>. [</a:t>
            </a:r>
            <a:r>
              <a:rPr lang="en-US" dirty="0" err="1" smtClean="0"/>
              <a:t>em</a:t>
            </a:r>
            <a:r>
              <a:rPr lang="en-US" dirty="0" smtClean="0"/>
              <a:t> 1996, </a:t>
            </a:r>
            <a:r>
              <a:rPr lang="en-US" dirty="0" err="1" smtClean="0"/>
              <a:t>entretanto</a:t>
            </a:r>
            <a:r>
              <a:rPr lang="en-US" dirty="0" smtClean="0"/>
              <a:t>, o </a:t>
            </a:r>
            <a:r>
              <a:rPr lang="en-US" dirty="0" err="1" smtClean="0"/>
              <a:t>governo</a:t>
            </a:r>
            <a:r>
              <a:rPr lang="en-US" dirty="0" smtClean="0"/>
              <a:t> </a:t>
            </a:r>
            <a:r>
              <a:rPr lang="en-US" dirty="0" err="1" smtClean="0"/>
              <a:t>nacional</a:t>
            </a:r>
            <a:r>
              <a:rPr lang="en-US" dirty="0" smtClean="0"/>
              <a:t> </a:t>
            </a:r>
            <a:r>
              <a:rPr lang="en-US" dirty="0" err="1" smtClean="0"/>
              <a:t>fixou</a:t>
            </a:r>
            <a:r>
              <a:rPr lang="en-US" dirty="0" smtClean="0"/>
              <a:t> o </a:t>
            </a:r>
            <a:r>
              <a:rPr lang="en-US" dirty="0" err="1" smtClean="0"/>
              <a:t>pagamento</a:t>
            </a:r>
            <a:r>
              <a:rPr lang="en-US" dirty="0" smtClean="0"/>
              <a:t> dos </a:t>
            </a:r>
            <a:r>
              <a:rPr lang="en-US" dirty="0" err="1" smtClean="0"/>
              <a:t>professores</a:t>
            </a:r>
            <a:r>
              <a:rPr lang="en-US" dirty="0" smtClean="0"/>
              <a:t> </a:t>
            </a:r>
            <a:r>
              <a:rPr lang="en-US" dirty="0" err="1" smtClean="0"/>
              <a:t>como</a:t>
            </a:r>
            <a:r>
              <a:rPr lang="en-US" dirty="0" smtClean="0"/>
              <a:t> </a:t>
            </a:r>
            <a:r>
              <a:rPr lang="en-US" dirty="0" err="1" smtClean="0"/>
              <a:t>função</a:t>
            </a:r>
            <a:r>
              <a:rPr lang="en-US" dirty="0" smtClean="0"/>
              <a:t> de </a:t>
            </a:r>
            <a:r>
              <a:rPr lang="en-US" dirty="0" err="1" smtClean="0"/>
              <a:t>credenciais</a:t>
            </a:r>
            <a:r>
              <a:rPr lang="en-US" dirty="0" smtClean="0"/>
              <a:t> e </a:t>
            </a:r>
            <a:r>
              <a:rPr lang="en-US" dirty="0" err="1" smtClean="0"/>
              <a:t>experiência</a:t>
            </a:r>
            <a:r>
              <a:rPr lang="en-US" dirty="0" smtClean="0"/>
              <a:t>]. No </a:t>
            </a:r>
            <a:r>
              <a:rPr lang="en-US" dirty="0" err="1" smtClean="0"/>
              <a:t>início</a:t>
            </a:r>
            <a:r>
              <a:rPr lang="en-US" dirty="0" smtClean="0"/>
              <a:t> de 1996, </a:t>
            </a:r>
            <a:r>
              <a:rPr lang="en-US" dirty="0" err="1" smtClean="0"/>
              <a:t>salários</a:t>
            </a:r>
            <a:r>
              <a:rPr lang="en-US" dirty="0" smtClean="0"/>
              <a:t> </a:t>
            </a:r>
            <a:r>
              <a:rPr lang="en-US" dirty="0" err="1" smtClean="0"/>
              <a:t>foram</a:t>
            </a:r>
            <a:r>
              <a:rPr lang="en-US" dirty="0" smtClean="0"/>
              <a:t> </a:t>
            </a:r>
            <a:r>
              <a:rPr lang="en-US" dirty="0" err="1" smtClean="0"/>
              <a:t>determinados</a:t>
            </a:r>
            <a:r>
              <a:rPr lang="en-US" dirty="0" smtClean="0"/>
              <a:t> </a:t>
            </a:r>
            <a:r>
              <a:rPr lang="en-US" dirty="0" err="1" smtClean="0"/>
              <a:t>por</a:t>
            </a:r>
            <a:r>
              <a:rPr lang="en-US" dirty="0" smtClean="0"/>
              <a:t> </a:t>
            </a:r>
            <a:r>
              <a:rPr lang="en-US" dirty="0" err="1" smtClean="0"/>
              <a:t>negociações</a:t>
            </a:r>
            <a:r>
              <a:rPr lang="en-US" dirty="0" smtClean="0"/>
              <a:t> </a:t>
            </a:r>
            <a:r>
              <a:rPr lang="en-US" dirty="0" err="1" smtClean="0"/>
              <a:t>em</a:t>
            </a:r>
            <a:r>
              <a:rPr lang="en-US" dirty="0" smtClean="0"/>
              <a:t> </a:t>
            </a:r>
            <a:r>
              <a:rPr lang="en-US" dirty="0" err="1" smtClean="0"/>
              <a:t>nível</a:t>
            </a:r>
            <a:r>
              <a:rPr lang="en-US" dirty="0" smtClean="0"/>
              <a:t> local. </a:t>
            </a:r>
            <a:r>
              <a:rPr lang="en-US" dirty="0" err="1" smtClean="0"/>
              <a:t>Embora</a:t>
            </a:r>
            <a:r>
              <a:rPr lang="en-US" dirty="0" smtClean="0"/>
              <a:t> </a:t>
            </a:r>
            <a:r>
              <a:rPr lang="en-US" dirty="0" err="1" smtClean="0"/>
              <a:t>essas</a:t>
            </a:r>
            <a:r>
              <a:rPr lang="en-US" dirty="0" smtClean="0"/>
              <a:t> </a:t>
            </a:r>
            <a:r>
              <a:rPr lang="en-US" dirty="0" err="1" smtClean="0"/>
              <a:t>negociações</a:t>
            </a:r>
            <a:r>
              <a:rPr lang="en-US" dirty="0" smtClean="0"/>
              <a:t> </a:t>
            </a:r>
            <a:r>
              <a:rPr lang="en-US" dirty="0" err="1" smtClean="0"/>
              <a:t>tenham</a:t>
            </a:r>
            <a:r>
              <a:rPr lang="en-US" dirty="0" smtClean="0"/>
              <a:t> </a:t>
            </a:r>
            <a:r>
              <a:rPr lang="en-US" dirty="0" err="1" smtClean="0"/>
              <a:t>permitido</a:t>
            </a:r>
            <a:r>
              <a:rPr lang="en-US" dirty="0" smtClean="0"/>
              <a:t> </a:t>
            </a:r>
            <a:r>
              <a:rPr lang="en-US" dirty="0" err="1" smtClean="0"/>
              <a:t>maiores</a:t>
            </a:r>
            <a:r>
              <a:rPr lang="en-US" dirty="0" smtClean="0"/>
              <a:t> </a:t>
            </a:r>
            <a:r>
              <a:rPr lang="en-US" dirty="0" err="1" smtClean="0"/>
              <a:t>diferenciais</a:t>
            </a:r>
            <a:r>
              <a:rPr lang="en-US" dirty="0" smtClean="0"/>
              <a:t> de </a:t>
            </a:r>
            <a:r>
              <a:rPr lang="en-US" dirty="0" err="1" smtClean="0"/>
              <a:t>pagamento</a:t>
            </a:r>
            <a:r>
              <a:rPr lang="en-US" dirty="0" smtClean="0"/>
              <a:t>, </a:t>
            </a:r>
            <a:r>
              <a:rPr lang="en-US" dirty="0" err="1" smtClean="0"/>
              <a:t>seus</a:t>
            </a:r>
            <a:r>
              <a:rPr lang="en-US" dirty="0" smtClean="0"/>
              <a:t> </a:t>
            </a:r>
            <a:r>
              <a:rPr lang="en-US" dirty="0" err="1" smtClean="0"/>
              <a:t>resultados</a:t>
            </a:r>
            <a:r>
              <a:rPr lang="en-US" dirty="0" smtClean="0"/>
              <a:t> </a:t>
            </a:r>
            <a:r>
              <a:rPr lang="en-US" dirty="0" err="1" smtClean="0"/>
              <a:t>continuaram</a:t>
            </a:r>
            <a:r>
              <a:rPr lang="en-US" dirty="0" smtClean="0"/>
              <a:t> </a:t>
            </a:r>
            <a:r>
              <a:rPr lang="en-US" dirty="0" err="1" smtClean="0"/>
              <a:t>restritos</a:t>
            </a:r>
            <a:r>
              <a:rPr lang="en-US" dirty="0" smtClean="0"/>
              <a:t> </a:t>
            </a:r>
            <a:r>
              <a:rPr lang="en-US" dirty="0" err="1" smtClean="0"/>
              <a:t>pelos</a:t>
            </a:r>
            <a:r>
              <a:rPr lang="en-US" dirty="0" smtClean="0"/>
              <a:t> </a:t>
            </a:r>
            <a:r>
              <a:rPr lang="en-US" dirty="0" err="1" smtClean="0"/>
              <a:t>acordos</a:t>
            </a:r>
            <a:r>
              <a:rPr lang="en-US" dirty="0" smtClean="0"/>
              <a:t> </a:t>
            </a:r>
            <a:r>
              <a:rPr lang="en-US" dirty="0" err="1" smtClean="0"/>
              <a:t>em</a:t>
            </a:r>
            <a:r>
              <a:rPr lang="en-US" dirty="0" smtClean="0"/>
              <a:t> </a:t>
            </a:r>
            <a:r>
              <a:rPr lang="en-US" dirty="0" err="1" smtClean="0"/>
              <a:t>nível</a:t>
            </a:r>
            <a:r>
              <a:rPr lang="en-US" dirty="0" smtClean="0"/>
              <a:t> </a:t>
            </a:r>
            <a:r>
              <a:rPr lang="en-US" dirty="0" err="1" smtClean="0"/>
              <a:t>nacional</a:t>
            </a:r>
            <a:r>
              <a:rPr lang="en-US" dirty="0" smtClean="0"/>
              <a:t>. </a:t>
            </a:r>
          </a:p>
        </p:txBody>
      </p:sp>
    </p:spTree>
    <p:extLst>
      <p:ext uri="{BB962C8B-B14F-4D97-AF65-F5344CB8AC3E}">
        <p14:creationId xmlns:p14="http://schemas.microsoft.com/office/powerpoint/2010/main" val="24469831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Definição</a:t>
            </a:r>
            <a:endParaRPr lang="pt-BR" dirty="0"/>
          </a:p>
        </p:txBody>
      </p:sp>
      <p:sp>
        <p:nvSpPr>
          <p:cNvPr id="3" name="Espaço Reservado para Conteúdo 2"/>
          <p:cNvSpPr>
            <a:spLocks noGrp="1"/>
          </p:cNvSpPr>
          <p:nvPr>
            <p:ph idx="1"/>
          </p:nvPr>
        </p:nvSpPr>
        <p:spPr/>
        <p:txBody>
          <a:bodyPr>
            <a:normAutofit fontScale="77500" lnSpcReduction="20000"/>
          </a:bodyPr>
          <a:lstStyle/>
          <a:p>
            <a:r>
              <a:rPr lang="en-US" dirty="0" smtClean="0"/>
              <a:t>The role of government would be to provide funding while “…insuring that schools meet certain minimum standards, such as inclusion of minimum common content in programs…” (p. 89). Implicit in this government role would be assurance that voucher funds be spent on education. </a:t>
            </a:r>
          </a:p>
          <a:p>
            <a:r>
              <a:rPr lang="en-US" dirty="0" smtClean="0"/>
              <a:t>Friedman argued that competition for students would induce schools to operate efficiently and reward quality teaching, with effective schools establishing good reputations. The poor would have educational choices not bound by the residence restrictions embodied in neighborhood public school systems. In Friedman’s view, the education environment was not sufficiently different from other market settings to interfere significantly with effective functioning of such a marketplace for education.</a:t>
            </a:r>
            <a:endParaRPr lang="pt-BR" dirty="0"/>
          </a:p>
        </p:txBody>
      </p:sp>
    </p:spTree>
    <p:extLst>
      <p:ext uri="{BB962C8B-B14F-4D97-AF65-F5344CB8AC3E}">
        <p14:creationId xmlns:p14="http://schemas.microsoft.com/office/powerpoint/2010/main" val="288396478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6632"/>
            <a:ext cx="8229600" cy="792088"/>
          </a:xfrm>
        </p:spPr>
        <p:txBody>
          <a:bodyPr>
            <a:normAutofit/>
          </a:bodyPr>
          <a:lstStyle/>
          <a:p>
            <a:r>
              <a:rPr lang="pt-BR" dirty="0" smtClean="0"/>
              <a:t>Suécia</a:t>
            </a:r>
            <a:endParaRPr lang="pt-BR" dirty="0"/>
          </a:p>
        </p:txBody>
      </p:sp>
      <p:sp>
        <p:nvSpPr>
          <p:cNvPr id="3" name="Espaço Reservado para Conteúdo 2"/>
          <p:cNvSpPr>
            <a:spLocks noGrp="1"/>
          </p:cNvSpPr>
          <p:nvPr>
            <p:ph idx="1"/>
          </p:nvPr>
        </p:nvSpPr>
        <p:spPr>
          <a:xfrm>
            <a:off x="457200" y="1124744"/>
            <a:ext cx="8229600" cy="5400600"/>
          </a:xfrm>
        </p:spPr>
        <p:txBody>
          <a:bodyPr>
            <a:normAutofit fontScale="92500" lnSpcReduction="20000"/>
          </a:bodyPr>
          <a:lstStyle/>
          <a:p>
            <a:pPr marL="514350" indent="-514350">
              <a:buFont typeface="+mj-lt"/>
              <a:buAutoNum type="arabicPeriod" startAt="3"/>
            </a:pPr>
            <a:r>
              <a:rPr lang="en-US" dirty="0" smtClean="0"/>
              <a:t>“open enrollment” </a:t>
            </a:r>
            <a:r>
              <a:rPr lang="en-US" dirty="0" err="1" smtClean="0"/>
              <a:t>foram</a:t>
            </a:r>
            <a:r>
              <a:rPr lang="en-US" dirty="0" smtClean="0"/>
              <a:t> </a:t>
            </a:r>
            <a:r>
              <a:rPr lang="en-US" dirty="0" err="1" smtClean="0"/>
              <a:t>instituídas</a:t>
            </a:r>
            <a:r>
              <a:rPr lang="en-US" dirty="0" smtClean="0"/>
              <a:t> </a:t>
            </a:r>
            <a:r>
              <a:rPr lang="en-US" dirty="0" err="1" smtClean="0"/>
              <a:t>em</a:t>
            </a:r>
            <a:r>
              <a:rPr lang="en-US" dirty="0" smtClean="0"/>
              <a:t> </a:t>
            </a:r>
            <a:r>
              <a:rPr lang="en-US" dirty="0" err="1" smtClean="0"/>
              <a:t>nível</a:t>
            </a:r>
            <a:r>
              <a:rPr lang="en-US" dirty="0" smtClean="0"/>
              <a:t> municipal </a:t>
            </a:r>
            <a:r>
              <a:rPr lang="en-US" dirty="0" err="1" smtClean="0"/>
              <a:t>tal</a:t>
            </a:r>
            <a:r>
              <a:rPr lang="en-US" dirty="0" smtClean="0"/>
              <a:t> que </a:t>
            </a:r>
            <a:r>
              <a:rPr lang="en-US" dirty="0" err="1" smtClean="0"/>
              <a:t>os</a:t>
            </a:r>
            <a:r>
              <a:rPr lang="en-US" dirty="0" smtClean="0"/>
              <a:t> </a:t>
            </a:r>
            <a:r>
              <a:rPr lang="en-US" dirty="0" err="1" smtClean="0"/>
              <a:t>estudantes</a:t>
            </a:r>
            <a:r>
              <a:rPr lang="en-US" dirty="0" smtClean="0"/>
              <a:t> </a:t>
            </a:r>
            <a:r>
              <a:rPr lang="en-US" dirty="0" err="1" smtClean="0"/>
              <a:t>em</a:t>
            </a:r>
            <a:r>
              <a:rPr lang="en-US" dirty="0" smtClean="0"/>
              <a:t> </a:t>
            </a:r>
            <a:r>
              <a:rPr lang="en-US" dirty="0" err="1" smtClean="0"/>
              <a:t>princípio</a:t>
            </a:r>
            <a:r>
              <a:rPr lang="en-US" dirty="0" smtClean="0"/>
              <a:t> </a:t>
            </a:r>
            <a:r>
              <a:rPr lang="en-US" dirty="0" err="1" smtClean="0"/>
              <a:t>poderiam</a:t>
            </a:r>
            <a:r>
              <a:rPr lang="en-US" dirty="0" smtClean="0"/>
              <a:t> </a:t>
            </a:r>
            <a:r>
              <a:rPr lang="en-US" dirty="0" err="1" smtClean="0"/>
              <a:t>fequentar</a:t>
            </a:r>
            <a:r>
              <a:rPr lang="en-US" dirty="0" smtClean="0"/>
              <a:t> </a:t>
            </a:r>
            <a:r>
              <a:rPr lang="en-US" dirty="0" err="1" smtClean="0"/>
              <a:t>qualquer</a:t>
            </a:r>
            <a:r>
              <a:rPr lang="en-US" dirty="0" smtClean="0"/>
              <a:t> </a:t>
            </a:r>
            <a:r>
              <a:rPr lang="en-US" dirty="0" err="1" smtClean="0"/>
              <a:t>escola</a:t>
            </a:r>
            <a:r>
              <a:rPr lang="en-US" dirty="0" smtClean="0"/>
              <a:t> </a:t>
            </a:r>
            <a:r>
              <a:rPr lang="en-US" dirty="0" err="1" smtClean="0"/>
              <a:t>em</a:t>
            </a:r>
            <a:r>
              <a:rPr lang="en-US" dirty="0" smtClean="0"/>
              <a:t> </a:t>
            </a:r>
            <a:r>
              <a:rPr lang="en-US" dirty="0" err="1" smtClean="0"/>
              <a:t>sua</a:t>
            </a:r>
            <a:r>
              <a:rPr lang="en-US" dirty="0" smtClean="0"/>
              <a:t> </a:t>
            </a:r>
            <a:r>
              <a:rPr lang="en-US" dirty="0" err="1" smtClean="0"/>
              <a:t>jurisdição</a:t>
            </a:r>
            <a:r>
              <a:rPr lang="en-US" dirty="0" smtClean="0"/>
              <a:t>; </a:t>
            </a:r>
            <a:r>
              <a:rPr lang="en-US" dirty="0" err="1" smtClean="0"/>
              <a:t>na</a:t>
            </a:r>
            <a:r>
              <a:rPr lang="en-US" dirty="0" smtClean="0"/>
              <a:t> </a:t>
            </a:r>
            <a:r>
              <a:rPr lang="en-US" dirty="0" err="1" smtClean="0"/>
              <a:t>prática</a:t>
            </a:r>
            <a:r>
              <a:rPr lang="en-US" dirty="0" smtClean="0"/>
              <a:t>, a </a:t>
            </a:r>
            <a:r>
              <a:rPr lang="en-US" dirty="0" err="1" smtClean="0"/>
              <a:t>distância</a:t>
            </a:r>
            <a:r>
              <a:rPr lang="en-US" dirty="0" smtClean="0"/>
              <a:t> </a:t>
            </a:r>
            <a:r>
              <a:rPr lang="en-US" dirty="0" err="1" smtClean="0"/>
              <a:t>continuou</a:t>
            </a:r>
            <a:r>
              <a:rPr lang="en-US" dirty="0" smtClean="0"/>
              <a:t> a </a:t>
            </a:r>
            <a:r>
              <a:rPr lang="en-US" dirty="0" err="1" smtClean="0"/>
              <a:t>ser</a:t>
            </a:r>
            <a:r>
              <a:rPr lang="en-US" dirty="0" smtClean="0"/>
              <a:t> </a:t>
            </a:r>
            <a:r>
              <a:rPr lang="en-US" dirty="0" err="1" smtClean="0"/>
              <a:t>critério</a:t>
            </a:r>
            <a:r>
              <a:rPr lang="en-US" dirty="0" smtClean="0"/>
              <a:t> para </a:t>
            </a:r>
            <a:r>
              <a:rPr lang="en-US" dirty="0" err="1" smtClean="0"/>
              <a:t>admissão</a:t>
            </a:r>
            <a:r>
              <a:rPr lang="en-US" dirty="0" smtClean="0"/>
              <a:t>. </a:t>
            </a:r>
          </a:p>
          <a:p>
            <a:pPr marL="514350" indent="-514350">
              <a:buFont typeface="+mj-lt"/>
              <a:buAutoNum type="arabicPeriod" startAt="3"/>
            </a:pPr>
            <a:r>
              <a:rPr lang="en-US" dirty="0" err="1" smtClean="0"/>
              <a:t>foi</a:t>
            </a:r>
            <a:r>
              <a:rPr lang="en-US" dirty="0" smtClean="0"/>
              <a:t> dado o </a:t>
            </a:r>
            <a:r>
              <a:rPr lang="en-US" dirty="0" err="1" smtClean="0"/>
              <a:t>direito</a:t>
            </a:r>
            <a:r>
              <a:rPr lang="en-US" dirty="0" smtClean="0"/>
              <a:t> </a:t>
            </a:r>
            <a:r>
              <a:rPr lang="en-US" dirty="0" err="1" smtClean="0"/>
              <a:t>às</a:t>
            </a:r>
            <a:r>
              <a:rPr lang="en-US" dirty="0" smtClean="0"/>
              <a:t> </a:t>
            </a:r>
            <a:r>
              <a:rPr lang="en-US" dirty="0" err="1" smtClean="0"/>
              <a:t>escolas</a:t>
            </a:r>
            <a:r>
              <a:rPr lang="en-US" dirty="0" smtClean="0"/>
              <a:t> </a:t>
            </a:r>
            <a:r>
              <a:rPr lang="en-US" dirty="0" err="1" smtClean="0"/>
              <a:t>independentes</a:t>
            </a:r>
            <a:r>
              <a:rPr lang="en-US" dirty="0" smtClean="0"/>
              <a:t> de </a:t>
            </a:r>
            <a:r>
              <a:rPr lang="en-US" dirty="0" err="1" smtClean="0"/>
              <a:t>também</a:t>
            </a:r>
            <a:r>
              <a:rPr lang="en-US" dirty="0" smtClean="0"/>
              <a:t> </a:t>
            </a:r>
            <a:r>
              <a:rPr lang="en-US" dirty="0" err="1" smtClean="0"/>
              <a:t>reberem</a:t>
            </a:r>
            <a:r>
              <a:rPr lang="en-US" dirty="0" smtClean="0"/>
              <a:t> o </a:t>
            </a:r>
            <a:r>
              <a:rPr lang="en-US" dirty="0" err="1" smtClean="0"/>
              <a:t>financiamento</a:t>
            </a:r>
            <a:r>
              <a:rPr lang="en-US" dirty="0" smtClean="0"/>
              <a:t> municipal – o </a:t>
            </a:r>
            <a:r>
              <a:rPr lang="en-US" dirty="0" err="1" smtClean="0"/>
              <a:t>governo</a:t>
            </a:r>
            <a:r>
              <a:rPr lang="en-US" dirty="0" smtClean="0"/>
              <a:t> </a:t>
            </a:r>
            <a:r>
              <a:rPr lang="en-US" dirty="0" err="1" smtClean="0"/>
              <a:t>mandava</a:t>
            </a:r>
            <a:r>
              <a:rPr lang="en-US" dirty="0" smtClean="0"/>
              <a:t> que </a:t>
            </a:r>
            <a:r>
              <a:rPr lang="en-US" dirty="0" err="1" smtClean="0"/>
              <a:t>os</a:t>
            </a:r>
            <a:r>
              <a:rPr lang="en-US" dirty="0" smtClean="0"/>
              <a:t> </a:t>
            </a:r>
            <a:r>
              <a:rPr lang="en-US" dirty="0" err="1" smtClean="0"/>
              <a:t>fundos</a:t>
            </a:r>
            <a:r>
              <a:rPr lang="en-US" dirty="0" smtClean="0"/>
              <a:t> </a:t>
            </a:r>
            <a:r>
              <a:rPr lang="en-US" dirty="0" err="1" smtClean="0"/>
              <a:t>municipais</a:t>
            </a:r>
            <a:r>
              <a:rPr lang="en-US" dirty="0" smtClean="0"/>
              <a:t> </a:t>
            </a:r>
            <a:r>
              <a:rPr lang="en-US" dirty="0" err="1" smtClean="0"/>
              <a:t>dessem</a:t>
            </a:r>
            <a:r>
              <a:rPr lang="en-US" dirty="0" smtClean="0"/>
              <a:t> a </a:t>
            </a:r>
            <a:r>
              <a:rPr lang="en-US" dirty="0" err="1" smtClean="0"/>
              <a:t>elas</a:t>
            </a:r>
            <a:r>
              <a:rPr lang="en-US" dirty="0" smtClean="0"/>
              <a:t> um </a:t>
            </a:r>
            <a:r>
              <a:rPr lang="en-US" dirty="0" err="1" smtClean="0"/>
              <a:t>pagamento</a:t>
            </a:r>
            <a:r>
              <a:rPr lang="en-US" dirty="0" smtClean="0"/>
              <a:t> </a:t>
            </a:r>
            <a:r>
              <a:rPr lang="en-US" dirty="0" err="1" smtClean="0"/>
              <a:t>por</a:t>
            </a:r>
            <a:r>
              <a:rPr lang="en-US" dirty="0" smtClean="0"/>
              <a:t> </a:t>
            </a:r>
            <a:r>
              <a:rPr lang="en-US" dirty="0" err="1" smtClean="0"/>
              <a:t>aluno</a:t>
            </a:r>
            <a:r>
              <a:rPr lang="en-US" dirty="0" smtClean="0"/>
              <a:t> </a:t>
            </a:r>
            <a:r>
              <a:rPr lang="en-US" dirty="0" err="1" smtClean="0"/>
              <a:t>equivalente</a:t>
            </a:r>
            <a:r>
              <a:rPr lang="en-US" dirty="0" smtClean="0"/>
              <a:t> </a:t>
            </a:r>
            <a:r>
              <a:rPr lang="en-US" dirty="0" err="1" smtClean="0"/>
              <a:t>aos</a:t>
            </a:r>
            <a:r>
              <a:rPr lang="en-US" dirty="0" smtClean="0"/>
              <a:t> </a:t>
            </a:r>
            <a:r>
              <a:rPr lang="en-US" dirty="0" err="1" smtClean="0"/>
              <a:t>recursos</a:t>
            </a:r>
            <a:r>
              <a:rPr lang="en-US" dirty="0" smtClean="0"/>
              <a:t> que </a:t>
            </a:r>
            <a:r>
              <a:rPr lang="en-US" dirty="0" err="1" smtClean="0"/>
              <a:t>elas</a:t>
            </a:r>
            <a:r>
              <a:rPr lang="en-US" dirty="0" smtClean="0"/>
              <a:t> </a:t>
            </a:r>
            <a:r>
              <a:rPr lang="en-US" dirty="0" err="1" smtClean="0"/>
              <a:t>mesmas</a:t>
            </a:r>
            <a:r>
              <a:rPr lang="en-US" dirty="0" smtClean="0"/>
              <a:t> </a:t>
            </a:r>
            <a:r>
              <a:rPr lang="en-US" dirty="0" err="1" smtClean="0"/>
              <a:t>tivessevem</a:t>
            </a:r>
            <a:r>
              <a:rPr lang="en-US" dirty="0" smtClean="0"/>
              <a:t> </a:t>
            </a:r>
            <a:r>
              <a:rPr lang="en-US" dirty="0" err="1" smtClean="0"/>
              <a:t>gasto</a:t>
            </a:r>
            <a:r>
              <a:rPr lang="en-US" dirty="0" smtClean="0"/>
              <a:t>. Na </a:t>
            </a:r>
            <a:r>
              <a:rPr lang="en-US" dirty="0" err="1" smtClean="0"/>
              <a:t>prática</a:t>
            </a:r>
            <a:r>
              <a:rPr lang="en-US" dirty="0" smtClean="0"/>
              <a:t>, </a:t>
            </a:r>
            <a:r>
              <a:rPr lang="en-US" dirty="0" err="1" smtClean="0"/>
              <a:t>esses</a:t>
            </a:r>
            <a:r>
              <a:rPr lang="en-US" dirty="0" smtClean="0"/>
              <a:t> </a:t>
            </a:r>
            <a:r>
              <a:rPr lang="en-US" dirty="0" err="1" smtClean="0"/>
              <a:t>pagamentos</a:t>
            </a:r>
            <a:r>
              <a:rPr lang="en-US" dirty="0" smtClean="0"/>
              <a:t> </a:t>
            </a:r>
            <a:r>
              <a:rPr lang="en-US" dirty="0" err="1" smtClean="0"/>
              <a:t>eram</a:t>
            </a:r>
            <a:r>
              <a:rPr lang="en-US" dirty="0" smtClean="0"/>
              <a:t> de 80% dos </a:t>
            </a:r>
            <a:r>
              <a:rPr lang="en-US" dirty="0" err="1" smtClean="0"/>
              <a:t>custos</a:t>
            </a:r>
            <a:r>
              <a:rPr lang="en-US" dirty="0" smtClean="0"/>
              <a:t> </a:t>
            </a:r>
            <a:r>
              <a:rPr lang="en-US" dirty="0" err="1" smtClean="0"/>
              <a:t>por</a:t>
            </a:r>
            <a:r>
              <a:rPr lang="en-US" dirty="0" smtClean="0"/>
              <a:t> </a:t>
            </a:r>
            <a:r>
              <a:rPr lang="en-US" dirty="0" err="1" smtClean="0"/>
              <a:t>estudante</a:t>
            </a:r>
            <a:r>
              <a:rPr lang="en-US" dirty="0" smtClean="0"/>
              <a:t> do </a:t>
            </a:r>
            <a:r>
              <a:rPr lang="en-US" dirty="0" err="1" smtClean="0"/>
              <a:t>nível</a:t>
            </a:r>
            <a:r>
              <a:rPr lang="en-US" dirty="0" smtClean="0"/>
              <a:t> municipal. </a:t>
            </a:r>
          </a:p>
        </p:txBody>
      </p:sp>
    </p:spTree>
    <p:extLst>
      <p:ext uri="{BB962C8B-B14F-4D97-AF65-F5344CB8AC3E}">
        <p14:creationId xmlns:p14="http://schemas.microsoft.com/office/powerpoint/2010/main" val="175822769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88640"/>
            <a:ext cx="8229600" cy="778098"/>
          </a:xfrm>
        </p:spPr>
        <p:txBody>
          <a:bodyPr/>
          <a:lstStyle/>
          <a:p>
            <a:r>
              <a:rPr lang="pt-BR" dirty="0" smtClean="0"/>
              <a:t>Suécia</a:t>
            </a:r>
            <a:endParaRPr lang="pt-BR" dirty="0"/>
          </a:p>
        </p:txBody>
      </p:sp>
      <p:sp>
        <p:nvSpPr>
          <p:cNvPr id="3" name="Espaço Reservado para Conteúdo 2"/>
          <p:cNvSpPr>
            <a:spLocks noGrp="1"/>
          </p:cNvSpPr>
          <p:nvPr>
            <p:ph idx="1"/>
          </p:nvPr>
        </p:nvSpPr>
        <p:spPr>
          <a:xfrm>
            <a:off x="457200" y="1196752"/>
            <a:ext cx="8229600" cy="5328592"/>
          </a:xfrm>
        </p:spPr>
        <p:txBody>
          <a:bodyPr>
            <a:normAutofit fontScale="77500" lnSpcReduction="20000"/>
          </a:bodyPr>
          <a:lstStyle/>
          <a:p>
            <a:r>
              <a:rPr lang="en-US" dirty="0" err="1" smtClean="0"/>
              <a:t>Escolas</a:t>
            </a:r>
            <a:r>
              <a:rPr lang="en-US" dirty="0" smtClean="0"/>
              <a:t> </a:t>
            </a:r>
            <a:r>
              <a:rPr lang="en-US" dirty="0" err="1" smtClean="0"/>
              <a:t>independentes</a:t>
            </a:r>
            <a:r>
              <a:rPr lang="en-US" dirty="0" smtClean="0"/>
              <a:t> </a:t>
            </a:r>
            <a:r>
              <a:rPr lang="en-US" dirty="0" err="1" smtClean="0"/>
              <a:t>deviam</a:t>
            </a:r>
            <a:r>
              <a:rPr lang="en-US" dirty="0" smtClean="0"/>
              <a:t> </a:t>
            </a:r>
            <a:r>
              <a:rPr lang="en-US" dirty="0" err="1" smtClean="0"/>
              <a:t>ser</a:t>
            </a:r>
            <a:r>
              <a:rPr lang="en-US" dirty="0" smtClean="0"/>
              <a:t> </a:t>
            </a:r>
            <a:r>
              <a:rPr lang="en-US" dirty="0" err="1" smtClean="0"/>
              <a:t>aprovadas</a:t>
            </a:r>
            <a:r>
              <a:rPr lang="en-US" dirty="0" smtClean="0"/>
              <a:t> pela National Agency for Education. </a:t>
            </a:r>
            <a:r>
              <a:rPr lang="en-US" dirty="0" err="1" smtClean="0"/>
              <a:t>Elas</a:t>
            </a:r>
            <a:r>
              <a:rPr lang="en-US" dirty="0" smtClean="0"/>
              <a:t> </a:t>
            </a:r>
            <a:r>
              <a:rPr lang="en-US" dirty="0" err="1" smtClean="0"/>
              <a:t>podiam</a:t>
            </a:r>
            <a:r>
              <a:rPr lang="en-US" dirty="0" smtClean="0"/>
              <a:t> </a:t>
            </a:r>
            <a:r>
              <a:rPr lang="en-US" dirty="0" err="1" smtClean="0"/>
              <a:t>ser</a:t>
            </a:r>
            <a:r>
              <a:rPr lang="en-US" dirty="0" smtClean="0"/>
              <a:t> </a:t>
            </a:r>
            <a:r>
              <a:rPr lang="en-US" dirty="0" err="1" smtClean="0"/>
              <a:t>lucrativas</a:t>
            </a:r>
            <a:r>
              <a:rPr lang="en-US" dirty="0" smtClean="0"/>
              <a:t>  </a:t>
            </a:r>
            <a:r>
              <a:rPr lang="en-US" dirty="0" err="1" smtClean="0"/>
              <a:t>ou</a:t>
            </a:r>
            <a:r>
              <a:rPr lang="en-US" dirty="0" smtClean="0"/>
              <a:t> </a:t>
            </a:r>
            <a:r>
              <a:rPr lang="en-US" dirty="0" err="1" smtClean="0"/>
              <a:t>não-lucrativas</a:t>
            </a:r>
            <a:r>
              <a:rPr lang="en-US" dirty="0" smtClean="0"/>
              <a:t>; </a:t>
            </a:r>
            <a:r>
              <a:rPr lang="en-US" dirty="0" err="1" smtClean="0"/>
              <a:t>elas</a:t>
            </a:r>
            <a:r>
              <a:rPr lang="en-US" dirty="0" smtClean="0"/>
              <a:t> </a:t>
            </a:r>
            <a:r>
              <a:rPr lang="en-US" dirty="0" err="1" smtClean="0"/>
              <a:t>podiam</a:t>
            </a:r>
            <a:r>
              <a:rPr lang="en-US" dirty="0" smtClean="0"/>
              <a:t> </a:t>
            </a:r>
            <a:r>
              <a:rPr lang="en-US" dirty="0" err="1" smtClean="0"/>
              <a:t>ser</a:t>
            </a:r>
            <a:r>
              <a:rPr lang="en-US" dirty="0" smtClean="0"/>
              <a:t> </a:t>
            </a:r>
            <a:r>
              <a:rPr lang="en-US" dirty="0" err="1" smtClean="0"/>
              <a:t>religiosas</a:t>
            </a:r>
            <a:r>
              <a:rPr lang="en-US" dirty="0" smtClean="0"/>
              <a:t> </a:t>
            </a:r>
            <a:r>
              <a:rPr lang="en-US" dirty="0" err="1" smtClean="0"/>
              <a:t>ou</a:t>
            </a:r>
            <a:r>
              <a:rPr lang="en-US" dirty="0" smtClean="0"/>
              <a:t> </a:t>
            </a:r>
            <a:r>
              <a:rPr lang="en-US" dirty="0" err="1" smtClean="0"/>
              <a:t>não</a:t>
            </a:r>
            <a:r>
              <a:rPr lang="en-US" dirty="0" smtClean="0"/>
              <a:t>; e </a:t>
            </a:r>
            <a:r>
              <a:rPr lang="en-US" dirty="0" err="1" smtClean="0"/>
              <a:t>elas</a:t>
            </a:r>
            <a:r>
              <a:rPr lang="en-US" dirty="0" smtClean="0"/>
              <a:t> </a:t>
            </a:r>
            <a:r>
              <a:rPr lang="en-US" dirty="0" err="1" smtClean="0"/>
              <a:t>podiam</a:t>
            </a:r>
            <a:r>
              <a:rPr lang="en-US" dirty="0" smtClean="0"/>
              <a:t> </a:t>
            </a:r>
            <a:r>
              <a:rPr lang="en-US" dirty="0" err="1" smtClean="0"/>
              <a:t>focar</a:t>
            </a:r>
            <a:r>
              <a:rPr lang="en-US" dirty="0" smtClean="0"/>
              <a:t> </a:t>
            </a:r>
            <a:r>
              <a:rPr lang="en-US" dirty="0" err="1" smtClean="0"/>
              <a:t>em</a:t>
            </a:r>
            <a:r>
              <a:rPr lang="en-US" dirty="0" smtClean="0"/>
              <a:t> </a:t>
            </a:r>
            <a:r>
              <a:rPr lang="en-US" dirty="0" err="1" smtClean="0"/>
              <a:t>grupos</a:t>
            </a:r>
            <a:r>
              <a:rPr lang="en-US" dirty="0" smtClean="0"/>
              <a:t> </a:t>
            </a:r>
            <a:r>
              <a:rPr lang="en-US" dirty="0" err="1" smtClean="0"/>
              <a:t>etnicos</a:t>
            </a:r>
            <a:r>
              <a:rPr lang="en-US" dirty="0" smtClean="0"/>
              <a:t> </a:t>
            </a:r>
            <a:r>
              <a:rPr lang="en-US" dirty="0" err="1" smtClean="0"/>
              <a:t>ou</a:t>
            </a:r>
            <a:r>
              <a:rPr lang="en-US" dirty="0" smtClean="0"/>
              <a:t> </a:t>
            </a:r>
            <a:r>
              <a:rPr lang="en-US" dirty="0" err="1" smtClean="0"/>
              <a:t>idioma</a:t>
            </a:r>
            <a:r>
              <a:rPr lang="en-US" dirty="0" smtClean="0"/>
              <a:t> </a:t>
            </a:r>
            <a:r>
              <a:rPr lang="en-US" dirty="0" err="1" smtClean="0"/>
              <a:t>específicos</a:t>
            </a:r>
            <a:r>
              <a:rPr lang="en-US" dirty="0" smtClean="0"/>
              <a:t>. </a:t>
            </a:r>
            <a:r>
              <a:rPr lang="en-US" dirty="0" err="1" smtClean="0"/>
              <a:t>Em</a:t>
            </a:r>
            <a:r>
              <a:rPr lang="en-US" dirty="0" smtClean="0"/>
              <a:t> </a:t>
            </a:r>
            <a:r>
              <a:rPr lang="en-US" dirty="0" err="1" smtClean="0"/>
              <a:t>todos</a:t>
            </a:r>
            <a:r>
              <a:rPr lang="en-US" dirty="0" smtClean="0"/>
              <a:t> </a:t>
            </a:r>
            <a:r>
              <a:rPr lang="en-US" dirty="0" err="1" smtClean="0"/>
              <a:t>os</a:t>
            </a:r>
            <a:r>
              <a:rPr lang="en-US" dirty="0" smtClean="0"/>
              <a:t> </a:t>
            </a:r>
            <a:r>
              <a:rPr lang="en-US" dirty="0" err="1" smtClean="0"/>
              <a:t>casos</a:t>
            </a:r>
            <a:r>
              <a:rPr lang="en-US" dirty="0" smtClean="0"/>
              <a:t>, </a:t>
            </a:r>
            <a:r>
              <a:rPr lang="en-US" dirty="0" err="1" smtClean="0"/>
              <a:t>entretanto</a:t>
            </a:r>
            <a:r>
              <a:rPr lang="en-US" dirty="0" smtClean="0"/>
              <a:t>, </a:t>
            </a:r>
            <a:r>
              <a:rPr lang="en-US" dirty="0" err="1" smtClean="0"/>
              <a:t>escolas</a:t>
            </a:r>
            <a:r>
              <a:rPr lang="en-US" dirty="0" smtClean="0"/>
              <a:t> </a:t>
            </a:r>
            <a:r>
              <a:rPr lang="en-US" dirty="0" err="1" smtClean="0"/>
              <a:t>independentes</a:t>
            </a:r>
            <a:r>
              <a:rPr lang="en-US" dirty="0" smtClean="0"/>
              <a:t> </a:t>
            </a:r>
            <a:r>
              <a:rPr lang="en-US" dirty="0" err="1" smtClean="0"/>
              <a:t>deviam</a:t>
            </a:r>
            <a:r>
              <a:rPr lang="en-US" dirty="0" smtClean="0"/>
              <a:t> </a:t>
            </a:r>
            <a:r>
              <a:rPr lang="en-US" dirty="0" err="1" smtClean="0"/>
              <a:t>ser</a:t>
            </a:r>
            <a:r>
              <a:rPr lang="en-US" dirty="0" smtClean="0"/>
              <a:t> </a:t>
            </a:r>
            <a:r>
              <a:rPr lang="en-US" dirty="0" err="1" smtClean="0"/>
              <a:t>abertas</a:t>
            </a:r>
            <a:r>
              <a:rPr lang="en-US" dirty="0" smtClean="0"/>
              <a:t> a </a:t>
            </a:r>
            <a:r>
              <a:rPr lang="en-US" dirty="0" err="1" smtClean="0"/>
              <a:t>todos</a:t>
            </a:r>
            <a:r>
              <a:rPr lang="en-US" dirty="0" smtClean="0"/>
              <a:t> </a:t>
            </a:r>
            <a:r>
              <a:rPr lang="en-US" dirty="0" err="1" smtClean="0"/>
              <a:t>os</a:t>
            </a:r>
            <a:r>
              <a:rPr lang="en-US" dirty="0" smtClean="0"/>
              <a:t> </a:t>
            </a:r>
            <a:r>
              <a:rPr lang="en-US" dirty="0" err="1" smtClean="0"/>
              <a:t>estudantes</a:t>
            </a:r>
            <a:r>
              <a:rPr lang="en-US" dirty="0" smtClean="0"/>
              <a:t> – </a:t>
            </a:r>
            <a:r>
              <a:rPr lang="en-US" dirty="0" err="1" smtClean="0"/>
              <a:t>independente</a:t>
            </a:r>
            <a:r>
              <a:rPr lang="en-US" dirty="0" smtClean="0"/>
              <a:t> de </a:t>
            </a:r>
            <a:r>
              <a:rPr lang="en-US" dirty="0" err="1" smtClean="0"/>
              <a:t>seu</a:t>
            </a:r>
            <a:r>
              <a:rPr lang="en-US" dirty="0" smtClean="0"/>
              <a:t> </a:t>
            </a:r>
            <a:r>
              <a:rPr lang="en-US" dirty="0" err="1" smtClean="0"/>
              <a:t>município</a:t>
            </a:r>
            <a:r>
              <a:rPr lang="en-US" dirty="0" smtClean="0"/>
              <a:t> de </a:t>
            </a:r>
            <a:r>
              <a:rPr lang="en-US" dirty="0" err="1" smtClean="0"/>
              <a:t>origem</a:t>
            </a:r>
            <a:r>
              <a:rPr lang="en-US" dirty="0" smtClean="0"/>
              <a:t>, </a:t>
            </a:r>
            <a:r>
              <a:rPr lang="en-US" dirty="0" err="1" smtClean="0"/>
              <a:t>etnia</a:t>
            </a:r>
            <a:r>
              <a:rPr lang="en-US" dirty="0" smtClean="0"/>
              <a:t>, </a:t>
            </a:r>
            <a:r>
              <a:rPr lang="en-US" dirty="0" err="1" smtClean="0"/>
              <a:t>ou</a:t>
            </a:r>
            <a:r>
              <a:rPr lang="en-US" dirty="0" smtClean="0"/>
              <a:t> </a:t>
            </a:r>
            <a:r>
              <a:rPr lang="en-US" dirty="0" err="1" smtClean="0"/>
              <a:t>religião</a:t>
            </a:r>
            <a:r>
              <a:rPr lang="en-US" dirty="0" smtClean="0"/>
              <a:t> – e </a:t>
            </a:r>
            <a:r>
              <a:rPr lang="en-US" dirty="0" err="1" smtClean="0"/>
              <a:t>elas</a:t>
            </a:r>
            <a:r>
              <a:rPr lang="en-US" dirty="0" smtClean="0"/>
              <a:t> </a:t>
            </a:r>
            <a:r>
              <a:rPr lang="en-US" dirty="0" err="1" smtClean="0"/>
              <a:t>não</a:t>
            </a:r>
            <a:r>
              <a:rPr lang="en-US" dirty="0" smtClean="0"/>
              <a:t> </a:t>
            </a:r>
            <a:r>
              <a:rPr lang="en-US" dirty="0" err="1" smtClean="0"/>
              <a:t>podiam</a:t>
            </a:r>
            <a:r>
              <a:rPr lang="en-US" dirty="0" smtClean="0"/>
              <a:t> </a:t>
            </a:r>
            <a:r>
              <a:rPr lang="en-US" dirty="0" err="1" smtClean="0"/>
              <a:t>cobrar</a:t>
            </a:r>
            <a:r>
              <a:rPr lang="en-US" dirty="0" smtClean="0"/>
              <a:t> tuition beyond the voucher. </a:t>
            </a:r>
            <a:r>
              <a:rPr lang="en-US" dirty="0" err="1" smtClean="0"/>
              <a:t>Além</a:t>
            </a:r>
            <a:r>
              <a:rPr lang="en-US" dirty="0" smtClean="0"/>
              <a:t> disso, </a:t>
            </a:r>
            <a:r>
              <a:rPr lang="en-US" dirty="0" err="1" smtClean="0"/>
              <a:t>notas</a:t>
            </a:r>
            <a:r>
              <a:rPr lang="en-US" dirty="0" smtClean="0"/>
              <a:t> </a:t>
            </a:r>
            <a:r>
              <a:rPr lang="en-US" dirty="0" err="1" smtClean="0"/>
              <a:t>nao</a:t>
            </a:r>
            <a:r>
              <a:rPr lang="en-US" dirty="0" smtClean="0"/>
              <a:t> </a:t>
            </a:r>
            <a:r>
              <a:rPr lang="en-US" dirty="0" err="1" smtClean="0"/>
              <a:t>podiam</a:t>
            </a:r>
            <a:r>
              <a:rPr lang="en-US" dirty="0" smtClean="0"/>
              <a:t> </a:t>
            </a:r>
            <a:r>
              <a:rPr lang="en-US" dirty="0" err="1" smtClean="0"/>
              <a:t>ser</a:t>
            </a:r>
            <a:r>
              <a:rPr lang="en-US" dirty="0" smtClean="0"/>
              <a:t> </a:t>
            </a:r>
            <a:r>
              <a:rPr lang="en-US" dirty="0" err="1" smtClean="0"/>
              <a:t>usadas</a:t>
            </a:r>
            <a:r>
              <a:rPr lang="en-US" dirty="0" smtClean="0"/>
              <a:t> </a:t>
            </a:r>
            <a:r>
              <a:rPr lang="en-US" dirty="0" err="1" smtClean="0"/>
              <a:t>como</a:t>
            </a:r>
            <a:r>
              <a:rPr lang="en-US" dirty="0" smtClean="0"/>
              <a:t> </a:t>
            </a:r>
            <a:r>
              <a:rPr lang="en-US" dirty="0" err="1" smtClean="0"/>
              <a:t>critério</a:t>
            </a:r>
            <a:r>
              <a:rPr lang="en-US" dirty="0" smtClean="0"/>
              <a:t> de </a:t>
            </a:r>
            <a:r>
              <a:rPr lang="en-US" dirty="0" err="1" smtClean="0"/>
              <a:t>admissão</a:t>
            </a:r>
            <a:r>
              <a:rPr lang="en-US" dirty="0" smtClean="0"/>
              <a:t>. Na </a:t>
            </a:r>
            <a:r>
              <a:rPr lang="en-US" dirty="0" err="1" smtClean="0"/>
              <a:t>verdade</a:t>
            </a:r>
            <a:r>
              <a:rPr lang="en-US" dirty="0" smtClean="0"/>
              <a:t>, </a:t>
            </a:r>
            <a:r>
              <a:rPr lang="en-US" dirty="0" err="1" smtClean="0"/>
              <a:t>proximidade</a:t>
            </a:r>
            <a:r>
              <a:rPr lang="en-US" dirty="0" smtClean="0"/>
              <a:t> à </a:t>
            </a:r>
            <a:r>
              <a:rPr lang="en-US" dirty="0" err="1" smtClean="0"/>
              <a:t>escola</a:t>
            </a:r>
            <a:r>
              <a:rPr lang="en-US" dirty="0" smtClean="0"/>
              <a:t>, </a:t>
            </a:r>
            <a:r>
              <a:rPr lang="en-US" dirty="0" err="1" smtClean="0"/>
              <a:t>ordem</a:t>
            </a:r>
            <a:r>
              <a:rPr lang="en-US" dirty="0" smtClean="0"/>
              <a:t> de </a:t>
            </a:r>
            <a:r>
              <a:rPr lang="en-US" dirty="0" err="1" smtClean="0"/>
              <a:t>chegada</a:t>
            </a:r>
            <a:r>
              <a:rPr lang="en-US" dirty="0" smtClean="0"/>
              <a:t> e </a:t>
            </a:r>
            <a:r>
              <a:rPr lang="en-US" dirty="0" err="1" smtClean="0"/>
              <a:t>presença</a:t>
            </a:r>
            <a:r>
              <a:rPr lang="en-US" dirty="0" smtClean="0"/>
              <a:t> de </a:t>
            </a:r>
            <a:r>
              <a:rPr lang="en-US" dirty="0" err="1" smtClean="0"/>
              <a:t>irmãos</a:t>
            </a:r>
            <a:r>
              <a:rPr lang="en-US" dirty="0" smtClean="0"/>
              <a:t> </a:t>
            </a:r>
            <a:r>
              <a:rPr lang="en-US" dirty="0" err="1" smtClean="0"/>
              <a:t>determinavam</a:t>
            </a:r>
            <a:r>
              <a:rPr lang="en-US" dirty="0" smtClean="0"/>
              <a:t> a </a:t>
            </a:r>
            <a:r>
              <a:rPr lang="en-US" dirty="0" err="1" smtClean="0"/>
              <a:t>prioridade</a:t>
            </a:r>
            <a:r>
              <a:rPr lang="en-US" dirty="0" smtClean="0"/>
              <a:t>. </a:t>
            </a:r>
            <a:r>
              <a:rPr lang="en-US" dirty="0" err="1" smtClean="0"/>
              <a:t>Admissão</a:t>
            </a:r>
            <a:r>
              <a:rPr lang="en-US" dirty="0" smtClean="0"/>
              <a:t> </a:t>
            </a:r>
            <a:r>
              <a:rPr lang="en-US" dirty="0" err="1" smtClean="0"/>
              <a:t>baseada</a:t>
            </a:r>
            <a:r>
              <a:rPr lang="en-US" dirty="0" smtClean="0"/>
              <a:t> </a:t>
            </a:r>
            <a:r>
              <a:rPr lang="en-US" dirty="0" err="1" smtClean="0"/>
              <a:t>em</a:t>
            </a:r>
            <a:r>
              <a:rPr lang="en-US" dirty="0" smtClean="0"/>
              <a:t> </a:t>
            </a:r>
            <a:r>
              <a:rPr lang="en-US" dirty="0" err="1" smtClean="0"/>
              <a:t>habilidade</a:t>
            </a:r>
            <a:r>
              <a:rPr lang="en-US" dirty="0" smtClean="0"/>
              <a:t> era </a:t>
            </a:r>
            <a:r>
              <a:rPr lang="en-US" dirty="0" err="1" smtClean="0"/>
              <a:t>permitida</a:t>
            </a:r>
            <a:r>
              <a:rPr lang="en-US" dirty="0" smtClean="0"/>
              <a:t> no </a:t>
            </a:r>
            <a:r>
              <a:rPr lang="en-US" dirty="0" err="1" smtClean="0"/>
              <a:t>nível</a:t>
            </a:r>
            <a:r>
              <a:rPr lang="en-US" dirty="0" smtClean="0"/>
              <a:t> </a:t>
            </a:r>
            <a:r>
              <a:rPr lang="en-US" dirty="0" err="1" smtClean="0"/>
              <a:t>secundário</a:t>
            </a:r>
            <a:r>
              <a:rPr lang="en-US" dirty="0" smtClean="0"/>
              <a:t>. </a:t>
            </a:r>
          </a:p>
          <a:p>
            <a:r>
              <a:rPr lang="en-US" dirty="0" err="1" smtClean="0"/>
              <a:t>Bohlmark</a:t>
            </a:r>
            <a:r>
              <a:rPr lang="en-US" dirty="0" smtClean="0"/>
              <a:t> and </a:t>
            </a:r>
            <a:r>
              <a:rPr lang="en-US" dirty="0" err="1" smtClean="0"/>
              <a:t>Lindahl</a:t>
            </a:r>
            <a:r>
              <a:rPr lang="en-US" dirty="0" smtClean="0"/>
              <a:t> (2012) </a:t>
            </a:r>
            <a:r>
              <a:rPr lang="en-US" dirty="0" err="1" smtClean="0"/>
              <a:t>apontam</a:t>
            </a:r>
            <a:r>
              <a:rPr lang="en-US" dirty="0" smtClean="0"/>
              <a:t> que a entrada de </a:t>
            </a:r>
            <a:r>
              <a:rPr lang="en-US" dirty="0" err="1" smtClean="0"/>
              <a:t>alunos</a:t>
            </a:r>
            <a:r>
              <a:rPr lang="en-US" dirty="0" smtClean="0"/>
              <a:t> </a:t>
            </a:r>
            <a:r>
              <a:rPr lang="en-US" dirty="0" err="1" smtClean="0"/>
              <a:t>nessas</a:t>
            </a:r>
            <a:r>
              <a:rPr lang="en-US" dirty="0" smtClean="0"/>
              <a:t> </a:t>
            </a:r>
            <a:r>
              <a:rPr lang="en-US" dirty="0" err="1" smtClean="0"/>
              <a:t>escolas</a:t>
            </a:r>
            <a:r>
              <a:rPr lang="en-US" dirty="0" smtClean="0"/>
              <a:t> </a:t>
            </a:r>
            <a:r>
              <a:rPr lang="en-US" dirty="0" err="1" smtClean="0"/>
              <a:t>foi</a:t>
            </a:r>
            <a:r>
              <a:rPr lang="en-US" dirty="0" smtClean="0"/>
              <a:t> </a:t>
            </a:r>
            <a:r>
              <a:rPr lang="en-US" dirty="0" err="1" smtClean="0"/>
              <a:t>relativamente</a:t>
            </a:r>
            <a:r>
              <a:rPr lang="en-US" dirty="0" smtClean="0"/>
              <a:t> </a:t>
            </a:r>
            <a:r>
              <a:rPr lang="en-US" dirty="0" err="1" smtClean="0"/>
              <a:t>pequena</a:t>
            </a:r>
            <a:r>
              <a:rPr lang="en-US" dirty="0" smtClean="0"/>
              <a:t> </a:t>
            </a:r>
            <a:r>
              <a:rPr lang="en-US" dirty="0" err="1" smtClean="0"/>
              <a:t>até</a:t>
            </a:r>
            <a:r>
              <a:rPr lang="en-US" dirty="0" smtClean="0"/>
              <a:t> 1998; </a:t>
            </a:r>
            <a:r>
              <a:rPr lang="en-US" dirty="0" err="1" smtClean="0"/>
              <a:t>nesse</a:t>
            </a:r>
            <a:r>
              <a:rPr lang="en-US" dirty="0" smtClean="0"/>
              <a:t> </a:t>
            </a:r>
            <a:r>
              <a:rPr lang="en-US" dirty="0" err="1" smtClean="0"/>
              <a:t>ponto</a:t>
            </a:r>
            <a:r>
              <a:rPr lang="en-US" dirty="0" smtClean="0"/>
              <a:t>, as </a:t>
            </a:r>
            <a:r>
              <a:rPr lang="en-US" dirty="0" err="1" smtClean="0"/>
              <a:t>matrículas</a:t>
            </a:r>
            <a:r>
              <a:rPr lang="en-US" dirty="0" smtClean="0"/>
              <a:t> </a:t>
            </a:r>
            <a:r>
              <a:rPr lang="en-US" dirty="0" err="1" smtClean="0"/>
              <a:t>começam</a:t>
            </a:r>
            <a:r>
              <a:rPr lang="en-US" dirty="0" smtClean="0"/>
              <a:t> a </a:t>
            </a:r>
            <a:r>
              <a:rPr lang="en-US" dirty="0" err="1" smtClean="0"/>
              <a:t>crescer</a:t>
            </a:r>
            <a:r>
              <a:rPr lang="en-US" dirty="0" smtClean="0"/>
              <a:t>. </a:t>
            </a:r>
            <a:r>
              <a:rPr lang="en-US" dirty="0" err="1" smtClean="0"/>
              <a:t>Em</a:t>
            </a:r>
            <a:r>
              <a:rPr lang="en-US" dirty="0" smtClean="0"/>
              <a:t>  2009, </a:t>
            </a:r>
            <a:r>
              <a:rPr lang="en-US" dirty="0" err="1" smtClean="0"/>
              <a:t>escolas</a:t>
            </a:r>
            <a:r>
              <a:rPr lang="en-US" dirty="0" smtClean="0"/>
              <a:t> </a:t>
            </a:r>
            <a:r>
              <a:rPr lang="en-US" dirty="0" err="1" smtClean="0"/>
              <a:t>independentes</a:t>
            </a:r>
            <a:r>
              <a:rPr lang="en-US" dirty="0"/>
              <a:t> </a:t>
            </a:r>
            <a:r>
              <a:rPr lang="en-US" dirty="0" err="1" smtClean="0"/>
              <a:t>explicavam</a:t>
            </a:r>
            <a:r>
              <a:rPr lang="en-US" dirty="0" smtClean="0"/>
              <a:t> 10% das </a:t>
            </a:r>
            <a:r>
              <a:rPr lang="en-US" dirty="0" err="1" smtClean="0"/>
              <a:t>matrículas</a:t>
            </a:r>
            <a:r>
              <a:rPr lang="en-US" dirty="0" smtClean="0"/>
              <a:t>. </a:t>
            </a:r>
            <a:endParaRPr lang="pt-BR" dirty="0"/>
          </a:p>
        </p:txBody>
      </p:sp>
    </p:spTree>
    <p:extLst>
      <p:ext uri="{BB962C8B-B14F-4D97-AF65-F5344CB8AC3E}">
        <p14:creationId xmlns:p14="http://schemas.microsoft.com/office/powerpoint/2010/main" val="352154403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stretch>
            <a:fillRect/>
          </a:stretch>
        </p:blipFill>
        <p:spPr>
          <a:xfrm>
            <a:off x="76200" y="1266825"/>
            <a:ext cx="8991600" cy="4324350"/>
          </a:xfrm>
          <a:prstGeom prst="rect">
            <a:avLst/>
          </a:prstGeom>
        </p:spPr>
      </p:pic>
    </p:spTree>
    <p:extLst>
      <p:ext uri="{BB962C8B-B14F-4D97-AF65-F5344CB8AC3E}">
        <p14:creationId xmlns:p14="http://schemas.microsoft.com/office/powerpoint/2010/main" val="70549231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Evidência empírica</a:t>
            </a:r>
            <a:endParaRPr lang="pt-BR" dirty="0"/>
          </a:p>
        </p:txBody>
      </p:sp>
      <p:sp>
        <p:nvSpPr>
          <p:cNvPr id="3" name="Subtítulo 2"/>
          <p:cNvSpPr>
            <a:spLocks noGrp="1"/>
          </p:cNvSpPr>
          <p:nvPr>
            <p:ph type="subTitle" idx="1"/>
          </p:nvPr>
        </p:nvSpPr>
        <p:spPr/>
        <p:txBody>
          <a:bodyPr/>
          <a:lstStyle/>
          <a:p>
            <a:endParaRPr lang="pt-BR"/>
          </a:p>
        </p:txBody>
      </p:sp>
    </p:spTree>
    <p:extLst>
      <p:ext uri="{BB962C8B-B14F-4D97-AF65-F5344CB8AC3E}">
        <p14:creationId xmlns:p14="http://schemas.microsoft.com/office/powerpoint/2010/main" val="306166446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850106"/>
          </a:xfrm>
        </p:spPr>
        <p:txBody>
          <a:bodyPr>
            <a:noAutofit/>
          </a:bodyPr>
          <a:lstStyle/>
          <a:p>
            <a:r>
              <a:rPr lang="en-US" sz="3200" dirty="0" smtClean="0"/>
              <a:t>1) What effects do vouchers have on the students who use them? </a:t>
            </a:r>
            <a:endParaRPr lang="pt-BR" sz="3200" dirty="0"/>
          </a:p>
        </p:txBody>
      </p:sp>
      <p:sp>
        <p:nvSpPr>
          <p:cNvPr id="3" name="Espaço Reservado para Conteúdo 2"/>
          <p:cNvSpPr>
            <a:spLocks noGrp="1"/>
          </p:cNvSpPr>
          <p:nvPr>
            <p:ph idx="1"/>
          </p:nvPr>
        </p:nvSpPr>
        <p:spPr>
          <a:xfrm>
            <a:off x="251520" y="1340768"/>
            <a:ext cx="8568952" cy="5328592"/>
          </a:xfrm>
        </p:spPr>
        <p:txBody>
          <a:bodyPr>
            <a:normAutofit fontScale="92500" lnSpcReduction="10000"/>
          </a:bodyPr>
          <a:lstStyle/>
          <a:p>
            <a:r>
              <a:rPr lang="en-US" sz="3000" dirty="0" err="1" smtClean="0"/>
              <a:t>Desafio</a:t>
            </a:r>
            <a:r>
              <a:rPr lang="en-US" sz="3000" dirty="0" smtClean="0"/>
              <a:t> para responder </a:t>
            </a:r>
            <a:r>
              <a:rPr lang="en-US" sz="3000" dirty="0" err="1" smtClean="0"/>
              <a:t>essa</a:t>
            </a:r>
            <a:r>
              <a:rPr lang="en-US" sz="3000" dirty="0" smtClean="0"/>
              <a:t> </a:t>
            </a:r>
            <a:r>
              <a:rPr lang="en-US" sz="3000" dirty="0" err="1" smtClean="0"/>
              <a:t>questão</a:t>
            </a:r>
            <a:r>
              <a:rPr lang="en-US" sz="3000" dirty="0" smtClean="0"/>
              <a:t>: </a:t>
            </a:r>
            <a:r>
              <a:rPr lang="en-US" sz="3000" dirty="0" err="1" smtClean="0"/>
              <a:t>estabelecer</a:t>
            </a:r>
            <a:r>
              <a:rPr lang="en-US" sz="3000" dirty="0" smtClean="0"/>
              <a:t> </a:t>
            </a:r>
            <a:r>
              <a:rPr lang="en-US" sz="3000" dirty="0" err="1" smtClean="0"/>
              <a:t>bons</a:t>
            </a:r>
            <a:r>
              <a:rPr lang="en-US" sz="3000" dirty="0" smtClean="0"/>
              <a:t> </a:t>
            </a:r>
            <a:r>
              <a:rPr lang="en-US" sz="3000" dirty="0" err="1" smtClean="0"/>
              <a:t>countrafactuais</a:t>
            </a:r>
            <a:r>
              <a:rPr lang="en-US" sz="3000" dirty="0" smtClean="0"/>
              <a:t> (que </a:t>
            </a:r>
            <a:r>
              <a:rPr lang="en-US" sz="3000" dirty="0" err="1" smtClean="0"/>
              <a:t>mostrem</a:t>
            </a:r>
            <a:r>
              <a:rPr lang="en-US" sz="3000" dirty="0" smtClean="0"/>
              <a:t> de forma </a:t>
            </a:r>
            <a:r>
              <a:rPr lang="en-US" sz="3000" dirty="0" err="1" smtClean="0"/>
              <a:t>crível</a:t>
            </a:r>
            <a:r>
              <a:rPr lang="en-US" sz="3000" dirty="0" smtClean="0"/>
              <a:t> </a:t>
            </a:r>
            <a:r>
              <a:rPr lang="en-US" sz="3000" dirty="0" err="1" smtClean="0"/>
              <a:t>quais</a:t>
            </a:r>
            <a:r>
              <a:rPr lang="en-US" sz="3000" dirty="0" smtClean="0"/>
              <a:t> </a:t>
            </a:r>
            <a:r>
              <a:rPr lang="en-US" sz="3000" dirty="0" err="1" smtClean="0"/>
              <a:t>seriam</a:t>
            </a:r>
            <a:r>
              <a:rPr lang="en-US" sz="3000" dirty="0" smtClean="0"/>
              <a:t> </a:t>
            </a:r>
            <a:r>
              <a:rPr lang="en-US" sz="3000" dirty="0" err="1" smtClean="0"/>
              <a:t>os</a:t>
            </a:r>
            <a:r>
              <a:rPr lang="en-US" sz="3000" dirty="0" smtClean="0"/>
              <a:t> </a:t>
            </a:r>
            <a:r>
              <a:rPr lang="en-US" sz="3000" dirty="0" err="1" smtClean="0"/>
              <a:t>resultados</a:t>
            </a:r>
            <a:r>
              <a:rPr lang="en-US" sz="3000" dirty="0" smtClean="0"/>
              <a:t> </a:t>
            </a:r>
            <a:r>
              <a:rPr lang="en-US" sz="3000" dirty="0" err="1" smtClean="0"/>
              <a:t>daqueles</a:t>
            </a:r>
            <a:r>
              <a:rPr lang="en-US" sz="3000" dirty="0" smtClean="0"/>
              <a:t> que </a:t>
            </a:r>
            <a:r>
              <a:rPr lang="en-US" sz="3000" dirty="0" err="1" smtClean="0"/>
              <a:t>recebem</a:t>
            </a:r>
            <a:r>
              <a:rPr lang="en-US" sz="3000" dirty="0" smtClean="0"/>
              <a:t> voucher se </a:t>
            </a:r>
            <a:r>
              <a:rPr lang="en-US" sz="3000" dirty="0" err="1" smtClean="0"/>
              <a:t>eles</a:t>
            </a:r>
            <a:r>
              <a:rPr lang="en-US" sz="3000" dirty="0" smtClean="0"/>
              <a:t> </a:t>
            </a:r>
            <a:r>
              <a:rPr lang="en-US" sz="3000" dirty="0" err="1" smtClean="0"/>
              <a:t>não</a:t>
            </a:r>
            <a:r>
              <a:rPr lang="en-US" sz="3000" dirty="0" smtClean="0"/>
              <a:t> </a:t>
            </a:r>
            <a:r>
              <a:rPr lang="en-US" sz="3000" dirty="0" err="1" smtClean="0"/>
              <a:t>tivessem</a:t>
            </a:r>
            <a:r>
              <a:rPr lang="en-US" sz="3000" dirty="0" smtClean="0"/>
              <a:t> </a:t>
            </a:r>
            <a:r>
              <a:rPr lang="en-US" sz="3000" dirty="0" err="1" smtClean="0"/>
              <a:t>recebido</a:t>
            </a:r>
            <a:r>
              <a:rPr lang="en-US" sz="3000" dirty="0" smtClean="0"/>
              <a:t>). </a:t>
            </a:r>
          </a:p>
          <a:p>
            <a:r>
              <a:rPr lang="en-US" sz="3000" dirty="0" smtClean="0"/>
              <a:t>As </a:t>
            </a:r>
            <a:r>
              <a:rPr lang="en-US" sz="3000" dirty="0" err="1" smtClean="0"/>
              <a:t>avaliações</a:t>
            </a:r>
            <a:r>
              <a:rPr lang="en-US" sz="3000" dirty="0" smtClean="0"/>
              <a:t> dos </a:t>
            </a:r>
            <a:r>
              <a:rPr lang="en-US" sz="3000" dirty="0" err="1" smtClean="0"/>
              <a:t>programas</a:t>
            </a:r>
            <a:r>
              <a:rPr lang="en-US" sz="3000" dirty="0" smtClean="0"/>
              <a:t> de </a:t>
            </a:r>
            <a:r>
              <a:rPr lang="en-US" sz="3000" dirty="0" err="1" smtClean="0"/>
              <a:t>pequena</a:t>
            </a:r>
            <a:r>
              <a:rPr lang="en-US" sz="3000" dirty="0" smtClean="0"/>
              <a:t> </a:t>
            </a:r>
            <a:r>
              <a:rPr lang="en-US" sz="3000" dirty="0" err="1" smtClean="0"/>
              <a:t>escala</a:t>
            </a:r>
            <a:r>
              <a:rPr lang="en-US" sz="3000" dirty="0" smtClean="0"/>
              <a:t> </a:t>
            </a:r>
            <a:r>
              <a:rPr lang="en-US" sz="3000" dirty="0" err="1" smtClean="0"/>
              <a:t>são</a:t>
            </a:r>
            <a:r>
              <a:rPr lang="en-US" sz="3000" dirty="0" smtClean="0"/>
              <a:t> as </a:t>
            </a:r>
            <a:r>
              <a:rPr lang="en-US" sz="3000" dirty="0" err="1" smtClean="0"/>
              <a:t>mais</a:t>
            </a:r>
            <a:r>
              <a:rPr lang="en-US" sz="3000" dirty="0" smtClean="0"/>
              <a:t> </a:t>
            </a:r>
            <a:r>
              <a:rPr lang="en-US" sz="3000" dirty="0" err="1" smtClean="0"/>
              <a:t>focadas</a:t>
            </a:r>
            <a:r>
              <a:rPr lang="en-US" sz="3000" dirty="0" smtClean="0"/>
              <a:t> </a:t>
            </a:r>
            <a:r>
              <a:rPr lang="en-US" sz="3000" dirty="0" err="1" smtClean="0"/>
              <a:t>nessa</a:t>
            </a:r>
            <a:r>
              <a:rPr lang="en-US" sz="3000" dirty="0" smtClean="0"/>
              <a:t> </a:t>
            </a:r>
            <a:r>
              <a:rPr lang="en-US" sz="3000" dirty="0" err="1" smtClean="0"/>
              <a:t>pergunta</a:t>
            </a:r>
            <a:r>
              <a:rPr lang="en-US" sz="3000" dirty="0" smtClean="0"/>
              <a:t> e </a:t>
            </a:r>
            <a:r>
              <a:rPr lang="en-US" sz="3000" dirty="0" err="1" smtClean="0"/>
              <a:t>também</a:t>
            </a:r>
            <a:r>
              <a:rPr lang="en-US" sz="3000" dirty="0" smtClean="0"/>
              <a:t> </a:t>
            </a:r>
            <a:r>
              <a:rPr lang="en-US" sz="3000" dirty="0" err="1" smtClean="0"/>
              <a:t>são</a:t>
            </a:r>
            <a:r>
              <a:rPr lang="en-US" sz="3000" dirty="0" smtClean="0"/>
              <a:t> as que tem </a:t>
            </a:r>
            <a:r>
              <a:rPr lang="en-US" sz="3000" dirty="0" err="1" smtClean="0"/>
              <a:t>respondido</a:t>
            </a:r>
            <a:r>
              <a:rPr lang="en-US" sz="3000" dirty="0" smtClean="0"/>
              <a:t> </a:t>
            </a:r>
            <a:r>
              <a:rPr lang="en-US" sz="3000" dirty="0" err="1" smtClean="0"/>
              <a:t>tal</a:t>
            </a:r>
            <a:r>
              <a:rPr lang="en-US" sz="3000" dirty="0" smtClean="0"/>
              <a:t> </a:t>
            </a:r>
            <a:r>
              <a:rPr lang="en-US" sz="3000" dirty="0" err="1" smtClean="0"/>
              <a:t>pergunta</a:t>
            </a:r>
            <a:r>
              <a:rPr lang="en-US" sz="3000" dirty="0" smtClean="0"/>
              <a:t> com </a:t>
            </a:r>
            <a:r>
              <a:rPr lang="en-US" sz="3000" dirty="0" err="1" smtClean="0"/>
              <a:t>maior</a:t>
            </a:r>
            <a:r>
              <a:rPr lang="en-US" sz="3000" dirty="0" smtClean="0"/>
              <a:t> </a:t>
            </a:r>
            <a:r>
              <a:rPr lang="en-US" sz="3000" dirty="0" err="1" smtClean="0"/>
              <a:t>credibilidade</a:t>
            </a:r>
            <a:r>
              <a:rPr lang="en-US" sz="3000" dirty="0" smtClean="0"/>
              <a:t>.</a:t>
            </a:r>
            <a:r>
              <a:rPr lang="en-US" dirty="0" smtClean="0"/>
              <a:t> </a:t>
            </a:r>
          </a:p>
          <a:p>
            <a:pPr lvl="1"/>
            <a:r>
              <a:rPr lang="en-US" dirty="0" smtClean="0"/>
              <a:t>setup </a:t>
            </a:r>
            <a:r>
              <a:rPr lang="en-US" dirty="0" err="1" smtClean="0"/>
              <a:t>desses</a:t>
            </a:r>
            <a:r>
              <a:rPr lang="en-US" dirty="0" smtClean="0"/>
              <a:t> </a:t>
            </a:r>
            <a:r>
              <a:rPr lang="en-US" dirty="0" err="1" smtClean="0"/>
              <a:t>programas</a:t>
            </a:r>
            <a:r>
              <a:rPr lang="en-US" dirty="0" smtClean="0"/>
              <a:t>, que </a:t>
            </a:r>
            <a:r>
              <a:rPr lang="en-US" dirty="0" err="1" smtClean="0"/>
              <a:t>em</a:t>
            </a:r>
            <a:r>
              <a:rPr lang="en-US" dirty="0" smtClean="0"/>
              <a:t> </a:t>
            </a:r>
            <a:r>
              <a:rPr lang="en-US" dirty="0" err="1" smtClean="0"/>
              <a:t>alguns</a:t>
            </a:r>
            <a:r>
              <a:rPr lang="en-US" dirty="0" smtClean="0"/>
              <a:t> </a:t>
            </a:r>
            <a:r>
              <a:rPr lang="en-US" dirty="0" err="1" smtClean="0"/>
              <a:t>casos</a:t>
            </a:r>
            <a:r>
              <a:rPr lang="en-US" dirty="0" smtClean="0"/>
              <a:t> </a:t>
            </a:r>
            <a:r>
              <a:rPr lang="en-US" dirty="0" err="1" smtClean="0"/>
              <a:t>emulam</a:t>
            </a:r>
            <a:r>
              <a:rPr lang="en-US" dirty="0" smtClean="0"/>
              <a:t> um </a:t>
            </a:r>
            <a:r>
              <a:rPr lang="en-US" dirty="0" err="1" smtClean="0"/>
              <a:t>experimento</a:t>
            </a:r>
            <a:r>
              <a:rPr lang="en-US" dirty="0" smtClean="0"/>
              <a:t> (</a:t>
            </a:r>
            <a:r>
              <a:rPr lang="en-US" dirty="0" err="1" smtClean="0"/>
              <a:t>como</a:t>
            </a:r>
            <a:r>
              <a:rPr lang="en-US" dirty="0" smtClean="0"/>
              <a:t> no </a:t>
            </a:r>
            <a:r>
              <a:rPr lang="en-US" dirty="0" err="1" smtClean="0"/>
              <a:t>caso</a:t>
            </a:r>
            <a:r>
              <a:rPr lang="en-US" dirty="0" smtClean="0"/>
              <a:t> da India). </a:t>
            </a:r>
          </a:p>
          <a:p>
            <a:pPr lvl="1"/>
            <a:r>
              <a:rPr lang="en-US" dirty="0" err="1" smtClean="0"/>
              <a:t>Além</a:t>
            </a:r>
            <a:r>
              <a:rPr lang="en-US" dirty="0" smtClean="0"/>
              <a:t> disso, </a:t>
            </a:r>
            <a:r>
              <a:rPr lang="en-US" dirty="0" err="1" smtClean="0"/>
              <a:t>em</a:t>
            </a:r>
            <a:r>
              <a:rPr lang="en-US" dirty="0" smtClean="0"/>
              <a:t> outros </a:t>
            </a:r>
            <a:r>
              <a:rPr lang="en-US" dirty="0" err="1" smtClean="0"/>
              <a:t>casos</a:t>
            </a:r>
            <a:r>
              <a:rPr lang="en-US" dirty="0" smtClean="0"/>
              <a:t>, </a:t>
            </a:r>
            <a:r>
              <a:rPr lang="en-US" dirty="0" err="1" smtClean="0"/>
              <a:t>embora</a:t>
            </a:r>
            <a:r>
              <a:rPr lang="en-US" dirty="0" smtClean="0"/>
              <a:t> o design </a:t>
            </a:r>
            <a:r>
              <a:rPr lang="en-US" dirty="0" err="1" smtClean="0"/>
              <a:t>nao</a:t>
            </a:r>
            <a:r>
              <a:rPr lang="en-US" dirty="0" smtClean="0"/>
              <a:t> </a:t>
            </a:r>
            <a:r>
              <a:rPr lang="en-US" dirty="0" err="1" smtClean="0"/>
              <a:t>seja</a:t>
            </a:r>
            <a:r>
              <a:rPr lang="en-US" dirty="0" smtClean="0"/>
              <a:t> experimental, random assignment surge do </a:t>
            </a:r>
            <a:r>
              <a:rPr lang="en-US" dirty="0" err="1" smtClean="0"/>
              <a:t>uso</a:t>
            </a:r>
            <a:r>
              <a:rPr lang="en-US" dirty="0" smtClean="0"/>
              <a:t> de </a:t>
            </a:r>
            <a:r>
              <a:rPr lang="en-US" dirty="0" err="1" smtClean="0"/>
              <a:t>sorteio</a:t>
            </a:r>
            <a:r>
              <a:rPr lang="en-US" dirty="0" smtClean="0"/>
              <a:t> </a:t>
            </a:r>
            <a:r>
              <a:rPr lang="en-US" dirty="0" err="1" smtClean="0"/>
              <a:t>quando</a:t>
            </a:r>
            <a:r>
              <a:rPr lang="en-US" dirty="0" smtClean="0"/>
              <a:t> </a:t>
            </a:r>
            <a:r>
              <a:rPr lang="en-US" dirty="0" err="1" smtClean="0"/>
              <a:t>há</a:t>
            </a:r>
            <a:r>
              <a:rPr lang="en-US" dirty="0" smtClean="0"/>
              <a:t> </a:t>
            </a:r>
            <a:r>
              <a:rPr lang="en-US" dirty="0" err="1" smtClean="0"/>
              <a:t>excesso</a:t>
            </a:r>
            <a:r>
              <a:rPr lang="en-US" dirty="0" smtClean="0"/>
              <a:t> de </a:t>
            </a:r>
            <a:r>
              <a:rPr lang="en-US" dirty="0" err="1" smtClean="0"/>
              <a:t>demanda</a:t>
            </a:r>
            <a:r>
              <a:rPr lang="en-US" dirty="0" smtClean="0"/>
              <a:t>. </a:t>
            </a:r>
          </a:p>
        </p:txBody>
      </p:sp>
    </p:spTree>
    <p:extLst>
      <p:ext uri="{BB962C8B-B14F-4D97-AF65-F5344CB8AC3E}">
        <p14:creationId xmlns:p14="http://schemas.microsoft.com/office/powerpoint/2010/main" val="398760727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850106"/>
          </a:xfrm>
        </p:spPr>
        <p:txBody>
          <a:bodyPr>
            <a:noAutofit/>
          </a:bodyPr>
          <a:lstStyle/>
          <a:p>
            <a:r>
              <a:rPr lang="en-US" sz="3000" dirty="0" smtClean="0"/>
              <a:t>ITT e TOT (</a:t>
            </a:r>
            <a:r>
              <a:rPr lang="en-US" sz="3000" dirty="0" err="1" smtClean="0"/>
              <a:t>ou</a:t>
            </a:r>
            <a:r>
              <a:rPr lang="en-US" sz="3000" dirty="0" smtClean="0"/>
              <a:t> ATT)</a:t>
            </a:r>
            <a:endParaRPr lang="pt-BR" sz="3000" dirty="0"/>
          </a:p>
        </p:txBody>
      </p:sp>
      <p:sp>
        <p:nvSpPr>
          <p:cNvPr id="3" name="Espaço Reservado para Conteúdo 2"/>
          <p:cNvSpPr>
            <a:spLocks noGrp="1"/>
          </p:cNvSpPr>
          <p:nvPr>
            <p:ph idx="1"/>
          </p:nvPr>
        </p:nvSpPr>
        <p:spPr>
          <a:xfrm>
            <a:off x="251520" y="1340768"/>
            <a:ext cx="8568952" cy="5328592"/>
          </a:xfrm>
        </p:spPr>
        <p:txBody>
          <a:bodyPr>
            <a:noAutofit/>
          </a:bodyPr>
          <a:lstStyle/>
          <a:p>
            <a:r>
              <a:rPr lang="en-US" sz="2600" dirty="0" err="1" smtClean="0"/>
              <a:t>Em</a:t>
            </a:r>
            <a:r>
              <a:rPr lang="en-US" sz="2600" dirty="0" smtClean="0"/>
              <a:t> </a:t>
            </a:r>
            <a:r>
              <a:rPr lang="en-US" sz="2600" dirty="0" err="1" smtClean="0"/>
              <a:t>geral</a:t>
            </a:r>
            <a:r>
              <a:rPr lang="en-US" sz="2600" dirty="0" smtClean="0"/>
              <a:t>, </a:t>
            </a:r>
            <a:r>
              <a:rPr lang="en-US" sz="2600" dirty="0" err="1" smtClean="0"/>
              <a:t>essas</a:t>
            </a:r>
            <a:r>
              <a:rPr lang="en-US" sz="2600" dirty="0" smtClean="0"/>
              <a:t> </a:t>
            </a:r>
            <a:r>
              <a:rPr lang="en-US" sz="2600" dirty="0" err="1" smtClean="0"/>
              <a:t>avaliações</a:t>
            </a:r>
            <a:r>
              <a:rPr lang="en-US" sz="2600" dirty="0" smtClean="0"/>
              <a:t> </a:t>
            </a:r>
            <a:r>
              <a:rPr lang="en-US" sz="2600" dirty="0" err="1" smtClean="0"/>
              <a:t>calculam</a:t>
            </a:r>
            <a:r>
              <a:rPr lang="en-US" sz="2600" dirty="0" smtClean="0"/>
              <a:t> </a:t>
            </a:r>
            <a:r>
              <a:rPr lang="en-US" sz="2600" dirty="0" err="1" smtClean="0"/>
              <a:t>dois</a:t>
            </a:r>
            <a:r>
              <a:rPr lang="en-US" sz="2600" dirty="0" smtClean="0"/>
              <a:t> </a:t>
            </a:r>
            <a:r>
              <a:rPr lang="en-US" sz="2600" dirty="0" err="1" smtClean="0"/>
              <a:t>tipos</a:t>
            </a:r>
            <a:r>
              <a:rPr lang="en-US" sz="2600" dirty="0" smtClean="0"/>
              <a:t> de </a:t>
            </a:r>
            <a:r>
              <a:rPr lang="en-US" sz="2600" dirty="0" err="1" smtClean="0"/>
              <a:t>efeitos</a:t>
            </a:r>
            <a:r>
              <a:rPr lang="en-US" sz="2600" dirty="0" smtClean="0"/>
              <a:t>: o ITT - “Intent to Treat” - </a:t>
            </a:r>
            <a:r>
              <a:rPr lang="en-US" sz="2600" dirty="0" err="1" smtClean="0"/>
              <a:t>comparação</a:t>
            </a:r>
            <a:r>
              <a:rPr lang="en-US" sz="2600" dirty="0" smtClean="0"/>
              <a:t> dos </a:t>
            </a:r>
            <a:r>
              <a:rPr lang="en-US" sz="2600" dirty="0" err="1" smtClean="0"/>
              <a:t>resultados</a:t>
            </a:r>
            <a:r>
              <a:rPr lang="en-US" sz="2600" dirty="0" smtClean="0"/>
              <a:t> </a:t>
            </a:r>
            <a:r>
              <a:rPr lang="en-US" sz="2600" dirty="0" err="1" smtClean="0"/>
              <a:t>médios</a:t>
            </a:r>
            <a:r>
              <a:rPr lang="en-US" sz="2600" dirty="0" smtClean="0"/>
              <a:t> entre </a:t>
            </a:r>
            <a:r>
              <a:rPr lang="en-US" sz="2600" dirty="0" err="1" smtClean="0"/>
              <a:t>aqueles</a:t>
            </a:r>
            <a:r>
              <a:rPr lang="en-US" sz="2600" dirty="0" smtClean="0"/>
              <a:t> para </a:t>
            </a:r>
            <a:r>
              <a:rPr lang="en-US" sz="2600" dirty="0" err="1" smtClean="0"/>
              <a:t>os</a:t>
            </a:r>
            <a:r>
              <a:rPr lang="en-US" sz="2600" dirty="0" smtClean="0"/>
              <a:t> </a:t>
            </a:r>
            <a:r>
              <a:rPr lang="en-US" sz="2600" dirty="0" err="1" smtClean="0"/>
              <a:t>quais</a:t>
            </a:r>
            <a:r>
              <a:rPr lang="en-US" sz="2600" dirty="0" smtClean="0"/>
              <a:t> o voucher é </a:t>
            </a:r>
            <a:r>
              <a:rPr lang="en-US" sz="2600" dirty="0" err="1" smtClean="0"/>
              <a:t>oferecido</a:t>
            </a:r>
            <a:r>
              <a:rPr lang="en-US" sz="2600" dirty="0" smtClean="0"/>
              <a:t> e </a:t>
            </a:r>
            <a:r>
              <a:rPr lang="en-US" sz="2600" dirty="0" err="1" smtClean="0"/>
              <a:t>aqueles</a:t>
            </a:r>
            <a:r>
              <a:rPr lang="en-US" sz="2600" dirty="0" smtClean="0"/>
              <a:t> para </a:t>
            </a:r>
            <a:r>
              <a:rPr lang="en-US" sz="2600" dirty="0" err="1" smtClean="0"/>
              <a:t>os</a:t>
            </a:r>
            <a:r>
              <a:rPr lang="en-US" sz="2600" dirty="0" smtClean="0"/>
              <a:t> </a:t>
            </a:r>
            <a:r>
              <a:rPr lang="en-US" sz="2600" dirty="0" err="1" smtClean="0"/>
              <a:t>quais</a:t>
            </a:r>
            <a:r>
              <a:rPr lang="en-US" sz="2600" dirty="0" smtClean="0"/>
              <a:t> o voucher </a:t>
            </a:r>
            <a:r>
              <a:rPr lang="en-US" sz="2600" dirty="0" err="1" smtClean="0"/>
              <a:t>nao</a:t>
            </a:r>
            <a:r>
              <a:rPr lang="en-US" sz="2600" dirty="0" smtClean="0"/>
              <a:t> é </a:t>
            </a:r>
            <a:r>
              <a:rPr lang="en-US" sz="2600" dirty="0" err="1" smtClean="0"/>
              <a:t>oferecido</a:t>
            </a:r>
            <a:r>
              <a:rPr lang="en-US" sz="2600" dirty="0" smtClean="0"/>
              <a:t>; e o TOT - “Treatment on the Treated” - </a:t>
            </a:r>
            <a:r>
              <a:rPr lang="en-US" sz="2600" dirty="0" err="1" smtClean="0"/>
              <a:t>cuja</a:t>
            </a:r>
            <a:r>
              <a:rPr lang="en-US" sz="2600" dirty="0" smtClean="0"/>
              <a:t> </a:t>
            </a:r>
            <a:r>
              <a:rPr lang="en-US" sz="2600" dirty="0" err="1" smtClean="0"/>
              <a:t>estimativa</a:t>
            </a:r>
            <a:r>
              <a:rPr lang="en-US" sz="2600" dirty="0" smtClean="0"/>
              <a:t> do </a:t>
            </a:r>
            <a:r>
              <a:rPr lang="en-US" sz="2600" dirty="0" err="1" smtClean="0"/>
              <a:t>impacto</a:t>
            </a:r>
            <a:r>
              <a:rPr lang="en-US" sz="2600" dirty="0" smtClean="0"/>
              <a:t> </a:t>
            </a:r>
            <a:r>
              <a:rPr lang="en-US" sz="2600" dirty="0" err="1" smtClean="0"/>
              <a:t>médio</a:t>
            </a:r>
            <a:r>
              <a:rPr lang="en-US" sz="2600" dirty="0" smtClean="0"/>
              <a:t> é </a:t>
            </a:r>
            <a:r>
              <a:rPr lang="en-US" sz="2600" dirty="0" err="1" smtClean="0"/>
              <a:t>ajustada</a:t>
            </a:r>
            <a:r>
              <a:rPr lang="en-US" sz="2600" dirty="0" smtClean="0"/>
              <a:t> pela </a:t>
            </a:r>
            <a:r>
              <a:rPr lang="en-US" sz="2600" dirty="0" err="1" smtClean="0"/>
              <a:t>proporção</a:t>
            </a:r>
            <a:r>
              <a:rPr lang="en-US" sz="2600" dirty="0" smtClean="0"/>
              <a:t> de </a:t>
            </a:r>
            <a:r>
              <a:rPr lang="en-US" sz="2600" dirty="0" err="1" smtClean="0"/>
              <a:t>estudantes</a:t>
            </a:r>
            <a:r>
              <a:rPr lang="en-US" sz="2600" dirty="0" smtClean="0"/>
              <a:t> que </a:t>
            </a:r>
            <a:r>
              <a:rPr lang="en-US" sz="2600" dirty="0" err="1" smtClean="0"/>
              <a:t>efetivamente</a:t>
            </a:r>
            <a:r>
              <a:rPr lang="en-US" sz="2600" dirty="0" smtClean="0"/>
              <a:t> </a:t>
            </a:r>
            <a:r>
              <a:rPr lang="en-US" sz="2600" dirty="0" err="1" smtClean="0"/>
              <a:t>usam</a:t>
            </a:r>
            <a:r>
              <a:rPr lang="en-US" sz="2600" dirty="0" smtClean="0"/>
              <a:t> o voucher. </a:t>
            </a:r>
          </a:p>
          <a:p>
            <a:r>
              <a:rPr lang="en-US" sz="2600" dirty="0" smtClean="0"/>
              <a:t>Na </a:t>
            </a:r>
            <a:r>
              <a:rPr lang="en-US" sz="2600" dirty="0" err="1" smtClean="0"/>
              <a:t>revisão</a:t>
            </a:r>
            <a:r>
              <a:rPr lang="en-US" sz="2600" dirty="0" smtClean="0"/>
              <a:t>, </a:t>
            </a:r>
            <a:r>
              <a:rPr lang="en-US" sz="2600" dirty="0" err="1" smtClean="0"/>
              <a:t>também</a:t>
            </a:r>
            <a:r>
              <a:rPr lang="en-US" sz="2600" dirty="0" smtClean="0"/>
              <a:t> </a:t>
            </a:r>
            <a:r>
              <a:rPr lang="en-US" sz="2600" dirty="0" err="1" smtClean="0"/>
              <a:t>há</a:t>
            </a:r>
            <a:r>
              <a:rPr lang="en-US" sz="2600" dirty="0" smtClean="0"/>
              <a:t> </a:t>
            </a:r>
            <a:r>
              <a:rPr lang="en-US" sz="2600" dirty="0" err="1" smtClean="0"/>
              <a:t>avaliações</a:t>
            </a:r>
            <a:r>
              <a:rPr lang="en-US" sz="2600" dirty="0" smtClean="0"/>
              <a:t> que </a:t>
            </a:r>
            <a:r>
              <a:rPr lang="en-US" sz="2600" dirty="0" err="1" smtClean="0"/>
              <a:t>confiam</a:t>
            </a:r>
            <a:r>
              <a:rPr lang="en-US" sz="2600" dirty="0" smtClean="0"/>
              <a:t> </a:t>
            </a:r>
            <a:r>
              <a:rPr lang="en-US" sz="2600" dirty="0" err="1" smtClean="0"/>
              <a:t>em</a:t>
            </a:r>
            <a:r>
              <a:rPr lang="en-US" sz="2600" dirty="0" smtClean="0"/>
              <a:t> </a:t>
            </a:r>
            <a:r>
              <a:rPr lang="en-US" sz="2600" dirty="0" err="1" smtClean="0"/>
              <a:t>técnicas</a:t>
            </a:r>
            <a:r>
              <a:rPr lang="en-US" sz="2600" dirty="0" smtClean="0"/>
              <a:t> de matching </a:t>
            </a:r>
            <a:r>
              <a:rPr lang="en-US" sz="2600" dirty="0" err="1" smtClean="0"/>
              <a:t>em</a:t>
            </a:r>
            <a:r>
              <a:rPr lang="en-US" sz="2600" dirty="0" smtClean="0"/>
              <a:t> </a:t>
            </a:r>
            <a:r>
              <a:rPr lang="en-US" sz="2600" dirty="0" err="1" smtClean="0"/>
              <a:t>função</a:t>
            </a:r>
            <a:r>
              <a:rPr lang="en-US" sz="2600" dirty="0" smtClean="0"/>
              <a:t> da </a:t>
            </a:r>
            <a:r>
              <a:rPr lang="en-US" sz="2600" dirty="0" err="1" smtClean="0"/>
              <a:t>falta</a:t>
            </a:r>
            <a:r>
              <a:rPr lang="en-US" sz="2600" dirty="0" smtClean="0"/>
              <a:t> de um </a:t>
            </a:r>
            <a:r>
              <a:rPr lang="en-US" sz="2600" dirty="0" err="1" smtClean="0"/>
              <a:t>contrafactual</a:t>
            </a:r>
            <a:r>
              <a:rPr lang="en-US" sz="2600" dirty="0" smtClean="0"/>
              <a:t> (quasi) experimental. Nesses </a:t>
            </a:r>
            <a:r>
              <a:rPr lang="en-US" sz="2600" dirty="0" err="1" smtClean="0"/>
              <a:t>casos</a:t>
            </a:r>
            <a:r>
              <a:rPr lang="en-US" sz="2600" dirty="0" smtClean="0"/>
              <a:t>, </a:t>
            </a:r>
            <a:r>
              <a:rPr lang="en-US" sz="2600" dirty="0" err="1" smtClean="0"/>
              <a:t>deve</a:t>
            </a:r>
            <a:r>
              <a:rPr lang="en-US" sz="2600" dirty="0" smtClean="0"/>
              <a:t>-se </a:t>
            </a:r>
            <a:r>
              <a:rPr lang="en-US" sz="2600" dirty="0" err="1" smtClean="0"/>
              <a:t>ter</a:t>
            </a:r>
            <a:r>
              <a:rPr lang="en-US" sz="2600" dirty="0" smtClean="0"/>
              <a:t> </a:t>
            </a:r>
            <a:r>
              <a:rPr lang="en-US" sz="2600" dirty="0" err="1" smtClean="0"/>
              <a:t>em</a:t>
            </a:r>
            <a:r>
              <a:rPr lang="en-US" sz="2600" dirty="0" smtClean="0"/>
              <a:t> </a:t>
            </a:r>
            <a:r>
              <a:rPr lang="en-US" sz="2600" dirty="0" err="1" smtClean="0"/>
              <a:t>mente</a:t>
            </a:r>
            <a:r>
              <a:rPr lang="en-US" sz="2600" dirty="0" smtClean="0"/>
              <a:t> que as </a:t>
            </a:r>
            <a:r>
              <a:rPr lang="en-US" sz="2600" dirty="0" err="1" smtClean="0"/>
              <a:t>estimativas</a:t>
            </a:r>
            <a:r>
              <a:rPr lang="en-US" sz="2600" dirty="0" smtClean="0"/>
              <a:t> </a:t>
            </a:r>
            <a:r>
              <a:rPr lang="en-US" sz="2600" dirty="0" err="1" smtClean="0"/>
              <a:t>podem</a:t>
            </a:r>
            <a:r>
              <a:rPr lang="en-US" sz="2600" dirty="0" smtClean="0"/>
              <a:t> </a:t>
            </a:r>
            <a:r>
              <a:rPr lang="en-US" sz="2600" dirty="0" err="1" smtClean="0"/>
              <a:t>ser</a:t>
            </a:r>
            <a:r>
              <a:rPr lang="en-US" sz="2600" dirty="0" smtClean="0"/>
              <a:t> </a:t>
            </a:r>
            <a:r>
              <a:rPr lang="en-US" sz="2600" dirty="0" err="1" smtClean="0"/>
              <a:t>viesadas</a:t>
            </a:r>
            <a:r>
              <a:rPr lang="en-US" sz="2600" dirty="0" smtClean="0"/>
              <a:t> se </a:t>
            </a:r>
            <a:r>
              <a:rPr lang="en-US" sz="2600" dirty="0" err="1" smtClean="0"/>
              <a:t>características</a:t>
            </a:r>
            <a:r>
              <a:rPr lang="en-US" sz="2600" dirty="0" smtClean="0"/>
              <a:t> </a:t>
            </a:r>
            <a:r>
              <a:rPr lang="en-US" sz="2600" dirty="0" err="1" smtClean="0"/>
              <a:t>não</a:t>
            </a:r>
            <a:r>
              <a:rPr lang="en-US" sz="2600" dirty="0" smtClean="0"/>
              <a:t> </a:t>
            </a:r>
            <a:r>
              <a:rPr lang="en-US" sz="2600" dirty="0" err="1" smtClean="0"/>
              <a:t>observadas</a:t>
            </a:r>
            <a:r>
              <a:rPr lang="en-US" sz="2600" dirty="0" smtClean="0"/>
              <a:t> dos </a:t>
            </a:r>
            <a:r>
              <a:rPr lang="en-US" sz="2600" dirty="0" err="1" smtClean="0"/>
              <a:t>estudantes</a:t>
            </a:r>
            <a:r>
              <a:rPr lang="en-US" sz="2600" dirty="0" smtClean="0"/>
              <a:t> </a:t>
            </a:r>
            <a:r>
              <a:rPr lang="en-US" sz="2600" dirty="0" err="1" smtClean="0"/>
              <a:t>ou</a:t>
            </a:r>
            <a:r>
              <a:rPr lang="en-US" sz="2600" dirty="0" smtClean="0"/>
              <a:t> de </a:t>
            </a:r>
            <a:r>
              <a:rPr lang="en-US" sz="2600" dirty="0" err="1" smtClean="0"/>
              <a:t>suas</a:t>
            </a:r>
            <a:r>
              <a:rPr lang="en-US" sz="2600" dirty="0" smtClean="0"/>
              <a:t> </a:t>
            </a:r>
            <a:r>
              <a:rPr lang="en-US" sz="2600" dirty="0" err="1" smtClean="0"/>
              <a:t>famílias</a:t>
            </a:r>
            <a:r>
              <a:rPr lang="en-US" sz="2600" dirty="0" smtClean="0"/>
              <a:t> </a:t>
            </a:r>
            <a:r>
              <a:rPr lang="en-US" sz="2600" dirty="0" err="1" smtClean="0"/>
              <a:t>estiverem</a:t>
            </a:r>
            <a:r>
              <a:rPr lang="en-US" sz="2600" dirty="0" smtClean="0"/>
              <a:t> </a:t>
            </a:r>
            <a:r>
              <a:rPr lang="en-US" sz="2600" dirty="0" err="1" smtClean="0"/>
              <a:t>correlacionadas</a:t>
            </a:r>
            <a:r>
              <a:rPr lang="en-US" sz="2600" dirty="0" smtClean="0"/>
              <a:t> com o </a:t>
            </a:r>
            <a:r>
              <a:rPr lang="en-US" sz="2600" dirty="0" err="1" smtClean="0"/>
              <a:t>tratamento</a:t>
            </a:r>
            <a:r>
              <a:rPr lang="en-US" sz="2600" dirty="0" smtClean="0"/>
              <a:t>.</a:t>
            </a:r>
            <a:endParaRPr lang="pt-BR" sz="2600" dirty="0"/>
          </a:p>
        </p:txBody>
      </p:sp>
    </p:spTree>
    <p:extLst>
      <p:ext uri="{BB962C8B-B14F-4D97-AF65-F5344CB8AC3E}">
        <p14:creationId xmlns:p14="http://schemas.microsoft.com/office/powerpoint/2010/main" val="260243058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Programas dos EUA</a:t>
            </a:r>
            <a:endParaRPr lang="pt-BR" dirty="0"/>
          </a:p>
        </p:txBody>
      </p:sp>
      <p:sp>
        <p:nvSpPr>
          <p:cNvPr id="3" name="Espaço Reservado para Conteúdo 2"/>
          <p:cNvSpPr>
            <a:spLocks noGrp="1"/>
          </p:cNvSpPr>
          <p:nvPr>
            <p:ph idx="1"/>
          </p:nvPr>
        </p:nvSpPr>
        <p:spPr>
          <a:xfrm>
            <a:off x="457200" y="1556792"/>
            <a:ext cx="8229600" cy="4781128"/>
          </a:xfrm>
        </p:spPr>
        <p:txBody>
          <a:bodyPr>
            <a:normAutofit fontScale="77500" lnSpcReduction="20000"/>
          </a:bodyPr>
          <a:lstStyle/>
          <a:p>
            <a:r>
              <a:rPr lang="en-US" dirty="0" smtClean="0"/>
              <a:t>Wolf et al. (2010a, 2010b) - </a:t>
            </a:r>
            <a:r>
              <a:rPr lang="en-US" b="1" dirty="0" smtClean="0"/>
              <a:t>Washington D.C. Opportunity Scholarship Program</a:t>
            </a:r>
            <a:r>
              <a:rPr lang="en-US" dirty="0" smtClean="0"/>
              <a:t> - experimental design. </a:t>
            </a:r>
          </a:p>
          <a:p>
            <a:r>
              <a:rPr lang="en-US" dirty="0" smtClean="0"/>
              <a:t>Sample = 2,300 students – </a:t>
            </a:r>
            <a:r>
              <a:rPr lang="en-US" dirty="0" err="1" smtClean="0"/>
              <a:t>para</a:t>
            </a:r>
            <a:r>
              <a:rPr lang="en-US" dirty="0" smtClean="0"/>
              <a:t> 60% </a:t>
            </a:r>
            <a:r>
              <a:rPr lang="en-US" dirty="0" err="1" smtClean="0"/>
              <a:t>foi</a:t>
            </a:r>
            <a:r>
              <a:rPr lang="en-US" dirty="0" smtClean="0"/>
              <a:t> </a:t>
            </a:r>
            <a:r>
              <a:rPr lang="en-US" dirty="0" err="1" smtClean="0"/>
              <a:t>oferecido</a:t>
            </a:r>
            <a:r>
              <a:rPr lang="en-US" dirty="0" smtClean="0"/>
              <a:t> um voucher; </a:t>
            </a:r>
            <a:r>
              <a:rPr lang="en-US" dirty="0" err="1" smtClean="0"/>
              <a:t>restante</a:t>
            </a:r>
            <a:r>
              <a:rPr lang="en-US" dirty="0" smtClean="0"/>
              <a:t> = </a:t>
            </a:r>
            <a:r>
              <a:rPr lang="en-US" dirty="0" err="1" smtClean="0"/>
              <a:t>grupo</a:t>
            </a:r>
            <a:r>
              <a:rPr lang="en-US" dirty="0" smtClean="0"/>
              <a:t> de </a:t>
            </a:r>
            <a:r>
              <a:rPr lang="en-US" dirty="0" err="1" smtClean="0"/>
              <a:t>controle</a:t>
            </a:r>
            <a:r>
              <a:rPr lang="en-US" dirty="0" smtClean="0"/>
              <a:t>. </a:t>
            </a:r>
          </a:p>
          <a:p>
            <a:r>
              <a:rPr lang="en-US" dirty="0" smtClean="0"/>
              <a:t>Para </a:t>
            </a:r>
            <a:r>
              <a:rPr lang="en-US" dirty="0" err="1" smtClean="0"/>
              <a:t>aqueles</a:t>
            </a:r>
            <a:r>
              <a:rPr lang="en-US" dirty="0" smtClean="0"/>
              <a:t> </a:t>
            </a:r>
            <a:r>
              <a:rPr lang="en-US" dirty="0" err="1" smtClean="0"/>
              <a:t>que</a:t>
            </a:r>
            <a:r>
              <a:rPr lang="en-US" dirty="0" smtClean="0"/>
              <a:t> </a:t>
            </a:r>
            <a:r>
              <a:rPr lang="en-US" dirty="0" err="1" smtClean="0"/>
              <a:t>foi</a:t>
            </a:r>
            <a:r>
              <a:rPr lang="en-US" dirty="0" smtClean="0"/>
              <a:t> </a:t>
            </a:r>
            <a:r>
              <a:rPr lang="en-US" dirty="0" err="1" smtClean="0"/>
              <a:t>oferecido</a:t>
            </a:r>
            <a:r>
              <a:rPr lang="en-US" dirty="0" smtClean="0"/>
              <a:t> voucher = 77% </a:t>
            </a:r>
            <a:r>
              <a:rPr lang="en-US" dirty="0" err="1" smtClean="0"/>
              <a:t>usaram</a:t>
            </a:r>
            <a:r>
              <a:rPr lang="en-US" dirty="0" smtClean="0"/>
              <a:t>. </a:t>
            </a:r>
          </a:p>
          <a:p>
            <a:r>
              <a:rPr lang="en-US" dirty="0" err="1" smtClean="0"/>
              <a:t>Autores</a:t>
            </a:r>
            <a:r>
              <a:rPr lang="en-US" dirty="0" smtClean="0"/>
              <a:t> </a:t>
            </a:r>
            <a:r>
              <a:rPr lang="en-US" dirty="0" err="1" smtClean="0"/>
              <a:t>não</a:t>
            </a:r>
            <a:r>
              <a:rPr lang="en-US" dirty="0" smtClean="0"/>
              <a:t> </a:t>
            </a:r>
            <a:r>
              <a:rPr lang="en-US" dirty="0" err="1" smtClean="0"/>
              <a:t>encontraram</a:t>
            </a:r>
            <a:r>
              <a:rPr lang="en-US" dirty="0" smtClean="0"/>
              <a:t> </a:t>
            </a:r>
            <a:r>
              <a:rPr lang="en-US" dirty="0" err="1" smtClean="0"/>
              <a:t>nenhum</a:t>
            </a:r>
            <a:r>
              <a:rPr lang="en-US" dirty="0" smtClean="0"/>
              <a:t> </a:t>
            </a:r>
            <a:r>
              <a:rPr lang="en-US" dirty="0" err="1" smtClean="0"/>
              <a:t>impacto</a:t>
            </a:r>
            <a:r>
              <a:rPr lang="en-US" dirty="0" smtClean="0"/>
              <a:t> </a:t>
            </a:r>
            <a:r>
              <a:rPr lang="en-US" dirty="0" err="1" smtClean="0"/>
              <a:t>significativo</a:t>
            </a:r>
            <a:r>
              <a:rPr lang="en-US" dirty="0" smtClean="0"/>
              <a:t> </a:t>
            </a:r>
            <a:r>
              <a:rPr lang="en-US" dirty="0" err="1" smtClean="0"/>
              <a:t>nos</a:t>
            </a:r>
            <a:r>
              <a:rPr lang="en-US" dirty="0" smtClean="0"/>
              <a:t> testes scores </a:t>
            </a:r>
            <a:r>
              <a:rPr lang="en-US" dirty="0" err="1" smtClean="0"/>
              <a:t>depois</a:t>
            </a:r>
            <a:r>
              <a:rPr lang="en-US" dirty="0" smtClean="0"/>
              <a:t> de um, </a:t>
            </a:r>
            <a:r>
              <a:rPr lang="en-US" dirty="0" err="1" smtClean="0"/>
              <a:t>dois</a:t>
            </a:r>
            <a:r>
              <a:rPr lang="en-US" dirty="0" smtClean="0"/>
              <a:t> e </a:t>
            </a:r>
            <a:r>
              <a:rPr lang="en-US" dirty="0" err="1" smtClean="0"/>
              <a:t>quatro</a:t>
            </a:r>
            <a:r>
              <a:rPr lang="en-US" dirty="0" smtClean="0"/>
              <a:t> </a:t>
            </a:r>
            <a:r>
              <a:rPr lang="en-US" dirty="0" err="1" smtClean="0"/>
              <a:t>anos</a:t>
            </a:r>
            <a:r>
              <a:rPr lang="en-US" dirty="0" smtClean="0"/>
              <a:t> (</a:t>
            </a:r>
            <a:r>
              <a:rPr lang="en-US" dirty="0" err="1" smtClean="0"/>
              <a:t>efeito</a:t>
            </a:r>
            <a:r>
              <a:rPr lang="en-US" dirty="0" smtClean="0"/>
              <a:t> </a:t>
            </a:r>
            <a:r>
              <a:rPr lang="en-US" dirty="0" err="1" smtClean="0"/>
              <a:t>significativo</a:t>
            </a:r>
            <a:r>
              <a:rPr lang="en-US" dirty="0" smtClean="0"/>
              <a:t> </a:t>
            </a:r>
            <a:r>
              <a:rPr lang="en-US" dirty="0" err="1" smtClean="0"/>
              <a:t>aparece</a:t>
            </a:r>
            <a:r>
              <a:rPr lang="en-US" dirty="0" smtClean="0"/>
              <a:t> </a:t>
            </a:r>
            <a:r>
              <a:rPr lang="en-US" dirty="0" err="1" smtClean="0"/>
              <a:t>para</a:t>
            </a:r>
            <a:r>
              <a:rPr lang="en-US" dirty="0" smtClean="0"/>
              <a:t> </a:t>
            </a:r>
            <a:r>
              <a:rPr lang="en-US" dirty="0" err="1" smtClean="0"/>
              <a:t>leitura</a:t>
            </a:r>
            <a:r>
              <a:rPr lang="en-US" dirty="0" smtClean="0"/>
              <a:t> </a:t>
            </a:r>
            <a:r>
              <a:rPr lang="en-US" dirty="0" err="1" smtClean="0"/>
              <a:t>depois</a:t>
            </a:r>
            <a:r>
              <a:rPr lang="en-US" dirty="0" smtClean="0"/>
              <a:t> de </a:t>
            </a:r>
            <a:r>
              <a:rPr lang="en-US" dirty="0" err="1" smtClean="0"/>
              <a:t>três</a:t>
            </a:r>
            <a:r>
              <a:rPr lang="en-US" dirty="0" smtClean="0"/>
              <a:t> </a:t>
            </a:r>
            <a:r>
              <a:rPr lang="en-US" dirty="0" err="1" smtClean="0"/>
              <a:t>anos</a:t>
            </a:r>
            <a:r>
              <a:rPr lang="en-US" dirty="0" smtClean="0"/>
              <a:t>, </a:t>
            </a:r>
            <a:r>
              <a:rPr lang="en-US" dirty="0" err="1" smtClean="0"/>
              <a:t>mas</a:t>
            </a:r>
            <a:r>
              <a:rPr lang="en-US" dirty="0" smtClean="0"/>
              <a:t> nada </a:t>
            </a:r>
            <a:r>
              <a:rPr lang="en-US" dirty="0" err="1" smtClean="0"/>
              <a:t>para</a:t>
            </a:r>
            <a:r>
              <a:rPr lang="en-US" dirty="0" smtClean="0"/>
              <a:t> </a:t>
            </a:r>
            <a:r>
              <a:rPr lang="en-US" dirty="0" err="1" smtClean="0"/>
              <a:t>matemática</a:t>
            </a:r>
            <a:r>
              <a:rPr lang="en-US" dirty="0" smtClean="0"/>
              <a:t>).  </a:t>
            </a:r>
          </a:p>
          <a:p>
            <a:r>
              <a:rPr lang="en-US" dirty="0" smtClean="0"/>
              <a:t>Wolf et al. (2010b) = </a:t>
            </a:r>
            <a:r>
              <a:rPr lang="en-US" dirty="0" err="1" smtClean="0"/>
              <a:t>impacto</a:t>
            </a:r>
            <a:r>
              <a:rPr lang="en-US" dirty="0" smtClean="0"/>
              <a:t> </a:t>
            </a:r>
            <a:r>
              <a:rPr lang="en-US" dirty="0" err="1" smtClean="0"/>
              <a:t>grande</a:t>
            </a:r>
            <a:r>
              <a:rPr lang="en-US" dirty="0" smtClean="0"/>
              <a:t> e </a:t>
            </a:r>
            <a:r>
              <a:rPr lang="en-US" dirty="0" err="1" smtClean="0"/>
              <a:t>estatisticamente</a:t>
            </a:r>
            <a:r>
              <a:rPr lang="en-US" dirty="0" smtClean="0"/>
              <a:t> </a:t>
            </a:r>
            <a:r>
              <a:rPr lang="en-US" dirty="0" err="1" smtClean="0"/>
              <a:t>significativo</a:t>
            </a:r>
            <a:r>
              <a:rPr lang="en-US" dirty="0" smtClean="0"/>
              <a:t> </a:t>
            </a:r>
            <a:r>
              <a:rPr lang="en-US" dirty="0" err="1" smtClean="0"/>
              <a:t>sobre</a:t>
            </a:r>
            <a:r>
              <a:rPr lang="en-US" dirty="0" smtClean="0"/>
              <a:t> as </a:t>
            </a:r>
            <a:r>
              <a:rPr lang="en-US" dirty="0" err="1" smtClean="0"/>
              <a:t>taxas</a:t>
            </a:r>
            <a:r>
              <a:rPr lang="en-US" dirty="0" smtClean="0"/>
              <a:t> de </a:t>
            </a:r>
            <a:r>
              <a:rPr lang="en-US" dirty="0" err="1" smtClean="0"/>
              <a:t>conclusão</a:t>
            </a:r>
            <a:r>
              <a:rPr lang="en-US" dirty="0" smtClean="0"/>
              <a:t> (graduation rates). </a:t>
            </a:r>
            <a:r>
              <a:rPr lang="en-US" dirty="0" err="1" smtClean="0"/>
              <a:t>Depois</a:t>
            </a:r>
            <a:r>
              <a:rPr lang="en-US" dirty="0" smtClean="0"/>
              <a:t> de </a:t>
            </a:r>
            <a:r>
              <a:rPr lang="en-US" dirty="0" err="1" smtClean="0"/>
              <a:t>quatro</a:t>
            </a:r>
            <a:r>
              <a:rPr lang="en-US" dirty="0" smtClean="0"/>
              <a:t> </a:t>
            </a:r>
            <a:r>
              <a:rPr lang="en-US" dirty="0" err="1" smtClean="0"/>
              <a:t>anos</a:t>
            </a:r>
            <a:r>
              <a:rPr lang="en-US" dirty="0" smtClean="0"/>
              <a:t>, a </a:t>
            </a:r>
            <a:r>
              <a:rPr lang="en-US" dirty="0" err="1" smtClean="0"/>
              <a:t>probabilidade</a:t>
            </a:r>
            <a:r>
              <a:rPr lang="en-US" dirty="0" smtClean="0"/>
              <a:t> de ‘</a:t>
            </a:r>
            <a:r>
              <a:rPr lang="en-US" dirty="0" err="1" smtClean="0"/>
              <a:t>graduação</a:t>
            </a:r>
            <a:r>
              <a:rPr lang="en-US" dirty="0" smtClean="0"/>
              <a:t>‘ era 12 pp </a:t>
            </a:r>
            <a:r>
              <a:rPr lang="en-US" dirty="0" err="1" smtClean="0"/>
              <a:t>maior</a:t>
            </a:r>
            <a:r>
              <a:rPr lang="en-US" dirty="0" smtClean="0"/>
              <a:t> </a:t>
            </a:r>
            <a:r>
              <a:rPr lang="en-US" dirty="0" err="1" smtClean="0"/>
              <a:t>para</a:t>
            </a:r>
            <a:r>
              <a:rPr lang="en-US" dirty="0" smtClean="0"/>
              <a:t> </a:t>
            </a:r>
            <a:r>
              <a:rPr lang="en-US" dirty="0" err="1" smtClean="0"/>
              <a:t>os</a:t>
            </a:r>
            <a:r>
              <a:rPr lang="en-US" dirty="0" smtClean="0"/>
              <a:t> </a:t>
            </a:r>
            <a:r>
              <a:rPr lang="en-US" dirty="0" err="1" smtClean="0"/>
              <a:t>estudantes</a:t>
            </a:r>
            <a:r>
              <a:rPr lang="en-US" dirty="0" smtClean="0"/>
              <a:t> </a:t>
            </a:r>
            <a:r>
              <a:rPr lang="en-US" dirty="0" err="1" smtClean="0"/>
              <a:t>para</a:t>
            </a:r>
            <a:r>
              <a:rPr lang="en-US" dirty="0" smtClean="0"/>
              <a:t> </a:t>
            </a:r>
            <a:r>
              <a:rPr lang="en-US" dirty="0" err="1" smtClean="0"/>
              <a:t>os</a:t>
            </a:r>
            <a:r>
              <a:rPr lang="en-US" dirty="0" smtClean="0"/>
              <a:t> </a:t>
            </a:r>
            <a:r>
              <a:rPr lang="en-US" dirty="0" err="1" smtClean="0"/>
              <a:t>quais</a:t>
            </a:r>
            <a:r>
              <a:rPr lang="en-US" dirty="0" smtClean="0"/>
              <a:t> o voucher </a:t>
            </a:r>
            <a:r>
              <a:rPr lang="en-US" dirty="0" err="1" smtClean="0"/>
              <a:t>foi</a:t>
            </a:r>
            <a:r>
              <a:rPr lang="en-US" dirty="0" smtClean="0"/>
              <a:t> </a:t>
            </a:r>
            <a:r>
              <a:rPr lang="en-US" dirty="0" err="1" smtClean="0"/>
              <a:t>oferecido</a:t>
            </a:r>
            <a:r>
              <a:rPr lang="en-US" dirty="0" smtClean="0"/>
              <a:t> (TOT = 21 pp).  </a:t>
            </a:r>
            <a:endParaRPr lang="pt-BR" dirty="0"/>
          </a:p>
        </p:txBody>
      </p:sp>
    </p:spTree>
    <p:extLst>
      <p:ext uri="{BB962C8B-B14F-4D97-AF65-F5344CB8AC3E}">
        <p14:creationId xmlns:p14="http://schemas.microsoft.com/office/powerpoint/2010/main" val="402728206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490066"/>
          </a:xfrm>
        </p:spPr>
        <p:txBody>
          <a:bodyPr>
            <a:normAutofit fontScale="90000"/>
          </a:bodyPr>
          <a:lstStyle/>
          <a:p>
            <a:r>
              <a:rPr lang="pt-BR" dirty="0" smtClean="0"/>
              <a:t>Programas EUA</a:t>
            </a:r>
            <a:endParaRPr lang="pt-BR" dirty="0"/>
          </a:p>
        </p:txBody>
      </p:sp>
      <p:sp>
        <p:nvSpPr>
          <p:cNvPr id="3" name="Espaço Reservado para Conteúdo 2"/>
          <p:cNvSpPr>
            <a:spLocks noGrp="1"/>
          </p:cNvSpPr>
          <p:nvPr>
            <p:ph idx="1"/>
          </p:nvPr>
        </p:nvSpPr>
        <p:spPr>
          <a:xfrm>
            <a:off x="251520" y="1052736"/>
            <a:ext cx="8640960" cy="5616624"/>
          </a:xfrm>
        </p:spPr>
        <p:txBody>
          <a:bodyPr>
            <a:normAutofit fontScale="62500" lnSpcReduction="20000"/>
          </a:bodyPr>
          <a:lstStyle/>
          <a:p>
            <a:r>
              <a:rPr lang="en-US" dirty="0" smtClean="0"/>
              <a:t>The </a:t>
            </a:r>
            <a:r>
              <a:rPr lang="en-US" b="1" dirty="0" smtClean="0"/>
              <a:t>School Choice Scholarship Foundation</a:t>
            </a:r>
            <a:r>
              <a:rPr lang="en-US" dirty="0" smtClean="0"/>
              <a:t> </a:t>
            </a:r>
            <a:r>
              <a:rPr lang="en-US" dirty="0" err="1" smtClean="0"/>
              <a:t>criou</a:t>
            </a:r>
            <a:r>
              <a:rPr lang="en-US" dirty="0" smtClean="0"/>
              <a:t> </a:t>
            </a:r>
            <a:r>
              <a:rPr lang="en-US" dirty="0" err="1" smtClean="0"/>
              <a:t>três</a:t>
            </a:r>
            <a:r>
              <a:rPr lang="en-US" dirty="0" smtClean="0"/>
              <a:t> </a:t>
            </a:r>
            <a:r>
              <a:rPr lang="en-US" dirty="0" err="1" smtClean="0"/>
              <a:t>programas</a:t>
            </a:r>
            <a:r>
              <a:rPr lang="en-US" dirty="0" smtClean="0"/>
              <a:t> de vouchers - New York City, Dayton, and Washington, D.C.—</a:t>
            </a:r>
            <a:r>
              <a:rPr lang="en-US" dirty="0" err="1" smtClean="0"/>
              <a:t>todos</a:t>
            </a:r>
            <a:r>
              <a:rPr lang="en-US" dirty="0" smtClean="0"/>
              <a:t> com experimental design</a:t>
            </a:r>
          </a:p>
          <a:p>
            <a:r>
              <a:rPr lang="en-US" dirty="0" smtClean="0"/>
              <a:t>Para </a:t>
            </a:r>
            <a:r>
              <a:rPr lang="en-US" dirty="0" err="1" smtClean="0"/>
              <a:t>nenhum</a:t>
            </a:r>
            <a:r>
              <a:rPr lang="en-US" dirty="0" smtClean="0"/>
              <a:t> </a:t>
            </a:r>
            <a:r>
              <a:rPr lang="en-US" dirty="0" err="1" smtClean="0"/>
              <a:t>desses</a:t>
            </a:r>
            <a:r>
              <a:rPr lang="en-US" dirty="0" smtClean="0"/>
              <a:t> </a:t>
            </a:r>
            <a:r>
              <a:rPr lang="en-US" dirty="0" err="1" smtClean="0"/>
              <a:t>programas</a:t>
            </a:r>
            <a:r>
              <a:rPr lang="en-US" dirty="0" smtClean="0"/>
              <a:t> </a:t>
            </a:r>
            <a:r>
              <a:rPr lang="en-US" dirty="0" err="1" smtClean="0"/>
              <a:t>foi</a:t>
            </a:r>
            <a:r>
              <a:rPr lang="en-US" dirty="0" smtClean="0"/>
              <a:t> </a:t>
            </a:r>
            <a:r>
              <a:rPr lang="en-US" dirty="0" err="1" smtClean="0"/>
              <a:t>encontrado</a:t>
            </a:r>
            <a:r>
              <a:rPr lang="en-US" dirty="0" smtClean="0"/>
              <a:t> </a:t>
            </a:r>
            <a:r>
              <a:rPr lang="en-US" dirty="0" err="1" smtClean="0"/>
              <a:t>efeito</a:t>
            </a:r>
            <a:r>
              <a:rPr lang="en-US" dirty="0" smtClean="0"/>
              <a:t> </a:t>
            </a:r>
            <a:r>
              <a:rPr lang="en-US" dirty="0" err="1" smtClean="0"/>
              <a:t>significativo</a:t>
            </a:r>
            <a:r>
              <a:rPr lang="en-US" dirty="0" smtClean="0"/>
              <a:t> </a:t>
            </a:r>
            <a:r>
              <a:rPr lang="en-US" dirty="0" err="1" smtClean="0"/>
              <a:t>sobre</a:t>
            </a:r>
            <a:r>
              <a:rPr lang="en-US" dirty="0" smtClean="0"/>
              <a:t> </a:t>
            </a:r>
            <a:r>
              <a:rPr lang="en-US" dirty="0" err="1" smtClean="0"/>
              <a:t>os</a:t>
            </a:r>
            <a:r>
              <a:rPr lang="en-US" dirty="0" smtClean="0"/>
              <a:t> testes scores para non-African American </a:t>
            </a:r>
            <a:r>
              <a:rPr lang="en-US" dirty="0" smtClean="0"/>
              <a:t>students; </a:t>
            </a:r>
            <a:r>
              <a:rPr lang="en-US" dirty="0" err="1" smtClean="0"/>
              <a:t>algum</a:t>
            </a:r>
            <a:r>
              <a:rPr lang="en-US" dirty="0" smtClean="0"/>
              <a:t> </a:t>
            </a:r>
            <a:r>
              <a:rPr lang="en-US" dirty="0" err="1" smtClean="0"/>
              <a:t>efeito</a:t>
            </a:r>
            <a:r>
              <a:rPr lang="en-US" dirty="0" smtClean="0"/>
              <a:t> – mas </a:t>
            </a:r>
            <a:r>
              <a:rPr lang="en-US" dirty="0" err="1" smtClean="0"/>
              <a:t>não</a:t>
            </a:r>
            <a:r>
              <a:rPr lang="en-US" dirty="0" smtClean="0"/>
              <a:t> </a:t>
            </a:r>
            <a:r>
              <a:rPr lang="en-US" dirty="0" err="1" smtClean="0"/>
              <a:t>robusto</a:t>
            </a:r>
            <a:r>
              <a:rPr lang="en-US" dirty="0"/>
              <a:t> </a:t>
            </a:r>
            <a:r>
              <a:rPr lang="en-US" dirty="0" smtClean="0"/>
              <a:t>– </a:t>
            </a:r>
            <a:r>
              <a:rPr lang="en-US" dirty="0" err="1" smtClean="0"/>
              <a:t>foi</a:t>
            </a:r>
            <a:r>
              <a:rPr lang="en-US" dirty="0" smtClean="0"/>
              <a:t> </a:t>
            </a:r>
            <a:r>
              <a:rPr lang="en-US" dirty="0" err="1" smtClean="0"/>
              <a:t>encontrado</a:t>
            </a:r>
            <a:r>
              <a:rPr lang="en-US" dirty="0" smtClean="0"/>
              <a:t> para African American students.</a:t>
            </a:r>
            <a:endParaRPr lang="en-US" dirty="0" smtClean="0"/>
          </a:p>
          <a:p>
            <a:endParaRPr lang="en-US" dirty="0" smtClean="0"/>
          </a:p>
          <a:p>
            <a:r>
              <a:rPr lang="en-US" dirty="0" smtClean="0"/>
              <a:t>Mayer </a:t>
            </a:r>
            <a:r>
              <a:rPr lang="en-US" dirty="0" smtClean="0"/>
              <a:t>et al. (2002) </a:t>
            </a:r>
            <a:r>
              <a:rPr lang="en-US" dirty="0" err="1" smtClean="0"/>
              <a:t>encontrou</a:t>
            </a:r>
            <a:r>
              <a:rPr lang="en-US" dirty="0" smtClean="0"/>
              <a:t> </a:t>
            </a:r>
            <a:r>
              <a:rPr lang="en-US" dirty="0" err="1" smtClean="0"/>
              <a:t>que</a:t>
            </a:r>
            <a:r>
              <a:rPr lang="en-US" dirty="0" smtClean="0"/>
              <a:t> o </a:t>
            </a:r>
            <a:r>
              <a:rPr lang="en-US" dirty="0" err="1" smtClean="0"/>
              <a:t>programa</a:t>
            </a:r>
            <a:r>
              <a:rPr lang="en-US" dirty="0" smtClean="0"/>
              <a:t> </a:t>
            </a:r>
            <a:r>
              <a:rPr lang="en-US" dirty="0" err="1" smtClean="0"/>
              <a:t>aumentou</a:t>
            </a:r>
            <a:r>
              <a:rPr lang="en-US" dirty="0" smtClean="0"/>
              <a:t> </a:t>
            </a:r>
            <a:r>
              <a:rPr lang="en-US" dirty="0" err="1" smtClean="0"/>
              <a:t>os</a:t>
            </a:r>
            <a:r>
              <a:rPr lang="en-US" dirty="0" smtClean="0"/>
              <a:t> testes scores de </a:t>
            </a:r>
            <a:r>
              <a:rPr lang="en-US" dirty="0" err="1" smtClean="0"/>
              <a:t>estudantes</a:t>
            </a:r>
            <a:r>
              <a:rPr lang="en-US" dirty="0" smtClean="0"/>
              <a:t> African American in </a:t>
            </a:r>
            <a:r>
              <a:rPr lang="en-US" b="1" dirty="0" smtClean="0"/>
              <a:t>New York</a:t>
            </a:r>
            <a:r>
              <a:rPr lang="en-US" dirty="0" smtClean="0"/>
              <a:t> </a:t>
            </a:r>
            <a:r>
              <a:rPr lang="en-US" dirty="0" err="1" smtClean="0"/>
              <a:t>por</a:t>
            </a:r>
            <a:r>
              <a:rPr lang="en-US" dirty="0" smtClean="0"/>
              <a:t> 6 percentile point (ITT). Krueger and Zhu (2004) </a:t>
            </a:r>
            <a:r>
              <a:rPr lang="en-US" dirty="0" err="1" smtClean="0"/>
              <a:t>mostraram</a:t>
            </a:r>
            <a:r>
              <a:rPr lang="en-US" dirty="0" smtClean="0"/>
              <a:t>, </a:t>
            </a:r>
            <a:r>
              <a:rPr lang="en-US" dirty="0" err="1" smtClean="0"/>
              <a:t>entretanto</a:t>
            </a:r>
            <a:r>
              <a:rPr lang="en-US" dirty="0" smtClean="0"/>
              <a:t>, que </a:t>
            </a:r>
            <a:r>
              <a:rPr lang="en-US" dirty="0" err="1" smtClean="0"/>
              <a:t>esse</a:t>
            </a:r>
            <a:r>
              <a:rPr lang="en-US" dirty="0" smtClean="0"/>
              <a:t> </a:t>
            </a:r>
            <a:r>
              <a:rPr lang="en-US" dirty="0" err="1" smtClean="0"/>
              <a:t>resultado</a:t>
            </a:r>
            <a:r>
              <a:rPr lang="en-US" dirty="0" smtClean="0"/>
              <a:t> era </a:t>
            </a:r>
            <a:r>
              <a:rPr lang="en-US" dirty="0" err="1" smtClean="0"/>
              <a:t>sensível</a:t>
            </a:r>
            <a:r>
              <a:rPr lang="en-US" dirty="0" smtClean="0"/>
              <a:t> a </a:t>
            </a:r>
            <a:r>
              <a:rPr lang="en-US" dirty="0" err="1" smtClean="0"/>
              <a:t>como</a:t>
            </a:r>
            <a:r>
              <a:rPr lang="en-US" dirty="0" smtClean="0"/>
              <a:t> a </a:t>
            </a:r>
            <a:r>
              <a:rPr lang="en-US" dirty="0" err="1" smtClean="0"/>
              <a:t>etnia</a:t>
            </a:r>
            <a:r>
              <a:rPr lang="en-US" dirty="0" smtClean="0"/>
              <a:t> era </a:t>
            </a:r>
            <a:r>
              <a:rPr lang="en-US" dirty="0" err="1" smtClean="0"/>
              <a:t>codificada</a:t>
            </a:r>
            <a:r>
              <a:rPr lang="en-US" dirty="0" smtClean="0"/>
              <a:t>, </a:t>
            </a:r>
            <a:r>
              <a:rPr lang="en-US" dirty="0" err="1" smtClean="0"/>
              <a:t>bem</a:t>
            </a:r>
            <a:r>
              <a:rPr lang="en-US" dirty="0" smtClean="0"/>
              <a:t> </a:t>
            </a:r>
            <a:r>
              <a:rPr lang="en-US" dirty="0" err="1" smtClean="0"/>
              <a:t>como</a:t>
            </a:r>
            <a:r>
              <a:rPr lang="en-US" dirty="0" smtClean="0"/>
              <a:t>, a forma de </a:t>
            </a:r>
            <a:r>
              <a:rPr lang="en-US" dirty="0" err="1" smtClean="0"/>
              <a:t>lidar</a:t>
            </a:r>
            <a:r>
              <a:rPr lang="en-US" dirty="0" smtClean="0"/>
              <a:t> com </a:t>
            </a:r>
            <a:r>
              <a:rPr lang="en-US" dirty="0" err="1" smtClean="0"/>
              <a:t>os</a:t>
            </a:r>
            <a:r>
              <a:rPr lang="en-US" dirty="0" smtClean="0"/>
              <a:t> </a:t>
            </a:r>
            <a:r>
              <a:rPr lang="en-US" dirty="0" err="1" smtClean="0"/>
              <a:t>missings</a:t>
            </a:r>
            <a:r>
              <a:rPr lang="en-US" dirty="0" smtClean="0"/>
              <a:t> de </a:t>
            </a:r>
            <a:r>
              <a:rPr lang="en-US" dirty="0" smtClean="0"/>
              <a:t>scores </a:t>
            </a:r>
            <a:r>
              <a:rPr lang="en-US" dirty="0" smtClean="0"/>
              <a:t>no baseline. </a:t>
            </a:r>
          </a:p>
          <a:p>
            <a:r>
              <a:rPr lang="en-US" dirty="0" smtClean="0"/>
              <a:t>In </a:t>
            </a:r>
            <a:r>
              <a:rPr lang="en-US" b="1" dirty="0" smtClean="0"/>
              <a:t>Washington</a:t>
            </a:r>
            <a:r>
              <a:rPr lang="en-US" dirty="0" smtClean="0"/>
              <a:t>, Peterson et al. (2003) </a:t>
            </a:r>
            <a:r>
              <a:rPr lang="en-US" dirty="0" err="1" smtClean="0"/>
              <a:t>encontraram</a:t>
            </a:r>
            <a:r>
              <a:rPr lang="en-US" dirty="0" smtClean="0"/>
              <a:t> </a:t>
            </a:r>
            <a:r>
              <a:rPr lang="en-US" dirty="0" err="1" smtClean="0"/>
              <a:t>efeitos</a:t>
            </a:r>
            <a:r>
              <a:rPr lang="en-US" dirty="0" smtClean="0"/>
              <a:t> </a:t>
            </a:r>
            <a:r>
              <a:rPr lang="en-US" dirty="0" err="1" smtClean="0"/>
              <a:t>signficativos</a:t>
            </a:r>
            <a:r>
              <a:rPr lang="en-US" dirty="0" smtClean="0"/>
              <a:t> </a:t>
            </a:r>
            <a:r>
              <a:rPr lang="en-US" dirty="0" err="1" smtClean="0"/>
              <a:t>para</a:t>
            </a:r>
            <a:r>
              <a:rPr lang="en-US" dirty="0" smtClean="0"/>
              <a:t> </a:t>
            </a:r>
            <a:r>
              <a:rPr lang="en-US" dirty="0" err="1" smtClean="0"/>
              <a:t>estudantes</a:t>
            </a:r>
            <a:r>
              <a:rPr lang="en-US" dirty="0" smtClean="0"/>
              <a:t> African American no final de </a:t>
            </a:r>
            <a:r>
              <a:rPr lang="en-US" dirty="0" err="1" smtClean="0"/>
              <a:t>dois</a:t>
            </a:r>
            <a:r>
              <a:rPr lang="en-US" dirty="0" smtClean="0"/>
              <a:t> </a:t>
            </a:r>
            <a:r>
              <a:rPr lang="en-US" dirty="0" err="1" smtClean="0"/>
              <a:t>anos</a:t>
            </a:r>
            <a:r>
              <a:rPr lang="en-US" dirty="0" smtClean="0"/>
              <a:t> de </a:t>
            </a:r>
            <a:r>
              <a:rPr lang="en-US" dirty="0" err="1" smtClean="0"/>
              <a:t>tratamento</a:t>
            </a:r>
            <a:r>
              <a:rPr lang="en-US" dirty="0" smtClean="0"/>
              <a:t>, </a:t>
            </a:r>
            <a:r>
              <a:rPr lang="en-US" dirty="0" err="1" smtClean="0"/>
              <a:t>mas</a:t>
            </a:r>
            <a:r>
              <a:rPr lang="en-US" dirty="0" smtClean="0"/>
              <a:t> </a:t>
            </a:r>
            <a:r>
              <a:rPr lang="en-US" dirty="0" err="1" smtClean="0"/>
              <a:t>que</a:t>
            </a:r>
            <a:r>
              <a:rPr lang="en-US" dirty="0" smtClean="0"/>
              <a:t> </a:t>
            </a:r>
            <a:r>
              <a:rPr lang="en-US" dirty="0" err="1" smtClean="0"/>
              <a:t>desapareceram</a:t>
            </a:r>
            <a:r>
              <a:rPr lang="en-US" dirty="0" smtClean="0"/>
              <a:t> no </a:t>
            </a:r>
            <a:r>
              <a:rPr lang="en-US" dirty="0" err="1" smtClean="0"/>
              <a:t>terceiro</a:t>
            </a:r>
            <a:r>
              <a:rPr lang="en-US" dirty="0" smtClean="0"/>
              <a:t> </a:t>
            </a:r>
            <a:r>
              <a:rPr lang="en-US" dirty="0" err="1" smtClean="0"/>
              <a:t>ano</a:t>
            </a:r>
            <a:r>
              <a:rPr lang="en-US" dirty="0" smtClean="0"/>
              <a:t>. In </a:t>
            </a:r>
            <a:r>
              <a:rPr lang="en-US" b="1" dirty="0" smtClean="0"/>
              <a:t>Dayton, </a:t>
            </a:r>
            <a:r>
              <a:rPr lang="en-US" dirty="0" err="1" smtClean="0"/>
              <a:t>encontraram</a:t>
            </a:r>
            <a:r>
              <a:rPr lang="en-US" dirty="0" smtClean="0"/>
              <a:t> </a:t>
            </a:r>
            <a:r>
              <a:rPr lang="en-US" dirty="0" err="1" smtClean="0"/>
              <a:t>que</a:t>
            </a:r>
            <a:r>
              <a:rPr lang="en-US" dirty="0" smtClean="0"/>
              <a:t> African Americans </a:t>
            </a:r>
            <a:r>
              <a:rPr lang="en-US" dirty="0" err="1" smtClean="0"/>
              <a:t>tinham</a:t>
            </a:r>
            <a:r>
              <a:rPr lang="en-US" dirty="0" smtClean="0"/>
              <a:t> 4 percentile point de </a:t>
            </a:r>
            <a:r>
              <a:rPr lang="en-US" dirty="0" err="1" smtClean="0"/>
              <a:t>vantagem</a:t>
            </a:r>
            <a:r>
              <a:rPr lang="en-US" dirty="0" smtClean="0"/>
              <a:t> no final de </a:t>
            </a:r>
            <a:r>
              <a:rPr lang="en-US" dirty="0" err="1" smtClean="0"/>
              <a:t>dois</a:t>
            </a:r>
            <a:r>
              <a:rPr lang="en-US" dirty="0" smtClean="0"/>
              <a:t> </a:t>
            </a:r>
            <a:r>
              <a:rPr lang="en-US" dirty="0" err="1" smtClean="0"/>
              <a:t>anos</a:t>
            </a:r>
            <a:r>
              <a:rPr lang="en-US" dirty="0" smtClean="0"/>
              <a:t> (</a:t>
            </a:r>
            <a:r>
              <a:rPr lang="en-US" dirty="0" err="1" smtClean="0"/>
              <a:t>significativo</a:t>
            </a:r>
            <a:r>
              <a:rPr lang="en-US" dirty="0" smtClean="0"/>
              <a:t> a 10%). </a:t>
            </a:r>
          </a:p>
          <a:p>
            <a:pPr>
              <a:buNone/>
            </a:pPr>
            <a:endParaRPr lang="en-US" dirty="0" smtClean="0"/>
          </a:p>
          <a:p>
            <a:r>
              <a:rPr lang="en-US" dirty="0" err="1" smtClean="0"/>
              <a:t>Aqui</a:t>
            </a:r>
            <a:r>
              <a:rPr lang="en-US" dirty="0" smtClean="0"/>
              <a:t> </a:t>
            </a:r>
            <a:r>
              <a:rPr lang="en-US" dirty="0" err="1" smtClean="0"/>
              <a:t>também</a:t>
            </a:r>
            <a:r>
              <a:rPr lang="en-US" dirty="0" smtClean="0"/>
              <a:t>, </a:t>
            </a:r>
            <a:r>
              <a:rPr lang="en-US" dirty="0" err="1" smtClean="0"/>
              <a:t>foram</a:t>
            </a:r>
            <a:r>
              <a:rPr lang="en-US" dirty="0" smtClean="0"/>
              <a:t> </a:t>
            </a:r>
            <a:r>
              <a:rPr lang="en-US" dirty="0" err="1" smtClean="0"/>
              <a:t>encontrados</a:t>
            </a:r>
            <a:r>
              <a:rPr lang="en-US" dirty="0" smtClean="0"/>
              <a:t> </a:t>
            </a:r>
            <a:r>
              <a:rPr lang="en-US" dirty="0" err="1" smtClean="0"/>
              <a:t>melhores</a:t>
            </a:r>
            <a:r>
              <a:rPr lang="en-US" dirty="0" smtClean="0"/>
              <a:t> </a:t>
            </a:r>
            <a:r>
              <a:rPr lang="en-US" dirty="0" err="1" smtClean="0"/>
              <a:t>resultados</a:t>
            </a:r>
            <a:r>
              <a:rPr lang="en-US" dirty="0" smtClean="0"/>
              <a:t> para as </a:t>
            </a:r>
            <a:r>
              <a:rPr lang="en-US" dirty="0" err="1" smtClean="0"/>
              <a:t>taxas</a:t>
            </a:r>
            <a:r>
              <a:rPr lang="en-US" dirty="0" smtClean="0"/>
              <a:t> de </a:t>
            </a:r>
            <a:r>
              <a:rPr lang="en-US" dirty="0" err="1" smtClean="0"/>
              <a:t>gradução</a:t>
            </a:r>
            <a:r>
              <a:rPr lang="en-US" dirty="0" smtClean="0"/>
              <a:t> para </a:t>
            </a:r>
            <a:r>
              <a:rPr lang="en-US" dirty="0" err="1" smtClean="0"/>
              <a:t>os</a:t>
            </a:r>
            <a:r>
              <a:rPr lang="en-US" dirty="0" smtClean="0"/>
              <a:t> </a:t>
            </a:r>
            <a:r>
              <a:rPr lang="en-US" dirty="0" err="1" smtClean="0"/>
              <a:t>estudantes</a:t>
            </a:r>
            <a:r>
              <a:rPr lang="en-US" dirty="0" smtClean="0"/>
              <a:t> African </a:t>
            </a:r>
            <a:r>
              <a:rPr lang="en-US" dirty="0" smtClean="0"/>
              <a:t>American </a:t>
            </a:r>
            <a:r>
              <a:rPr lang="en-US" dirty="0" smtClean="0">
                <a:sym typeface="Wingdings" panose="05000000000000000000" pitchFamily="2" charset="2"/>
              </a:rPr>
              <a:t></a:t>
            </a:r>
            <a:endParaRPr lang="pt-BR" dirty="0"/>
          </a:p>
        </p:txBody>
      </p:sp>
    </p:spTree>
    <p:extLst>
      <p:ext uri="{BB962C8B-B14F-4D97-AF65-F5344CB8AC3E}">
        <p14:creationId xmlns:p14="http://schemas.microsoft.com/office/powerpoint/2010/main" val="418220890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dirty="0" smtClean="0"/>
              <a:t>Programas EUA</a:t>
            </a:r>
            <a:endParaRPr lang="pt-BR" dirty="0"/>
          </a:p>
        </p:txBody>
      </p:sp>
      <p:sp>
        <p:nvSpPr>
          <p:cNvPr id="3" name="Espaço Reservado para Conteúdo 2"/>
          <p:cNvSpPr>
            <a:spLocks noGrp="1"/>
          </p:cNvSpPr>
          <p:nvPr>
            <p:ph idx="1"/>
          </p:nvPr>
        </p:nvSpPr>
        <p:spPr>
          <a:xfrm>
            <a:off x="457200" y="1340768"/>
            <a:ext cx="8229600" cy="4785395"/>
          </a:xfrm>
        </p:spPr>
        <p:txBody>
          <a:bodyPr>
            <a:normAutofit fontScale="92500" lnSpcReduction="10000"/>
          </a:bodyPr>
          <a:lstStyle/>
          <a:p>
            <a:r>
              <a:rPr lang="en-US" dirty="0" err="1" smtClean="0"/>
              <a:t>Chingos</a:t>
            </a:r>
            <a:r>
              <a:rPr lang="en-US" dirty="0" smtClean="0"/>
              <a:t> and Peterson (2015) = New York - </a:t>
            </a:r>
            <a:r>
              <a:rPr lang="en-US" dirty="0" err="1" smtClean="0"/>
              <a:t>matrícula</a:t>
            </a:r>
            <a:r>
              <a:rPr lang="en-US" dirty="0" smtClean="0"/>
              <a:t> no </a:t>
            </a:r>
            <a:r>
              <a:rPr lang="en-US" dirty="0" err="1" smtClean="0"/>
              <a:t>ensino</a:t>
            </a:r>
            <a:r>
              <a:rPr lang="en-US" dirty="0" smtClean="0"/>
              <a:t> superior.  </a:t>
            </a:r>
          </a:p>
          <a:p>
            <a:r>
              <a:rPr lang="en-US" dirty="0" smtClean="0"/>
              <a:t>No </a:t>
            </a:r>
            <a:r>
              <a:rPr lang="en-US" dirty="0" err="1" smtClean="0"/>
              <a:t>momento</a:t>
            </a:r>
            <a:r>
              <a:rPr lang="en-US" dirty="0" smtClean="0"/>
              <a:t> do </a:t>
            </a:r>
            <a:r>
              <a:rPr lang="en-US" dirty="0" err="1" smtClean="0"/>
              <a:t>experimento</a:t>
            </a:r>
            <a:r>
              <a:rPr lang="en-US" dirty="0" smtClean="0"/>
              <a:t> (final dos </a:t>
            </a:r>
            <a:r>
              <a:rPr lang="en-US" dirty="0" err="1" smtClean="0"/>
              <a:t>anos</a:t>
            </a:r>
            <a:r>
              <a:rPr lang="en-US" dirty="0" smtClean="0"/>
              <a:t> 90), </a:t>
            </a:r>
            <a:r>
              <a:rPr lang="en-US" dirty="0" err="1" smtClean="0"/>
              <a:t>os</a:t>
            </a:r>
            <a:r>
              <a:rPr lang="en-US" dirty="0" smtClean="0"/>
              <a:t> </a:t>
            </a:r>
            <a:r>
              <a:rPr lang="en-US" dirty="0" err="1" smtClean="0"/>
              <a:t>participantes</a:t>
            </a:r>
            <a:r>
              <a:rPr lang="en-US" dirty="0" smtClean="0"/>
              <a:t> </a:t>
            </a:r>
            <a:r>
              <a:rPr lang="en-US" dirty="0" err="1" smtClean="0"/>
              <a:t>estavam</a:t>
            </a:r>
            <a:r>
              <a:rPr lang="en-US" dirty="0" smtClean="0"/>
              <a:t> entre as series K-5.  Os </a:t>
            </a:r>
            <a:r>
              <a:rPr lang="en-US" dirty="0" err="1" smtClean="0"/>
              <a:t>autores</a:t>
            </a:r>
            <a:r>
              <a:rPr lang="en-US" dirty="0" smtClean="0"/>
              <a:t> </a:t>
            </a:r>
            <a:r>
              <a:rPr lang="en-US" dirty="0" err="1" smtClean="0"/>
              <a:t>conseguiram</a:t>
            </a:r>
            <a:r>
              <a:rPr lang="en-US" dirty="0" smtClean="0"/>
              <a:t> </a:t>
            </a:r>
            <a:r>
              <a:rPr lang="en-US" dirty="0" err="1" smtClean="0"/>
              <a:t>informação</a:t>
            </a:r>
            <a:r>
              <a:rPr lang="en-US" dirty="0" smtClean="0"/>
              <a:t> de follow up de </a:t>
            </a:r>
            <a:r>
              <a:rPr lang="en-US" dirty="0" err="1" smtClean="0"/>
              <a:t>matrícula</a:t>
            </a:r>
            <a:r>
              <a:rPr lang="en-US" dirty="0" smtClean="0"/>
              <a:t> no </a:t>
            </a:r>
            <a:r>
              <a:rPr lang="en-US" dirty="0" err="1" smtClean="0"/>
              <a:t>ensino</a:t>
            </a:r>
            <a:r>
              <a:rPr lang="en-US" dirty="0" smtClean="0"/>
              <a:t> superior </a:t>
            </a:r>
            <a:r>
              <a:rPr lang="en-US" dirty="0" err="1" smtClean="0"/>
              <a:t>para</a:t>
            </a:r>
            <a:r>
              <a:rPr lang="en-US" dirty="0" smtClean="0"/>
              <a:t> 99% dos 2,700 </a:t>
            </a:r>
            <a:r>
              <a:rPr lang="en-US" dirty="0" err="1" smtClean="0"/>
              <a:t>estudantes</a:t>
            </a:r>
            <a:r>
              <a:rPr lang="en-US" dirty="0" smtClean="0"/>
              <a:t> do </a:t>
            </a:r>
            <a:r>
              <a:rPr lang="en-US" dirty="0" err="1" smtClean="0"/>
              <a:t>estudo</a:t>
            </a:r>
            <a:r>
              <a:rPr lang="en-US" dirty="0" smtClean="0"/>
              <a:t> original. </a:t>
            </a:r>
          </a:p>
          <a:p>
            <a:r>
              <a:rPr lang="en-US" dirty="0" smtClean="0"/>
              <a:t>Na </a:t>
            </a:r>
            <a:r>
              <a:rPr lang="en-US" dirty="0" err="1" smtClean="0"/>
              <a:t>amostra</a:t>
            </a:r>
            <a:r>
              <a:rPr lang="en-US" dirty="0" smtClean="0"/>
              <a:t> total = </a:t>
            </a:r>
            <a:r>
              <a:rPr lang="en-US" dirty="0" err="1" smtClean="0"/>
              <a:t>não</a:t>
            </a:r>
            <a:r>
              <a:rPr lang="en-US" dirty="0" smtClean="0"/>
              <a:t> </a:t>
            </a:r>
            <a:r>
              <a:rPr lang="en-US" dirty="0" err="1" smtClean="0"/>
              <a:t>encontrou</a:t>
            </a:r>
            <a:r>
              <a:rPr lang="en-US" dirty="0" smtClean="0"/>
              <a:t> </a:t>
            </a:r>
            <a:r>
              <a:rPr lang="en-US" dirty="0" err="1" smtClean="0"/>
              <a:t>diferenças</a:t>
            </a:r>
            <a:r>
              <a:rPr lang="en-US" dirty="0" smtClean="0"/>
              <a:t>, </a:t>
            </a:r>
            <a:r>
              <a:rPr lang="en-US" dirty="0" err="1" smtClean="0"/>
              <a:t>mas</a:t>
            </a:r>
            <a:r>
              <a:rPr lang="en-US" dirty="0" smtClean="0"/>
              <a:t> </a:t>
            </a:r>
            <a:r>
              <a:rPr lang="en-US" dirty="0" err="1" smtClean="0"/>
              <a:t>para</a:t>
            </a:r>
            <a:r>
              <a:rPr lang="en-US" dirty="0" smtClean="0"/>
              <a:t> African American students ITT = 7  pp  (</a:t>
            </a:r>
            <a:r>
              <a:rPr lang="en-US" dirty="0" err="1" smtClean="0"/>
              <a:t>que</a:t>
            </a:r>
            <a:r>
              <a:rPr lang="en-US" dirty="0" smtClean="0"/>
              <a:t> </a:t>
            </a:r>
            <a:r>
              <a:rPr lang="en-US" dirty="0" err="1" smtClean="0"/>
              <a:t>correspondia</a:t>
            </a:r>
            <a:r>
              <a:rPr lang="en-US" dirty="0" smtClean="0"/>
              <a:t> um </a:t>
            </a:r>
            <a:r>
              <a:rPr lang="en-US" dirty="0" err="1" smtClean="0"/>
              <a:t>aumento</a:t>
            </a:r>
            <a:r>
              <a:rPr lang="en-US" dirty="0" smtClean="0"/>
              <a:t> de 20%).</a:t>
            </a:r>
            <a:endParaRPr lang="pt-BR" dirty="0"/>
          </a:p>
        </p:txBody>
      </p:sp>
    </p:spTree>
    <p:extLst>
      <p:ext uri="{BB962C8B-B14F-4D97-AF65-F5344CB8AC3E}">
        <p14:creationId xmlns:p14="http://schemas.microsoft.com/office/powerpoint/2010/main" val="324720760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dirty="0" smtClean="0"/>
              <a:t>Programas EUA</a:t>
            </a:r>
            <a:endParaRPr lang="pt-BR" dirty="0"/>
          </a:p>
        </p:txBody>
      </p:sp>
      <p:sp>
        <p:nvSpPr>
          <p:cNvPr id="3" name="Espaço Reservado para Conteúdo 2"/>
          <p:cNvSpPr>
            <a:spLocks noGrp="1"/>
          </p:cNvSpPr>
          <p:nvPr>
            <p:ph idx="1"/>
          </p:nvPr>
        </p:nvSpPr>
        <p:spPr>
          <a:xfrm>
            <a:off x="457200" y="1124744"/>
            <a:ext cx="8229600" cy="5001419"/>
          </a:xfrm>
        </p:spPr>
        <p:txBody>
          <a:bodyPr>
            <a:normAutofit fontScale="85000" lnSpcReduction="20000"/>
          </a:bodyPr>
          <a:lstStyle/>
          <a:p>
            <a:r>
              <a:rPr lang="en-US" dirty="0" smtClean="0"/>
              <a:t>Milwaukee – </a:t>
            </a:r>
            <a:r>
              <a:rPr lang="en-US" dirty="0" err="1" smtClean="0"/>
              <a:t>não</a:t>
            </a:r>
            <a:r>
              <a:rPr lang="en-US" dirty="0" smtClean="0"/>
              <a:t> </a:t>
            </a:r>
            <a:r>
              <a:rPr lang="en-US" dirty="0" err="1" smtClean="0"/>
              <a:t>há</a:t>
            </a:r>
            <a:r>
              <a:rPr lang="en-US" dirty="0" smtClean="0"/>
              <a:t> experimental design – no </a:t>
            </a:r>
            <a:r>
              <a:rPr lang="en-US" dirty="0" err="1" smtClean="0"/>
              <a:t>início</a:t>
            </a:r>
            <a:r>
              <a:rPr lang="en-US" dirty="0" smtClean="0"/>
              <a:t>, </a:t>
            </a:r>
            <a:r>
              <a:rPr lang="en-US" dirty="0" err="1" smtClean="0"/>
              <a:t>havia</a:t>
            </a:r>
            <a:r>
              <a:rPr lang="en-US" dirty="0" smtClean="0"/>
              <a:t> </a:t>
            </a:r>
            <a:r>
              <a:rPr lang="en-US" dirty="0" err="1" smtClean="0"/>
              <a:t>randomização</a:t>
            </a:r>
            <a:r>
              <a:rPr lang="en-US" dirty="0" smtClean="0"/>
              <a:t> </a:t>
            </a:r>
            <a:r>
              <a:rPr lang="en-US" dirty="0" err="1" smtClean="0"/>
              <a:t>em</a:t>
            </a:r>
            <a:r>
              <a:rPr lang="en-US" dirty="0" smtClean="0"/>
              <a:t> </a:t>
            </a:r>
            <a:r>
              <a:rPr lang="en-US" dirty="0" err="1" smtClean="0"/>
              <a:t>função</a:t>
            </a:r>
            <a:r>
              <a:rPr lang="en-US" dirty="0" smtClean="0"/>
              <a:t> do </a:t>
            </a:r>
            <a:r>
              <a:rPr lang="en-US" dirty="0" err="1" smtClean="0"/>
              <a:t>excesso</a:t>
            </a:r>
            <a:r>
              <a:rPr lang="en-US" dirty="0" smtClean="0"/>
              <a:t> de </a:t>
            </a:r>
            <a:r>
              <a:rPr lang="en-US" dirty="0" err="1" smtClean="0"/>
              <a:t>demanda</a:t>
            </a:r>
            <a:r>
              <a:rPr lang="en-US" dirty="0" smtClean="0"/>
              <a:t>; mas a </a:t>
            </a:r>
            <a:r>
              <a:rPr lang="en-US" dirty="0" err="1" smtClean="0"/>
              <a:t>partir</a:t>
            </a:r>
            <a:r>
              <a:rPr lang="en-US" dirty="0" smtClean="0"/>
              <a:t> de 1994, com o </a:t>
            </a:r>
            <a:r>
              <a:rPr lang="en-US" dirty="0" err="1" smtClean="0"/>
              <a:t>aumento</a:t>
            </a:r>
            <a:r>
              <a:rPr lang="en-US" dirty="0" smtClean="0"/>
              <a:t> do </a:t>
            </a:r>
            <a:r>
              <a:rPr lang="en-US" dirty="0" err="1" smtClean="0"/>
              <a:t>tamanho</a:t>
            </a:r>
            <a:r>
              <a:rPr lang="en-US" dirty="0" smtClean="0"/>
              <a:t>, </a:t>
            </a:r>
            <a:r>
              <a:rPr lang="en-US" dirty="0" err="1" smtClean="0"/>
              <a:t>os</a:t>
            </a:r>
            <a:r>
              <a:rPr lang="en-US" dirty="0" smtClean="0"/>
              <a:t> vouchers </a:t>
            </a:r>
            <a:r>
              <a:rPr lang="en-US" dirty="0" err="1" smtClean="0"/>
              <a:t>geralmente</a:t>
            </a:r>
            <a:r>
              <a:rPr lang="en-US" dirty="0" smtClean="0"/>
              <a:t> </a:t>
            </a:r>
            <a:r>
              <a:rPr lang="en-US" dirty="0" err="1" smtClean="0"/>
              <a:t>eram</a:t>
            </a:r>
            <a:r>
              <a:rPr lang="en-US" dirty="0" smtClean="0"/>
              <a:t> </a:t>
            </a:r>
            <a:r>
              <a:rPr lang="en-US" dirty="0" err="1" smtClean="0"/>
              <a:t>suficiente</a:t>
            </a:r>
            <a:r>
              <a:rPr lang="en-US" dirty="0" smtClean="0"/>
              <a:t> para </a:t>
            </a:r>
            <a:r>
              <a:rPr lang="en-US" dirty="0" err="1" smtClean="0"/>
              <a:t>todos</a:t>
            </a:r>
            <a:r>
              <a:rPr lang="en-US" dirty="0" smtClean="0"/>
              <a:t> </a:t>
            </a:r>
            <a:r>
              <a:rPr lang="en-US" dirty="0" err="1" smtClean="0"/>
              <a:t>os</a:t>
            </a:r>
            <a:r>
              <a:rPr lang="en-US" dirty="0" smtClean="0"/>
              <a:t> </a:t>
            </a:r>
            <a:r>
              <a:rPr lang="en-US" dirty="0" err="1" smtClean="0"/>
              <a:t>estudantes</a:t>
            </a:r>
            <a:r>
              <a:rPr lang="en-US" dirty="0" smtClean="0"/>
              <a:t> </a:t>
            </a:r>
            <a:r>
              <a:rPr lang="en-US" dirty="0" err="1" smtClean="0"/>
              <a:t>elegíveis</a:t>
            </a:r>
            <a:r>
              <a:rPr lang="en-US" dirty="0" smtClean="0"/>
              <a:t> </a:t>
            </a:r>
            <a:r>
              <a:rPr lang="en-US" dirty="0" err="1" smtClean="0"/>
              <a:t>sem</a:t>
            </a:r>
            <a:r>
              <a:rPr lang="en-US" dirty="0" smtClean="0"/>
              <a:t> </a:t>
            </a:r>
            <a:r>
              <a:rPr lang="en-US" dirty="0" err="1" smtClean="0"/>
              <a:t>necessidade</a:t>
            </a:r>
            <a:r>
              <a:rPr lang="en-US" dirty="0" smtClean="0"/>
              <a:t> do </a:t>
            </a:r>
            <a:r>
              <a:rPr lang="en-US" dirty="0" err="1" smtClean="0"/>
              <a:t>uso</a:t>
            </a:r>
            <a:r>
              <a:rPr lang="en-US" dirty="0" smtClean="0"/>
              <a:t> de </a:t>
            </a:r>
            <a:r>
              <a:rPr lang="en-US" dirty="0" err="1" smtClean="0"/>
              <a:t>loterias</a:t>
            </a:r>
            <a:r>
              <a:rPr lang="en-US" dirty="0" smtClean="0"/>
              <a:t>. </a:t>
            </a:r>
          </a:p>
          <a:p>
            <a:r>
              <a:rPr lang="en-US" dirty="0" smtClean="0"/>
              <a:t>Rouse (1998) </a:t>
            </a:r>
            <a:r>
              <a:rPr lang="en-US" dirty="0" err="1" smtClean="0"/>
              <a:t>analisa</a:t>
            </a:r>
            <a:r>
              <a:rPr lang="en-US" dirty="0" smtClean="0"/>
              <a:t> o </a:t>
            </a:r>
            <a:r>
              <a:rPr lang="en-US" dirty="0" err="1" smtClean="0"/>
              <a:t>impacto</a:t>
            </a:r>
            <a:r>
              <a:rPr lang="en-US" dirty="0" smtClean="0"/>
              <a:t> </a:t>
            </a:r>
            <a:r>
              <a:rPr lang="en-US" dirty="0" err="1" smtClean="0"/>
              <a:t>durante</a:t>
            </a:r>
            <a:r>
              <a:rPr lang="en-US" dirty="0" smtClean="0"/>
              <a:t> ambos </a:t>
            </a:r>
            <a:r>
              <a:rPr lang="en-US" dirty="0" err="1" smtClean="0"/>
              <a:t>os</a:t>
            </a:r>
            <a:r>
              <a:rPr lang="en-US" dirty="0" smtClean="0"/>
              <a:t> </a:t>
            </a:r>
            <a:r>
              <a:rPr lang="en-US" dirty="0" err="1" smtClean="0"/>
              <a:t>períodos</a:t>
            </a:r>
            <a:r>
              <a:rPr lang="en-US" dirty="0" smtClean="0"/>
              <a:t>. Randomization = </a:t>
            </a:r>
            <a:r>
              <a:rPr lang="en-US" dirty="0" err="1" smtClean="0"/>
              <a:t>encontra</a:t>
            </a:r>
            <a:r>
              <a:rPr lang="en-US" dirty="0" smtClean="0"/>
              <a:t> </a:t>
            </a:r>
            <a:r>
              <a:rPr lang="en-US" dirty="0" err="1" smtClean="0"/>
              <a:t>pouca</a:t>
            </a:r>
            <a:r>
              <a:rPr lang="en-US" dirty="0" smtClean="0"/>
              <a:t> </a:t>
            </a:r>
            <a:r>
              <a:rPr lang="en-US" dirty="0" err="1" smtClean="0"/>
              <a:t>evidencia</a:t>
            </a:r>
            <a:r>
              <a:rPr lang="en-US" dirty="0" smtClean="0"/>
              <a:t> </a:t>
            </a:r>
            <a:r>
              <a:rPr lang="en-US" dirty="0" err="1" smtClean="0"/>
              <a:t>sobre</a:t>
            </a:r>
            <a:r>
              <a:rPr lang="en-US" dirty="0" smtClean="0"/>
              <a:t> reading, </a:t>
            </a:r>
            <a:r>
              <a:rPr lang="en-US" dirty="0" err="1" smtClean="0"/>
              <a:t>mas</a:t>
            </a:r>
            <a:r>
              <a:rPr lang="en-US" dirty="0" smtClean="0"/>
              <a:t> </a:t>
            </a:r>
            <a:r>
              <a:rPr lang="en-US" dirty="0" err="1" smtClean="0"/>
              <a:t>para</a:t>
            </a:r>
            <a:r>
              <a:rPr lang="en-US" dirty="0" smtClean="0"/>
              <a:t> </a:t>
            </a:r>
            <a:r>
              <a:rPr lang="en-US" dirty="0" err="1" smtClean="0"/>
              <a:t>matemática</a:t>
            </a:r>
            <a:r>
              <a:rPr lang="en-US" dirty="0" smtClean="0"/>
              <a:t> </a:t>
            </a:r>
            <a:r>
              <a:rPr lang="en-US" dirty="0" err="1" smtClean="0"/>
              <a:t>os</a:t>
            </a:r>
            <a:r>
              <a:rPr lang="en-US" dirty="0" smtClean="0"/>
              <a:t> </a:t>
            </a:r>
            <a:r>
              <a:rPr lang="en-US" dirty="0" err="1" smtClean="0"/>
              <a:t>efeitos</a:t>
            </a:r>
            <a:r>
              <a:rPr lang="en-US" dirty="0" smtClean="0"/>
              <a:t> </a:t>
            </a:r>
            <a:r>
              <a:rPr lang="en-US" dirty="0" err="1" smtClean="0"/>
              <a:t>são</a:t>
            </a:r>
            <a:r>
              <a:rPr lang="en-US" dirty="0" smtClean="0"/>
              <a:t> </a:t>
            </a:r>
            <a:r>
              <a:rPr lang="en-US" dirty="0" err="1" smtClean="0"/>
              <a:t>substanciais</a:t>
            </a:r>
            <a:r>
              <a:rPr lang="en-US" dirty="0" smtClean="0"/>
              <a:t>: ITT and TOT of 0.3 to 0.5 standard deviations, </a:t>
            </a:r>
            <a:r>
              <a:rPr lang="en-US" dirty="0" err="1" smtClean="0"/>
              <a:t>respectivamente</a:t>
            </a:r>
            <a:r>
              <a:rPr lang="en-US" dirty="0" smtClean="0"/>
              <a:t>, over a four-year period.</a:t>
            </a:r>
          </a:p>
          <a:p>
            <a:r>
              <a:rPr lang="en-US" dirty="0" smtClean="0"/>
              <a:t>Para o </a:t>
            </a:r>
            <a:r>
              <a:rPr lang="en-US" dirty="0" err="1" smtClean="0"/>
              <a:t>segundo</a:t>
            </a:r>
            <a:r>
              <a:rPr lang="en-US" dirty="0" smtClean="0"/>
              <a:t> </a:t>
            </a:r>
            <a:r>
              <a:rPr lang="en-US" dirty="0" err="1" smtClean="0"/>
              <a:t>período</a:t>
            </a:r>
            <a:r>
              <a:rPr lang="en-US" dirty="0" smtClean="0"/>
              <a:t>, </a:t>
            </a:r>
            <a:r>
              <a:rPr lang="en-US" dirty="0" err="1" smtClean="0"/>
              <a:t>considera</a:t>
            </a:r>
            <a:r>
              <a:rPr lang="en-US" dirty="0" smtClean="0"/>
              <a:t> </a:t>
            </a:r>
            <a:r>
              <a:rPr lang="en-US" dirty="0" err="1" smtClean="0"/>
              <a:t>como</a:t>
            </a:r>
            <a:r>
              <a:rPr lang="en-US" dirty="0" smtClean="0"/>
              <a:t> </a:t>
            </a:r>
            <a:r>
              <a:rPr lang="en-US" dirty="0" err="1" smtClean="0"/>
              <a:t>grupo</a:t>
            </a:r>
            <a:r>
              <a:rPr lang="en-US" dirty="0" smtClean="0"/>
              <a:t> de </a:t>
            </a:r>
            <a:r>
              <a:rPr lang="en-US" dirty="0" err="1" smtClean="0"/>
              <a:t>controle</a:t>
            </a:r>
            <a:r>
              <a:rPr lang="en-US" dirty="0" smtClean="0"/>
              <a:t> </a:t>
            </a:r>
            <a:r>
              <a:rPr lang="en-US" dirty="0" err="1" smtClean="0"/>
              <a:t>uma</a:t>
            </a:r>
            <a:r>
              <a:rPr lang="en-US" dirty="0" smtClean="0"/>
              <a:t> random sample of public school students e </a:t>
            </a:r>
            <a:r>
              <a:rPr lang="en-US" dirty="0" err="1" smtClean="0"/>
              <a:t>os</a:t>
            </a:r>
            <a:r>
              <a:rPr lang="en-US" dirty="0" smtClean="0"/>
              <a:t> </a:t>
            </a:r>
            <a:r>
              <a:rPr lang="en-US" dirty="0" err="1" smtClean="0"/>
              <a:t>resultados</a:t>
            </a:r>
            <a:r>
              <a:rPr lang="en-US" dirty="0" smtClean="0"/>
              <a:t> </a:t>
            </a:r>
            <a:r>
              <a:rPr lang="en-US" dirty="0" err="1" smtClean="0"/>
              <a:t>permanecem</a:t>
            </a:r>
            <a:r>
              <a:rPr lang="en-US" dirty="0" smtClean="0"/>
              <a:t> </a:t>
            </a:r>
            <a:r>
              <a:rPr lang="en-US" dirty="0" err="1" smtClean="0"/>
              <a:t>na</a:t>
            </a:r>
            <a:r>
              <a:rPr lang="en-US" dirty="0" smtClean="0"/>
              <a:t> </a:t>
            </a:r>
            <a:r>
              <a:rPr lang="en-US" dirty="0" err="1" smtClean="0"/>
              <a:t>mesma</a:t>
            </a:r>
            <a:r>
              <a:rPr lang="en-US" dirty="0" smtClean="0"/>
              <a:t> </a:t>
            </a:r>
            <a:r>
              <a:rPr lang="en-US" dirty="0" err="1" smtClean="0"/>
              <a:t>direção</a:t>
            </a:r>
            <a:r>
              <a:rPr lang="en-US" dirty="0" smtClean="0"/>
              <a:t>.</a:t>
            </a:r>
          </a:p>
          <a:p>
            <a:endParaRPr lang="pt-BR" dirty="0"/>
          </a:p>
        </p:txBody>
      </p:sp>
    </p:spTree>
    <p:extLst>
      <p:ext uri="{BB962C8B-B14F-4D97-AF65-F5344CB8AC3E}">
        <p14:creationId xmlns:p14="http://schemas.microsoft.com/office/powerpoint/2010/main" val="9339427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dirty="0" smtClean="0"/>
              <a:t>Diferentes designs</a:t>
            </a:r>
            <a:endParaRPr lang="pt-BR" dirty="0"/>
          </a:p>
        </p:txBody>
      </p:sp>
      <p:sp>
        <p:nvSpPr>
          <p:cNvPr id="3" name="Espaço Reservado para Conteúdo 2"/>
          <p:cNvSpPr>
            <a:spLocks noGrp="1"/>
          </p:cNvSpPr>
          <p:nvPr>
            <p:ph idx="1"/>
          </p:nvPr>
        </p:nvSpPr>
        <p:spPr>
          <a:xfrm>
            <a:off x="457200" y="1268760"/>
            <a:ext cx="8229600" cy="5112568"/>
          </a:xfrm>
        </p:spPr>
        <p:txBody>
          <a:bodyPr>
            <a:normAutofit fontScale="70000" lnSpcReduction="20000"/>
          </a:bodyPr>
          <a:lstStyle/>
          <a:p>
            <a:r>
              <a:rPr lang="pt-BR" dirty="0" smtClean="0"/>
              <a:t>Debate sobre vouchers cresceu bastante, e diferentes designs de programas de vouchers surgiram. </a:t>
            </a:r>
          </a:p>
          <a:p>
            <a:r>
              <a:rPr lang="pt-BR" dirty="0" smtClean="0"/>
              <a:t>Grosso modo:</a:t>
            </a:r>
          </a:p>
          <a:p>
            <a:r>
              <a:rPr lang="pt-BR" dirty="0" smtClean="0"/>
              <a:t>Programas de pequena escala – que impõe restrições significativas a quem pode receber os vouchers;</a:t>
            </a:r>
          </a:p>
          <a:p>
            <a:r>
              <a:rPr lang="pt-BR" dirty="0" smtClean="0"/>
              <a:t>Programas de larga escala – que são os distribuídos para todo o país (mais ao estilo do que Friedman pensou)</a:t>
            </a:r>
          </a:p>
          <a:p>
            <a:r>
              <a:rPr lang="pt-BR" dirty="0" smtClean="0"/>
              <a:t>Mas, dentro desses blocos os programas ainda podem diferir com relação:</a:t>
            </a:r>
          </a:p>
          <a:p>
            <a:pPr lvl="1"/>
            <a:r>
              <a:rPr lang="pt-BR" dirty="0" smtClean="0"/>
              <a:t>às escolas que podem participar;</a:t>
            </a:r>
          </a:p>
          <a:p>
            <a:pPr lvl="1"/>
            <a:r>
              <a:rPr lang="pt-BR" dirty="0" smtClean="0"/>
              <a:t>a poder ou não selecionar estudantes no caso de haver excesso de demanda em alguma escola. </a:t>
            </a:r>
          </a:p>
          <a:p>
            <a:pPr lvl="1"/>
            <a:r>
              <a:rPr lang="pt-BR" dirty="0" smtClean="0"/>
              <a:t>às formas de financiamento. </a:t>
            </a:r>
          </a:p>
          <a:p>
            <a:r>
              <a:rPr lang="pt-BR" dirty="0" smtClean="0"/>
              <a:t>Dependendo do design do programa, bem como do contexto em que ele é oferecido, teremos diferentes resultados dos programas de vouchers.</a:t>
            </a:r>
            <a:endParaRPr lang="pt-BR" dirty="0"/>
          </a:p>
        </p:txBody>
      </p:sp>
    </p:spTree>
    <p:extLst>
      <p:ext uri="{BB962C8B-B14F-4D97-AF65-F5344CB8AC3E}">
        <p14:creationId xmlns:p14="http://schemas.microsoft.com/office/powerpoint/2010/main" val="11443842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4082"/>
          </a:xfrm>
        </p:spPr>
        <p:txBody>
          <a:bodyPr>
            <a:normAutofit fontScale="90000"/>
          </a:bodyPr>
          <a:lstStyle/>
          <a:p>
            <a:r>
              <a:rPr lang="pt-BR" dirty="0" smtClean="0"/>
              <a:t>Programas EUA</a:t>
            </a:r>
            <a:endParaRPr lang="pt-BR" dirty="0"/>
          </a:p>
        </p:txBody>
      </p:sp>
      <p:sp>
        <p:nvSpPr>
          <p:cNvPr id="3" name="Espaço Reservado para Conteúdo 2"/>
          <p:cNvSpPr>
            <a:spLocks noGrp="1"/>
          </p:cNvSpPr>
          <p:nvPr>
            <p:ph idx="1"/>
          </p:nvPr>
        </p:nvSpPr>
        <p:spPr>
          <a:xfrm>
            <a:off x="323528" y="1196752"/>
            <a:ext cx="8496944" cy="5400600"/>
          </a:xfrm>
        </p:spPr>
        <p:txBody>
          <a:bodyPr>
            <a:normAutofit fontScale="70000" lnSpcReduction="20000"/>
          </a:bodyPr>
          <a:lstStyle/>
          <a:p>
            <a:r>
              <a:rPr lang="en-US" dirty="0" smtClean="0"/>
              <a:t>Witte, et. al. (2008, 2009, 2010, 2011, 2012) </a:t>
            </a:r>
            <a:r>
              <a:rPr lang="en-US" dirty="0" err="1" smtClean="0"/>
              <a:t>também</a:t>
            </a:r>
            <a:r>
              <a:rPr lang="en-US" dirty="0" smtClean="0"/>
              <a:t> </a:t>
            </a:r>
            <a:r>
              <a:rPr lang="en-US" dirty="0" err="1" smtClean="0"/>
              <a:t>conduzem</a:t>
            </a:r>
            <a:r>
              <a:rPr lang="en-US" dirty="0" smtClean="0"/>
              <a:t> </a:t>
            </a:r>
            <a:r>
              <a:rPr lang="en-US" dirty="0" err="1" smtClean="0"/>
              <a:t>estimativas</a:t>
            </a:r>
            <a:r>
              <a:rPr lang="en-US" dirty="0" smtClean="0"/>
              <a:t> para o </a:t>
            </a:r>
            <a:r>
              <a:rPr lang="en-US" dirty="0" err="1" smtClean="0"/>
              <a:t>período</a:t>
            </a:r>
            <a:r>
              <a:rPr lang="en-US" dirty="0" smtClean="0"/>
              <a:t> </a:t>
            </a:r>
            <a:r>
              <a:rPr lang="en-US" dirty="0" err="1" smtClean="0"/>
              <a:t>em</a:t>
            </a:r>
            <a:r>
              <a:rPr lang="en-US" dirty="0" smtClean="0"/>
              <a:t> que </a:t>
            </a:r>
            <a:r>
              <a:rPr lang="en-US" dirty="0" err="1" smtClean="0"/>
              <a:t>não</a:t>
            </a:r>
            <a:r>
              <a:rPr lang="en-US" dirty="0" smtClean="0"/>
              <a:t> </a:t>
            </a:r>
            <a:r>
              <a:rPr lang="en-US" dirty="0" err="1" smtClean="0"/>
              <a:t>há</a:t>
            </a:r>
            <a:r>
              <a:rPr lang="en-US" dirty="0" smtClean="0"/>
              <a:t> </a:t>
            </a:r>
            <a:r>
              <a:rPr lang="en-US" dirty="0" err="1" smtClean="0"/>
              <a:t>mais</a:t>
            </a:r>
            <a:r>
              <a:rPr lang="en-US" dirty="0" smtClean="0"/>
              <a:t> </a:t>
            </a:r>
            <a:r>
              <a:rPr lang="en-US" dirty="0" err="1" smtClean="0"/>
              <a:t>randomização</a:t>
            </a:r>
            <a:r>
              <a:rPr lang="en-US" dirty="0" smtClean="0"/>
              <a:t> = </a:t>
            </a:r>
            <a:r>
              <a:rPr lang="en-US" dirty="0" err="1" smtClean="0"/>
              <a:t>analisam</a:t>
            </a:r>
            <a:r>
              <a:rPr lang="en-US" dirty="0" smtClean="0"/>
              <a:t> </a:t>
            </a:r>
            <a:r>
              <a:rPr lang="en-US" dirty="0" err="1" smtClean="0"/>
              <a:t>os</a:t>
            </a:r>
            <a:r>
              <a:rPr lang="en-US" dirty="0" smtClean="0"/>
              <a:t> </a:t>
            </a:r>
            <a:r>
              <a:rPr lang="en-US" dirty="0" err="1" smtClean="0"/>
              <a:t>resultados</a:t>
            </a:r>
            <a:r>
              <a:rPr lang="en-US" dirty="0" smtClean="0"/>
              <a:t> (TOT) </a:t>
            </a:r>
            <a:r>
              <a:rPr lang="en-US" dirty="0" err="1" smtClean="0"/>
              <a:t>ao</a:t>
            </a:r>
            <a:r>
              <a:rPr lang="en-US" dirty="0" smtClean="0"/>
              <a:t> </a:t>
            </a:r>
            <a:r>
              <a:rPr lang="en-US" dirty="0" err="1" smtClean="0"/>
              <a:t>longo</a:t>
            </a:r>
            <a:r>
              <a:rPr lang="en-US" dirty="0" smtClean="0"/>
              <a:t> de </a:t>
            </a:r>
            <a:r>
              <a:rPr lang="en-US" dirty="0" err="1" smtClean="0"/>
              <a:t>cinco</a:t>
            </a:r>
            <a:r>
              <a:rPr lang="en-US" dirty="0" smtClean="0"/>
              <a:t> </a:t>
            </a:r>
            <a:r>
              <a:rPr lang="en-US" dirty="0" err="1" smtClean="0"/>
              <a:t>anos</a:t>
            </a:r>
            <a:r>
              <a:rPr lang="en-US" dirty="0" smtClean="0"/>
              <a:t> </a:t>
            </a:r>
            <a:r>
              <a:rPr lang="en-US" dirty="0" err="1" smtClean="0"/>
              <a:t>usando</a:t>
            </a:r>
            <a:r>
              <a:rPr lang="en-US" dirty="0" smtClean="0"/>
              <a:t> </a:t>
            </a:r>
            <a:r>
              <a:rPr lang="en-US" dirty="0" err="1" smtClean="0"/>
              <a:t>uma</a:t>
            </a:r>
            <a:r>
              <a:rPr lang="en-US" dirty="0" smtClean="0"/>
              <a:t> </a:t>
            </a:r>
            <a:r>
              <a:rPr lang="en-US" dirty="0" err="1" smtClean="0"/>
              <a:t>estratégia</a:t>
            </a:r>
            <a:r>
              <a:rPr lang="en-US" dirty="0" smtClean="0"/>
              <a:t> de matching. Essa </a:t>
            </a:r>
            <a:r>
              <a:rPr lang="en-US" dirty="0" err="1" smtClean="0"/>
              <a:t>análise</a:t>
            </a:r>
            <a:r>
              <a:rPr lang="en-US" dirty="0" smtClean="0"/>
              <a:t> </a:t>
            </a:r>
            <a:r>
              <a:rPr lang="en-US" dirty="0" err="1" smtClean="0"/>
              <a:t>sugere</a:t>
            </a:r>
            <a:r>
              <a:rPr lang="en-US" dirty="0" smtClean="0"/>
              <a:t> que no </a:t>
            </a:r>
            <a:r>
              <a:rPr lang="en-US" dirty="0" err="1" smtClean="0"/>
              <a:t>período</a:t>
            </a:r>
            <a:r>
              <a:rPr lang="en-US" dirty="0" smtClean="0"/>
              <a:t> </a:t>
            </a:r>
            <a:r>
              <a:rPr lang="en-US" dirty="0" err="1" smtClean="0"/>
              <a:t>pós-expansão</a:t>
            </a:r>
            <a:r>
              <a:rPr lang="en-US" dirty="0" smtClean="0"/>
              <a:t>, </a:t>
            </a:r>
            <a:r>
              <a:rPr lang="en-US" i="1" dirty="0" smtClean="0"/>
              <a:t>the Milwaukee voucher program had little if any effect on test scores</a:t>
            </a:r>
            <a:r>
              <a:rPr lang="en-US" dirty="0" smtClean="0"/>
              <a:t>.  </a:t>
            </a:r>
          </a:p>
          <a:p>
            <a:r>
              <a:rPr lang="en-US" dirty="0" smtClean="0"/>
              <a:t>Witte et al. (2011b) and Cowen et al. (2013): </a:t>
            </a:r>
            <a:r>
              <a:rPr lang="en-US" dirty="0" err="1" smtClean="0"/>
              <a:t>também</a:t>
            </a:r>
            <a:r>
              <a:rPr lang="en-US" dirty="0" smtClean="0"/>
              <a:t> com </a:t>
            </a:r>
            <a:r>
              <a:rPr lang="en-US" dirty="0" err="1" smtClean="0"/>
              <a:t>uma</a:t>
            </a:r>
            <a:r>
              <a:rPr lang="en-US" dirty="0" smtClean="0"/>
              <a:t> </a:t>
            </a:r>
            <a:r>
              <a:rPr lang="en-US" dirty="0" err="1" smtClean="0"/>
              <a:t>estratégia</a:t>
            </a:r>
            <a:r>
              <a:rPr lang="en-US" dirty="0" smtClean="0"/>
              <a:t> de matching, </a:t>
            </a:r>
            <a:r>
              <a:rPr lang="en-US" dirty="0" err="1" smtClean="0"/>
              <a:t>encontram</a:t>
            </a:r>
            <a:r>
              <a:rPr lang="en-US" dirty="0" smtClean="0"/>
              <a:t> </a:t>
            </a:r>
            <a:r>
              <a:rPr lang="en-US" dirty="0" err="1" smtClean="0"/>
              <a:t>efeitos</a:t>
            </a:r>
            <a:r>
              <a:rPr lang="en-US" dirty="0" smtClean="0"/>
              <a:t> </a:t>
            </a:r>
            <a:r>
              <a:rPr lang="en-US" dirty="0" err="1" smtClean="0"/>
              <a:t>positivos</a:t>
            </a:r>
            <a:r>
              <a:rPr lang="en-US" dirty="0" smtClean="0"/>
              <a:t> </a:t>
            </a:r>
            <a:r>
              <a:rPr lang="en-US" dirty="0" err="1" smtClean="0"/>
              <a:t>sobre</a:t>
            </a:r>
            <a:r>
              <a:rPr lang="en-US" dirty="0" smtClean="0"/>
              <a:t> </a:t>
            </a:r>
            <a:r>
              <a:rPr lang="en-US" dirty="0" err="1" smtClean="0"/>
              <a:t>anos</a:t>
            </a:r>
            <a:r>
              <a:rPr lang="en-US" dirty="0" smtClean="0"/>
              <a:t> de </a:t>
            </a:r>
            <a:r>
              <a:rPr lang="en-US" dirty="0" err="1" smtClean="0"/>
              <a:t>escolaridade</a:t>
            </a:r>
            <a:r>
              <a:rPr lang="en-US" dirty="0" smtClean="0"/>
              <a:t>, </a:t>
            </a:r>
            <a:r>
              <a:rPr lang="en-US" dirty="0" err="1" smtClean="0"/>
              <a:t>embora</a:t>
            </a:r>
            <a:r>
              <a:rPr lang="en-US" dirty="0" smtClean="0"/>
              <a:t> </a:t>
            </a:r>
            <a:r>
              <a:rPr lang="en-US" dirty="0" err="1" smtClean="0"/>
              <a:t>os</a:t>
            </a:r>
            <a:r>
              <a:rPr lang="en-US" dirty="0" smtClean="0"/>
              <a:t> </a:t>
            </a:r>
            <a:r>
              <a:rPr lang="en-US" dirty="0" err="1" smtClean="0"/>
              <a:t>resultados</a:t>
            </a:r>
            <a:r>
              <a:rPr lang="en-US" dirty="0" smtClean="0"/>
              <a:t> </a:t>
            </a:r>
            <a:r>
              <a:rPr lang="en-US" dirty="0" err="1" smtClean="0"/>
              <a:t>nao</a:t>
            </a:r>
            <a:r>
              <a:rPr lang="en-US" dirty="0" smtClean="0"/>
              <a:t> </a:t>
            </a:r>
            <a:r>
              <a:rPr lang="en-US" dirty="0" err="1" smtClean="0"/>
              <a:t>sejam</a:t>
            </a:r>
            <a:r>
              <a:rPr lang="en-US" dirty="0" smtClean="0"/>
              <a:t> </a:t>
            </a:r>
            <a:r>
              <a:rPr lang="en-US" dirty="0" err="1" smtClean="0"/>
              <a:t>robustos</a:t>
            </a:r>
            <a:r>
              <a:rPr lang="en-US" dirty="0" smtClean="0"/>
              <a:t> a </a:t>
            </a:r>
            <a:r>
              <a:rPr lang="en-US" dirty="0" err="1" smtClean="0"/>
              <a:t>diferentes</a:t>
            </a:r>
            <a:r>
              <a:rPr lang="en-US" dirty="0" smtClean="0"/>
              <a:t> </a:t>
            </a:r>
            <a:r>
              <a:rPr lang="en-US" dirty="0" err="1" smtClean="0"/>
              <a:t>especificações</a:t>
            </a:r>
            <a:r>
              <a:rPr lang="en-US" dirty="0" smtClean="0"/>
              <a:t>. </a:t>
            </a:r>
          </a:p>
          <a:p>
            <a:endParaRPr lang="en-US" dirty="0" smtClean="0"/>
          </a:p>
          <a:p>
            <a:r>
              <a:rPr lang="en-US" dirty="0" err="1" smtClean="0"/>
              <a:t>Além</a:t>
            </a:r>
            <a:r>
              <a:rPr lang="en-US" dirty="0" smtClean="0"/>
              <a:t> dos </a:t>
            </a:r>
            <a:r>
              <a:rPr lang="en-US" dirty="0" err="1" smtClean="0"/>
              <a:t>possíveis</a:t>
            </a:r>
            <a:r>
              <a:rPr lang="en-US" dirty="0" smtClean="0"/>
              <a:t> </a:t>
            </a:r>
            <a:r>
              <a:rPr lang="en-US" dirty="0" err="1" smtClean="0"/>
              <a:t>vieses</a:t>
            </a:r>
            <a:r>
              <a:rPr lang="en-US" dirty="0" smtClean="0"/>
              <a:t> </a:t>
            </a:r>
            <a:r>
              <a:rPr lang="en-US" dirty="0" err="1" smtClean="0"/>
              <a:t>em</a:t>
            </a:r>
            <a:r>
              <a:rPr lang="en-US" dirty="0" smtClean="0"/>
              <a:t> </a:t>
            </a:r>
            <a:r>
              <a:rPr lang="en-US" dirty="0" err="1" smtClean="0"/>
              <a:t>fç</a:t>
            </a:r>
            <a:r>
              <a:rPr lang="en-US" dirty="0" smtClean="0"/>
              <a:t> de </a:t>
            </a:r>
            <a:r>
              <a:rPr lang="en-US" dirty="0" err="1" smtClean="0"/>
              <a:t>características</a:t>
            </a:r>
            <a:r>
              <a:rPr lang="en-US" dirty="0" smtClean="0"/>
              <a:t> </a:t>
            </a:r>
            <a:r>
              <a:rPr lang="en-US" dirty="0" err="1" smtClean="0"/>
              <a:t>nao-observadas</a:t>
            </a:r>
            <a:r>
              <a:rPr lang="en-US" dirty="0" smtClean="0"/>
              <a:t>, </a:t>
            </a:r>
            <a:r>
              <a:rPr lang="en-US" dirty="0" err="1" smtClean="0"/>
              <a:t>uma</a:t>
            </a:r>
            <a:r>
              <a:rPr lang="en-US" dirty="0" smtClean="0"/>
              <a:t> </a:t>
            </a:r>
            <a:r>
              <a:rPr lang="en-US" dirty="0" err="1" smtClean="0"/>
              <a:t>preocupação</a:t>
            </a:r>
            <a:r>
              <a:rPr lang="en-US" dirty="0" smtClean="0"/>
              <a:t> com </a:t>
            </a:r>
            <a:r>
              <a:rPr lang="en-US" dirty="0" err="1" smtClean="0"/>
              <a:t>essas</a:t>
            </a:r>
            <a:r>
              <a:rPr lang="en-US" dirty="0" smtClean="0"/>
              <a:t> </a:t>
            </a:r>
            <a:r>
              <a:rPr lang="en-US" dirty="0" err="1" smtClean="0"/>
              <a:t>estimativas</a:t>
            </a:r>
            <a:r>
              <a:rPr lang="en-US" dirty="0" smtClean="0"/>
              <a:t> de </a:t>
            </a:r>
            <a:r>
              <a:rPr lang="en-US" dirty="0" err="1" smtClean="0"/>
              <a:t>longo-prazo</a:t>
            </a:r>
            <a:r>
              <a:rPr lang="en-US" dirty="0" smtClean="0"/>
              <a:t> é que </a:t>
            </a:r>
            <a:r>
              <a:rPr lang="en-US" dirty="0" err="1" smtClean="0"/>
              <a:t>elas</a:t>
            </a:r>
            <a:r>
              <a:rPr lang="en-US" dirty="0" smtClean="0"/>
              <a:t> </a:t>
            </a:r>
            <a:r>
              <a:rPr lang="en-US" dirty="0" err="1" smtClean="0"/>
              <a:t>podem</a:t>
            </a:r>
            <a:r>
              <a:rPr lang="en-US" dirty="0" smtClean="0"/>
              <a:t> </a:t>
            </a:r>
            <a:r>
              <a:rPr lang="en-US" dirty="0" err="1" smtClean="0"/>
              <a:t>estar</a:t>
            </a:r>
            <a:r>
              <a:rPr lang="en-US" dirty="0" smtClean="0"/>
              <a:t> </a:t>
            </a:r>
            <a:r>
              <a:rPr lang="en-US" dirty="0" err="1" smtClean="0"/>
              <a:t>captando</a:t>
            </a:r>
            <a:r>
              <a:rPr lang="en-US" dirty="0" smtClean="0"/>
              <a:t> </a:t>
            </a:r>
            <a:r>
              <a:rPr lang="en-US" dirty="0" err="1" smtClean="0"/>
              <a:t>efeitos</a:t>
            </a:r>
            <a:r>
              <a:rPr lang="en-US" dirty="0" smtClean="0"/>
              <a:t> de </a:t>
            </a:r>
            <a:r>
              <a:rPr lang="en-US" dirty="0" err="1" smtClean="0"/>
              <a:t>outras</a:t>
            </a:r>
            <a:r>
              <a:rPr lang="en-US" dirty="0" smtClean="0"/>
              <a:t> </a:t>
            </a:r>
            <a:r>
              <a:rPr lang="en-US" dirty="0" err="1" smtClean="0"/>
              <a:t>políticas</a:t>
            </a:r>
            <a:r>
              <a:rPr lang="en-US" dirty="0" smtClean="0"/>
              <a:t> que </a:t>
            </a:r>
            <a:r>
              <a:rPr lang="en-US" dirty="0" err="1" smtClean="0"/>
              <a:t>não</a:t>
            </a:r>
            <a:r>
              <a:rPr lang="en-US" dirty="0" smtClean="0"/>
              <a:t> </a:t>
            </a:r>
            <a:r>
              <a:rPr lang="en-US" dirty="0" err="1" smtClean="0"/>
              <a:t>os</a:t>
            </a:r>
            <a:r>
              <a:rPr lang="en-US" dirty="0" smtClean="0"/>
              <a:t> vouchers. </a:t>
            </a:r>
            <a:r>
              <a:rPr lang="en-US" dirty="0" err="1" smtClean="0"/>
              <a:t>Por</a:t>
            </a:r>
            <a:r>
              <a:rPr lang="en-US" dirty="0" smtClean="0"/>
              <a:t> </a:t>
            </a:r>
            <a:r>
              <a:rPr lang="en-US" dirty="0" err="1" smtClean="0"/>
              <a:t>exemplo</a:t>
            </a:r>
            <a:r>
              <a:rPr lang="en-US" dirty="0" smtClean="0"/>
              <a:t>, a </a:t>
            </a:r>
            <a:r>
              <a:rPr lang="en-US" dirty="0" err="1" smtClean="0"/>
              <a:t>partir</a:t>
            </a:r>
            <a:r>
              <a:rPr lang="en-US" dirty="0" smtClean="0"/>
              <a:t> de 2002, </a:t>
            </a:r>
            <a:r>
              <a:rPr lang="en-US" dirty="0" err="1" smtClean="0"/>
              <a:t>passou</a:t>
            </a:r>
            <a:r>
              <a:rPr lang="en-US" dirty="0" smtClean="0"/>
              <a:t> a </a:t>
            </a:r>
            <a:r>
              <a:rPr lang="en-US" dirty="0" err="1" smtClean="0"/>
              <a:t>ser</a:t>
            </a:r>
            <a:r>
              <a:rPr lang="en-US" dirty="0" smtClean="0"/>
              <a:t> </a:t>
            </a:r>
            <a:r>
              <a:rPr lang="en-US" dirty="0" err="1" smtClean="0"/>
              <a:t>requerido</a:t>
            </a:r>
            <a:r>
              <a:rPr lang="en-US" dirty="0" smtClean="0"/>
              <a:t> a </a:t>
            </a:r>
            <a:r>
              <a:rPr lang="en-US" dirty="0" err="1" smtClean="0"/>
              <a:t>divulgação</a:t>
            </a:r>
            <a:r>
              <a:rPr lang="en-US" dirty="0" smtClean="0"/>
              <a:t> dos testes scores das </a:t>
            </a:r>
            <a:r>
              <a:rPr lang="en-US" dirty="0" err="1" smtClean="0"/>
              <a:t>escolas</a:t>
            </a:r>
            <a:r>
              <a:rPr lang="en-US" dirty="0" smtClean="0"/>
              <a:t>, o que </a:t>
            </a:r>
            <a:r>
              <a:rPr lang="en-US" dirty="0" err="1" smtClean="0"/>
              <a:t>também</a:t>
            </a:r>
            <a:r>
              <a:rPr lang="en-US" dirty="0" smtClean="0"/>
              <a:t> </a:t>
            </a:r>
            <a:r>
              <a:rPr lang="en-US" dirty="0" err="1" smtClean="0"/>
              <a:t>pode</a:t>
            </a:r>
            <a:r>
              <a:rPr lang="en-US" dirty="0" smtClean="0"/>
              <a:t> </a:t>
            </a:r>
            <a:r>
              <a:rPr lang="en-US" dirty="0" err="1" smtClean="0"/>
              <a:t>ter</a:t>
            </a:r>
            <a:r>
              <a:rPr lang="en-US" dirty="0" smtClean="0"/>
              <a:t> </a:t>
            </a:r>
            <a:r>
              <a:rPr lang="en-US" dirty="0" err="1" smtClean="0"/>
              <a:t>afetado</a:t>
            </a:r>
            <a:r>
              <a:rPr lang="en-US" dirty="0" smtClean="0"/>
              <a:t> a performance das </a:t>
            </a:r>
            <a:r>
              <a:rPr lang="en-US" dirty="0" err="1" smtClean="0"/>
              <a:t>escolas</a:t>
            </a:r>
            <a:r>
              <a:rPr lang="en-US" dirty="0" smtClean="0"/>
              <a:t>.</a:t>
            </a:r>
            <a:endParaRPr lang="pt-BR" dirty="0"/>
          </a:p>
        </p:txBody>
      </p:sp>
    </p:spTree>
    <p:extLst>
      <p:ext uri="{BB962C8B-B14F-4D97-AF65-F5344CB8AC3E}">
        <p14:creationId xmlns:p14="http://schemas.microsoft.com/office/powerpoint/2010/main" val="149549276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188640"/>
            <a:ext cx="8229600" cy="792088"/>
          </a:xfrm>
        </p:spPr>
        <p:txBody>
          <a:bodyPr>
            <a:normAutofit/>
          </a:bodyPr>
          <a:lstStyle/>
          <a:p>
            <a:r>
              <a:rPr lang="pt-BR" dirty="0" smtClean="0"/>
              <a:t>Colômbia: evidência mais </a:t>
            </a:r>
            <a:r>
              <a:rPr lang="pt-BR" dirty="0"/>
              <a:t>positiva </a:t>
            </a:r>
          </a:p>
        </p:txBody>
      </p:sp>
      <p:sp>
        <p:nvSpPr>
          <p:cNvPr id="3" name="Espaço Reservado para Conteúdo 2"/>
          <p:cNvSpPr>
            <a:spLocks noGrp="1"/>
          </p:cNvSpPr>
          <p:nvPr>
            <p:ph idx="1"/>
          </p:nvPr>
        </p:nvSpPr>
        <p:spPr>
          <a:xfrm>
            <a:off x="323528" y="1340768"/>
            <a:ext cx="8496944" cy="5040560"/>
          </a:xfrm>
        </p:spPr>
        <p:txBody>
          <a:bodyPr>
            <a:normAutofit fontScale="77500" lnSpcReduction="20000"/>
          </a:bodyPr>
          <a:lstStyle/>
          <a:p>
            <a:r>
              <a:rPr lang="en-US" dirty="0" smtClean="0"/>
              <a:t>Angrist et al. (2002): </a:t>
            </a:r>
            <a:r>
              <a:rPr lang="en-US" dirty="0" err="1" smtClean="0"/>
              <a:t>explorou</a:t>
            </a:r>
            <a:r>
              <a:rPr lang="en-US" dirty="0" smtClean="0"/>
              <a:t> as </a:t>
            </a:r>
            <a:r>
              <a:rPr lang="en-US" dirty="0" err="1" smtClean="0"/>
              <a:t>loterias</a:t>
            </a:r>
            <a:r>
              <a:rPr lang="en-US" dirty="0" smtClean="0"/>
              <a:t> de vouchers </a:t>
            </a:r>
            <a:r>
              <a:rPr lang="en-US" dirty="0" err="1" smtClean="0"/>
              <a:t>implementadas</a:t>
            </a:r>
            <a:r>
              <a:rPr lang="en-US" dirty="0" smtClean="0"/>
              <a:t> </a:t>
            </a:r>
            <a:r>
              <a:rPr lang="en-US" dirty="0" err="1" smtClean="0"/>
              <a:t>nas</a:t>
            </a:r>
            <a:r>
              <a:rPr lang="en-US" dirty="0" smtClean="0"/>
              <a:t> </a:t>
            </a:r>
            <a:r>
              <a:rPr lang="en-US" dirty="0" err="1" smtClean="0"/>
              <a:t>cidades</a:t>
            </a:r>
            <a:r>
              <a:rPr lang="en-US" dirty="0" smtClean="0"/>
              <a:t> de Bogotá e Cali.  Testes scores: </a:t>
            </a:r>
            <a:r>
              <a:rPr lang="en-US" dirty="0" err="1" smtClean="0"/>
              <a:t>três</a:t>
            </a:r>
            <a:r>
              <a:rPr lang="en-US" dirty="0" smtClean="0"/>
              <a:t> </a:t>
            </a:r>
            <a:r>
              <a:rPr lang="en-US" dirty="0" err="1" smtClean="0"/>
              <a:t>anos</a:t>
            </a:r>
            <a:r>
              <a:rPr lang="en-US" dirty="0" smtClean="0"/>
              <a:t> </a:t>
            </a:r>
            <a:r>
              <a:rPr lang="en-US" dirty="0" err="1" smtClean="0"/>
              <a:t>após</a:t>
            </a:r>
            <a:r>
              <a:rPr lang="en-US" dirty="0" smtClean="0"/>
              <a:t> a </a:t>
            </a:r>
            <a:r>
              <a:rPr lang="en-US" dirty="0" err="1" smtClean="0"/>
              <a:t>alocação</a:t>
            </a:r>
            <a:r>
              <a:rPr lang="en-US" dirty="0" smtClean="0"/>
              <a:t>, </a:t>
            </a:r>
            <a:r>
              <a:rPr lang="en-US" dirty="0" err="1" smtClean="0"/>
              <a:t>estudantes</a:t>
            </a:r>
            <a:r>
              <a:rPr lang="en-US" dirty="0" smtClean="0"/>
              <a:t> que </a:t>
            </a:r>
            <a:r>
              <a:rPr lang="en-US" dirty="0" err="1" smtClean="0"/>
              <a:t>receberam</a:t>
            </a:r>
            <a:r>
              <a:rPr lang="en-US" dirty="0" smtClean="0"/>
              <a:t> vouchers </a:t>
            </a:r>
            <a:r>
              <a:rPr lang="en-US" dirty="0" err="1" smtClean="0"/>
              <a:t>tiveram</a:t>
            </a:r>
            <a:r>
              <a:rPr lang="en-US" dirty="0" smtClean="0"/>
              <a:t> testes scores 0.2 </a:t>
            </a:r>
            <a:r>
              <a:rPr lang="en-US" dirty="0" err="1" smtClean="0"/>
              <a:t>desvio-padrão</a:t>
            </a:r>
            <a:r>
              <a:rPr lang="en-US" dirty="0" smtClean="0"/>
              <a:t> </a:t>
            </a:r>
            <a:r>
              <a:rPr lang="en-US" dirty="0" err="1" smtClean="0"/>
              <a:t>mais</a:t>
            </a:r>
            <a:r>
              <a:rPr lang="en-US" dirty="0" smtClean="0"/>
              <a:t> alto do que </a:t>
            </a:r>
            <a:r>
              <a:rPr lang="en-US" dirty="0" err="1" smtClean="0"/>
              <a:t>quem</a:t>
            </a:r>
            <a:r>
              <a:rPr lang="en-US" dirty="0" smtClean="0"/>
              <a:t> </a:t>
            </a:r>
            <a:r>
              <a:rPr lang="en-US" dirty="0" err="1" smtClean="0"/>
              <a:t>não</a:t>
            </a:r>
            <a:r>
              <a:rPr lang="en-US" dirty="0" smtClean="0"/>
              <a:t> </a:t>
            </a:r>
            <a:r>
              <a:rPr lang="en-US" dirty="0" err="1" smtClean="0"/>
              <a:t>recebeu</a:t>
            </a:r>
            <a:r>
              <a:rPr lang="en-US" dirty="0" smtClean="0"/>
              <a:t>.</a:t>
            </a:r>
          </a:p>
          <a:p>
            <a:endParaRPr lang="en-US" dirty="0" smtClean="0"/>
          </a:p>
          <a:p>
            <a:r>
              <a:rPr lang="en-US" dirty="0" smtClean="0"/>
              <a:t>Angrist et al. (2006): com </a:t>
            </a:r>
            <a:r>
              <a:rPr lang="en-US" dirty="0" err="1" smtClean="0"/>
              <a:t>estratégia</a:t>
            </a:r>
            <a:r>
              <a:rPr lang="en-US" dirty="0" smtClean="0"/>
              <a:t> similar e </a:t>
            </a:r>
            <a:r>
              <a:rPr lang="en-US" dirty="0" err="1" smtClean="0"/>
              <a:t>corrigindo</a:t>
            </a:r>
            <a:r>
              <a:rPr lang="en-US" dirty="0" smtClean="0"/>
              <a:t> para as </a:t>
            </a:r>
            <a:r>
              <a:rPr lang="en-US" dirty="0" err="1" smtClean="0"/>
              <a:t>diferenças</a:t>
            </a:r>
            <a:r>
              <a:rPr lang="en-US" dirty="0" smtClean="0"/>
              <a:t> de </a:t>
            </a:r>
            <a:r>
              <a:rPr lang="en-US" dirty="0" err="1" smtClean="0"/>
              <a:t>realização</a:t>
            </a:r>
            <a:r>
              <a:rPr lang="en-US" dirty="0" smtClean="0"/>
              <a:t> dos testes entre winners and losers da </a:t>
            </a:r>
            <a:r>
              <a:rPr lang="en-US" dirty="0" err="1" smtClean="0"/>
              <a:t>loteria</a:t>
            </a:r>
            <a:r>
              <a:rPr lang="en-US" dirty="0" smtClean="0"/>
              <a:t>, </a:t>
            </a:r>
            <a:r>
              <a:rPr lang="en-US" dirty="0" err="1" smtClean="0"/>
              <a:t>encontraram</a:t>
            </a:r>
            <a:r>
              <a:rPr lang="en-US" dirty="0" smtClean="0"/>
              <a:t> que o </a:t>
            </a:r>
            <a:r>
              <a:rPr lang="en-US" dirty="0" err="1" smtClean="0"/>
              <a:t>programa</a:t>
            </a:r>
            <a:r>
              <a:rPr lang="en-US" dirty="0" smtClean="0"/>
              <a:t> </a:t>
            </a:r>
            <a:r>
              <a:rPr lang="en-US" dirty="0" err="1" smtClean="0"/>
              <a:t>aumentou</a:t>
            </a:r>
            <a:r>
              <a:rPr lang="en-US" dirty="0" smtClean="0"/>
              <a:t> </a:t>
            </a:r>
            <a:r>
              <a:rPr lang="en-US" dirty="0" err="1" smtClean="0"/>
              <a:t>os</a:t>
            </a:r>
            <a:r>
              <a:rPr lang="en-US" dirty="0" smtClean="0"/>
              <a:t> scores </a:t>
            </a:r>
            <a:r>
              <a:rPr lang="en-US" dirty="0" err="1" smtClean="0"/>
              <a:t>nos</a:t>
            </a:r>
            <a:r>
              <a:rPr lang="en-US" dirty="0" smtClean="0"/>
              <a:t> testes para </a:t>
            </a:r>
            <a:r>
              <a:rPr lang="en-US" dirty="0" err="1" smtClean="0"/>
              <a:t>admissão</a:t>
            </a:r>
            <a:r>
              <a:rPr lang="en-US" dirty="0" smtClean="0"/>
              <a:t> no </a:t>
            </a:r>
            <a:r>
              <a:rPr lang="en-US" dirty="0" err="1" smtClean="0"/>
              <a:t>ensino</a:t>
            </a:r>
            <a:r>
              <a:rPr lang="en-US" dirty="0" smtClean="0"/>
              <a:t> superior </a:t>
            </a:r>
            <a:r>
              <a:rPr lang="en-US" dirty="0" err="1" smtClean="0"/>
              <a:t>por</a:t>
            </a:r>
            <a:r>
              <a:rPr lang="en-US" dirty="0" smtClean="0"/>
              <a:t> 0.2 </a:t>
            </a:r>
            <a:r>
              <a:rPr lang="en-US" dirty="0" err="1" smtClean="0"/>
              <a:t>desvio-padrão</a:t>
            </a:r>
            <a:r>
              <a:rPr lang="en-US" dirty="0" smtClean="0"/>
              <a:t>.  </a:t>
            </a:r>
          </a:p>
          <a:p>
            <a:r>
              <a:rPr lang="en-US" dirty="0" err="1" smtClean="0"/>
              <a:t>Também</a:t>
            </a:r>
            <a:r>
              <a:rPr lang="en-US" dirty="0" smtClean="0"/>
              <a:t> </a:t>
            </a:r>
            <a:r>
              <a:rPr lang="en-US" dirty="0" err="1" smtClean="0"/>
              <a:t>encontraram</a:t>
            </a:r>
            <a:r>
              <a:rPr lang="en-US" dirty="0" smtClean="0"/>
              <a:t> </a:t>
            </a:r>
            <a:r>
              <a:rPr lang="en-US" dirty="0" err="1" smtClean="0"/>
              <a:t>efeitos</a:t>
            </a:r>
            <a:r>
              <a:rPr lang="en-US" dirty="0" smtClean="0"/>
              <a:t> </a:t>
            </a:r>
            <a:r>
              <a:rPr lang="en-US" dirty="0" err="1" smtClean="0"/>
              <a:t>positivos</a:t>
            </a:r>
            <a:r>
              <a:rPr lang="en-US" dirty="0" smtClean="0"/>
              <a:t> </a:t>
            </a:r>
            <a:r>
              <a:rPr lang="en-US" dirty="0" err="1" smtClean="0"/>
              <a:t>sobre</a:t>
            </a:r>
            <a:r>
              <a:rPr lang="en-US" dirty="0" smtClean="0"/>
              <a:t> a </a:t>
            </a:r>
            <a:r>
              <a:rPr lang="en-US" dirty="0" err="1" smtClean="0"/>
              <a:t>probabilidade</a:t>
            </a:r>
            <a:r>
              <a:rPr lang="en-US" dirty="0" smtClean="0"/>
              <a:t> de </a:t>
            </a:r>
            <a:r>
              <a:rPr lang="en-US" dirty="0" err="1" smtClean="0"/>
              <a:t>terminar</a:t>
            </a:r>
            <a:r>
              <a:rPr lang="en-US" dirty="0" smtClean="0"/>
              <a:t> o </a:t>
            </a:r>
            <a:r>
              <a:rPr lang="en-US" dirty="0" err="1" smtClean="0"/>
              <a:t>ensino</a:t>
            </a:r>
            <a:r>
              <a:rPr lang="en-US" dirty="0" smtClean="0"/>
              <a:t> </a:t>
            </a:r>
            <a:r>
              <a:rPr lang="en-US" dirty="0" err="1" smtClean="0"/>
              <a:t>médio</a:t>
            </a:r>
            <a:r>
              <a:rPr lang="en-US" dirty="0" smtClean="0"/>
              <a:t>(15-20 % de chances a </a:t>
            </a:r>
            <a:r>
              <a:rPr lang="en-US" dirty="0" err="1" smtClean="0"/>
              <a:t>mais</a:t>
            </a:r>
            <a:r>
              <a:rPr lang="en-US" dirty="0" smtClean="0"/>
              <a:t>), </a:t>
            </a:r>
            <a:r>
              <a:rPr lang="en-US" dirty="0" err="1" smtClean="0"/>
              <a:t>probabilidade</a:t>
            </a:r>
            <a:r>
              <a:rPr lang="en-US" dirty="0" smtClean="0"/>
              <a:t> </a:t>
            </a:r>
            <a:r>
              <a:rPr lang="en-US" dirty="0" err="1" smtClean="0"/>
              <a:t>menor</a:t>
            </a:r>
            <a:r>
              <a:rPr lang="en-US" dirty="0" smtClean="0"/>
              <a:t> de </a:t>
            </a:r>
            <a:r>
              <a:rPr lang="en-US" dirty="0" err="1" smtClean="0"/>
              <a:t>trabalhar</a:t>
            </a:r>
            <a:r>
              <a:rPr lang="en-US" dirty="0" smtClean="0"/>
              <a:t> </a:t>
            </a:r>
            <a:r>
              <a:rPr lang="en-US" dirty="0" err="1" smtClean="0"/>
              <a:t>enquanto</a:t>
            </a:r>
            <a:r>
              <a:rPr lang="en-US" dirty="0" smtClean="0"/>
              <a:t> </a:t>
            </a:r>
            <a:r>
              <a:rPr lang="en-US" dirty="0" err="1" smtClean="0"/>
              <a:t>estava</a:t>
            </a:r>
            <a:r>
              <a:rPr lang="en-US" dirty="0" smtClean="0"/>
              <a:t> </a:t>
            </a:r>
            <a:r>
              <a:rPr lang="en-US" dirty="0" err="1" smtClean="0"/>
              <a:t>na</a:t>
            </a:r>
            <a:r>
              <a:rPr lang="en-US" dirty="0" smtClean="0"/>
              <a:t> </a:t>
            </a:r>
            <a:r>
              <a:rPr lang="en-US" dirty="0" err="1" smtClean="0"/>
              <a:t>escola</a:t>
            </a:r>
            <a:r>
              <a:rPr lang="en-US" dirty="0"/>
              <a:t> </a:t>
            </a:r>
            <a:r>
              <a:rPr lang="en-US" dirty="0" smtClean="0"/>
              <a:t>e </a:t>
            </a:r>
            <a:r>
              <a:rPr lang="en-US" dirty="0" err="1" smtClean="0"/>
              <a:t>também</a:t>
            </a:r>
            <a:r>
              <a:rPr lang="en-US" dirty="0" smtClean="0"/>
              <a:t> de </a:t>
            </a:r>
            <a:r>
              <a:rPr lang="en-US" dirty="0" err="1" smtClean="0"/>
              <a:t>casar</a:t>
            </a:r>
            <a:r>
              <a:rPr lang="en-US" dirty="0" smtClean="0"/>
              <a:t> </a:t>
            </a:r>
            <a:r>
              <a:rPr lang="en-US" dirty="0" err="1" smtClean="0"/>
              <a:t>ou</a:t>
            </a:r>
            <a:r>
              <a:rPr lang="en-US" dirty="0" smtClean="0"/>
              <a:t> </a:t>
            </a:r>
            <a:r>
              <a:rPr lang="en-US" dirty="0" err="1" smtClean="0"/>
              <a:t>morar</a:t>
            </a:r>
            <a:r>
              <a:rPr lang="en-US" dirty="0" smtClean="0"/>
              <a:t> junto </a:t>
            </a:r>
            <a:r>
              <a:rPr lang="en-US" dirty="0" err="1" smtClean="0"/>
              <a:t>enquanto</a:t>
            </a:r>
            <a:r>
              <a:rPr lang="en-US" dirty="0" smtClean="0"/>
              <a:t> </a:t>
            </a:r>
            <a:r>
              <a:rPr lang="en-US" dirty="0" err="1" smtClean="0"/>
              <a:t>adolescente</a:t>
            </a:r>
            <a:r>
              <a:rPr lang="en-US" dirty="0" smtClean="0"/>
              <a:t>. </a:t>
            </a:r>
            <a:endParaRPr lang="pt-BR" dirty="0"/>
          </a:p>
        </p:txBody>
      </p:sp>
    </p:spTree>
    <p:extLst>
      <p:ext uri="{BB962C8B-B14F-4D97-AF65-F5344CB8AC3E}">
        <p14:creationId xmlns:p14="http://schemas.microsoft.com/office/powerpoint/2010/main" val="54722976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78098"/>
          </a:xfrm>
        </p:spPr>
        <p:txBody>
          <a:bodyPr>
            <a:normAutofit/>
          </a:bodyPr>
          <a:lstStyle/>
          <a:p>
            <a:r>
              <a:rPr lang="pt-BR" sz="3600" dirty="0" smtClean="0"/>
              <a:t>Colômbia x EUA: diferenças de resultados</a:t>
            </a:r>
            <a:endParaRPr lang="pt-BR" sz="3600" dirty="0"/>
          </a:p>
        </p:txBody>
      </p:sp>
      <p:sp>
        <p:nvSpPr>
          <p:cNvPr id="3" name="Espaço Reservado para Conteúdo 2"/>
          <p:cNvSpPr>
            <a:spLocks noGrp="1"/>
          </p:cNvSpPr>
          <p:nvPr>
            <p:ph idx="1"/>
          </p:nvPr>
        </p:nvSpPr>
        <p:spPr>
          <a:xfrm>
            <a:off x="251520" y="1340768"/>
            <a:ext cx="8712968" cy="5400600"/>
          </a:xfrm>
        </p:spPr>
        <p:txBody>
          <a:bodyPr>
            <a:normAutofit fontScale="70000" lnSpcReduction="20000"/>
          </a:bodyPr>
          <a:lstStyle/>
          <a:p>
            <a:pPr marL="514350" indent="-514350">
              <a:buFont typeface="+mj-lt"/>
              <a:buAutoNum type="arabicPeriod"/>
            </a:pPr>
            <a:r>
              <a:rPr lang="pt-BR" dirty="0" smtClean="0"/>
              <a:t>Será que as escolas públicas da Colômbia eram muito piores do que as dos EUA? Pode ser que sim, mas isso não explica todo o resultado. Tanto os alunos que receberam voucher quanto os que não receberam estavam em escolas privadas. A condição </a:t>
            </a:r>
            <a:r>
              <a:rPr lang="en-US" dirty="0" smtClean="0"/>
              <a:t>para </a:t>
            </a:r>
            <a:r>
              <a:rPr lang="en-US" dirty="0" err="1" smtClean="0"/>
              <a:t>aplicar</a:t>
            </a:r>
            <a:r>
              <a:rPr lang="en-US" dirty="0" smtClean="0"/>
              <a:t> para o voucher era </a:t>
            </a:r>
            <a:r>
              <a:rPr lang="en-US" dirty="0" err="1" smtClean="0"/>
              <a:t>ter</a:t>
            </a:r>
            <a:r>
              <a:rPr lang="en-US" dirty="0" smtClean="0"/>
              <a:t> </a:t>
            </a:r>
            <a:r>
              <a:rPr lang="en-US" dirty="0" err="1" smtClean="0"/>
              <a:t>sido</a:t>
            </a:r>
            <a:r>
              <a:rPr lang="en-US" dirty="0" smtClean="0"/>
              <a:t> </a:t>
            </a:r>
            <a:r>
              <a:rPr lang="en-US" dirty="0" err="1" smtClean="0"/>
              <a:t>aceito</a:t>
            </a:r>
            <a:r>
              <a:rPr lang="en-US" dirty="0" smtClean="0"/>
              <a:t> </a:t>
            </a:r>
            <a:r>
              <a:rPr lang="en-US" dirty="0" err="1" smtClean="0"/>
              <a:t>em</a:t>
            </a:r>
            <a:r>
              <a:rPr lang="en-US" dirty="0" smtClean="0"/>
              <a:t> </a:t>
            </a:r>
            <a:r>
              <a:rPr lang="en-US" dirty="0" err="1" smtClean="0"/>
              <a:t>uma</a:t>
            </a:r>
            <a:r>
              <a:rPr lang="en-US" dirty="0" smtClean="0"/>
              <a:t> </a:t>
            </a:r>
            <a:r>
              <a:rPr lang="en-US" dirty="0" err="1" smtClean="0"/>
              <a:t>escola</a:t>
            </a:r>
            <a:r>
              <a:rPr lang="en-US" dirty="0" smtClean="0"/>
              <a:t> </a:t>
            </a:r>
            <a:r>
              <a:rPr lang="en-US" dirty="0" err="1" smtClean="0"/>
              <a:t>privada</a:t>
            </a:r>
            <a:r>
              <a:rPr lang="en-US" dirty="0" smtClean="0"/>
              <a:t> (</a:t>
            </a:r>
            <a:r>
              <a:rPr lang="en-US" dirty="0" err="1" smtClean="0"/>
              <a:t>objetivo</a:t>
            </a:r>
            <a:r>
              <a:rPr lang="en-US" dirty="0" smtClean="0"/>
              <a:t> do </a:t>
            </a:r>
            <a:r>
              <a:rPr lang="en-US" dirty="0" err="1" smtClean="0"/>
              <a:t>programa</a:t>
            </a:r>
            <a:r>
              <a:rPr lang="en-US" dirty="0" smtClean="0"/>
              <a:t>: </a:t>
            </a:r>
            <a:r>
              <a:rPr lang="en-US" dirty="0" smtClean="0">
                <a:sym typeface="Symbol"/>
              </a:rPr>
              <a:t></a:t>
            </a:r>
            <a:r>
              <a:rPr lang="en-US" dirty="0" smtClean="0"/>
              <a:t> </a:t>
            </a:r>
            <a:r>
              <a:rPr lang="en-US" dirty="0" err="1" smtClean="0"/>
              <a:t>matrícula</a:t>
            </a:r>
            <a:r>
              <a:rPr lang="en-US" dirty="0" smtClean="0"/>
              <a:t>). </a:t>
            </a:r>
          </a:p>
          <a:p>
            <a:pPr marL="514350" indent="-514350">
              <a:buFont typeface="+mj-lt"/>
              <a:buAutoNum type="arabicPeriod"/>
            </a:pPr>
            <a:endParaRPr lang="en-US" dirty="0"/>
          </a:p>
          <a:p>
            <a:pPr marL="514350" indent="-514350">
              <a:buFont typeface="+mj-lt"/>
              <a:buAutoNum type="arabicPeriod"/>
            </a:pPr>
            <a:r>
              <a:rPr lang="en-US" dirty="0" err="1" smtClean="0"/>
              <a:t>Será</a:t>
            </a:r>
            <a:r>
              <a:rPr lang="en-US" dirty="0" smtClean="0"/>
              <a:t> que as </a:t>
            </a:r>
            <a:r>
              <a:rPr lang="en-US" dirty="0" err="1" smtClean="0"/>
              <a:t>escolas</a:t>
            </a:r>
            <a:r>
              <a:rPr lang="en-US" dirty="0" smtClean="0"/>
              <a:t> da </a:t>
            </a:r>
            <a:r>
              <a:rPr lang="en-US" dirty="0" err="1" smtClean="0"/>
              <a:t>Colômbia</a:t>
            </a:r>
            <a:r>
              <a:rPr lang="en-US" dirty="0" smtClean="0"/>
              <a:t> </a:t>
            </a:r>
            <a:r>
              <a:rPr lang="en-US" dirty="0" err="1" smtClean="0"/>
              <a:t>receberam</a:t>
            </a:r>
            <a:r>
              <a:rPr lang="en-US" dirty="0" smtClean="0"/>
              <a:t> </a:t>
            </a:r>
            <a:r>
              <a:rPr lang="en-US" dirty="0" err="1" smtClean="0"/>
              <a:t>mais</a:t>
            </a:r>
            <a:r>
              <a:rPr lang="en-US" dirty="0" smtClean="0"/>
              <a:t> </a:t>
            </a:r>
            <a:r>
              <a:rPr lang="en-US" dirty="0" err="1" smtClean="0"/>
              <a:t>recursos</a:t>
            </a:r>
            <a:r>
              <a:rPr lang="en-US" dirty="0" smtClean="0"/>
              <a:t>? </a:t>
            </a:r>
            <a:r>
              <a:rPr lang="en-US" dirty="0" err="1" smtClean="0"/>
              <a:t>Esta</a:t>
            </a:r>
            <a:r>
              <a:rPr lang="en-US" dirty="0" smtClean="0"/>
              <a:t> </a:t>
            </a:r>
            <a:r>
              <a:rPr lang="en-US" dirty="0" err="1" smtClean="0"/>
              <a:t>também</a:t>
            </a:r>
            <a:r>
              <a:rPr lang="en-US" dirty="0" smtClean="0"/>
              <a:t> é </a:t>
            </a:r>
            <a:r>
              <a:rPr lang="en-US" dirty="0" err="1" smtClean="0"/>
              <a:t>uma</a:t>
            </a:r>
            <a:r>
              <a:rPr lang="en-US" dirty="0" smtClean="0"/>
              <a:t> </a:t>
            </a:r>
            <a:r>
              <a:rPr lang="en-US" dirty="0" err="1" smtClean="0"/>
              <a:t>possibilidade</a:t>
            </a:r>
            <a:r>
              <a:rPr lang="en-US" dirty="0" smtClean="0"/>
              <a:t>, </a:t>
            </a:r>
            <a:r>
              <a:rPr lang="en-US" dirty="0" err="1" smtClean="0"/>
              <a:t>porque</a:t>
            </a:r>
            <a:r>
              <a:rPr lang="en-US" dirty="0" smtClean="0"/>
              <a:t> </a:t>
            </a:r>
            <a:r>
              <a:rPr lang="en-US" dirty="0" err="1" smtClean="0"/>
              <a:t>na</a:t>
            </a:r>
            <a:r>
              <a:rPr lang="en-US" dirty="0" smtClean="0"/>
              <a:t> </a:t>
            </a:r>
            <a:r>
              <a:rPr lang="en-US" dirty="0" err="1" smtClean="0"/>
              <a:t>Colômbia</a:t>
            </a:r>
            <a:r>
              <a:rPr lang="en-US" dirty="0" smtClean="0"/>
              <a:t> </a:t>
            </a:r>
            <a:r>
              <a:rPr lang="en-US" dirty="0" err="1" smtClean="0"/>
              <a:t>os</a:t>
            </a:r>
            <a:r>
              <a:rPr lang="en-US" dirty="0" smtClean="0"/>
              <a:t> </a:t>
            </a:r>
            <a:r>
              <a:rPr lang="en-US" dirty="0" err="1" smtClean="0"/>
              <a:t>estudantes</a:t>
            </a:r>
            <a:r>
              <a:rPr lang="en-US" dirty="0" smtClean="0"/>
              <a:t> </a:t>
            </a:r>
            <a:r>
              <a:rPr lang="en-US" dirty="0" err="1" smtClean="0"/>
              <a:t>beneficiados</a:t>
            </a:r>
            <a:r>
              <a:rPr lang="en-US" dirty="0" smtClean="0"/>
              <a:t> com vouchers </a:t>
            </a:r>
            <a:r>
              <a:rPr lang="en-US" dirty="0" err="1" smtClean="0"/>
              <a:t>complementavam</a:t>
            </a:r>
            <a:r>
              <a:rPr lang="en-US" dirty="0" smtClean="0"/>
              <a:t> com </a:t>
            </a:r>
            <a:r>
              <a:rPr lang="en-US" dirty="0" err="1" smtClean="0"/>
              <a:t>seus</a:t>
            </a:r>
            <a:r>
              <a:rPr lang="en-US" dirty="0" smtClean="0"/>
              <a:t> </a:t>
            </a:r>
            <a:r>
              <a:rPr lang="en-US" dirty="0" err="1" smtClean="0"/>
              <a:t>recursos</a:t>
            </a:r>
            <a:r>
              <a:rPr lang="en-US" dirty="0" smtClean="0"/>
              <a:t> o valor do voucher para </a:t>
            </a:r>
            <a:r>
              <a:rPr lang="en-US" dirty="0" err="1" smtClean="0"/>
              <a:t>estudar</a:t>
            </a:r>
            <a:r>
              <a:rPr lang="en-US" dirty="0" smtClean="0"/>
              <a:t> </a:t>
            </a:r>
            <a:r>
              <a:rPr lang="en-US" dirty="0" err="1" smtClean="0"/>
              <a:t>em</a:t>
            </a:r>
            <a:r>
              <a:rPr lang="en-US" dirty="0" smtClean="0"/>
              <a:t> </a:t>
            </a:r>
            <a:r>
              <a:rPr lang="en-US" dirty="0" err="1" smtClean="0"/>
              <a:t>escolas</a:t>
            </a:r>
            <a:r>
              <a:rPr lang="en-US" dirty="0" smtClean="0"/>
              <a:t> </a:t>
            </a:r>
            <a:r>
              <a:rPr lang="en-US" dirty="0" err="1" smtClean="0"/>
              <a:t>mais</a:t>
            </a:r>
            <a:r>
              <a:rPr lang="en-US" dirty="0" smtClean="0"/>
              <a:t> </a:t>
            </a:r>
            <a:r>
              <a:rPr lang="en-US" dirty="0" err="1" smtClean="0"/>
              <a:t>caras</a:t>
            </a:r>
            <a:r>
              <a:rPr lang="en-US" dirty="0" smtClean="0"/>
              <a:t>. </a:t>
            </a:r>
          </a:p>
          <a:p>
            <a:pPr marL="514350" indent="-514350">
              <a:buFont typeface="+mj-lt"/>
              <a:buAutoNum type="arabicPeriod"/>
            </a:pPr>
            <a:endParaRPr lang="en-US" dirty="0"/>
          </a:p>
          <a:p>
            <a:pPr marL="514350" indent="-514350">
              <a:buFont typeface="+mj-lt"/>
              <a:buAutoNum type="arabicPeriod"/>
            </a:pPr>
            <a:r>
              <a:rPr lang="en-US" dirty="0" err="1" smtClean="0"/>
              <a:t>Outra</a:t>
            </a:r>
            <a:r>
              <a:rPr lang="en-US" dirty="0" smtClean="0"/>
              <a:t> </a:t>
            </a:r>
            <a:r>
              <a:rPr lang="en-US" dirty="0" err="1" smtClean="0"/>
              <a:t>explicação</a:t>
            </a:r>
            <a:r>
              <a:rPr lang="en-US" dirty="0" smtClean="0"/>
              <a:t>: </a:t>
            </a:r>
            <a:r>
              <a:rPr lang="en-US" dirty="0" err="1" smtClean="0"/>
              <a:t>incentivos</a:t>
            </a:r>
            <a:r>
              <a:rPr lang="en-US" dirty="0" smtClean="0"/>
              <a:t> </a:t>
            </a:r>
            <a:r>
              <a:rPr lang="en-US" dirty="0" err="1" smtClean="0"/>
              <a:t>recebidos</a:t>
            </a:r>
            <a:r>
              <a:rPr lang="en-US" dirty="0" smtClean="0"/>
              <a:t> </a:t>
            </a:r>
            <a:r>
              <a:rPr lang="en-US" dirty="0" err="1" smtClean="0"/>
              <a:t>pelos</a:t>
            </a:r>
            <a:r>
              <a:rPr lang="en-US" dirty="0" smtClean="0"/>
              <a:t> </a:t>
            </a:r>
            <a:r>
              <a:rPr lang="en-US" dirty="0" err="1" smtClean="0"/>
              <a:t>estudantes</a:t>
            </a:r>
            <a:r>
              <a:rPr lang="en-US" dirty="0" smtClean="0"/>
              <a:t>. Na </a:t>
            </a:r>
            <a:r>
              <a:rPr lang="en-US" dirty="0" err="1" smtClean="0"/>
              <a:t>Colômbia</a:t>
            </a:r>
            <a:r>
              <a:rPr lang="en-US" dirty="0" smtClean="0"/>
              <a:t>, </a:t>
            </a:r>
            <a:r>
              <a:rPr lang="en-US" dirty="0" err="1" smtClean="0"/>
              <a:t>os</a:t>
            </a:r>
            <a:r>
              <a:rPr lang="en-US" dirty="0" smtClean="0"/>
              <a:t> vouchers </a:t>
            </a:r>
            <a:r>
              <a:rPr lang="en-US" dirty="0" err="1" smtClean="0"/>
              <a:t>eram</a:t>
            </a:r>
            <a:r>
              <a:rPr lang="en-US" dirty="0" smtClean="0"/>
              <a:t> </a:t>
            </a:r>
            <a:r>
              <a:rPr lang="en-US" dirty="0" err="1" smtClean="0"/>
              <a:t>renováveis</a:t>
            </a:r>
            <a:r>
              <a:rPr lang="en-US" dirty="0" smtClean="0"/>
              <a:t> </a:t>
            </a:r>
            <a:r>
              <a:rPr lang="en-US" dirty="0" err="1" smtClean="0"/>
              <a:t>desde</a:t>
            </a:r>
            <a:r>
              <a:rPr lang="en-US" dirty="0" smtClean="0"/>
              <a:t> que o </a:t>
            </a:r>
            <a:r>
              <a:rPr lang="en-US" dirty="0" err="1" smtClean="0"/>
              <a:t>aluno</a:t>
            </a:r>
            <a:r>
              <a:rPr lang="en-US" dirty="0" smtClean="0"/>
              <a:t> </a:t>
            </a:r>
            <a:r>
              <a:rPr lang="en-US" dirty="0" smtClean="0"/>
              <a:t>fosse </a:t>
            </a:r>
            <a:r>
              <a:rPr lang="en-US" dirty="0" err="1" smtClean="0"/>
              <a:t>aprovado</a:t>
            </a:r>
            <a:r>
              <a:rPr lang="en-US" dirty="0" smtClean="0"/>
              <a:t>. </a:t>
            </a:r>
            <a:r>
              <a:rPr lang="en-US" dirty="0" err="1" smtClean="0"/>
              <a:t>Então</a:t>
            </a:r>
            <a:r>
              <a:rPr lang="en-US" dirty="0" smtClean="0"/>
              <a:t>, o </a:t>
            </a:r>
            <a:r>
              <a:rPr lang="en-US" dirty="0" err="1" smtClean="0"/>
              <a:t>programa</a:t>
            </a:r>
            <a:r>
              <a:rPr lang="en-US" dirty="0" smtClean="0"/>
              <a:t> </a:t>
            </a:r>
            <a:r>
              <a:rPr lang="en-US" dirty="0" err="1" smtClean="0"/>
              <a:t>incluía</a:t>
            </a:r>
            <a:r>
              <a:rPr lang="en-US" dirty="0" smtClean="0"/>
              <a:t> um </a:t>
            </a:r>
            <a:r>
              <a:rPr lang="en-US" dirty="0" err="1" smtClean="0"/>
              <a:t>componente</a:t>
            </a:r>
            <a:r>
              <a:rPr lang="en-US" dirty="0" smtClean="0"/>
              <a:t> de </a:t>
            </a:r>
            <a:r>
              <a:rPr lang="en-US" dirty="0" err="1" smtClean="0"/>
              <a:t>incentivo</a:t>
            </a:r>
            <a:r>
              <a:rPr lang="en-US" dirty="0" smtClean="0"/>
              <a:t>: </a:t>
            </a:r>
            <a:r>
              <a:rPr lang="en-US" dirty="0" err="1" smtClean="0"/>
              <a:t>os</a:t>
            </a:r>
            <a:r>
              <a:rPr lang="en-US" dirty="0" smtClean="0"/>
              <a:t> </a:t>
            </a:r>
            <a:r>
              <a:rPr lang="en-US" dirty="0" err="1" smtClean="0"/>
              <a:t>alunos</a:t>
            </a:r>
            <a:r>
              <a:rPr lang="en-US" dirty="0" smtClean="0"/>
              <a:t> </a:t>
            </a:r>
            <a:r>
              <a:rPr lang="en-US" dirty="0" err="1" smtClean="0"/>
              <a:t>tinham</a:t>
            </a:r>
            <a:r>
              <a:rPr lang="en-US" dirty="0" smtClean="0"/>
              <a:t> </a:t>
            </a:r>
            <a:r>
              <a:rPr lang="en-US" dirty="0" err="1" smtClean="0"/>
              <a:t>incentivo</a:t>
            </a:r>
            <a:r>
              <a:rPr lang="en-US" dirty="0" smtClean="0"/>
              <a:t> para </a:t>
            </a:r>
            <a:r>
              <a:rPr lang="en-US" dirty="0" err="1" smtClean="0"/>
              <a:t>ir</a:t>
            </a:r>
            <a:r>
              <a:rPr lang="en-US" dirty="0" smtClean="0"/>
              <a:t> </a:t>
            </a:r>
            <a:r>
              <a:rPr lang="en-US" dirty="0" err="1" smtClean="0"/>
              <a:t>bem</a:t>
            </a:r>
            <a:r>
              <a:rPr lang="en-US" dirty="0" smtClean="0"/>
              <a:t> </a:t>
            </a:r>
            <a:r>
              <a:rPr lang="en-US" dirty="0" err="1" smtClean="0"/>
              <a:t>na</a:t>
            </a:r>
            <a:r>
              <a:rPr lang="en-US" dirty="0" smtClean="0"/>
              <a:t> </a:t>
            </a:r>
            <a:r>
              <a:rPr lang="en-US" dirty="0" err="1" smtClean="0"/>
              <a:t>escola</a:t>
            </a:r>
            <a:r>
              <a:rPr lang="en-US" dirty="0" smtClean="0"/>
              <a:t>. </a:t>
            </a:r>
            <a:r>
              <a:rPr lang="en-US" i="1" dirty="0" smtClean="0"/>
              <a:t>Thus</a:t>
            </a:r>
            <a:r>
              <a:rPr lang="en-US" i="1" dirty="0"/>
              <a:t>, </a:t>
            </a:r>
            <a:r>
              <a:rPr lang="en-US" i="1" dirty="0" smtClean="0"/>
              <a:t>superior performance </a:t>
            </a:r>
            <a:r>
              <a:rPr lang="en-US" i="1" dirty="0"/>
              <a:t>could have been due to incentives rather than to the voucher provision itself.</a:t>
            </a:r>
            <a:endParaRPr lang="pt-BR" i="1" dirty="0"/>
          </a:p>
        </p:txBody>
      </p:sp>
    </p:spTree>
    <p:extLst>
      <p:ext uri="{BB962C8B-B14F-4D97-AF65-F5344CB8AC3E}">
        <p14:creationId xmlns:p14="http://schemas.microsoft.com/office/powerpoint/2010/main" val="182453298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78098"/>
          </a:xfrm>
        </p:spPr>
        <p:txBody>
          <a:bodyPr>
            <a:normAutofit/>
          </a:bodyPr>
          <a:lstStyle/>
          <a:p>
            <a:r>
              <a:rPr lang="pt-BR" dirty="0" smtClean="0"/>
              <a:t>Índia</a:t>
            </a:r>
            <a:endParaRPr lang="pt-BR" dirty="0"/>
          </a:p>
        </p:txBody>
      </p:sp>
      <p:sp>
        <p:nvSpPr>
          <p:cNvPr id="3" name="Espaço Reservado para Conteúdo 2"/>
          <p:cNvSpPr>
            <a:spLocks noGrp="1"/>
          </p:cNvSpPr>
          <p:nvPr>
            <p:ph idx="1"/>
          </p:nvPr>
        </p:nvSpPr>
        <p:spPr>
          <a:xfrm>
            <a:off x="457200" y="1268760"/>
            <a:ext cx="8229600" cy="5184576"/>
          </a:xfrm>
        </p:spPr>
        <p:txBody>
          <a:bodyPr>
            <a:normAutofit fontScale="85000" lnSpcReduction="10000"/>
          </a:bodyPr>
          <a:lstStyle/>
          <a:p>
            <a:r>
              <a:rPr lang="en-US" dirty="0" err="1" smtClean="0"/>
              <a:t>Muralidharan</a:t>
            </a:r>
            <a:r>
              <a:rPr lang="en-US" dirty="0" smtClean="0"/>
              <a:t> and </a:t>
            </a:r>
            <a:r>
              <a:rPr lang="en-US" dirty="0" err="1" smtClean="0"/>
              <a:t>Sundararaman</a:t>
            </a:r>
            <a:r>
              <a:rPr lang="en-US" dirty="0" smtClean="0"/>
              <a:t> (2015) </a:t>
            </a:r>
            <a:r>
              <a:rPr lang="en-US" dirty="0" err="1" smtClean="0"/>
              <a:t>analisam</a:t>
            </a:r>
            <a:r>
              <a:rPr lang="en-US" dirty="0" smtClean="0"/>
              <a:t> o </a:t>
            </a:r>
            <a:r>
              <a:rPr lang="en-US" dirty="0" err="1" smtClean="0"/>
              <a:t>experimento</a:t>
            </a:r>
            <a:r>
              <a:rPr lang="en-US" dirty="0" smtClean="0"/>
              <a:t> </a:t>
            </a:r>
            <a:r>
              <a:rPr lang="en-US" dirty="0" err="1" smtClean="0"/>
              <a:t>nas</a:t>
            </a:r>
            <a:r>
              <a:rPr lang="en-US" dirty="0" smtClean="0"/>
              <a:t> </a:t>
            </a:r>
            <a:r>
              <a:rPr lang="en-US" dirty="0" err="1" smtClean="0"/>
              <a:t>vilas</a:t>
            </a:r>
            <a:r>
              <a:rPr lang="en-US" dirty="0" smtClean="0"/>
              <a:t> do </a:t>
            </a:r>
            <a:r>
              <a:rPr lang="en-US" dirty="0" err="1" smtClean="0"/>
              <a:t>estado</a:t>
            </a:r>
            <a:r>
              <a:rPr lang="en-US" dirty="0" smtClean="0"/>
              <a:t> de Andhra Pradesh.</a:t>
            </a:r>
          </a:p>
          <a:p>
            <a:r>
              <a:rPr lang="en-US" dirty="0" smtClean="0"/>
              <a:t>4 </a:t>
            </a:r>
            <a:r>
              <a:rPr lang="en-US" dirty="0" err="1" smtClean="0"/>
              <a:t>anos</a:t>
            </a:r>
            <a:r>
              <a:rPr lang="en-US" dirty="0" smtClean="0"/>
              <a:t> </a:t>
            </a:r>
            <a:r>
              <a:rPr lang="en-US" dirty="0" err="1" smtClean="0"/>
              <a:t>após</a:t>
            </a:r>
            <a:r>
              <a:rPr lang="en-US" dirty="0" smtClean="0"/>
              <a:t> o </a:t>
            </a:r>
            <a:r>
              <a:rPr lang="en-US" dirty="0" err="1" smtClean="0"/>
              <a:t>tratamento</a:t>
            </a:r>
            <a:r>
              <a:rPr lang="en-US" dirty="0" smtClean="0"/>
              <a:t>: </a:t>
            </a:r>
            <a:r>
              <a:rPr lang="en-US" dirty="0" err="1" smtClean="0"/>
              <a:t>estudantes</a:t>
            </a:r>
            <a:r>
              <a:rPr lang="en-US" dirty="0" smtClean="0"/>
              <a:t> que </a:t>
            </a:r>
            <a:r>
              <a:rPr lang="en-US" dirty="0" err="1" smtClean="0"/>
              <a:t>receberam</a:t>
            </a:r>
            <a:r>
              <a:rPr lang="en-US" dirty="0" smtClean="0"/>
              <a:t> voucher </a:t>
            </a:r>
            <a:r>
              <a:rPr lang="en-US" dirty="0" err="1" smtClean="0"/>
              <a:t>não</a:t>
            </a:r>
            <a:r>
              <a:rPr lang="en-US" dirty="0" smtClean="0"/>
              <a:t> </a:t>
            </a:r>
            <a:r>
              <a:rPr lang="en-US" dirty="0" err="1" smtClean="0"/>
              <a:t>tinham</a:t>
            </a:r>
            <a:r>
              <a:rPr lang="en-US" dirty="0" smtClean="0"/>
              <a:t> testes scores </a:t>
            </a:r>
            <a:r>
              <a:rPr lang="en-US" dirty="0" err="1" smtClean="0"/>
              <a:t>mais</a:t>
            </a:r>
            <a:r>
              <a:rPr lang="en-US" dirty="0" smtClean="0"/>
              <a:t> altos do que </a:t>
            </a:r>
            <a:r>
              <a:rPr lang="en-US" dirty="0" err="1" smtClean="0"/>
              <a:t>os</a:t>
            </a:r>
            <a:r>
              <a:rPr lang="en-US" dirty="0" smtClean="0"/>
              <a:t> que </a:t>
            </a:r>
            <a:r>
              <a:rPr lang="en-US" dirty="0" err="1" smtClean="0"/>
              <a:t>não</a:t>
            </a:r>
            <a:r>
              <a:rPr lang="en-US" dirty="0" smtClean="0"/>
              <a:t> </a:t>
            </a:r>
            <a:r>
              <a:rPr lang="en-US" dirty="0" err="1" smtClean="0"/>
              <a:t>receberam</a:t>
            </a:r>
            <a:r>
              <a:rPr lang="en-US" dirty="0" smtClean="0"/>
              <a:t> </a:t>
            </a:r>
            <a:r>
              <a:rPr lang="en-US" dirty="0" err="1" smtClean="0"/>
              <a:t>em</a:t>
            </a:r>
            <a:r>
              <a:rPr lang="en-US" dirty="0" smtClean="0"/>
              <a:t> Telugu (the local language), Math, English, Science, and Social Studies; mas </a:t>
            </a:r>
            <a:r>
              <a:rPr lang="en-US" dirty="0" err="1" smtClean="0"/>
              <a:t>tinham</a:t>
            </a:r>
            <a:r>
              <a:rPr lang="en-US" dirty="0" smtClean="0"/>
              <a:t> scores </a:t>
            </a:r>
            <a:r>
              <a:rPr lang="en-US" dirty="0" err="1" smtClean="0"/>
              <a:t>mais</a:t>
            </a:r>
            <a:r>
              <a:rPr lang="en-US" dirty="0" smtClean="0"/>
              <a:t> altos </a:t>
            </a:r>
            <a:r>
              <a:rPr lang="en-US" dirty="0" err="1" smtClean="0"/>
              <a:t>em</a:t>
            </a:r>
            <a:r>
              <a:rPr lang="en-US" dirty="0" smtClean="0"/>
              <a:t> Hindu. </a:t>
            </a:r>
          </a:p>
          <a:p>
            <a:r>
              <a:rPr lang="en-US" dirty="0" smtClean="0"/>
              <a:t>O </a:t>
            </a:r>
            <a:r>
              <a:rPr lang="en-US" dirty="0" err="1" smtClean="0"/>
              <a:t>problema</a:t>
            </a:r>
            <a:r>
              <a:rPr lang="en-US" dirty="0" smtClean="0"/>
              <a:t> com o Hindu é que </a:t>
            </a:r>
            <a:r>
              <a:rPr lang="en-US" dirty="0" err="1" smtClean="0"/>
              <a:t>escolas</a:t>
            </a:r>
            <a:r>
              <a:rPr lang="en-US" dirty="0" smtClean="0"/>
              <a:t> </a:t>
            </a:r>
            <a:r>
              <a:rPr lang="en-US" dirty="0" err="1" smtClean="0"/>
              <a:t>públicas</a:t>
            </a:r>
            <a:r>
              <a:rPr lang="en-US" dirty="0" smtClean="0"/>
              <a:t> </a:t>
            </a:r>
            <a:r>
              <a:rPr lang="en-US" dirty="0" err="1" smtClean="0"/>
              <a:t>em</a:t>
            </a:r>
            <a:r>
              <a:rPr lang="en-US" dirty="0" smtClean="0"/>
              <a:t> Andhra Pradesh </a:t>
            </a:r>
            <a:r>
              <a:rPr lang="en-US" dirty="0" err="1" smtClean="0"/>
              <a:t>não</a:t>
            </a:r>
            <a:r>
              <a:rPr lang="en-US" dirty="0" smtClean="0"/>
              <a:t> </a:t>
            </a:r>
            <a:r>
              <a:rPr lang="en-US" dirty="0" err="1" smtClean="0"/>
              <a:t>ensinam</a:t>
            </a:r>
            <a:r>
              <a:rPr lang="en-US" dirty="0" smtClean="0"/>
              <a:t> Hindu. </a:t>
            </a:r>
            <a:r>
              <a:rPr lang="en-US" dirty="0" err="1" smtClean="0"/>
              <a:t>Muralidharan</a:t>
            </a:r>
            <a:r>
              <a:rPr lang="en-US" dirty="0" smtClean="0"/>
              <a:t> and </a:t>
            </a:r>
            <a:r>
              <a:rPr lang="en-US" dirty="0" err="1" smtClean="0"/>
              <a:t>Sundararaman</a:t>
            </a:r>
            <a:r>
              <a:rPr lang="en-US" dirty="0" smtClean="0"/>
              <a:t> </a:t>
            </a:r>
            <a:r>
              <a:rPr lang="en-US" dirty="0" err="1" smtClean="0"/>
              <a:t>mostraram</a:t>
            </a:r>
            <a:r>
              <a:rPr lang="en-US" dirty="0" smtClean="0"/>
              <a:t> que as </a:t>
            </a:r>
            <a:r>
              <a:rPr lang="en-US" dirty="0" err="1" smtClean="0"/>
              <a:t>escolas</a:t>
            </a:r>
            <a:r>
              <a:rPr lang="en-US" dirty="0" smtClean="0"/>
              <a:t> </a:t>
            </a:r>
            <a:r>
              <a:rPr lang="en-US" dirty="0" err="1" smtClean="0"/>
              <a:t>privadas</a:t>
            </a:r>
            <a:r>
              <a:rPr lang="en-US" dirty="0" smtClean="0"/>
              <a:t> </a:t>
            </a:r>
            <a:r>
              <a:rPr lang="en-US" dirty="0" err="1" smtClean="0"/>
              <a:t>gastavam</a:t>
            </a:r>
            <a:r>
              <a:rPr lang="en-US" dirty="0" smtClean="0"/>
              <a:t> </a:t>
            </a:r>
            <a:r>
              <a:rPr lang="en-US" dirty="0" err="1" smtClean="0"/>
              <a:t>mais</a:t>
            </a:r>
            <a:r>
              <a:rPr lang="en-US" dirty="0" smtClean="0"/>
              <a:t> tempo </a:t>
            </a:r>
            <a:r>
              <a:rPr lang="en-US" dirty="0" err="1" smtClean="0"/>
              <a:t>ensinando</a:t>
            </a:r>
            <a:r>
              <a:rPr lang="en-US" dirty="0" smtClean="0"/>
              <a:t> Hindu e </a:t>
            </a:r>
            <a:r>
              <a:rPr lang="en-US" dirty="0" err="1" smtClean="0"/>
              <a:t>menos</a:t>
            </a:r>
            <a:r>
              <a:rPr lang="en-US" dirty="0" smtClean="0"/>
              <a:t> tempo </a:t>
            </a:r>
            <a:r>
              <a:rPr lang="en-US" dirty="0" err="1" smtClean="0"/>
              <a:t>ensinando</a:t>
            </a:r>
            <a:r>
              <a:rPr lang="en-US" dirty="0" smtClean="0"/>
              <a:t> as </a:t>
            </a:r>
            <a:r>
              <a:rPr lang="en-US" dirty="0" err="1" smtClean="0"/>
              <a:t>demais</a:t>
            </a:r>
            <a:r>
              <a:rPr lang="en-US" dirty="0" smtClean="0"/>
              <a:t> </a:t>
            </a:r>
            <a:r>
              <a:rPr lang="en-US" dirty="0" err="1" smtClean="0"/>
              <a:t>disciplinas</a:t>
            </a:r>
            <a:r>
              <a:rPr lang="en-US" dirty="0" smtClean="0"/>
              <a:t>, </a:t>
            </a:r>
            <a:r>
              <a:rPr lang="en-US" dirty="0" err="1" smtClean="0"/>
              <a:t>exceto</a:t>
            </a:r>
            <a:r>
              <a:rPr lang="en-US" dirty="0" smtClean="0"/>
              <a:t> English.</a:t>
            </a:r>
          </a:p>
        </p:txBody>
      </p:sp>
    </p:spTree>
    <p:extLst>
      <p:ext uri="{BB962C8B-B14F-4D97-AF65-F5344CB8AC3E}">
        <p14:creationId xmlns:p14="http://schemas.microsoft.com/office/powerpoint/2010/main" val="51480159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dirty="0" err="1"/>
              <a:t>diferenças</a:t>
            </a:r>
            <a:r>
              <a:rPr lang="en-US" dirty="0"/>
              <a:t> de </a:t>
            </a:r>
            <a:r>
              <a:rPr lang="en-US" dirty="0" err="1"/>
              <a:t>resultados</a:t>
            </a:r>
            <a:r>
              <a:rPr lang="en-US" dirty="0"/>
              <a:t> entre </a:t>
            </a:r>
            <a:r>
              <a:rPr lang="en-US" dirty="0" err="1" smtClean="0"/>
              <a:t>Índia</a:t>
            </a:r>
            <a:r>
              <a:rPr lang="en-US" dirty="0" smtClean="0"/>
              <a:t> e </a:t>
            </a:r>
            <a:r>
              <a:rPr lang="en-US" dirty="0" err="1"/>
              <a:t>Colômbia</a:t>
            </a:r>
            <a:endParaRPr lang="pt-BR" dirty="0"/>
          </a:p>
        </p:txBody>
      </p:sp>
      <p:sp>
        <p:nvSpPr>
          <p:cNvPr id="3" name="Espaço Reservado para Conteúdo 2"/>
          <p:cNvSpPr>
            <a:spLocks noGrp="1"/>
          </p:cNvSpPr>
          <p:nvPr>
            <p:ph idx="1"/>
          </p:nvPr>
        </p:nvSpPr>
        <p:spPr>
          <a:xfrm>
            <a:off x="457200" y="1600200"/>
            <a:ext cx="8229600" cy="4781128"/>
          </a:xfrm>
        </p:spPr>
        <p:txBody>
          <a:bodyPr>
            <a:normAutofit fontScale="85000" lnSpcReduction="10000"/>
          </a:bodyPr>
          <a:lstStyle/>
          <a:p>
            <a:r>
              <a:rPr lang="en-US" dirty="0" err="1" smtClean="0"/>
              <a:t>Ao</a:t>
            </a:r>
            <a:r>
              <a:rPr lang="en-US" dirty="0" smtClean="0"/>
              <a:t> </a:t>
            </a:r>
            <a:r>
              <a:rPr lang="en-US" dirty="0" err="1" smtClean="0"/>
              <a:t>contrário</a:t>
            </a:r>
            <a:r>
              <a:rPr lang="en-US" dirty="0" smtClean="0"/>
              <a:t> da </a:t>
            </a:r>
            <a:r>
              <a:rPr lang="en-US" dirty="0" err="1" smtClean="0"/>
              <a:t>Colômbia</a:t>
            </a:r>
            <a:r>
              <a:rPr lang="en-US" dirty="0" smtClean="0"/>
              <a:t>, </a:t>
            </a:r>
            <a:r>
              <a:rPr lang="en-US" dirty="0" err="1" smtClean="0"/>
              <a:t>onde</a:t>
            </a:r>
            <a:r>
              <a:rPr lang="en-US" dirty="0" smtClean="0"/>
              <a:t> </a:t>
            </a:r>
            <a:r>
              <a:rPr lang="en-US" dirty="0" err="1" smtClean="0"/>
              <a:t>os</a:t>
            </a:r>
            <a:r>
              <a:rPr lang="en-US" dirty="0" smtClean="0"/>
              <a:t> </a:t>
            </a:r>
            <a:r>
              <a:rPr lang="en-US" dirty="0" err="1" smtClean="0"/>
              <a:t>estudantes</a:t>
            </a:r>
            <a:r>
              <a:rPr lang="en-US" dirty="0"/>
              <a:t> </a:t>
            </a:r>
            <a:r>
              <a:rPr lang="en-US" dirty="0" smtClean="0"/>
              <a:t>que </a:t>
            </a:r>
            <a:r>
              <a:rPr lang="en-US" dirty="0" err="1" smtClean="0"/>
              <a:t>receberam</a:t>
            </a:r>
            <a:r>
              <a:rPr lang="en-US" dirty="0" smtClean="0"/>
              <a:t> vouchers </a:t>
            </a:r>
            <a:r>
              <a:rPr lang="en-US" dirty="0" err="1" smtClean="0"/>
              <a:t>foram</a:t>
            </a:r>
            <a:r>
              <a:rPr lang="en-US" dirty="0" smtClean="0"/>
              <a:t> </a:t>
            </a:r>
            <a:r>
              <a:rPr lang="en-US" dirty="0" err="1" smtClean="0"/>
              <a:t>beneficiados</a:t>
            </a:r>
            <a:r>
              <a:rPr lang="en-US" dirty="0" smtClean="0"/>
              <a:t> com </a:t>
            </a:r>
            <a:r>
              <a:rPr lang="en-US" dirty="0" err="1" smtClean="0"/>
              <a:t>maiores</a:t>
            </a:r>
            <a:r>
              <a:rPr lang="en-US" dirty="0" smtClean="0"/>
              <a:t> </a:t>
            </a:r>
            <a:r>
              <a:rPr lang="en-US" dirty="0" err="1" smtClean="0"/>
              <a:t>gastos</a:t>
            </a:r>
            <a:r>
              <a:rPr lang="en-US" dirty="0" smtClean="0"/>
              <a:t>, </a:t>
            </a:r>
            <a:r>
              <a:rPr lang="en-US" dirty="0" err="1" smtClean="0"/>
              <a:t>na</a:t>
            </a:r>
            <a:r>
              <a:rPr lang="en-US" dirty="0" smtClean="0"/>
              <a:t> </a:t>
            </a:r>
            <a:r>
              <a:rPr lang="en-US" dirty="0" err="1"/>
              <a:t>Í</a:t>
            </a:r>
            <a:r>
              <a:rPr lang="en-US" dirty="0" err="1" smtClean="0"/>
              <a:t>ndia</a:t>
            </a:r>
            <a:r>
              <a:rPr lang="en-US" dirty="0" smtClean="0"/>
              <a:t> as </a:t>
            </a:r>
            <a:r>
              <a:rPr lang="en-US" dirty="0" err="1" smtClean="0"/>
              <a:t>escolas</a:t>
            </a:r>
            <a:r>
              <a:rPr lang="en-US" dirty="0" smtClean="0"/>
              <a:t> </a:t>
            </a:r>
            <a:r>
              <a:rPr lang="en-US" dirty="0" err="1" smtClean="0"/>
              <a:t>privadas</a:t>
            </a:r>
            <a:r>
              <a:rPr lang="en-US" dirty="0" smtClean="0"/>
              <a:t> </a:t>
            </a:r>
            <a:r>
              <a:rPr lang="en-US" dirty="0" err="1" smtClean="0"/>
              <a:t>nas</a:t>
            </a:r>
            <a:r>
              <a:rPr lang="en-US" dirty="0" smtClean="0"/>
              <a:t> </a:t>
            </a:r>
            <a:r>
              <a:rPr lang="en-US" dirty="0" err="1" smtClean="0"/>
              <a:t>vilas</a:t>
            </a:r>
            <a:r>
              <a:rPr lang="en-US" dirty="0" smtClean="0"/>
              <a:t> </a:t>
            </a:r>
            <a:r>
              <a:rPr lang="en-US" dirty="0" err="1" smtClean="0"/>
              <a:t>analisadas</a:t>
            </a:r>
            <a:r>
              <a:rPr lang="en-US" dirty="0" smtClean="0"/>
              <a:t> </a:t>
            </a:r>
            <a:r>
              <a:rPr lang="en-US" dirty="0" err="1" smtClean="0"/>
              <a:t>tinham</a:t>
            </a:r>
            <a:r>
              <a:rPr lang="en-US" dirty="0" smtClean="0"/>
              <a:t> </a:t>
            </a:r>
            <a:r>
              <a:rPr lang="en-US" dirty="0" err="1" smtClean="0"/>
              <a:t>gastos</a:t>
            </a:r>
            <a:r>
              <a:rPr lang="en-US" dirty="0" smtClean="0"/>
              <a:t> que </a:t>
            </a:r>
            <a:r>
              <a:rPr lang="en-US" dirty="0" err="1" smtClean="0"/>
              <a:t>eram</a:t>
            </a:r>
            <a:r>
              <a:rPr lang="en-US" dirty="0" smtClean="0"/>
              <a:t> </a:t>
            </a:r>
            <a:r>
              <a:rPr lang="en-US" dirty="0" err="1" smtClean="0"/>
              <a:t>somente</a:t>
            </a:r>
            <a:r>
              <a:rPr lang="en-US" dirty="0" smtClean="0"/>
              <a:t> 1/3 </a:t>
            </a:r>
            <a:r>
              <a:rPr lang="en-US" dirty="0" err="1" smtClean="0"/>
              <a:t>daqueles</a:t>
            </a:r>
            <a:r>
              <a:rPr lang="en-US" dirty="0" smtClean="0"/>
              <a:t> </a:t>
            </a:r>
            <a:r>
              <a:rPr lang="en-US" dirty="0" err="1" smtClean="0"/>
              <a:t>observados</a:t>
            </a:r>
            <a:r>
              <a:rPr lang="en-US" dirty="0" smtClean="0"/>
              <a:t> </a:t>
            </a:r>
            <a:r>
              <a:rPr lang="en-US" dirty="0" err="1" smtClean="0"/>
              <a:t>nas</a:t>
            </a:r>
            <a:r>
              <a:rPr lang="en-US" dirty="0" smtClean="0"/>
              <a:t> </a:t>
            </a:r>
            <a:r>
              <a:rPr lang="en-US" dirty="0" err="1" smtClean="0"/>
              <a:t>escolas</a:t>
            </a:r>
            <a:r>
              <a:rPr lang="en-US" dirty="0" smtClean="0"/>
              <a:t> </a:t>
            </a:r>
            <a:r>
              <a:rPr lang="en-US" dirty="0" err="1" smtClean="0"/>
              <a:t>públicas</a:t>
            </a:r>
            <a:r>
              <a:rPr lang="en-US" dirty="0" smtClean="0"/>
              <a:t>.  </a:t>
            </a:r>
            <a:r>
              <a:rPr lang="en-US" dirty="0" err="1" smtClean="0"/>
              <a:t>Esses</a:t>
            </a:r>
            <a:r>
              <a:rPr lang="en-US" dirty="0" smtClean="0"/>
              <a:t> </a:t>
            </a:r>
            <a:r>
              <a:rPr lang="en-US" dirty="0" err="1" smtClean="0"/>
              <a:t>gastos</a:t>
            </a:r>
            <a:r>
              <a:rPr lang="en-US" dirty="0" smtClean="0"/>
              <a:t> </a:t>
            </a:r>
            <a:r>
              <a:rPr lang="en-US" dirty="0" err="1" smtClean="0"/>
              <a:t>menores</a:t>
            </a:r>
            <a:r>
              <a:rPr lang="en-US" dirty="0" smtClean="0"/>
              <a:t> </a:t>
            </a:r>
            <a:r>
              <a:rPr lang="en-US" dirty="0" err="1" smtClean="0"/>
              <a:t>eram</a:t>
            </a:r>
            <a:r>
              <a:rPr lang="en-US" dirty="0" smtClean="0"/>
              <a:t> </a:t>
            </a:r>
            <a:r>
              <a:rPr lang="en-US" dirty="0" err="1" smtClean="0"/>
              <a:t>explicados</a:t>
            </a:r>
            <a:r>
              <a:rPr lang="en-US" dirty="0" smtClean="0"/>
              <a:t> </a:t>
            </a:r>
            <a:r>
              <a:rPr lang="en-US" dirty="0" err="1" smtClean="0"/>
              <a:t>em</a:t>
            </a:r>
            <a:r>
              <a:rPr lang="en-US" dirty="0" smtClean="0"/>
              <a:t> </a:t>
            </a:r>
            <a:r>
              <a:rPr lang="en-US" dirty="0" err="1" smtClean="0"/>
              <a:t>grande</a:t>
            </a:r>
            <a:r>
              <a:rPr lang="en-US" dirty="0" smtClean="0"/>
              <a:t> </a:t>
            </a:r>
            <a:r>
              <a:rPr lang="en-US" dirty="0" err="1" smtClean="0"/>
              <a:t>medida</a:t>
            </a:r>
            <a:r>
              <a:rPr lang="en-US" dirty="0" smtClean="0"/>
              <a:t> </a:t>
            </a:r>
            <a:r>
              <a:rPr lang="en-US" dirty="0" err="1" smtClean="0"/>
              <a:t>por</a:t>
            </a:r>
            <a:r>
              <a:rPr lang="en-US" dirty="0" smtClean="0"/>
              <a:t> </a:t>
            </a:r>
            <a:r>
              <a:rPr lang="en-US" dirty="0" err="1" smtClean="0"/>
              <a:t>salários</a:t>
            </a:r>
            <a:r>
              <a:rPr lang="en-US" dirty="0" smtClean="0"/>
              <a:t> </a:t>
            </a:r>
            <a:r>
              <a:rPr lang="en-US" dirty="0" err="1" smtClean="0"/>
              <a:t>menores</a:t>
            </a:r>
            <a:r>
              <a:rPr lang="en-US" dirty="0" smtClean="0"/>
              <a:t> para </a:t>
            </a:r>
            <a:r>
              <a:rPr lang="en-US" dirty="0" err="1" smtClean="0"/>
              <a:t>os</a:t>
            </a:r>
            <a:r>
              <a:rPr lang="en-US" dirty="0" smtClean="0"/>
              <a:t> </a:t>
            </a:r>
            <a:r>
              <a:rPr lang="en-US" dirty="0" err="1" smtClean="0"/>
              <a:t>professores</a:t>
            </a:r>
            <a:r>
              <a:rPr lang="en-US" dirty="0" smtClean="0"/>
              <a:t> (</a:t>
            </a:r>
            <a:r>
              <a:rPr lang="en-US" dirty="0" err="1" smtClean="0"/>
              <a:t>professores</a:t>
            </a:r>
            <a:r>
              <a:rPr lang="en-US" dirty="0" smtClean="0"/>
              <a:t> das </a:t>
            </a:r>
            <a:r>
              <a:rPr lang="en-US" dirty="0" err="1" smtClean="0"/>
              <a:t>escolas</a:t>
            </a:r>
            <a:r>
              <a:rPr lang="en-US" dirty="0" smtClean="0"/>
              <a:t> </a:t>
            </a:r>
            <a:r>
              <a:rPr lang="en-US" dirty="0" err="1" smtClean="0"/>
              <a:t>privadas</a:t>
            </a:r>
            <a:r>
              <a:rPr lang="en-US" dirty="0" smtClean="0"/>
              <a:t> </a:t>
            </a:r>
            <a:r>
              <a:rPr lang="en-US" dirty="0" err="1" smtClean="0"/>
              <a:t>tinham</a:t>
            </a:r>
            <a:r>
              <a:rPr lang="en-US" dirty="0" smtClean="0"/>
              <a:t> </a:t>
            </a:r>
            <a:r>
              <a:rPr lang="en-US" dirty="0" err="1" smtClean="0"/>
              <a:t>salários</a:t>
            </a:r>
            <a:r>
              <a:rPr lang="en-US" dirty="0" smtClean="0"/>
              <a:t> </a:t>
            </a:r>
            <a:r>
              <a:rPr lang="en-US" dirty="0" err="1" smtClean="0"/>
              <a:t>bem</a:t>
            </a:r>
            <a:r>
              <a:rPr lang="en-US" dirty="0" smtClean="0"/>
              <a:t> </a:t>
            </a:r>
            <a:r>
              <a:rPr lang="en-US" dirty="0" err="1" smtClean="0"/>
              <a:t>menores</a:t>
            </a:r>
            <a:r>
              <a:rPr lang="en-US" dirty="0" smtClean="0"/>
              <a:t> do que das </a:t>
            </a:r>
            <a:r>
              <a:rPr lang="en-US" dirty="0" err="1" smtClean="0"/>
              <a:t>públicas</a:t>
            </a:r>
            <a:r>
              <a:rPr lang="en-US" dirty="0" smtClean="0"/>
              <a:t>). </a:t>
            </a:r>
            <a:r>
              <a:rPr lang="en-US" dirty="0" err="1" smtClean="0"/>
              <a:t>Por</a:t>
            </a:r>
            <a:r>
              <a:rPr lang="en-US" dirty="0" smtClean="0"/>
              <a:t> outro </a:t>
            </a:r>
            <a:r>
              <a:rPr lang="en-US" dirty="0" err="1" smtClean="0"/>
              <a:t>lado</a:t>
            </a:r>
            <a:r>
              <a:rPr lang="en-US" dirty="0" smtClean="0"/>
              <a:t>, </a:t>
            </a:r>
            <a:r>
              <a:rPr lang="en-US" dirty="0" err="1" smtClean="0"/>
              <a:t>alunos</a:t>
            </a:r>
            <a:r>
              <a:rPr lang="en-US" dirty="0" smtClean="0"/>
              <a:t> das </a:t>
            </a:r>
            <a:r>
              <a:rPr lang="en-US" dirty="0" err="1" smtClean="0"/>
              <a:t>escolas</a:t>
            </a:r>
            <a:r>
              <a:rPr lang="en-US" dirty="0" smtClean="0"/>
              <a:t> </a:t>
            </a:r>
            <a:r>
              <a:rPr lang="en-US" dirty="0" err="1" smtClean="0"/>
              <a:t>particulares</a:t>
            </a:r>
            <a:r>
              <a:rPr lang="en-US" dirty="0" smtClean="0"/>
              <a:t> </a:t>
            </a:r>
            <a:r>
              <a:rPr lang="en-US" dirty="0" err="1" smtClean="0"/>
              <a:t>tinham</a:t>
            </a:r>
            <a:r>
              <a:rPr lang="en-US" dirty="0" smtClean="0"/>
              <a:t> </a:t>
            </a:r>
            <a:r>
              <a:rPr lang="en-US" dirty="0" err="1" smtClean="0"/>
              <a:t>acesso</a:t>
            </a:r>
            <a:r>
              <a:rPr lang="en-US" dirty="0" smtClean="0"/>
              <a:t> a </a:t>
            </a:r>
            <a:r>
              <a:rPr lang="en-US" dirty="0" err="1" smtClean="0"/>
              <a:t>salas</a:t>
            </a:r>
            <a:r>
              <a:rPr lang="en-US" dirty="0" smtClean="0"/>
              <a:t> com </a:t>
            </a:r>
            <a:r>
              <a:rPr lang="en-US" dirty="0" err="1" smtClean="0"/>
              <a:t>tamanhos</a:t>
            </a:r>
            <a:r>
              <a:rPr lang="en-US" dirty="0" smtClean="0"/>
              <a:t> </a:t>
            </a:r>
            <a:r>
              <a:rPr lang="en-US" dirty="0" err="1" smtClean="0"/>
              <a:t>menores</a:t>
            </a:r>
            <a:r>
              <a:rPr lang="en-US" dirty="0"/>
              <a:t> </a:t>
            </a:r>
            <a:r>
              <a:rPr lang="en-US" dirty="0" smtClean="0"/>
              <a:t>e a </a:t>
            </a:r>
            <a:r>
              <a:rPr lang="en-US" dirty="0" err="1" smtClean="0"/>
              <a:t>probabilidade</a:t>
            </a:r>
            <a:r>
              <a:rPr lang="en-US" dirty="0" smtClean="0"/>
              <a:t> de </a:t>
            </a:r>
            <a:r>
              <a:rPr lang="en-US" dirty="0" err="1" smtClean="0"/>
              <a:t>estudar</a:t>
            </a:r>
            <a:r>
              <a:rPr lang="en-US" dirty="0" smtClean="0"/>
              <a:t> </a:t>
            </a:r>
            <a:r>
              <a:rPr lang="en-US" dirty="0" err="1" smtClean="0"/>
              <a:t>em</a:t>
            </a:r>
            <a:r>
              <a:rPr lang="en-US" dirty="0" smtClean="0"/>
              <a:t> classes multi-</a:t>
            </a:r>
            <a:r>
              <a:rPr lang="en-US" dirty="0" err="1" smtClean="0"/>
              <a:t>seriadas</a:t>
            </a:r>
            <a:r>
              <a:rPr lang="en-US" dirty="0" smtClean="0"/>
              <a:t> era </a:t>
            </a:r>
            <a:r>
              <a:rPr lang="en-US" dirty="0" err="1" smtClean="0"/>
              <a:t>bem</a:t>
            </a:r>
            <a:r>
              <a:rPr lang="en-US" dirty="0" smtClean="0"/>
              <a:t> </a:t>
            </a:r>
            <a:r>
              <a:rPr lang="en-US" dirty="0" err="1" smtClean="0"/>
              <a:t>menor</a:t>
            </a:r>
            <a:r>
              <a:rPr lang="en-US" dirty="0" smtClean="0"/>
              <a:t>. </a:t>
            </a:r>
            <a:endParaRPr lang="pt-BR" dirty="0"/>
          </a:p>
          <a:p>
            <a:endParaRPr lang="pt-BR" dirty="0"/>
          </a:p>
        </p:txBody>
      </p:sp>
    </p:spTree>
    <p:extLst>
      <p:ext uri="{BB962C8B-B14F-4D97-AF65-F5344CB8AC3E}">
        <p14:creationId xmlns:p14="http://schemas.microsoft.com/office/powerpoint/2010/main" val="11024782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202630"/>
            <a:ext cx="8229600" cy="778098"/>
          </a:xfrm>
        </p:spPr>
        <p:txBody>
          <a:bodyPr/>
          <a:lstStyle/>
          <a:p>
            <a:r>
              <a:rPr lang="pt-BR" dirty="0" smtClean="0"/>
              <a:t>Resumo dos resultados</a:t>
            </a:r>
            <a:endParaRPr lang="pt-BR" dirty="0"/>
          </a:p>
        </p:txBody>
      </p:sp>
      <p:sp>
        <p:nvSpPr>
          <p:cNvPr id="3" name="Espaço Reservado para Conteúdo 2"/>
          <p:cNvSpPr>
            <a:spLocks noGrp="1"/>
          </p:cNvSpPr>
          <p:nvPr>
            <p:ph idx="1"/>
          </p:nvPr>
        </p:nvSpPr>
        <p:spPr>
          <a:xfrm>
            <a:off x="179512" y="1196752"/>
            <a:ext cx="8712968" cy="5400600"/>
          </a:xfrm>
        </p:spPr>
        <p:txBody>
          <a:bodyPr>
            <a:noAutofit/>
          </a:bodyPr>
          <a:lstStyle/>
          <a:p>
            <a:r>
              <a:rPr lang="en-US" sz="2400" dirty="0" smtClean="0"/>
              <a:t>A </a:t>
            </a:r>
            <a:r>
              <a:rPr lang="en-US" sz="2400" dirty="0" err="1" smtClean="0"/>
              <a:t>evidência</a:t>
            </a:r>
            <a:r>
              <a:rPr lang="en-US" sz="2400" dirty="0" smtClean="0"/>
              <a:t> </a:t>
            </a:r>
            <a:r>
              <a:rPr lang="en-US" sz="2400" dirty="0" err="1" smtClean="0"/>
              <a:t>não</a:t>
            </a:r>
            <a:r>
              <a:rPr lang="en-US" sz="2400" dirty="0" smtClean="0"/>
              <a:t> </a:t>
            </a:r>
            <a:r>
              <a:rPr lang="en-US" sz="2400" dirty="0" err="1" smtClean="0"/>
              <a:t>sugere</a:t>
            </a:r>
            <a:r>
              <a:rPr lang="en-US" sz="2400" dirty="0" smtClean="0"/>
              <a:t> que vouchers </a:t>
            </a:r>
            <a:r>
              <a:rPr lang="en-US" sz="2400" dirty="0" err="1" smtClean="0"/>
              <a:t>seja</a:t>
            </a:r>
            <a:r>
              <a:rPr lang="en-US" sz="2400" dirty="0" smtClean="0"/>
              <a:t> um </a:t>
            </a:r>
            <a:r>
              <a:rPr lang="en-US" sz="2400" dirty="0" err="1" smtClean="0"/>
              <a:t>caminho</a:t>
            </a:r>
            <a:r>
              <a:rPr lang="en-US" sz="2400" dirty="0" smtClean="0"/>
              <a:t> </a:t>
            </a:r>
            <a:r>
              <a:rPr lang="en-US" sz="2400" dirty="0" err="1" smtClean="0"/>
              <a:t>sistematicamente</a:t>
            </a:r>
            <a:r>
              <a:rPr lang="en-US" sz="2400" dirty="0" smtClean="0"/>
              <a:t> </a:t>
            </a:r>
            <a:r>
              <a:rPr lang="en-US" sz="2400" dirty="0" err="1" smtClean="0"/>
              <a:t>confiável</a:t>
            </a:r>
            <a:r>
              <a:rPr lang="en-US" sz="2400" dirty="0" smtClean="0"/>
              <a:t> para </a:t>
            </a:r>
            <a:r>
              <a:rPr lang="en-US" sz="2400" dirty="0" err="1" smtClean="0"/>
              <a:t>melhorar</a:t>
            </a:r>
            <a:r>
              <a:rPr lang="en-US" sz="2400" dirty="0" smtClean="0"/>
              <a:t> </a:t>
            </a:r>
            <a:r>
              <a:rPr lang="en-US" sz="2400" dirty="0" err="1" smtClean="0"/>
              <a:t>os</a:t>
            </a:r>
            <a:r>
              <a:rPr lang="en-US" sz="2400" dirty="0" smtClean="0"/>
              <a:t> </a:t>
            </a:r>
            <a:r>
              <a:rPr lang="en-US" sz="2400" dirty="0" err="1" smtClean="0"/>
              <a:t>resultados</a:t>
            </a:r>
            <a:r>
              <a:rPr lang="en-US" sz="2400" dirty="0" smtClean="0"/>
              <a:t> </a:t>
            </a:r>
            <a:r>
              <a:rPr lang="en-US" sz="2400" dirty="0" err="1" smtClean="0"/>
              <a:t>educacionais</a:t>
            </a:r>
            <a:r>
              <a:rPr lang="en-US" sz="2400" dirty="0" smtClean="0"/>
              <a:t>. Uma </a:t>
            </a:r>
            <a:r>
              <a:rPr lang="en-US" sz="2400" dirty="0" err="1" smtClean="0"/>
              <a:t>grande</a:t>
            </a:r>
            <a:r>
              <a:rPr lang="en-US" sz="2400" dirty="0" smtClean="0"/>
              <a:t> </a:t>
            </a:r>
            <a:r>
              <a:rPr lang="en-US" sz="2400" dirty="0" err="1" smtClean="0"/>
              <a:t>proporção</a:t>
            </a:r>
            <a:r>
              <a:rPr lang="en-US" sz="2400" dirty="0" smtClean="0"/>
              <a:t> de </a:t>
            </a:r>
            <a:r>
              <a:rPr lang="en-US" sz="2400" dirty="0" err="1" smtClean="0"/>
              <a:t>estudos</a:t>
            </a:r>
            <a:r>
              <a:rPr lang="en-US" sz="2400" dirty="0" smtClean="0"/>
              <a:t> (com as </a:t>
            </a:r>
            <a:r>
              <a:rPr lang="en-US" sz="2400" dirty="0" err="1" smtClean="0"/>
              <a:t>melhores</a:t>
            </a:r>
            <a:r>
              <a:rPr lang="en-US" sz="2400" dirty="0" smtClean="0"/>
              <a:t> </a:t>
            </a:r>
            <a:r>
              <a:rPr lang="en-US" sz="2400" dirty="0" err="1" smtClean="0"/>
              <a:t>estratégias</a:t>
            </a:r>
            <a:r>
              <a:rPr lang="en-US" sz="2400" dirty="0" smtClean="0"/>
              <a:t> de </a:t>
            </a:r>
            <a:r>
              <a:rPr lang="en-US" sz="2400" dirty="0" err="1" smtClean="0"/>
              <a:t>identificação</a:t>
            </a:r>
            <a:r>
              <a:rPr lang="en-US" sz="2400" dirty="0" smtClean="0"/>
              <a:t>) </a:t>
            </a:r>
            <a:r>
              <a:rPr lang="en-US" sz="2400" dirty="0" err="1" smtClean="0"/>
              <a:t>sugerem</a:t>
            </a:r>
            <a:r>
              <a:rPr lang="en-US" sz="2400" dirty="0" smtClean="0"/>
              <a:t> que o voucher tem um </a:t>
            </a:r>
            <a:r>
              <a:rPr lang="en-US" sz="2400" dirty="0" err="1" smtClean="0"/>
              <a:t>efeito</a:t>
            </a:r>
            <a:r>
              <a:rPr lang="en-US" sz="2400" dirty="0" smtClean="0"/>
              <a:t> </a:t>
            </a:r>
            <a:r>
              <a:rPr lang="en-US" sz="2400" i="1" dirty="0" smtClean="0"/>
              <a:t>on achievement that is statistically indistinguishable from zero</a:t>
            </a:r>
            <a:r>
              <a:rPr lang="en-US" sz="2400" dirty="0" smtClean="0"/>
              <a:t>. </a:t>
            </a:r>
          </a:p>
          <a:p>
            <a:pPr>
              <a:buNone/>
            </a:pPr>
            <a:r>
              <a:rPr lang="en-US" sz="2400" dirty="0" smtClean="0"/>
              <a:t> </a:t>
            </a:r>
          </a:p>
          <a:p>
            <a:r>
              <a:rPr lang="en-US" sz="2400" dirty="0" err="1" smtClean="0"/>
              <a:t>Resultado</a:t>
            </a:r>
            <a:r>
              <a:rPr lang="en-US" sz="2400" dirty="0" smtClean="0"/>
              <a:t> </a:t>
            </a:r>
            <a:r>
              <a:rPr lang="en-US" sz="2400" dirty="0" err="1" smtClean="0"/>
              <a:t>não</a:t>
            </a:r>
            <a:r>
              <a:rPr lang="en-US" sz="2400" dirty="0" smtClean="0"/>
              <a:t> </a:t>
            </a:r>
            <a:r>
              <a:rPr lang="en-US" sz="2400" dirty="0" err="1" smtClean="0"/>
              <a:t>esperado</a:t>
            </a:r>
            <a:r>
              <a:rPr lang="en-US" sz="2400" dirty="0" smtClean="0"/>
              <a:t>, dado que as </a:t>
            </a:r>
            <a:r>
              <a:rPr lang="en-US" sz="2400" dirty="0" err="1" smtClean="0"/>
              <a:t>escolas</a:t>
            </a:r>
            <a:r>
              <a:rPr lang="en-US" sz="2400" dirty="0" smtClean="0"/>
              <a:t> </a:t>
            </a:r>
            <a:r>
              <a:rPr lang="en-US" sz="2400" dirty="0" err="1" smtClean="0"/>
              <a:t>privadas</a:t>
            </a:r>
            <a:r>
              <a:rPr lang="en-US" sz="2400" dirty="0" smtClean="0"/>
              <a:t> </a:t>
            </a:r>
            <a:r>
              <a:rPr lang="en-US" sz="2400" dirty="0" err="1" smtClean="0"/>
              <a:t>ou</a:t>
            </a:r>
            <a:r>
              <a:rPr lang="en-US" sz="2400" dirty="0" smtClean="0"/>
              <a:t> </a:t>
            </a:r>
            <a:r>
              <a:rPr lang="en-US" sz="2400" dirty="0" err="1" smtClean="0"/>
              <a:t>independentes</a:t>
            </a:r>
            <a:r>
              <a:rPr lang="en-US" sz="2400" dirty="0" smtClean="0"/>
              <a:t> tem </a:t>
            </a:r>
            <a:r>
              <a:rPr lang="en-US" sz="2400" dirty="0" err="1" smtClean="0"/>
              <a:t>sistematicamente</a:t>
            </a:r>
            <a:r>
              <a:rPr lang="en-US" sz="2400" dirty="0" smtClean="0"/>
              <a:t> </a:t>
            </a:r>
            <a:r>
              <a:rPr lang="en-US" sz="2400" dirty="0" err="1" smtClean="0"/>
              <a:t>os</a:t>
            </a:r>
            <a:r>
              <a:rPr lang="en-US" sz="2400" dirty="0" smtClean="0"/>
              <a:t> </a:t>
            </a:r>
            <a:r>
              <a:rPr lang="en-US" sz="2400" dirty="0" err="1" smtClean="0"/>
              <a:t>maiores</a:t>
            </a:r>
            <a:r>
              <a:rPr lang="en-US" sz="2400" dirty="0" smtClean="0"/>
              <a:t> </a:t>
            </a:r>
            <a:r>
              <a:rPr lang="en-US" sz="2400" dirty="0" err="1" smtClean="0"/>
              <a:t>valores</a:t>
            </a:r>
            <a:r>
              <a:rPr lang="en-US" sz="2400" dirty="0" smtClean="0"/>
              <a:t> </a:t>
            </a:r>
            <a:r>
              <a:rPr lang="en-US" sz="2400" dirty="0" err="1" smtClean="0"/>
              <a:t>adicionados</a:t>
            </a:r>
            <a:r>
              <a:rPr lang="en-US" sz="2400" dirty="0" smtClean="0"/>
              <a:t>. </a:t>
            </a:r>
            <a:r>
              <a:rPr lang="en-US" sz="2400" dirty="0" err="1" smtClean="0"/>
              <a:t>Existe</a:t>
            </a:r>
            <a:r>
              <a:rPr lang="en-US" sz="2400" dirty="0" smtClean="0"/>
              <a:t>, </a:t>
            </a:r>
            <a:r>
              <a:rPr lang="en-US" sz="2400" dirty="0" err="1" smtClean="0"/>
              <a:t>entretanto</a:t>
            </a:r>
            <a:r>
              <a:rPr lang="en-US" sz="2400" dirty="0" smtClean="0"/>
              <a:t>, </a:t>
            </a:r>
            <a:r>
              <a:rPr lang="en-US" sz="2400" dirty="0" err="1" smtClean="0"/>
              <a:t>recente</a:t>
            </a:r>
            <a:r>
              <a:rPr lang="en-US" sz="2400" dirty="0" smtClean="0"/>
              <a:t> </a:t>
            </a:r>
            <a:r>
              <a:rPr lang="en-US" sz="2400" dirty="0" err="1" smtClean="0"/>
              <a:t>evidência</a:t>
            </a:r>
            <a:r>
              <a:rPr lang="en-US" sz="2400" dirty="0" smtClean="0"/>
              <a:t> de </a:t>
            </a:r>
            <a:r>
              <a:rPr lang="en-US" sz="2400" dirty="0" err="1" smtClean="0"/>
              <a:t>dois</a:t>
            </a:r>
            <a:r>
              <a:rPr lang="en-US" sz="2400" dirty="0" smtClean="0"/>
              <a:t> </a:t>
            </a:r>
            <a:r>
              <a:rPr lang="en-US" sz="2400" dirty="0" err="1" smtClean="0"/>
              <a:t>estudos</a:t>
            </a:r>
            <a:r>
              <a:rPr lang="en-US" sz="2400" dirty="0" smtClean="0"/>
              <a:t> </a:t>
            </a:r>
            <a:r>
              <a:rPr lang="en-US" sz="2400" dirty="0" err="1" smtClean="0"/>
              <a:t>randomizados</a:t>
            </a:r>
            <a:r>
              <a:rPr lang="en-US" sz="2400" dirty="0" smtClean="0"/>
              <a:t> que </a:t>
            </a:r>
            <a:r>
              <a:rPr lang="en-US" sz="2400" dirty="0" err="1" smtClean="0"/>
              <a:t>apontam</a:t>
            </a:r>
            <a:r>
              <a:rPr lang="en-US" sz="2400" dirty="0" smtClean="0"/>
              <a:t> </a:t>
            </a:r>
            <a:r>
              <a:rPr lang="en-US" sz="2400" dirty="0" err="1" smtClean="0"/>
              <a:t>resultados</a:t>
            </a:r>
            <a:r>
              <a:rPr lang="en-US" sz="2400" dirty="0" smtClean="0"/>
              <a:t> </a:t>
            </a:r>
            <a:r>
              <a:rPr lang="en-US" sz="2400" dirty="0" err="1" smtClean="0"/>
              <a:t>mais</a:t>
            </a:r>
            <a:r>
              <a:rPr lang="en-US" sz="2400" dirty="0" smtClean="0"/>
              <a:t> </a:t>
            </a:r>
            <a:r>
              <a:rPr lang="en-US" sz="2400" dirty="0" err="1" smtClean="0"/>
              <a:t>favoráveis</a:t>
            </a:r>
            <a:r>
              <a:rPr lang="en-US" sz="2400" dirty="0" smtClean="0"/>
              <a:t>. </a:t>
            </a:r>
            <a:r>
              <a:rPr lang="en-US" sz="2400" dirty="0" err="1" smtClean="0"/>
              <a:t>Existe</a:t>
            </a:r>
            <a:r>
              <a:rPr lang="en-US" sz="2400" dirty="0" smtClean="0"/>
              <a:t> </a:t>
            </a:r>
            <a:r>
              <a:rPr lang="en-US" sz="2400" dirty="0" err="1" smtClean="0"/>
              <a:t>também</a:t>
            </a:r>
            <a:r>
              <a:rPr lang="en-US" sz="2400" dirty="0" smtClean="0"/>
              <a:t> </a:t>
            </a:r>
            <a:r>
              <a:rPr lang="en-US" sz="2400" dirty="0" err="1" smtClean="0"/>
              <a:t>evidência</a:t>
            </a:r>
            <a:r>
              <a:rPr lang="en-US" sz="2400" dirty="0" smtClean="0"/>
              <a:t> para </a:t>
            </a:r>
            <a:r>
              <a:rPr lang="en-US" sz="2400" dirty="0" err="1" smtClean="0"/>
              <a:t>alguns</a:t>
            </a:r>
            <a:r>
              <a:rPr lang="en-US" sz="2400" dirty="0" smtClean="0"/>
              <a:t> </a:t>
            </a:r>
            <a:r>
              <a:rPr lang="en-US" sz="2400" dirty="0" err="1" smtClean="0"/>
              <a:t>programas</a:t>
            </a:r>
            <a:r>
              <a:rPr lang="en-US" sz="2400" dirty="0" smtClean="0"/>
              <a:t>, para </a:t>
            </a:r>
            <a:r>
              <a:rPr lang="en-US" sz="2400" dirty="0" err="1" smtClean="0"/>
              <a:t>alguns</a:t>
            </a:r>
            <a:r>
              <a:rPr lang="en-US" sz="2400" dirty="0" smtClean="0"/>
              <a:t> </a:t>
            </a:r>
            <a:r>
              <a:rPr lang="en-US" sz="2400" dirty="0" err="1" smtClean="0"/>
              <a:t>grupos</a:t>
            </a:r>
            <a:r>
              <a:rPr lang="en-US" sz="2400" dirty="0" smtClean="0"/>
              <a:t> </a:t>
            </a:r>
            <a:r>
              <a:rPr lang="en-US" sz="2400" dirty="0" err="1" smtClean="0"/>
              <a:t>ou</a:t>
            </a:r>
            <a:r>
              <a:rPr lang="en-US" sz="2400" dirty="0" smtClean="0"/>
              <a:t> </a:t>
            </a:r>
            <a:r>
              <a:rPr lang="en-US" sz="2400" dirty="0" err="1" smtClean="0"/>
              <a:t>resultados</a:t>
            </a:r>
            <a:r>
              <a:rPr lang="en-US" sz="2400" dirty="0" smtClean="0"/>
              <a:t> </a:t>
            </a:r>
            <a:r>
              <a:rPr lang="en-US" sz="2400" dirty="0" err="1" smtClean="0"/>
              <a:t>específicos</a:t>
            </a:r>
            <a:r>
              <a:rPr lang="en-US" sz="2400" dirty="0" smtClean="0"/>
              <a:t>, que vouchers </a:t>
            </a:r>
            <a:r>
              <a:rPr lang="en-US" sz="2400" dirty="0" err="1" smtClean="0"/>
              <a:t>possam</a:t>
            </a:r>
            <a:r>
              <a:rPr lang="en-US" sz="2400" dirty="0" smtClean="0"/>
              <a:t> </a:t>
            </a:r>
            <a:r>
              <a:rPr lang="en-US" sz="2400" dirty="0" err="1" smtClean="0"/>
              <a:t>ter</a:t>
            </a:r>
            <a:r>
              <a:rPr lang="en-US" sz="2400" dirty="0" smtClean="0"/>
              <a:t> </a:t>
            </a:r>
            <a:r>
              <a:rPr lang="en-US" sz="2400" dirty="0" err="1" smtClean="0"/>
              <a:t>efeitos</a:t>
            </a:r>
            <a:r>
              <a:rPr lang="en-US" sz="2400" dirty="0" smtClean="0"/>
              <a:t> </a:t>
            </a:r>
            <a:r>
              <a:rPr lang="en-US" sz="2400" dirty="0" err="1" smtClean="0"/>
              <a:t>positivos</a:t>
            </a:r>
            <a:r>
              <a:rPr lang="en-US" sz="2400" dirty="0" smtClean="0"/>
              <a:t> </a:t>
            </a:r>
            <a:r>
              <a:rPr lang="en-US" sz="2400" dirty="0" err="1" smtClean="0"/>
              <a:t>substanciais</a:t>
            </a:r>
            <a:r>
              <a:rPr lang="en-US" sz="2400" dirty="0" smtClean="0"/>
              <a:t>.</a:t>
            </a:r>
            <a:endParaRPr lang="pt-BR" sz="2400" dirty="0" smtClean="0"/>
          </a:p>
        </p:txBody>
      </p:sp>
    </p:spTree>
    <p:extLst>
      <p:ext uri="{BB962C8B-B14F-4D97-AF65-F5344CB8AC3E}">
        <p14:creationId xmlns:p14="http://schemas.microsoft.com/office/powerpoint/2010/main" val="258289179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202630"/>
            <a:ext cx="8229600" cy="778098"/>
          </a:xfrm>
        </p:spPr>
        <p:txBody>
          <a:bodyPr/>
          <a:lstStyle/>
          <a:p>
            <a:r>
              <a:rPr lang="pt-BR" dirty="0" smtClean="0"/>
              <a:t>Resumo dos resultados</a:t>
            </a:r>
            <a:endParaRPr lang="pt-BR" dirty="0"/>
          </a:p>
        </p:txBody>
      </p:sp>
      <p:sp>
        <p:nvSpPr>
          <p:cNvPr id="3" name="Espaço Reservado para Conteúdo 2"/>
          <p:cNvSpPr>
            <a:spLocks noGrp="1"/>
          </p:cNvSpPr>
          <p:nvPr>
            <p:ph idx="1"/>
          </p:nvPr>
        </p:nvSpPr>
        <p:spPr>
          <a:xfrm>
            <a:off x="179512" y="1412776"/>
            <a:ext cx="8712968" cy="5184576"/>
          </a:xfrm>
        </p:spPr>
        <p:txBody>
          <a:bodyPr>
            <a:noAutofit/>
          </a:bodyPr>
          <a:lstStyle/>
          <a:p>
            <a:r>
              <a:rPr lang="pt-BR" sz="2800" dirty="0" smtClean="0"/>
              <a:t>Uma pergunta é porque há essa diferença de resultados. Uma possível explicação está justamente nas diferenças entre os programas - que levariam a esses diferentes resultados. </a:t>
            </a:r>
          </a:p>
          <a:p>
            <a:r>
              <a:rPr lang="pt-BR" sz="2800" dirty="0" smtClean="0"/>
              <a:t>Uma segunda colocação é que essas avaliações entregam uma resposta </a:t>
            </a:r>
            <a:r>
              <a:rPr lang="en-US" sz="2800" dirty="0" smtClean="0"/>
              <a:t>“reduced form” que </a:t>
            </a:r>
            <a:r>
              <a:rPr lang="en-US" sz="2800" dirty="0" err="1" smtClean="0"/>
              <a:t>não</a:t>
            </a:r>
            <a:r>
              <a:rPr lang="en-US" sz="2800" dirty="0" smtClean="0"/>
              <a:t> </a:t>
            </a:r>
            <a:r>
              <a:rPr lang="en-US" sz="2800" dirty="0" err="1" smtClean="0"/>
              <a:t>revela</a:t>
            </a:r>
            <a:r>
              <a:rPr lang="en-US" sz="2800" dirty="0" smtClean="0"/>
              <a:t> </a:t>
            </a:r>
            <a:r>
              <a:rPr lang="en-US" sz="2800" dirty="0" err="1" smtClean="0"/>
              <a:t>os</a:t>
            </a:r>
            <a:r>
              <a:rPr lang="en-US" sz="2800" dirty="0" smtClean="0"/>
              <a:t> </a:t>
            </a:r>
            <a:r>
              <a:rPr lang="en-US" sz="2800" dirty="0" err="1" smtClean="0"/>
              <a:t>mecanismos</a:t>
            </a:r>
            <a:r>
              <a:rPr lang="en-US" sz="2800" dirty="0" smtClean="0"/>
              <a:t> que </a:t>
            </a:r>
            <a:r>
              <a:rPr lang="en-US" sz="2800" dirty="0" err="1" smtClean="0"/>
              <a:t>explicam</a:t>
            </a:r>
            <a:r>
              <a:rPr lang="en-US" sz="2800" dirty="0" smtClean="0"/>
              <a:t> </a:t>
            </a:r>
            <a:r>
              <a:rPr lang="en-US" sz="2800" dirty="0" err="1" smtClean="0"/>
              <a:t>os</a:t>
            </a:r>
            <a:r>
              <a:rPr lang="en-US" sz="2800" dirty="0" smtClean="0"/>
              <a:t> </a:t>
            </a:r>
            <a:r>
              <a:rPr lang="en-US" sz="2800" dirty="0" err="1" smtClean="0"/>
              <a:t>efeitos</a:t>
            </a:r>
            <a:r>
              <a:rPr lang="en-US" sz="2800" dirty="0" smtClean="0"/>
              <a:t>.</a:t>
            </a:r>
            <a:endParaRPr lang="pt-BR" sz="2800" dirty="0"/>
          </a:p>
        </p:txBody>
      </p:sp>
    </p:spTree>
    <p:extLst>
      <p:ext uri="{BB962C8B-B14F-4D97-AF65-F5344CB8AC3E}">
        <p14:creationId xmlns:p14="http://schemas.microsoft.com/office/powerpoint/2010/main" val="256046323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04664"/>
            <a:ext cx="8229600" cy="1143000"/>
          </a:xfrm>
        </p:spPr>
        <p:txBody>
          <a:bodyPr>
            <a:noAutofit/>
          </a:bodyPr>
          <a:lstStyle/>
          <a:p>
            <a:r>
              <a:rPr lang="en-US" sz="3000" dirty="0" smtClean="0"/>
              <a:t>2) Do vouchers induce non-random migration from public to private schools, possibly lowering the achievement of students that remain in the public sector?</a:t>
            </a:r>
            <a:endParaRPr lang="pt-BR" sz="3000" dirty="0"/>
          </a:p>
        </p:txBody>
      </p:sp>
      <p:sp>
        <p:nvSpPr>
          <p:cNvPr id="3" name="Espaço Reservado para Conteúdo 2"/>
          <p:cNvSpPr>
            <a:spLocks noGrp="1"/>
          </p:cNvSpPr>
          <p:nvPr>
            <p:ph idx="1"/>
          </p:nvPr>
        </p:nvSpPr>
        <p:spPr>
          <a:xfrm>
            <a:off x="467544" y="2132856"/>
            <a:ext cx="8229600" cy="4281339"/>
          </a:xfrm>
        </p:spPr>
        <p:txBody>
          <a:bodyPr>
            <a:normAutofit fontScale="92500" lnSpcReduction="20000"/>
          </a:bodyPr>
          <a:lstStyle/>
          <a:p>
            <a:r>
              <a:rPr lang="en-US" dirty="0" err="1" smtClean="0"/>
              <a:t>Analisaremos</a:t>
            </a:r>
            <a:r>
              <a:rPr lang="en-US" dirty="0" smtClean="0"/>
              <a:t> as </a:t>
            </a:r>
            <a:r>
              <a:rPr lang="en-US" dirty="0" err="1" smtClean="0"/>
              <a:t>evidências</a:t>
            </a:r>
            <a:r>
              <a:rPr lang="en-US" dirty="0" smtClean="0"/>
              <a:t> </a:t>
            </a:r>
            <a:r>
              <a:rPr lang="en-US" dirty="0" err="1" smtClean="0"/>
              <a:t>sobre</a:t>
            </a:r>
            <a:r>
              <a:rPr lang="en-US" dirty="0" smtClean="0"/>
              <a:t> </a:t>
            </a:r>
            <a:r>
              <a:rPr lang="en-US" dirty="0" err="1" smtClean="0"/>
              <a:t>os</a:t>
            </a:r>
            <a:r>
              <a:rPr lang="en-US" dirty="0" smtClean="0"/>
              <a:t> </a:t>
            </a:r>
            <a:r>
              <a:rPr lang="en-US" dirty="0" err="1" smtClean="0"/>
              <a:t>programas</a:t>
            </a:r>
            <a:r>
              <a:rPr lang="en-US" dirty="0" smtClean="0"/>
              <a:t> de </a:t>
            </a:r>
            <a:r>
              <a:rPr lang="en-US" dirty="0" err="1" smtClean="0"/>
              <a:t>grande</a:t>
            </a:r>
            <a:r>
              <a:rPr lang="en-US" dirty="0" smtClean="0"/>
              <a:t> </a:t>
            </a:r>
            <a:r>
              <a:rPr lang="en-US" dirty="0" err="1" smtClean="0"/>
              <a:t>escala</a:t>
            </a:r>
            <a:r>
              <a:rPr lang="en-US" dirty="0" smtClean="0"/>
              <a:t>. </a:t>
            </a:r>
            <a:r>
              <a:rPr lang="en-US" dirty="0" err="1" smtClean="0"/>
              <a:t>Esses</a:t>
            </a:r>
            <a:r>
              <a:rPr lang="en-US" dirty="0" smtClean="0"/>
              <a:t> </a:t>
            </a:r>
            <a:r>
              <a:rPr lang="en-US" dirty="0" err="1" smtClean="0"/>
              <a:t>são</a:t>
            </a:r>
            <a:r>
              <a:rPr lang="en-US" dirty="0" smtClean="0"/>
              <a:t> </a:t>
            </a:r>
            <a:r>
              <a:rPr lang="en-US" dirty="0" err="1" smtClean="0"/>
              <a:t>os</a:t>
            </a:r>
            <a:r>
              <a:rPr lang="en-US" dirty="0" smtClean="0"/>
              <a:t> </a:t>
            </a:r>
            <a:r>
              <a:rPr lang="en-US" dirty="0" err="1" smtClean="0"/>
              <a:t>mais</a:t>
            </a:r>
            <a:r>
              <a:rPr lang="en-US" dirty="0" smtClean="0"/>
              <a:t> </a:t>
            </a:r>
            <a:r>
              <a:rPr lang="en-US" dirty="0" err="1" smtClean="0"/>
              <a:t>indicados</a:t>
            </a:r>
            <a:r>
              <a:rPr lang="en-US" dirty="0" smtClean="0"/>
              <a:t> para </a:t>
            </a:r>
            <a:r>
              <a:rPr lang="en-US" dirty="0" err="1" smtClean="0"/>
              <a:t>analisar</a:t>
            </a:r>
            <a:r>
              <a:rPr lang="en-US" dirty="0" smtClean="0"/>
              <a:t> </a:t>
            </a:r>
            <a:r>
              <a:rPr lang="en-US" dirty="0" err="1" smtClean="0"/>
              <a:t>essa</a:t>
            </a:r>
            <a:r>
              <a:rPr lang="en-US" dirty="0" smtClean="0"/>
              <a:t> </a:t>
            </a:r>
            <a:r>
              <a:rPr lang="en-US" dirty="0" err="1" smtClean="0"/>
              <a:t>questão</a:t>
            </a:r>
            <a:r>
              <a:rPr lang="en-US" dirty="0"/>
              <a:t> </a:t>
            </a:r>
            <a:r>
              <a:rPr lang="en-US" dirty="0" smtClean="0"/>
              <a:t>– a chance de </a:t>
            </a:r>
            <a:r>
              <a:rPr lang="en-US" dirty="0" err="1" smtClean="0"/>
              <a:t>poder</a:t>
            </a:r>
            <a:r>
              <a:rPr lang="en-US" dirty="0" smtClean="0"/>
              <a:t> </a:t>
            </a:r>
            <a:r>
              <a:rPr lang="en-US" dirty="0" err="1" smtClean="0"/>
              <a:t>escolher</a:t>
            </a:r>
            <a:r>
              <a:rPr lang="en-US" dirty="0" smtClean="0"/>
              <a:t> a </a:t>
            </a:r>
            <a:r>
              <a:rPr lang="en-US" dirty="0" err="1" smtClean="0"/>
              <a:t>escola</a:t>
            </a:r>
            <a:r>
              <a:rPr lang="en-US" dirty="0" smtClean="0"/>
              <a:t> é dada para um </a:t>
            </a:r>
            <a:r>
              <a:rPr lang="en-US" dirty="0" err="1" smtClean="0"/>
              <a:t>conjunto</a:t>
            </a:r>
            <a:r>
              <a:rPr lang="en-US" dirty="0" smtClean="0"/>
              <a:t> </a:t>
            </a:r>
            <a:r>
              <a:rPr lang="en-US" dirty="0" err="1" smtClean="0"/>
              <a:t>maior</a:t>
            </a:r>
            <a:r>
              <a:rPr lang="en-US" dirty="0" smtClean="0"/>
              <a:t> de </a:t>
            </a:r>
            <a:r>
              <a:rPr lang="en-US" dirty="0" err="1" smtClean="0"/>
              <a:t>estudantes</a:t>
            </a:r>
            <a:r>
              <a:rPr lang="en-US" dirty="0" smtClean="0"/>
              <a:t> e as </a:t>
            </a:r>
            <a:r>
              <a:rPr lang="en-US" dirty="0" err="1" smtClean="0"/>
              <a:t>escolas</a:t>
            </a:r>
            <a:r>
              <a:rPr lang="en-US" dirty="0" smtClean="0"/>
              <a:t> </a:t>
            </a:r>
            <a:r>
              <a:rPr lang="en-US" dirty="0" err="1" smtClean="0"/>
              <a:t>também</a:t>
            </a:r>
            <a:r>
              <a:rPr lang="en-US" dirty="0" smtClean="0"/>
              <a:t> tem a chance de </a:t>
            </a:r>
            <a:r>
              <a:rPr lang="en-US" dirty="0" err="1" smtClean="0"/>
              <a:t>entrar</a:t>
            </a:r>
            <a:r>
              <a:rPr lang="en-US" dirty="0" smtClean="0"/>
              <a:t> e </a:t>
            </a:r>
            <a:r>
              <a:rPr lang="en-US" dirty="0" err="1" smtClean="0"/>
              <a:t>sair</a:t>
            </a:r>
            <a:r>
              <a:rPr lang="en-US" dirty="0" smtClean="0"/>
              <a:t> </a:t>
            </a:r>
            <a:r>
              <a:rPr lang="en-US" dirty="0" err="1" smtClean="0"/>
              <a:t>desse</a:t>
            </a:r>
            <a:r>
              <a:rPr lang="en-US" dirty="0" smtClean="0"/>
              <a:t> </a:t>
            </a:r>
            <a:r>
              <a:rPr lang="en-US" dirty="0" err="1" smtClean="0"/>
              <a:t>mercado</a:t>
            </a:r>
            <a:r>
              <a:rPr lang="en-US" dirty="0" smtClean="0"/>
              <a:t> </a:t>
            </a:r>
            <a:r>
              <a:rPr lang="en-US" dirty="0" err="1" smtClean="0"/>
              <a:t>em</a:t>
            </a:r>
            <a:r>
              <a:rPr lang="en-US" dirty="0" smtClean="0"/>
              <a:t> </a:t>
            </a:r>
            <a:r>
              <a:rPr lang="en-US" dirty="0" err="1" smtClean="0"/>
              <a:t>resposta</a:t>
            </a:r>
            <a:r>
              <a:rPr lang="en-US" dirty="0" smtClean="0"/>
              <a:t>. </a:t>
            </a:r>
          </a:p>
          <a:p>
            <a:r>
              <a:rPr lang="en-US" dirty="0" smtClean="0"/>
              <a:t>A </a:t>
            </a:r>
            <a:r>
              <a:rPr lang="en-US" dirty="0" err="1" smtClean="0"/>
              <a:t>desvantagem</a:t>
            </a:r>
            <a:r>
              <a:rPr lang="en-US" dirty="0" smtClean="0"/>
              <a:t> </a:t>
            </a:r>
            <a:r>
              <a:rPr lang="en-US" dirty="0" err="1" smtClean="0"/>
              <a:t>está</a:t>
            </a:r>
            <a:r>
              <a:rPr lang="en-US" dirty="0" smtClean="0"/>
              <a:t> </a:t>
            </a:r>
            <a:r>
              <a:rPr lang="en-US" dirty="0" err="1" smtClean="0"/>
              <a:t>na</a:t>
            </a:r>
            <a:r>
              <a:rPr lang="en-US" dirty="0" smtClean="0"/>
              <a:t> </a:t>
            </a:r>
            <a:r>
              <a:rPr lang="en-US" dirty="0" err="1" smtClean="0"/>
              <a:t>dificuldade</a:t>
            </a:r>
            <a:r>
              <a:rPr lang="en-US" dirty="0" smtClean="0"/>
              <a:t> de </a:t>
            </a:r>
            <a:r>
              <a:rPr lang="en-US" dirty="0" err="1" smtClean="0"/>
              <a:t>identificação</a:t>
            </a:r>
            <a:r>
              <a:rPr lang="en-US" dirty="0" smtClean="0"/>
              <a:t>: </a:t>
            </a:r>
            <a:r>
              <a:rPr lang="en-US" dirty="0" err="1" smtClean="0"/>
              <a:t>eles</a:t>
            </a:r>
            <a:r>
              <a:rPr lang="en-US" dirty="0" smtClean="0"/>
              <a:t> </a:t>
            </a:r>
            <a:r>
              <a:rPr lang="en-US" dirty="0" err="1" smtClean="0"/>
              <a:t>envolvem</a:t>
            </a:r>
            <a:r>
              <a:rPr lang="en-US" dirty="0" smtClean="0"/>
              <a:t> a </a:t>
            </a:r>
            <a:r>
              <a:rPr lang="en-US" dirty="0" err="1" smtClean="0"/>
              <a:t>distribuição</a:t>
            </a:r>
            <a:r>
              <a:rPr lang="en-US" dirty="0" smtClean="0"/>
              <a:t> de voucher para </a:t>
            </a:r>
            <a:r>
              <a:rPr lang="en-US" dirty="0" err="1" smtClean="0"/>
              <a:t>qualquer</a:t>
            </a:r>
            <a:r>
              <a:rPr lang="en-US" dirty="0" smtClean="0"/>
              <a:t> um que </a:t>
            </a:r>
            <a:r>
              <a:rPr lang="en-US" dirty="0" err="1" smtClean="0"/>
              <a:t>queira</a:t>
            </a:r>
            <a:r>
              <a:rPr lang="en-US" dirty="0" smtClean="0"/>
              <a:t> </a:t>
            </a:r>
            <a:r>
              <a:rPr lang="en-US" dirty="0" err="1" smtClean="0"/>
              <a:t>usar</a:t>
            </a:r>
            <a:r>
              <a:rPr lang="en-US" dirty="0"/>
              <a:t> </a:t>
            </a:r>
            <a:r>
              <a:rPr lang="en-US" dirty="0" smtClean="0"/>
              <a:t>e, </a:t>
            </a:r>
            <a:r>
              <a:rPr lang="en-US" dirty="0" err="1" smtClean="0"/>
              <a:t>em</a:t>
            </a:r>
            <a:r>
              <a:rPr lang="en-US" dirty="0" smtClean="0"/>
              <a:t> </a:t>
            </a:r>
            <a:r>
              <a:rPr lang="en-US" dirty="0" err="1" smtClean="0"/>
              <a:t>geral</a:t>
            </a:r>
            <a:r>
              <a:rPr lang="en-US" dirty="0" smtClean="0"/>
              <a:t>, </a:t>
            </a:r>
            <a:r>
              <a:rPr lang="en-US" dirty="0" err="1" smtClean="0"/>
              <a:t>são</a:t>
            </a:r>
            <a:r>
              <a:rPr lang="en-US" dirty="0" smtClean="0"/>
              <a:t> </a:t>
            </a:r>
            <a:r>
              <a:rPr lang="en-US" dirty="0" err="1" smtClean="0"/>
              <a:t>implementados</a:t>
            </a:r>
            <a:r>
              <a:rPr lang="en-US" dirty="0" smtClean="0"/>
              <a:t> </a:t>
            </a:r>
            <a:r>
              <a:rPr lang="en-US" dirty="0" err="1" smtClean="0"/>
              <a:t>em</a:t>
            </a:r>
            <a:r>
              <a:rPr lang="en-US" dirty="0" smtClean="0"/>
              <a:t> </a:t>
            </a:r>
            <a:r>
              <a:rPr lang="en-US" dirty="0" err="1" smtClean="0"/>
              <a:t>nível</a:t>
            </a:r>
            <a:r>
              <a:rPr lang="en-US" dirty="0" smtClean="0"/>
              <a:t> </a:t>
            </a:r>
            <a:r>
              <a:rPr lang="en-US" dirty="0" err="1" smtClean="0"/>
              <a:t>nacional</a:t>
            </a:r>
            <a:r>
              <a:rPr lang="en-US" dirty="0" smtClean="0"/>
              <a:t>. </a:t>
            </a:r>
            <a:r>
              <a:rPr lang="en-US" dirty="0" err="1" smtClean="0"/>
              <a:t>Então</a:t>
            </a:r>
            <a:r>
              <a:rPr lang="en-US" dirty="0" smtClean="0"/>
              <a:t>, </a:t>
            </a:r>
            <a:r>
              <a:rPr lang="en-US" dirty="0" err="1" smtClean="0"/>
              <a:t>fica</a:t>
            </a:r>
            <a:r>
              <a:rPr lang="en-US" dirty="0" smtClean="0"/>
              <a:t> </a:t>
            </a:r>
            <a:r>
              <a:rPr lang="en-US" dirty="0" err="1" smtClean="0"/>
              <a:t>díficil</a:t>
            </a:r>
            <a:r>
              <a:rPr lang="en-US" dirty="0" smtClean="0"/>
              <a:t> </a:t>
            </a:r>
            <a:r>
              <a:rPr lang="en-US" dirty="0" err="1" smtClean="0"/>
              <a:t>eleger</a:t>
            </a:r>
            <a:r>
              <a:rPr lang="en-US" dirty="0" smtClean="0"/>
              <a:t> </a:t>
            </a:r>
            <a:r>
              <a:rPr lang="en-US" dirty="0" err="1" smtClean="0"/>
              <a:t>contrafactuais</a:t>
            </a:r>
            <a:r>
              <a:rPr lang="en-US" dirty="0" smtClean="0"/>
              <a:t>.</a:t>
            </a:r>
            <a:endParaRPr lang="pt-BR" dirty="0"/>
          </a:p>
        </p:txBody>
      </p:sp>
    </p:spTree>
    <p:extLst>
      <p:ext uri="{BB962C8B-B14F-4D97-AF65-F5344CB8AC3E}">
        <p14:creationId xmlns:p14="http://schemas.microsoft.com/office/powerpoint/2010/main" val="335141469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88640"/>
            <a:ext cx="8229600" cy="850106"/>
          </a:xfrm>
        </p:spPr>
        <p:txBody>
          <a:bodyPr/>
          <a:lstStyle/>
          <a:p>
            <a:r>
              <a:rPr lang="pt-BR" dirty="0" smtClean="0"/>
              <a:t>Chile e Suécia</a:t>
            </a:r>
            <a:endParaRPr lang="pt-BR" dirty="0"/>
          </a:p>
        </p:txBody>
      </p:sp>
      <p:sp>
        <p:nvSpPr>
          <p:cNvPr id="3" name="Espaço Reservado para Conteúdo 2"/>
          <p:cNvSpPr>
            <a:spLocks noGrp="1"/>
          </p:cNvSpPr>
          <p:nvPr>
            <p:ph idx="1"/>
          </p:nvPr>
        </p:nvSpPr>
        <p:spPr>
          <a:xfrm>
            <a:off x="457200" y="1268760"/>
            <a:ext cx="8229600" cy="5472608"/>
          </a:xfrm>
        </p:spPr>
        <p:txBody>
          <a:bodyPr>
            <a:normAutofit fontScale="77500" lnSpcReduction="20000"/>
          </a:bodyPr>
          <a:lstStyle/>
          <a:p>
            <a:r>
              <a:rPr lang="en-US" b="1" dirty="0" smtClean="0"/>
              <a:t>Chile</a:t>
            </a:r>
            <a:r>
              <a:rPr lang="en-US" dirty="0" smtClean="0"/>
              <a:t>: </a:t>
            </a:r>
            <a:r>
              <a:rPr lang="en-US" dirty="0" err="1" smtClean="0"/>
              <a:t>escolas</a:t>
            </a:r>
            <a:r>
              <a:rPr lang="en-US" dirty="0" smtClean="0"/>
              <a:t> </a:t>
            </a:r>
            <a:r>
              <a:rPr lang="en-US" dirty="0" err="1" smtClean="0"/>
              <a:t>privadas</a:t>
            </a:r>
            <a:r>
              <a:rPr lang="en-US" dirty="0" smtClean="0"/>
              <a:t> </a:t>
            </a:r>
            <a:r>
              <a:rPr lang="en-US" dirty="0" err="1" smtClean="0"/>
              <a:t>podiam</a:t>
            </a:r>
            <a:r>
              <a:rPr lang="en-US" dirty="0" smtClean="0"/>
              <a:t> </a:t>
            </a:r>
            <a:r>
              <a:rPr lang="en-US" dirty="0" err="1" smtClean="0"/>
              <a:t>utilizar</a:t>
            </a:r>
            <a:r>
              <a:rPr lang="en-US" dirty="0" smtClean="0"/>
              <a:t> </a:t>
            </a:r>
            <a:r>
              <a:rPr lang="en-US" dirty="0" err="1" smtClean="0"/>
              <a:t>seus</a:t>
            </a:r>
            <a:r>
              <a:rPr lang="en-US" dirty="0" smtClean="0"/>
              <a:t> </a:t>
            </a:r>
            <a:r>
              <a:rPr lang="en-US" dirty="0" err="1" smtClean="0"/>
              <a:t>próprios</a:t>
            </a:r>
            <a:r>
              <a:rPr lang="en-US" dirty="0" smtClean="0"/>
              <a:t> </a:t>
            </a:r>
            <a:r>
              <a:rPr lang="en-US" dirty="0" err="1" smtClean="0"/>
              <a:t>critérios</a:t>
            </a:r>
            <a:r>
              <a:rPr lang="en-US" dirty="0" smtClean="0"/>
              <a:t> para a </a:t>
            </a:r>
            <a:r>
              <a:rPr lang="en-US" dirty="0" err="1" smtClean="0"/>
              <a:t>admissão</a:t>
            </a:r>
            <a:r>
              <a:rPr lang="en-US" dirty="0" smtClean="0"/>
              <a:t> dos </a:t>
            </a:r>
            <a:r>
              <a:rPr lang="en-US" dirty="0" err="1" smtClean="0"/>
              <a:t>alunos</a:t>
            </a:r>
            <a:r>
              <a:rPr lang="en-US" dirty="0" smtClean="0"/>
              <a:t>. </a:t>
            </a:r>
            <a:r>
              <a:rPr lang="en-US" dirty="0" err="1" smtClean="0"/>
              <a:t>Esses</a:t>
            </a:r>
            <a:r>
              <a:rPr lang="en-US" dirty="0" smtClean="0"/>
              <a:t> </a:t>
            </a:r>
            <a:r>
              <a:rPr lang="en-US" dirty="0" err="1" smtClean="0"/>
              <a:t>critérios</a:t>
            </a:r>
            <a:r>
              <a:rPr lang="en-US" dirty="0" smtClean="0"/>
              <a:t> </a:t>
            </a:r>
            <a:r>
              <a:rPr lang="en-US" dirty="0" err="1" smtClean="0"/>
              <a:t>incluiam</a:t>
            </a:r>
            <a:r>
              <a:rPr lang="en-US" dirty="0" smtClean="0"/>
              <a:t> </a:t>
            </a:r>
            <a:r>
              <a:rPr lang="en-US" dirty="0" err="1" smtClean="0"/>
              <a:t>exames</a:t>
            </a:r>
            <a:r>
              <a:rPr lang="en-US" dirty="0" smtClean="0"/>
              <a:t> de </a:t>
            </a:r>
            <a:r>
              <a:rPr lang="en-US" dirty="0" err="1" smtClean="0"/>
              <a:t>admissão</a:t>
            </a:r>
            <a:r>
              <a:rPr lang="en-US" dirty="0" smtClean="0"/>
              <a:t>, </a:t>
            </a:r>
            <a:r>
              <a:rPr lang="en-US" dirty="0" err="1" smtClean="0"/>
              <a:t>entrevistas</a:t>
            </a:r>
            <a:r>
              <a:rPr lang="en-US" dirty="0" smtClean="0"/>
              <a:t> com </a:t>
            </a:r>
            <a:r>
              <a:rPr lang="en-US" dirty="0" err="1" smtClean="0"/>
              <a:t>os</a:t>
            </a:r>
            <a:r>
              <a:rPr lang="en-US" dirty="0" smtClean="0"/>
              <a:t> </a:t>
            </a:r>
            <a:r>
              <a:rPr lang="en-US" dirty="0" err="1" smtClean="0"/>
              <a:t>pais</a:t>
            </a:r>
            <a:r>
              <a:rPr lang="en-US" dirty="0" smtClean="0"/>
              <a:t> e com </a:t>
            </a:r>
            <a:r>
              <a:rPr lang="en-US" dirty="0" err="1" smtClean="0"/>
              <a:t>os</a:t>
            </a:r>
            <a:r>
              <a:rPr lang="en-US" dirty="0" smtClean="0"/>
              <a:t> </a:t>
            </a:r>
            <a:r>
              <a:rPr lang="en-US" dirty="0" err="1" smtClean="0"/>
              <a:t>alunos</a:t>
            </a:r>
            <a:r>
              <a:rPr lang="en-US" dirty="0" smtClean="0"/>
              <a:t>. </a:t>
            </a:r>
            <a:r>
              <a:rPr lang="en-US" dirty="0" err="1" smtClean="0"/>
              <a:t>Além</a:t>
            </a:r>
            <a:r>
              <a:rPr lang="en-US" dirty="0" smtClean="0"/>
              <a:t> disso, a </a:t>
            </a:r>
            <a:r>
              <a:rPr lang="en-US" dirty="0" err="1" smtClean="0"/>
              <a:t>partir</a:t>
            </a:r>
            <a:r>
              <a:rPr lang="en-US" dirty="0" smtClean="0"/>
              <a:t> da </a:t>
            </a:r>
            <a:r>
              <a:rPr lang="en-US" dirty="0" err="1" smtClean="0"/>
              <a:t>metade</a:t>
            </a:r>
            <a:r>
              <a:rPr lang="en-US" dirty="0" smtClean="0"/>
              <a:t> dos </a:t>
            </a:r>
            <a:r>
              <a:rPr lang="en-US" dirty="0" err="1" smtClean="0"/>
              <a:t>anos</a:t>
            </a:r>
            <a:r>
              <a:rPr lang="en-US" dirty="0" smtClean="0"/>
              <a:t> 90, as </a:t>
            </a:r>
            <a:r>
              <a:rPr lang="en-US" dirty="0" err="1" smtClean="0"/>
              <a:t>escolas</a:t>
            </a:r>
            <a:r>
              <a:rPr lang="en-US" dirty="0" smtClean="0"/>
              <a:t> </a:t>
            </a:r>
            <a:r>
              <a:rPr lang="en-US" dirty="0" err="1" smtClean="0"/>
              <a:t>também</a:t>
            </a:r>
            <a:r>
              <a:rPr lang="en-US" dirty="0" smtClean="0"/>
              <a:t> </a:t>
            </a:r>
            <a:r>
              <a:rPr lang="en-US" dirty="0" err="1" smtClean="0"/>
              <a:t>podiam</a:t>
            </a:r>
            <a:r>
              <a:rPr lang="en-US" dirty="0" smtClean="0"/>
              <a:t> </a:t>
            </a:r>
            <a:r>
              <a:rPr lang="en-US" dirty="0" err="1" smtClean="0"/>
              <a:t>cobrar</a:t>
            </a:r>
            <a:r>
              <a:rPr lang="en-US" dirty="0"/>
              <a:t> </a:t>
            </a:r>
            <a:r>
              <a:rPr lang="en-US" dirty="0" smtClean="0"/>
              <a:t>tuition add-ons</a:t>
            </a:r>
            <a:r>
              <a:rPr lang="en-US" dirty="0"/>
              <a:t>.  </a:t>
            </a:r>
            <a:endParaRPr lang="en-US" dirty="0" smtClean="0"/>
          </a:p>
          <a:p>
            <a:endParaRPr lang="en-US" dirty="0"/>
          </a:p>
          <a:p>
            <a:r>
              <a:rPr lang="en-US" dirty="0"/>
              <a:t>Hsieh and </a:t>
            </a:r>
            <a:r>
              <a:rPr lang="en-US" dirty="0" err="1"/>
              <a:t>Urquiola</a:t>
            </a:r>
            <a:r>
              <a:rPr lang="en-US" dirty="0"/>
              <a:t> (2003, 2006) </a:t>
            </a:r>
            <a:r>
              <a:rPr lang="en-US" dirty="0" err="1" smtClean="0"/>
              <a:t>analisam</a:t>
            </a:r>
            <a:r>
              <a:rPr lang="en-US" dirty="0" smtClean="0"/>
              <a:t> </a:t>
            </a:r>
            <a:r>
              <a:rPr lang="en-US" dirty="0" err="1" smtClean="0"/>
              <a:t>possíveis</a:t>
            </a:r>
            <a:r>
              <a:rPr lang="en-US" dirty="0" smtClean="0"/>
              <a:t> </a:t>
            </a:r>
            <a:r>
              <a:rPr lang="en-US" dirty="0" err="1" smtClean="0"/>
              <a:t>efeitos</a:t>
            </a:r>
            <a:r>
              <a:rPr lang="en-US" dirty="0" smtClean="0"/>
              <a:t> de sorting </a:t>
            </a:r>
            <a:r>
              <a:rPr lang="en-US" dirty="0" err="1" smtClean="0"/>
              <a:t>olhando</a:t>
            </a:r>
            <a:r>
              <a:rPr lang="en-US" dirty="0" smtClean="0"/>
              <a:t> para o </a:t>
            </a:r>
            <a:r>
              <a:rPr lang="en-US" dirty="0" err="1" smtClean="0"/>
              <a:t>crescimento</a:t>
            </a:r>
            <a:r>
              <a:rPr lang="en-US" dirty="0" smtClean="0"/>
              <a:t> do </a:t>
            </a:r>
            <a:r>
              <a:rPr lang="en-US" dirty="0" err="1" smtClean="0"/>
              <a:t>setor</a:t>
            </a:r>
            <a:r>
              <a:rPr lang="en-US" dirty="0" smtClean="0"/>
              <a:t> </a:t>
            </a:r>
            <a:r>
              <a:rPr lang="en-US" dirty="0" err="1" smtClean="0"/>
              <a:t>privado</a:t>
            </a:r>
            <a:r>
              <a:rPr lang="en-US" dirty="0" smtClean="0"/>
              <a:t> entre </a:t>
            </a:r>
            <a:r>
              <a:rPr lang="en-US" dirty="0" err="1" smtClean="0"/>
              <a:t>os</a:t>
            </a:r>
            <a:r>
              <a:rPr lang="en-US" dirty="0" smtClean="0"/>
              <a:t> </a:t>
            </a:r>
            <a:r>
              <a:rPr lang="en-US" dirty="0" err="1" smtClean="0"/>
              <a:t>municípios</a:t>
            </a:r>
            <a:r>
              <a:rPr lang="en-US" dirty="0" smtClean="0"/>
              <a:t>. </a:t>
            </a:r>
            <a:r>
              <a:rPr lang="en-US" dirty="0" err="1" smtClean="0"/>
              <a:t>Eles</a:t>
            </a:r>
            <a:r>
              <a:rPr lang="en-US" dirty="0" smtClean="0"/>
              <a:t> </a:t>
            </a:r>
            <a:r>
              <a:rPr lang="en-US" dirty="0" err="1" smtClean="0"/>
              <a:t>essencialmente</a:t>
            </a:r>
            <a:r>
              <a:rPr lang="en-US" dirty="0" smtClean="0"/>
              <a:t> </a:t>
            </a:r>
            <a:r>
              <a:rPr lang="en-US" dirty="0" err="1" smtClean="0"/>
              <a:t>aplicam</a:t>
            </a:r>
            <a:r>
              <a:rPr lang="en-US" dirty="0" smtClean="0"/>
              <a:t> </a:t>
            </a:r>
            <a:r>
              <a:rPr lang="en-US" dirty="0" err="1" smtClean="0"/>
              <a:t>modelos</a:t>
            </a:r>
            <a:r>
              <a:rPr lang="en-US" dirty="0" smtClean="0"/>
              <a:t> de </a:t>
            </a:r>
            <a:r>
              <a:rPr lang="en-US" dirty="0" err="1" smtClean="0"/>
              <a:t>diferenças</a:t>
            </a:r>
            <a:r>
              <a:rPr lang="en-US" dirty="0" smtClean="0"/>
              <a:t> </a:t>
            </a:r>
            <a:r>
              <a:rPr lang="en-US" dirty="0" err="1" smtClean="0"/>
              <a:t>em</a:t>
            </a:r>
            <a:r>
              <a:rPr lang="en-US" dirty="0" smtClean="0"/>
              <a:t> </a:t>
            </a:r>
            <a:r>
              <a:rPr lang="en-US" dirty="0" err="1" smtClean="0"/>
              <a:t>diferenças</a:t>
            </a:r>
            <a:r>
              <a:rPr lang="en-US" dirty="0" smtClean="0"/>
              <a:t> e </a:t>
            </a:r>
            <a:r>
              <a:rPr lang="en-US" dirty="0" err="1" smtClean="0"/>
              <a:t>olham</a:t>
            </a:r>
            <a:r>
              <a:rPr lang="en-US" dirty="0" smtClean="0"/>
              <a:t> se </a:t>
            </a:r>
            <a:r>
              <a:rPr lang="en-US" dirty="0" err="1" smtClean="0"/>
              <a:t>medidas</a:t>
            </a:r>
            <a:r>
              <a:rPr lang="en-US" dirty="0" smtClean="0"/>
              <a:t> de </a:t>
            </a:r>
            <a:r>
              <a:rPr lang="en-US" dirty="0" err="1" smtClean="0"/>
              <a:t>estratificação</a:t>
            </a:r>
            <a:r>
              <a:rPr lang="en-US" dirty="0" smtClean="0"/>
              <a:t> </a:t>
            </a:r>
            <a:r>
              <a:rPr lang="en-US" dirty="0" err="1" smtClean="0"/>
              <a:t>aumentaram</a:t>
            </a:r>
            <a:r>
              <a:rPr lang="en-US" dirty="0" smtClean="0"/>
              <a:t> </a:t>
            </a:r>
            <a:r>
              <a:rPr lang="en-US" dirty="0" err="1" smtClean="0"/>
              <a:t>mais</a:t>
            </a:r>
            <a:r>
              <a:rPr lang="en-US" dirty="0" smtClean="0"/>
              <a:t> </a:t>
            </a:r>
            <a:r>
              <a:rPr lang="en-US" dirty="0" err="1" smtClean="0"/>
              <a:t>em</a:t>
            </a:r>
            <a:r>
              <a:rPr lang="en-US" dirty="0" smtClean="0"/>
              <a:t> </a:t>
            </a:r>
            <a:r>
              <a:rPr lang="en-US" dirty="0" err="1" smtClean="0"/>
              <a:t>mercados</a:t>
            </a:r>
            <a:r>
              <a:rPr lang="en-US" dirty="0" smtClean="0"/>
              <a:t> com </a:t>
            </a:r>
            <a:r>
              <a:rPr lang="en-US" dirty="0" err="1" smtClean="0"/>
              <a:t>maior</a:t>
            </a:r>
            <a:r>
              <a:rPr lang="en-US" dirty="0" smtClean="0"/>
              <a:t> </a:t>
            </a:r>
            <a:r>
              <a:rPr lang="en-US" dirty="0" err="1" smtClean="0"/>
              <a:t>crescimento</a:t>
            </a:r>
            <a:r>
              <a:rPr lang="en-US" dirty="0" smtClean="0"/>
              <a:t> do </a:t>
            </a:r>
            <a:r>
              <a:rPr lang="en-US" dirty="0" err="1" smtClean="0"/>
              <a:t>setor</a:t>
            </a:r>
            <a:r>
              <a:rPr lang="en-US" dirty="0" smtClean="0"/>
              <a:t> de voucher </a:t>
            </a:r>
            <a:r>
              <a:rPr lang="en-US" dirty="0" err="1" smtClean="0"/>
              <a:t>privado</a:t>
            </a:r>
            <a:r>
              <a:rPr lang="en-US" dirty="0" smtClean="0"/>
              <a:t>. [</a:t>
            </a:r>
            <a:r>
              <a:rPr lang="en-US" dirty="0" err="1" smtClean="0"/>
              <a:t>problema</a:t>
            </a:r>
            <a:r>
              <a:rPr lang="en-US" dirty="0" smtClean="0"/>
              <a:t> </a:t>
            </a:r>
            <a:r>
              <a:rPr lang="en-US" dirty="0" err="1" smtClean="0"/>
              <a:t>aqui</a:t>
            </a:r>
            <a:r>
              <a:rPr lang="en-US" dirty="0" smtClean="0"/>
              <a:t> de </a:t>
            </a:r>
            <a:r>
              <a:rPr lang="en-US" dirty="0" err="1" smtClean="0"/>
              <a:t>tendências</a:t>
            </a:r>
            <a:r>
              <a:rPr lang="en-US" dirty="0" smtClean="0"/>
              <a:t> </a:t>
            </a:r>
            <a:r>
              <a:rPr lang="en-US" dirty="0" err="1" smtClean="0"/>
              <a:t>pré-tratamento</a:t>
            </a:r>
            <a:r>
              <a:rPr lang="en-US" dirty="0" smtClean="0"/>
              <a:t> </a:t>
            </a:r>
            <a:r>
              <a:rPr lang="en-US" dirty="0" err="1" smtClean="0"/>
              <a:t>diferentes</a:t>
            </a:r>
            <a:r>
              <a:rPr lang="en-US" dirty="0" smtClean="0"/>
              <a:t>]. </a:t>
            </a:r>
            <a:r>
              <a:rPr lang="en-US" dirty="0" err="1" smtClean="0"/>
              <a:t>Os</a:t>
            </a:r>
            <a:r>
              <a:rPr lang="en-US" dirty="0" smtClean="0"/>
              <a:t> </a:t>
            </a:r>
            <a:r>
              <a:rPr lang="en-US" dirty="0" err="1" smtClean="0"/>
              <a:t>autores</a:t>
            </a:r>
            <a:r>
              <a:rPr lang="en-US" dirty="0" smtClean="0"/>
              <a:t> </a:t>
            </a:r>
            <a:r>
              <a:rPr lang="en-US" dirty="0" err="1" smtClean="0"/>
              <a:t>encontram</a:t>
            </a:r>
            <a:r>
              <a:rPr lang="en-US" dirty="0" smtClean="0"/>
              <a:t> </a:t>
            </a:r>
            <a:r>
              <a:rPr lang="en-US" dirty="0" err="1" smtClean="0"/>
              <a:t>evidências</a:t>
            </a:r>
            <a:r>
              <a:rPr lang="en-US" dirty="0" smtClean="0"/>
              <a:t> que o </a:t>
            </a:r>
            <a:r>
              <a:rPr lang="en-US" dirty="0" err="1" smtClean="0"/>
              <a:t>crescimento</a:t>
            </a:r>
            <a:r>
              <a:rPr lang="en-US" dirty="0" smtClean="0"/>
              <a:t> </a:t>
            </a:r>
            <a:r>
              <a:rPr lang="en-US" dirty="0" err="1" smtClean="0"/>
              <a:t>induzido</a:t>
            </a:r>
            <a:r>
              <a:rPr lang="en-US" dirty="0" smtClean="0"/>
              <a:t> </a:t>
            </a:r>
            <a:r>
              <a:rPr lang="en-US" dirty="0" err="1" smtClean="0"/>
              <a:t>pelo</a:t>
            </a:r>
            <a:r>
              <a:rPr lang="en-US" dirty="0" smtClean="0"/>
              <a:t> voucher </a:t>
            </a:r>
            <a:r>
              <a:rPr lang="en-US" dirty="0" err="1" smtClean="0"/>
              <a:t>foi</a:t>
            </a:r>
            <a:r>
              <a:rPr lang="en-US" dirty="0" smtClean="0"/>
              <a:t> </a:t>
            </a:r>
            <a:r>
              <a:rPr lang="en-US" dirty="0" err="1" smtClean="0"/>
              <a:t>associado</a:t>
            </a:r>
            <a:r>
              <a:rPr lang="en-US" dirty="0" smtClean="0"/>
              <a:t> a </a:t>
            </a:r>
            <a:r>
              <a:rPr lang="en-US" dirty="0" err="1" smtClean="0"/>
              <a:t>uma</a:t>
            </a:r>
            <a:r>
              <a:rPr lang="en-US" dirty="0" smtClean="0"/>
              <a:t> </a:t>
            </a:r>
            <a:r>
              <a:rPr lang="en-US" dirty="0" err="1" smtClean="0"/>
              <a:t>saída</a:t>
            </a:r>
            <a:r>
              <a:rPr lang="en-US" dirty="0" smtClean="0"/>
              <a:t> da </a:t>
            </a:r>
            <a:r>
              <a:rPr lang="en-US" dirty="0" err="1" smtClean="0"/>
              <a:t>classe</a:t>
            </a:r>
            <a:r>
              <a:rPr lang="en-US" dirty="0" smtClean="0"/>
              <a:t> </a:t>
            </a:r>
            <a:r>
              <a:rPr lang="en-US" dirty="0" err="1" smtClean="0"/>
              <a:t>média</a:t>
            </a:r>
            <a:r>
              <a:rPr lang="en-US" dirty="0" smtClean="0"/>
              <a:t> das </a:t>
            </a:r>
            <a:r>
              <a:rPr lang="en-US" dirty="0" err="1" smtClean="0"/>
              <a:t>escolas</a:t>
            </a:r>
            <a:r>
              <a:rPr lang="en-US" dirty="0" smtClean="0"/>
              <a:t> </a:t>
            </a:r>
            <a:r>
              <a:rPr lang="en-US" dirty="0" err="1" smtClean="0"/>
              <a:t>públicas</a:t>
            </a:r>
            <a:r>
              <a:rPr lang="en-US" dirty="0" smtClean="0"/>
              <a:t> </a:t>
            </a:r>
            <a:r>
              <a:rPr lang="en-US" dirty="0" err="1" smtClean="0"/>
              <a:t>consistente</a:t>
            </a:r>
            <a:r>
              <a:rPr lang="en-US" dirty="0" smtClean="0"/>
              <a:t> com cream skimming. </a:t>
            </a:r>
            <a:endParaRPr lang="pt-BR" dirty="0"/>
          </a:p>
        </p:txBody>
      </p:sp>
    </p:spTree>
    <p:extLst>
      <p:ext uri="{BB962C8B-B14F-4D97-AF65-F5344CB8AC3E}">
        <p14:creationId xmlns:p14="http://schemas.microsoft.com/office/powerpoint/2010/main" val="31070663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Chile e Suécia</a:t>
            </a:r>
          </a:p>
        </p:txBody>
      </p:sp>
      <p:sp>
        <p:nvSpPr>
          <p:cNvPr id="3" name="Espaço Reservado para Conteúdo 2"/>
          <p:cNvSpPr>
            <a:spLocks noGrp="1"/>
          </p:cNvSpPr>
          <p:nvPr>
            <p:ph idx="1"/>
          </p:nvPr>
        </p:nvSpPr>
        <p:spPr>
          <a:xfrm>
            <a:off x="457200" y="1600200"/>
            <a:ext cx="8229600" cy="4709120"/>
          </a:xfrm>
        </p:spPr>
        <p:txBody>
          <a:bodyPr>
            <a:normAutofit fontScale="77500" lnSpcReduction="20000"/>
          </a:bodyPr>
          <a:lstStyle/>
          <a:p>
            <a:r>
              <a:rPr lang="pt-BR" dirty="0" smtClean="0"/>
              <a:t>Na </a:t>
            </a:r>
            <a:r>
              <a:rPr lang="pt-BR" b="1" dirty="0" smtClean="0"/>
              <a:t>Suécia</a:t>
            </a:r>
            <a:r>
              <a:rPr lang="pt-BR" dirty="0" smtClean="0"/>
              <a:t>, </a:t>
            </a:r>
            <a:r>
              <a:rPr lang="pt-BR" dirty="0" err="1" smtClean="0"/>
              <a:t>sorting</a:t>
            </a:r>
            <a:r>
              <a:rPr lang="pt-BR" dirty="0" smtClean="0"/>
              <a:t> não parece ser um problema. O design do programa colocava que as escolas independentes deviam aplicar o critério de ordem de chegada se houvesse excesso de demanda e </a:t>
            </a:r>
            <a:r>
              <a:rPr lang="pt-BR" dirty="0" err="1" smtClean="0"/>
              <a:t>tuition</a:t>
            </a:r>
            <a:r>
              <a:rPr lang="pt-BR" dirty="0" smtClean="0"/>
              <a:t> add-ons não eram permitidos. Contudo, há </a:t>
            </a:r>
            <a:r>
              <a:rPr lang="pt-BR" dirty="0" smtClean="0"/>
              <a:t>evidência </a:t>
            </a:r>
            <a:r>
              <a:rPr lang="pt-BR" dirty="0" smtClean="0"/>
              <a:t>de algum efeito de </a:t>
            </a:r>
            <a:r>
              <a:rPr lang="pt-BR" dirty="0" err="1" smtClean="0"/>
              <a:t>sorting</a:t>
            </a:r>
            <a:r>
              <a:rPr lang="pt-BR" dirty="0" smtClean="0"/>
              <a:t>, mas pequeno comparado ao Chile. </a:t>
            </a:r>
          </a:p>
          <a:p>
            <a:r>
              <a:rPr lang="pt-BR" dirty="0" err="1" smtClean="0"/>
              <a:t>Sandstrom</a:t>
            </a:r>
            <a:r>
              <a:rPr lang="pt-BR" dirty="0" smtClean="0"/>
              <a:t> </a:t>
            </a:r>
            <a:r>
              <a:rPr lang="pt-BR" dirty="0" err="1" smtClean="0"/>
              <a:t>and</a:t>
            </a:r>
            <a:r>
              <a:rPr lang="pt-BR" dirty="0" smtClean="0"/>
              <a:t> </a:t>
            </a:r>
            <a:r>
              <a:rPr lang="pt-BR" dirty="0" err="1" smtClean="0"/>
              <a:t>Bergstrom</a:t>
            </a:r>
            <a:r>
              <a:rPr lang="pt-BR" dirty="0" smtClean="0"/>
              <a:t> (2005) reportaram que a probabilidade de ser imigrante é maior para os estudantes das escolas independentes e que tem pais com maior renda e maior educação. </a:t>
            </a:r>
            <a:r>
              <a:rPr lang="pt-BR" dirty="0" err="1" smtClean="0"/>
              <a:t>Bohlmark</a:t>
            </a:r>
            <a:r>
              <a:rPr lang="pt-BR" dirty="0" smtClean="0"/>
              <a:t> </a:t>
            </a:r>
            <a:r>
              <a:rPr lang="pt-BR" dirty="0" err="1" smtClean="0"/>
              <a:t>and</a:t>
            </a:r>
            <a:r>
              <a:rPr lang="pt-BR" dirty="0" smtClean="0"/>
              <a:t> </a:t>
            </a:r>
            <a:r>
              <a:rPr lang="pt-BR" dirty="0" err="1" smtClean="0"/>
              <a:t>Lindahl</a:t>
            </a:r>
            <a:r>
              <a:rPr lang="pt-BR" dirty="0" smtClean="0"/>
              <a:t> (2007) mostram também que escolas públicas tendem a perder alunos que são filhos de imigrantes ou cujos pais são mais educados (não encontra evidência para </a:t>
            </a:r>
            <a:r>
              <a:rPr lang="pt-BR" dirty="0" err="1" smtClean="0"/>
              <a:t>sorting</a:t>
            </a:r>
            <a:r>
              <a:rPr lang="pt-BR" dirty="0" smtClean="0"/>
              <a:t> por renda). </a:t>
            </a:r>
          </a:p>
        </p:txBody>
      </p:sp>
    </p:spTree>
    <p:extLst>
      <p:ext uri="{BB962C8B-B14F-4D97-AF65-F5344CB8AC3E}">
        <p14:creationId xmlns:p14="http://schemas.microsoft.com/office/powerpoint/2010/main" val="1459936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5 questões que norteiam a pesquisa realizada no </a:t>
            </a:r>
            <a:r>
              <a:rPr lang="pt-BR" i="1" dirty="0" err="1" smtClean="0"/>
              <a:t>survey</a:t>
            </a:r>
            <a:endParaRPr lang="pt-BR" i="1" dirty="0"/>
          </a:p>
        </p:txBody>
      </p:sp>
      <p:sp>
        <p:nvSpPr>
          <p:cNvPr id="3" name="Espaço Reservado para Conteúdo 2"/>
          <p:cNvSpPr>
            <a:spLocks noGrp="1"/>
          </p:cNvSpPr>
          <p:nvPr>
            <p:ph idx="1"/>
          </p:nvPr>
        </p:nvSpPr>
        <p:spPr/>
        <p:txBody>
          <a:bodyPr>
            <a:normAutofit fontScale="77500" lnSpcReduction="20000"/>
          </a:bodyPr>
          <a:lstStyle/>
          <a:p>
            <a:pPr marL="514350" indent="-514350">
              <a:buFont typeface="+mj-lt"/>
              <a:buAutoNum type="arabicPeriod"/>
            </a:pPr>
            <a:r>
              <a:rPr lang="en-US" dirty="0" smtClean="0"/>
              <a:t>What effects do vouchers have on the students who use them?   </a:t>
            </a:r>
          </a:p>
          <a:p>
            <a:pPr marL="514350" indent="-514350">
              <a:buFont typeface="+mj-lt"/>
              <a:buAutoNum type="arabicPeriod"/>
            </a:pPr>
            <a:r>
              <a:rPr lang="en-US" dirty="0" smtClean="0"/>
              <a:t>Do vouchers induce non-random migration of students from public to private schools, possibly lowering the achievement of students that remain in the public sector via peer effects or other channels? </a:t>
            </a:r>
          </a:p>
          <a:p>
            <a:pPr marL="514350" indent="-514350">
              <a:buFont typeface="+mj-lt"/>
              <a:buAutoNum type="arabicPeriod"/>
            </a:pPr>
            <a:r>
              <a:rPr lang="en-US" dirty="0" smtClean="0"/>
              <a:t>Do voucher programs pressure public schools to become more efficient, increasing the achievement of students that remain in the public sector?   </a:t>
            </a:r>
          </a:p>
          <a:p>
            <a:pPr marL="514350" indent="-514350">
              <a:buFont typeface="+mj-lt"/>
              <a:buAutoNum type="arabicPeriod"/>
            </a:pPr>
            <a:r>
              <a:rPr lang="en-US" dirty="0" smtClean="0"/>
              <a:t>What is the net effect of vouchers on aggregate educational performance? </a:t>
            </a:r>
          </a:p>
          <a:p>
            <a:pPr marL="514350" indent="-514350">
              <a:buFont typeface="+mj-lt"/>
              <a:buAutoNum type="arabicPeriod"/>
            </a:pPr>
            <a:r>
              <a:rPr lang="en-US" dirty="0" smtClean="0">
                <a:solidFill>
                  <a:srgbClr val="FF0000"/>
                </a:solidFill>
              </a:rPr>
              <a:t>What political economy factors determine the existence and design of voucher programs?</a:t>
            </a:r>
            <a:endParaRPr lang="pt-BR" dirty="0">
              <a:solidFill>
                <a:srgbClr val="FF0000"/>
              </a:solidFill>
            </a:endParaRPr>
          </a:p>
        </p:txBody>
      </p:sp>
    </p:spTree>
    <p:extLst>
      <p:ext uri="{BB962C8B-B14F-4D97-AF65-F5344CB8AC3E}">
        <p14:creationId xmlns:p14="http://schemas.microsoft.com/office/powerpoint/2010/main" val="144416788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Resumo dos resultados</a:t>
            </a:r>
            <a:endParaRPr lang="pt-BR" dirty="0"/>
          </a:p>
        </p:txBody>
      </p:sp>
      <p:sp>
        <p:nvSpPr>
          <p:cNvPr id="3" name="Espaço Reservado para Conteúdo 2"/>
          <p:cNvSpPr>
            <a:spLocks noGrp="1"/>
          </p:cNvSpPr>
          <p:nvPr>
            <p:ph idx="1"/>
          </p:nvPr>
        </p:nvSpPr>
        <p:spPr/>
        <p:txBody>
          <a:bodyPr>
            <a:normAutofit/>
          </a:bodyPr>
          <a:lstStyle/>
          <a:p>
            <a:r>
              <a:rPr lang="en-US" i="1" dirty="0"/>
              <a:t>To summarize, the evidence suggests that, </a:t>
            </a:r>
            <a:r>
              <a:rPr lang="en-US" i="1" dirty="0" smtClean="0"/>
              <a:t>perhaps </a:t>
            </a:r>
            <a:r>
              <a:rPr lang="en-US" i="1" dirty="0"/>
              <a:t>not surprisingly, vouchers can result in </a:t>
            </a:r>
            <a:r>
              <a:rPr lang="en-US" i="1" dirty="0" smtClean="0"/>
              <a:t>the </a:t>
            </a:r>
            <a:r>
              <a:rPr lang="en-US" i="1" dirty="0"/>
              <a:t>non-random reallocation of students across and within sectors.  That said, the details </a:t>
            </a:r>
            <a:r>
              <a:rPr lang="en-US" i="1" dirty="0" smtClean="0"/>
              <a:t>of program </a:t>
            </a:r>
            <a:r>
              <a:rPr lang="en-US" i="1" dirty="0"/>
              <a:t>design clearly matter.  For one example from among large scale </a:t>
            </a:r>
            <a:r>
              <a:rPr lang="en-US" i="1" dirty="0" smtClean="0"/>
              <a:t>programs</a:t>
            </a:r>
            <a:r>
              <a:rPr lang="en-US" i="1" dirty="0"/>
              <a:t>, Chile’s </a:t>
            </a:r>
            <a:r>
              <a:rPr lang="en-US" i="1" dirty="0" smtClean="0"/>
              <a:t>design </a:t>
            </a:r>
            <a:r>
              <a:rPr lang="en-US" i="1" dirty="0"/>
              <a:t>generally facilitates sorting more than Sweden’s</a:t>
            </a:r>
            <a:r>
              <a:rPr lang="en-US" dirty="0"/>
              <a:t>. </a:t>
            </a:r>
            <a:endParaRPr lang="pt-BR" dirty="0"/>
          </a:p>
        </p:txBody>
      </p:sp>
    </p:spTree>
    <p:extLst>
      <p:ext uri="{BB962C8B-B14F-4D97-AF65-F5344CB8AC3E}">
        <p14:creationId xmlns:p14="http://schemas.microsoft.com/office/powerpoint/2010/main" val="196271459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88640"/>
            <a:ext cx="8229600" cy="922114"/>
          </a:xfrm>
        </p:spPr>
        <p:txBody>
          <a:bodyPr>
            <a:noAutofit/>
          </a:bodyPr>
          <a:lstStyle/>
          <a:p>
            <a:r>
              <a:rPr lang="en-US" sz="3200" dirty="0" smtClean="0"/>
              <a:t>3) Do </a:t>
            </a:r>
            <a:r>
              <a:rPr lang="en-US" sz="3200" dirty="0"/>
              <a:t>voucher programs pressure public schools to become more </a:t>
            </a:r>
            <a:r>
              <a:rPr lang="en-US" sz="3200" dirty="0" smtClean="0"/>
              <a:t>efficient</a:t>
            </a:r>
            <a:r>
              <a:rPr lang="en-US" sz="3200" dirty="0"/>
              <a:t>?</a:t>
            </a:r>
            <a:endParaRPr lang="pt-BR" sz="3200" dirty="0"/>
          </a:p>
        </p:txBody>
      </p:sp>
      <p:sp>
        <p:nvSpPr>
          <p:cNvPr id="3" name="Espaço Reservado para Conteúdo 2"/>
          <p:cNvSpPr>
            <a:spLocks noGrp="1"/>
          </p:cNvSpPr>
          <p:nvPr>
            <p:ph idx="1"/>
          </p:nvPr>
        </p:nvSpPr>
        <p:spPr>
          <a:xfrm>
            <a:off x="457200" y="1412776"/>
            <a:ext cx="8229600" cy="5112568"/>
          </a:xfrm>
        </p:spPr>
        <p:txBody>
          <a:bodyPr>
            <a:noAutofit/>
          </a:bodyPr>
          <a:lstStyle/>
          <a:p>
            <a:r>
              <a:rPr lang="en-US" sz="2800" i="1" dirty="0"/>
              <a:t>A key reason to introduce competition into any industry is the possibility that it will lead to </a:t>
            </a:r>
            <a:r>
              <a:rPr lang="en-US" sz="2800" i="1" dirty="0" smtClean="0"/>
              <a:t>productivity </a:t>
            </a:r>
            <a:r>
              <a:rPr lang="en-US" sz="2800" i="1" dirty="0"/>
              <a:t>improvements</a:t>
            </a:r>
            <a:r>
              <a:rPr lang="en-US" sz="2800" dirty="0"/>
              <a:t>. </a:t>
            </a:r>
            <a:r>
              <a:rPr lang="en-US" sz="2800" dirty="0" err="1" smtClean="0"/>
              <a:t>Será</a:t>
            </a:r>
            <a:r>
              <a:rPr lang="en-US" sz="2800" dirty="0" smtClean="0"/>
              <a:t> que </a:t>
            </a:r>
            <a:r>
              <a:rPr lang="en-US" sz="2800" dirty="0" err="1" smtClean="0"/>
              <a:t>isso</a:t>
            </a:r>
            <a:r>
              <a:rPr lang="en-US" sz="2800" dirty="0" smtClean="0"/>
              <a:t> </a:t>
            </a:r>
            <a:r>
              <a:rPr lang="en-US" sz="2800" dirty="0" err="1" smtClean="0"/>
              <a:t>ocorreu</a:t>
            </a:r>
            <a:r>
              <a:rPr lang="en-US" sz="2800" dirty="0" smtClean="0"/>
              <a:t> com as </a:t>
            </a:r>
            <a:r>
              <a:rPr lang="en-US" sz="2800" dirty="0" err="1" smtClean="0"/>
              <a:t>escolas</a:t>
            </a:r>
            <a:r>
              <a:rPr lang="en-US" sz="2800" dirty="0" smtClean="0"/>
              <a:t> </a:t>
            </a:r>
            <a:r>
              <a:rPr lang="en-US" sz="2800" dirty="0" err="1" smtClean="0"/>
              <a:t>públicas</a:t>
            </a:r>
            <a:r>
              <a:rPr lang="en-US" sz="2800" dirty="0" smtClean="0"/>
              <a:t>?</a:t>
            </a:r>
          </a:p>
          <a:p>
            <a:r>
              <a:rPr lang="en-US" sz="2800" dirty="0" smtClean="0"/>
              <a:t>Hsieh </a:t>
            </a:r>
            <a:r>
              <a:rPr lang="en-US" sz="2800" dirty="0"/>
              <a:t>and </a:t>
            </a:r>
            <a:r>
              <a:rPr lang="en-US" sz="2800" dirty="0" err="1" smtClean="0"/>
              <a:t>Urquiola</a:t>
            </a:r>
            <a:r>
              <a:rPr lang="en-US" sz="2800" dirty="0" smtClean="0"/>
              <a:t>  (</a:t>
            </a:r>
            <a:r>
              <a:rPr lang="en-US" sz="2800" dirty="0"/>
              <a:t>2003</a:t>
            </a:r>
            <a:r>
              <a:rPr lang="en-US" sz="2800" dirty="0" smtClean="0"/>
              <a:t>) </a:t>
            </a:r>
            <a:r>
              <a:rPr lang="en-US" sz="2800" dirty="0" err="1" smtClean="0"/>
              <a:t>esclarecem</a:t>
            </a:r>
            <a:r>
              <a:rPr lang="en-US" sz="2800" dirty="0" smtClean="0"/>
              <a:t> </a:t>
            </a:r>
            <a:r>
              <a:rPr lang="en-US" sz="2800" dirty="0" err="1" smtClean="0"/>
              <a:t>os</a:t>
            </a:r>
            <a:r>
              <a:rPr lang="en-US" sz="2800" dirty="0" smtClean="0"/>
              <a:t> </a:t>
            </a:r>
            <a:r>
              <a:rPr lang="en-US" sz="2800" dirty="0" err="1" smtClean="0"/>
              <a:t>desafios</a:t>
            </a:r>
            <a:r>
              <a:rPr lang="en-US" sz="2800" dirty="0" smtClean="0"/>
              <a:t> </a:t>
            </a:r>
            <a:r>
              <a:rPr lang="en-US" sz="2800" dirty="0" err="1"/>
              <a:t>metodológicos</a:t>
            </a:r>
            <a:r>
              <a:rPr lang="en-US" sz="2800" dirty="0"/>
              <a:t> </a:t>
            </a:r>
            <a:r>
              <a:rPr lang="en-US" sz="2800" dirty="0" smtClean="0"/>
              <a:t>para responder </a:t>
            </a:r>
            <a:r>
              <a:rPr lang="en-US" sz="2800" dirty="0" err="1" smtClean="0"/>
              <a:t>essa</a:t>
            </a:r>
            <a:r>
              <a:rPr lang="en-US" sz="2800" dirty="0" smtClean="0"/>
              <a:t> </a:t>
            </a:r>
            <a:r>
              <a:rPr lang="en-US" sz="2800" dirty="0" err="1" smtClean="0"/>
              <a:t>questão</a:t>
            </a:r>
            <a:r>
              <a:rPr lang="en-US" sz="2800" dirty="0" smtClean="0"/>
              <a:t>. </a:t>
            </a:r>
            <a:r>
              <a:rPr lang="en-US" sz="2800" dirty="0" err="1" smtClean="0"/>
              <a:t>Eles</a:t>
            </a:r>
            <a:r>
              <a:rPr lang="en-US" sz="2800" dirty="0" smtClean="0"/>
              <a:t> </a:t>
            </a:r>
            <a:r>
              <a:rPr lang="en-US" sz="2800" dirty="0" err="1" smtClean="0"/>
              <a:t>colocam</a:t>
            </a:r>
            <a:r>
              <a:rPr lang="en-US" sz="2800" dirty="0" smtClean="0"/>
              <a:t> que a </a:t>
            </a:r>
            <a:r>
              <a:rPr lang="en-US" sz="2800" dirty="0" err="1" smtClean="0"/>
              <a:t>primeira</a:t>
            </a:r>
            <a:r>
              <a:rPr lang="en-US" sz="2800" dirty="0" smtClean="0"/>
              <a:t> </a:t>
            </a:r>
            <a:r>
              <a:rPr lang="en-US" sz="2800" dirty="0" err="1" smtClean="0"/>
              <a:t>coisa</a:t>
            </a:r>
            <a:r>
              <a:rPr lang="en-US" sz="2800" dirty="0" smtClean="0"/>
              <a:t> a </a:t>
            </a:r>
            <a:r>
              <a:rPr lang="en-US" sz="2800" dirty="0" err="1" smtClean="0"/>
              <a:t>ser</a:t>
            </a:r>
            <a:r>
              <a:rPr lang="en-US" sz="2800" dirty="0" smtClean="0"/>
              <a:t> </a:t>
            </a:r>
            <a:r>
              <a:rPr lang="en-US" sz="2800" dirty="0" err="1" smtClean="0"/>
              <a:t>feita</a:t>
            </a:r>
            <a:r>
              <a:rPr lang="en-US" sz="2800" dirty="0" smtClean="0"/>
              <a:t> é </a:t>
            </a:r>
            <a:r>
              <a:rPr lang="en-US" sz="2800" dirty="0" err="1" smtClean="0"/>
              <a:t>calcular</a:t>
            </a:r>
            <a:r>
              <a:rPr lang="en-US" sz="2800" dirty="0" smtClean="0"/>
              <a:t> a </a:t>
            </a:r>
            <a:r>
              <a:rPr lang="en-US" sz="2800" dirty="0" err="1" smtClean="0"/>
              <a:t>diferença</a:t>
            </a:r>
            <a:r>
              <a:rPr lang="en-US" sz="2800" dirty="0" smtClean="0"/>
              <a:t> do </a:t>
            </a:r>
            <a:r>
              <a:rPr lang="en-US" sz="2800" dirty="0" err="1" smtClean="0"/>
              <a:t>desempenho</a:t>
            </a:r>
            <a:r>
              <a:rPr lang="en-US" sz="2800" dirty="0" smtClean="0"/>
              <a:t> </a:t>
            </a:r>
            <a:r>
              <a:rPr lang="en-US" sz="2800" dirty="0" err="1" smtClean="0"/>
              <a:t>médio</a:t>
            </a:r>
            <a:r>
              <a:rPr lang="en-US" sz="2800" dirty="0" smtClean="0"/>
              <a:t> das </a:t>
            </a:r>
            <a:r>
              <a:rPr lang="en-US" sz="2800" dirty="0" err="1" smtClean="0"/>
              <a:t>escolas</a:t>
            </a:r>
            <a:r>
              <a:rPr lang="en-US" sz="2800" dirty="0" smtClean="0"/>
              <a:t> </a:t>
            </a:r>
            <a:r>
              <a:rPr lang="en-US" sz="2800" dirty="0" err="1" smtClean="0"/>
              <a:t>públicas</a:t>
            </a:r>
            <a:r>
              <a:rPr lang="en-US" sz="2800" dirty="0" smtClean="0"/>
              <a:t> antes e </a:t>
            </a:r>
            <a:r>
              <a:rPr lang="en-US" sz="2800" dirty="0" err="1" smtClean="0"/>
              <a:t>depois</a:t>
            </a:r>
            <a:r>
              <a:rPr lang="en-US" sz="2800" dirty="0" smtClean="0"/>
              <a:t> da </a:t>
            </a:r>
            <a:r>
              <a:rPr lang="en-US" sz="2800" dirty="0" err="1" smtClean="0"/>
              <a:t>introdução</a:t>
            </a:r>
            <a:r>
              <a:rPr lang="en-US" sz="2800" dirty="0" smtClean="0"/>
              <a:t> dos vouchers. </a:t>
            </a:r>
          </a:p>
          <a:p>
            <a:r>
              <a:rPr lang="en-US" sz="2800" dirty="0" smtClean="0"/>
              <a:t>Essa </a:t>
            </a:r>
            <a:r>
              <a:rPr lang="en-US" sz="2800" dirty="0" err="1" smtClean="0"/>
              <a:t>diferença</a:t>
            </a:r>
            <a:r>
              <a:rPr lang="en-US" sz="2800" dirty="0" smtClean="0"/>
              <a:t>, no </a:t>
            </a:r>
            <a:r>
              <a:rPr lang="en-US" sz="2800" dirty="0" err="1" smtClean="0"/>
              <a:t>entanto</a:t>
            </a:r>
            <a:r>
              <a:rPr lang="en-US" sz="2800" dirty="0" smtClean="0"/>
              <a:t>, </a:t>
            </a:r>
            <a:r>
              <a:rPr lang="en-US" sz="2800" dirty="0" err="1" smtClean="0"/>
              <a:t>pode</a:t>
            </a:r>
            <a:r>
              <a:rPr lang="en-US" sz="2800" dirty="0" smtClean="0"/>
              <a:t> </a:t>
            </a:r>
            <a:r>
              <a:rPr lang="en-US" sz="2800" dirty="0" err="1" smtClean="0"/>
              <a:t>ser</a:t>
            </a:r>
            <a:r>
              <a:rPr lang="en-US" sz="2800" dirty="0" smtClean="0"/>
              <a:t> </a:t>
            </a:r>
            <a:r>
              <a:rPr lang="en-US" sz="2800" dirty="0" err="1" smtClean="0"/>
              <a:t>devida</a:t>
            </a:r>
            <a:r>
              <a:rPr lang="en-US" sz="2800" dirty="0" smtClean="0"/>
              <a:t> a </a:t>
            </a:r>
            <a:r>
              <a:rPr lang="en-US" sz="2800" dirty="0" err="1" smtClean="0"/>
              <a:t>três</a:t>
            </a:r>
            <a:r>
              <a:rPr lang="en-US" sz="2800" dirty="0" smtClean="0"/>
              <a:t> </a:t>
            </a:r>
            <a:r>
              <a:rPr lang="en-US" sz="2800" dirty="0" err="1" smtClean="0"/>
              <a:t>efeitos</a:t>
            </a:r>
            <a:r>
              <a:rPr lang="en-US" sz="2800" dirty="0" smtClean="0"/>
              <a:t>:</a:t>
            </a:r>
          </a:p>
        </p:txBody>
      </p:sp>
    </p:spTree>
    <p:extLst>
      <p:ext uri="{BB962C8B-B14F-4D97-AF65-F5344CB8AC3E}">
        <p14:creationId xmlns:p14="http://schemas.microsoft.com/office/powerpoint/2010/main" val="94706056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88640"/>
            <a:ext cx="8229600" cy="922114"/>
          </a:xfrm>
        </p:spPr>
        <p:txBody>
          <a:bodyPr>
            <a:noAutofit/>
          </a:bodyPr>
          <a:lstStyle/>
          <a:p>
            <a:r>
              <a:rPr lang="en-US" sz="3200" dirty="0"/>
              <a:t>Do voucher programs pressure public schools to become more </a:t>
            </a:r>
            <a:r>
              <a:rPr lang="en-US" sz="3200" dirty="0" smtClean="0"/>
              <a:t>efficient</a:t>
            </a:r>
            <a:r>
              <a:rPr lang="en-US" sz="3200" dirty="0"/>
              <a:t>?</a:t>
            </a:r>
            <a:endParaRPr lang="pt-BR" sz="3200" dirty="0"/>
          </a:p>
        </p:txBody>
      </p:sp>
      <p:sp>
        <p:nvSpPr>
          <p:cNvPr id="3" name="Espaço Reservado para Conteúdo 2"/>
          <p:cNvSpPr>
            <a:spLocks noGrp="1"/>
          </p:cNvSpPr>
          <p:nvPr>
            <p:ph idx="1"/>
          </p:nvPr>
        </p:nvSpPr>
        <p:spPr>
          <a:xfrm>
            <a:off x="457200" y="1556792"/>
            <a:ext cx="8229600" cy="4968552"/>
          </a:xfrm>
        </p:spPr>
        <p:txBody>
          <a:bodyPr>
            <a:noAutofit/>
          </a:bodyPr>
          <a:lstStyle/>
          <a:p>
            <a:pPr marL="514350" indent="-514350">
              <a:buFont typeface="+mj-lt"/>
              <a:buAutoNum type="alphaLcParenR"/>
            </a:pPr>
            <a:r>
              <a:rPr lang="pt-BR" sz="2800" dirty="0" smtClean="0"/>
              <a:t>Mudança de valor adicionado pelo setor público – nosso objeto de interesse;</a:t>
            </a:r>
          </a:p>
          <a:p>
            <a:pPr marL="514350" indent="-514350">
              <a:buFont typeface="+mj-lt"/>
              <a:buAutoNum type="alphaLcParenR"/>
            </a:pPr>
            <a:r>
              <a:rPr lang="pt-BR" sz="2800" dirty="0" smtClean="0"/>
              <a:t>Efeito composição —vouchers fez com que crianças de maior habilidade/renda das escolas públicas fossem para as escolas privadas; e</a:t>
            </a:r>
          </a:p>
          <a:p>
            <a:pPr marL="514350" indent="-514350">
              <a:buFont typeface="+mj-lt"/>
              <a:buAutoNum type="alphaLcParenR"/>
            </a:pPr>
            <a:r>
              <a:rPr lang="pt-BR" sz="2800" dirty="0" err="1" smtClean="0"/>
              <a:t>Peer</a:t>
            </a:r>
            <a:r>
              <a:rPr lang="pt-BR" sz="2800" dirty="0" smtClean="0"/>
              <a:t> </a:t>
            </a:r>
            <a:r>
              <a:rPr lang="pt-BR" sz="2800" dirty="0" err="1" smtClean="0"/>
              <a:t>effect</a:t>
            </a:r>
            <a:r>
              <a:rPr lang="pt-BR" sz="2800" dirty="0" smtClean="0"/>
              <a:t>—se o voucher provoca um </a:t>
            </a:r>
            <a:r>
              <a:rPr lang="pt-BR" sz="2800" dirty="0" err="1" smtClean="0"/>
              <a:t>sorting</a:t>
            </a:r>
            <a:r>
              <a:rPr lang="pt-BR" sz="2800" dirty="0" smtClean="0"/>
              <a:t> não-aleatório, aqueles que foram deixados para trás podem ser afetados por não mais interagirem com os que foram embora.</a:t>
            </a:r>
          </a:p>
          <a:p>
            <a:endParaRPr lang="pt-BR" sz="2800" dirty="0"/>
          </a:p>
        </p:txBody>
      </p:sp>
    </p:spTree>
    <p:extLst>
      <p:ext uri="{BB962C8B-B14F-4D97-AF65-F5344CB8AC3E}">
        <p14:creationId xmlns:p14="http://schemas.microsoft.com/office/powerpoint/2010/main" val="246106192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n-US" sz="3200" dirty="0"/>
              <a:t>Do voucher programs pressure public schools to become more </a:t>
            </a:r>
            <a:r>
              <a:rPr lang="en-US" sz="3200" dirty="0" smtClean="0"/>
              <a:t>efficient</a:t>
            </a:r>
            <a:r>
              <a:rPr lang="en-US" sz="3200" dirty="0"/>
              <a:t>?</a:t>
            </a:r>
            <a:endParaRPr lang="pt-BR" sz="3200" dirty="0"/>
          </a:p>
        </p:txBody>
      </p:sp>
      <p:sp>
        <p:nvSpPr>
          <p:cNvPr id="3" name="Espaço Reservado para Conteúdo 2"/>
          <p:cNvSpPr>
            <a:spLocks noGrp="1"/>
          </p:cNvSpPr>
          <p:nvPr>
            <p:ph idx="1"/>
          </p:nvPr>
        </p:nvSpPr>
        <p:spPr/>
        <p:txBody>
          <a:bodyPr>
            <a:normAutofit/>
          </a:bodyPr>
          <a:lstStyle/>
          <a:p>
            <a:r>
              <a:rPr lang="en-US" dirty="0" smtClean="0"/>
              <a:t>Para </a:t>
            </a:r>
            <a:r>
              <a:rPr lang="en-US" dirty="0" err="1" smtClean="0"/>
              <a:t>isolar</a:t>
            </a:r>
            <a:r>
              <a:rPr lang="en-US" dirty="0" smtClean="0"/>
              <a:t> a) </a:t>
            </a:r>
            <a:r>
              <a:rPr lang="en-US" dirty="0" err="1" smtClean="0"/>
              <a:t>seria</a:t>
            </a:r>
            <a:r>
              <a:rPr lang="en-US" dirty="0" smtClean="0"/>
              <a:t> </a:t>
            </a:r>
            <a:r>
              <a:rPr lang="en-US" dirty="0" err="1" smtClean="0"/>
              <a:t>necessário</a:t>
            </a:r>
            <a:r>
              <a:rPr lang="en-US" dirty="0" smtClean="0"/>
              <a:t> </a:t>
            </a:r>
            <a:r>
              <a:rPr lang="en-US" dirty="0" err="1" smtClean="0"/>
              <a:t>controlar</a:t>
            </a:r>
            <a:r>
              <a:rPr lang="en-US" dirty="0" smtClean="0"/>
              <a:t> as </a:t>
            </a:r>
            <a:r>
              <a:rPr lang="en-US" dirty="0" err="1" smtClean="0"/>
              <a:t>características</a:t>
            </a:r>
            <a:r>
              <a:rPr lang="en-US" dirty="0" smtClean="0"/>
              <a:t> das </a:t>
            </a:r>
            <a:r>
              <a:rPr lang="en-US" dirty="0" err="1" smtClean="0"/>
              <a:t>crianças</a:t>
            </a:r>
            <a:r>
              <a:rPr lang="en-US" dirty="0" smtClean="0"/>
              <a:t>, </a:t>
            </a:r>
            <a:r>
              <a:rPr lang="en-US" dirty="0" err="1" smtClean="0"/>
              <a:t>algumas</a:t>
            </a:r>
            <a:r>
              <a:rPr lang="en-US" dirty="0" smtClean="0"/>
              <a:t> </a:t>
            </a:r>
            <a:r>
              <a:rPr lang="en-US" dirty="0" err="1" smtClean="0"/>
              <a:t>não</a:t>
            </a:r>
            <a:r>
              <a:rPr lang="en-US" dirty="0" smtClean="0"/>
              <a:t> </a:t>
            </a:r>
            <a:r>
              <a:rPr lang="en-US" dirty="0" err="1" smtClean="0"/>
              <a:t>observáveis</a:t>
            </a:r>
            <a:r>
              <a:rPr lang="en-US" dirty="0" smtClean="0"/>
              <a:t>. </a:t>
            </a:r>
            <a:r>
              <a:rPr lang="en-US" dirty="0" err="1" smtClean="0"/>
              <a:t>Além</a:t>
            </a:r>
            <a:r>
              <a:rPr lang="en-US" dirty="0" smtClean="0"/>
              <a:t> disso, </a:t>
            </a:r>
            <a:r>
              <a:rPr lang="en-US" dirty="0" err="1" smtClean="0"/>
              <a:t>mesmo</a:t>
            </a:r>
            <a:r>
              <a:rPr lang="en-US" dirty="0" smtClean="0"/>
              <a:t> se </a:t>
            </a:r>
            <a:r>
              <a:rPr lang="en-US" dirty="0" err="1" smtClean="0"/>
              <a:t>conseguíssemos</a:t>
            </a:r>
            <a:r>
              <a:rPr lang="en-US" dirty="0" smtClean="0"/>
              <a:t> </a:t>
            </a:r>
            <a:r>
              <a:rPr lang="en-US" dirty="0" err="1" smtClean="0"/>
              <a:t>controlar</a:t>
            </a:r>
            <a:r>
              <a:rPr lang="en-US" dirty="0" smtClean="0"/>
              <a:t> </a:t>
            </a:r>
            <a:r>
              <a:rPr lang="en-US" dirty="0" err="1" smtClean="0"/>
              <a:t>tudo</a:t>
            </a:r>
            <a:r>
              <a:rPr lang="en-US" dirty="0" smtClean="0"/>
              <a:t> que fosse </a:t>
            </a:r>
            <a:r>
              <a:rPr lang="en-US" dirty="0" err="1" smtClean="0"/>
              <a:t>importante</a:t>
            </a:r>
            <a:r>
              <a:rPr lang="en-US" dirty="0" smtClean="0"/>
              <a:t>, </a:t>
            </a:r>
            <a:r>
              <a:rPr lang="en-US" dirty="0" err="1" smtClean="0"/>
              <a:t>controlar</a:t>
            </a:r>
            <a:r>
              <a:rPr lang="en-US" dirty="0" smtClean="0"/>
              <a:t> </a:t>
            </a:r>
            <a:r>
              <a:rPr lang="en-US" dirty="0" err="1" smtClean="0"/>
              <a:t>adequadamente</a:t>
            </a:r>
            <a:r>
              <a:rPr lang="en-US" dirty="0" smtClean="0"/>
              <a:t> </a:t>
            </a:r>
            <a:r>
              <a:rPr lang="en-US" dirty="0" err="1" smtClean="0"/>
              <a:t>os</a:t>
            </a:r>
            <a:r>
              <a:rPr lang="en-US" dirty="0" smtClean="0"/>
              <a:t> </a:t>
            </a:r>
            <a:r>
              <a:rPr lang="en-US" dirty="0" err="1" smtClean="0"/>
              <a:t>efeitos</a:t>
            </a:r>
            <a:r>
              <a:rPr lang="en-US" dirty="0" smtClean="0"/>
              <a:t> de peer effect é </a:t>
            </a:r>
            <a:r>
              <a:rPr lang="en-US" dirty="0" err="1" smtClean="0"/>
              <a:t>bastante</a:t>
            </a:r>
            <a:r>
              <a:rPr lang="en-US" dirty="0" smtClean="0"/>
              <a:t> </a:t>
            </a:r>
            <a:r>
              <a:rPr lang="en-US" dirty="0" err="1" smtClean="0"/>
              <a:t>difícil</a:t>
            </a:r>
            <a:r>
              <a:rPr lang="en-US" dirty="0" smtClean="0"/>
              <a:t>.  </a:t>
            </a:r>
          </a:p>
        </p:txBody>
      </p:sp>
    </p:spTree>
    <p:extLst>
      <p:ext uri="{BB962C8B-B14F-4D97-AF65-F5344CB8AC3E}">
        <p14:creationId xmlns:p14="http://schemas.microsoft.com/office/powerpoint/2010/main" val="133428451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6632"/>
            <a:ext cx="8229600" cy="778098"/>
          </a:xfrm>
        </p:spPr>
        <p:txBody>
          <a:bodyPr>
            <a:noAutofit/>
          </a:bodyPr>
          <a:lstStyle/>
          <a:p>
            <a:r>
              <a:rPr lang="en-US" sz="4000" dirty="0" err="1" smtClean="0"/>
              <a:t>Resultados</a:t>
            </a:r>
            <a:r>
              <a:rPr lang="en-US" sz="4000" dirty="0" smtClean="0"/>
              <a:t> </a:t>
            </a:r>
            <a:endParaRPr lang="pt-BR" sz="4000" dirty="0"/>
          </a:p>
        </p:txBody>
      </p:sp>
      <p:sp>
        <p:nvSpPr>
          <p:cNvPr id="3" name="Espaço Reservado para Conteúdo 2"/>
          <p:cNvSpPr>
            <a:spLocks noGrp="1"/>
          </p:cNvSpPr>
          <p:nvPr>
            <p:ph idx="1"/>
          </p:nvPr>
        </p:nvSpPr>
        <p:spPr>
          <a:xfrm>
            <a:off x="457200" y="1196752"/>
            <a:ext cx="8229600" cy="5285184"/>
          </a:xfrm>
        </p:spPr>
        <p:txBody>
          <a:bodyPr>
            <a:normAutofit fontScale="85000" lnSpcReduction="20000"/>
          </a:bodyPr>
          <a:lstStyle/>
          <a:p>
            <a:r>
              <a:rPr lang="en-US" dirty="0" err="1" smtClean="0"/>
              <a:t>Apresenta</a:t>
            </a:r>
            <a:r>
              <a:rPr lang="en-US" dirty="0" smtClean="0"/>
              <a:t> </a:t>
            </a:r>
            <a:r>
              <a:rPr lang="en-US" dirty="0" err="1" smtClean="0"/>
              <a:t>artigos</a:t>
            </a:r>
            <a:r>
              <a:rPr lang="en-US" dirty="0" smtClean="0"/>
              <a:t> com </a:t>
            </a:r>
            <a:r>
              <a:rPr lang="en-US" dirty="0" err="1" smtClean="0"/>
              <a:t>avaliações</a:t>
            </a:r>
            <a:r>
              <a:rPr lang="en-US" dirty="0" smtClean="0"/>
              <a:t> para EUA, </a:t>
            </a:r>
            <a:r>
              <a:rPr lang="en-US" dirty="0" err="1" smtClean="0"/>
              <a:t>Canadá</a:t>
            </a:r>
            <a:r>
              <a:rPr lang="en-US" dirty="0" smtClean="0"/>
              <a:t> e </a:t>
            </a:r>
            <a:r>
              <a:rPr lang="en-US" dirty="0" err="1" smtClean="0"/>
              <a:t>Suécia</a:t>
            </a:r>
            <a:r>
              <a:rPr lang="en-US" dirty="0" smtClean="0"/>
              <a:t>.</a:t>
            </a:r>
          </a:p>
          <a:p>
            <a:endParaRPr lang="en-US" dirty="0" smtClean="0"/>
          </a:p>
          <a:p>
            <a:r>
              <a:rPr lang="en-US" i="1" dirty="0" smtClean="0"/>
              <a:t>To </a:t>
            </a:r>
            <a:r>
              <a:rPr lang="en-US" i="1" dirty="0"/>
              <a:t>summarize, several studies of public school response to voucher school competition have </a:t>
            </a:r>
            <a:r>
              <a:rPr lang="en-US" i="1" dirty="0" smtClean="0"/>
              <a:t>measured </a:t>
            </a:r>
            <a:r>
              <a:rPr lang="en-US" i="1" dirty="0"/>
              <a:t>intensity of competition either by the proportion of a public school’s students who are </a:t>
            </a:r>
            <a:r>
              <a:rPr lang="en-US" i="1" dirty="0" smtClean="0"/>
              <a:t>potentially </a:t>
            </a:r>
            <a:r>
              <a:rPr lang="en-US" i="1" dirty="0"/>
              <a:t>eligible for vouchers, or by the proximity of private school alternatives.  Virtually all </a:t>
            </a:r>
            <a:r>
              <a:rPr lang="en-US" i="1" dirty="0" smtClean="0"/>
              <a:t>of </a:t>
            </a:r>
            <a:r>
              <a:rPr lang="en-US" i="1" dirty="0"/>
              <a:t>these studies find public school achievement increases with the intensity of treatment.  That </a:t>
            </a:r>
            <a:r>
              <a:rPr lang="en-US" i="1" dirty="0" smtClean="0"/>
              <a:t>said</a:t>
            </a:r>
            <a:r>
              <a:rPr lang="en-US" i="1" dirty="0"/>
              <a:t>, most of these analyses do not have an iron-clad strategy to deal with potential biases from composition effects (which section 5.2 suggests could be significant) or with potentially </a:t>
            </a:r>
            <a:r>
              <a:rPr lang="en-US" i="1" dirty="0" smtClean="0"/>
              <a:t>confounding </a:t>
            </a:r>
            <a:r>
              <a:rPr lang="en-US" i="1" dirty="0"/>
              <a:t>policies such as accountability</a:t>
            </a:r>
            <a:r>
              <a:rPr lang="en-US" dirty="0"/>
              <a:t>. </a:t>
            </a:r>
            <a:endParaRPr lang="pt-BR" dirty="0"/>
          </a:p>
        </p:txBody>
      </p:sp>
    </p:spTree>
    <p:extLst>
      <p:ext uri="{BB962C8B-B14F-4D97-AF65-F5344CB8AC3E}">
        <p14:creationId xmlns:p14="http://schemas.microsoft.com/office/powerpoint/2010/main" val="52994319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4) </a:t>
            </a:r>
            <a:r>
              <a:rPr lang="en-US" dirty="0"/>
              <a:t>What is the net effect of vouchers on educational outcomes?</a:t>
            </a:r>
            <a:endParaRPr lang="pt-BR" dirty="0"/>
          </a:p>
        </p:txBody>
      </p:sp>
      <p:sp>
        <p:nvSpPr>
          <p:cNvPr id="3" name="Espaço Reservado para Conteúdo 2"/>
          <p:cNvSpPr>
            <a:spLocks noGrp="1"/>
          </p:cNvSpPr>
          <p:nvPr>
            <p:ph idx="1"/>
          </p:nvPr>
        </p:nvSpPr>
        <p:spPr>
          <a:xfrm>
            <a:off x="457200" y="1600200"/>
            <a:ext cx="8229600" cy="4997152"/>
          </a:xfrm>
        </p:spPr>
        <p:txBody>
          <a:bodyPr>
            <a:normAutofit fontScale="77500" lnSpcReduction="20000"/>
          </a:bodyPr>
          <a:lstStyle/>
          <a:p>
            <a:r>
              <a:rPr lang="pt-BR" dirty="0" smtClean="0"/>
              <a:t>Mesmo que tivéssemos uma resposta decisiva para a pergunta 1, não teríamos informação sobre as crianças que não usam voucher. As questões 2 e 3 vão nessa direção, mas as dificuldades empíricas são bem maiores nesses casos. Assim, embora não consigamos </a:t>
            </a:r>
            <a:r>
              <a:rPr lang="pt-BR" dirty="0"/>
              <a:t>olhar os canais específicos em que o voucher </a:t>
            </a:r>
            <a:r>
              <a:rPr lang="pt-BR" dirty="0" smtClean="0"/>
              <a:t>atua, uma alternativa é analisar o efeito líquido desse programa. </a:t>
            </a:r>
          </a:p>
          <a:p>
            <a:endParaRPr lang="pt-BR" dirty="0" smtClean="0"/>
          </a:p>
          <a:p>
            <a:r>
              <a:rPr lang="en-US" dirty="0" err="1"/>
              <a:t>Abordagem</a:t>
            </a:r>
            <a:r>
              <a:rPr lang="en-US" dirty="0"/>
              <a:t> </a:t>
            </a:r>
            <a:r>
              <a:rPr lang="en-US" dirty="0" err="1" smtClean="0"/>
              <a:t>metodológica</a:t>
            </a:r>
            <a:r>
              <a:rPr lang="en-US" dirty="0" smtClean="0"/>
              <a:t> </a:t>
            </a:r>
            <a:r>
              <a:rPr lang="en-US" dirty="0" err="1" smtClean="0"/>
              <a:t>típica</a:t>
            </a:r>
            <a:r>
              <a:rPr lang="en-US" dirty="0" smtClean="0"/>
              <a:t>: </a:t>
            </a:r>
            <a:r>
              <a:rPr lang="en-US" dirty="0" smtClean="0"/>
              <a:t>panel data for multiple local school market. </a:t>
            </a:r>
            <a:r>
              <a:rPr lang="en-US" dirty="0"/>
              <a:t>As </a:t>
            </a:r>
            <a:r>
              <a:rPr lang="en-US" dirty="0" err="1"/>
              <a:t>mudanças</a:t>
            </a:r>
            <a:r>
              <a:rPr lang="en-US" dirty="0"/>
              <a:t> no </a:t>
            </a:r>
            <a:r>
              <a:rPr lang="en-US" dirty="0" err="1"/>
              <a:t>alcance</a:t>
            </a:r>
            <a:r>
              <a:rPr lang="en-US" dirty="0"/>
              <a:t> do </a:t>
            </a:r>
            <a:r>
              <a:rPr lang="en-US" dirty="0" err="1"/>
              <a:t>setor</a:t>
            </a:r>
            <a:r>
              <a:rPr lang="en-US" dirty="0"/>
              <a:t> </a:t>
            </a:r>
            <a:r>
              <a:rPr lang="en-US" dirty="0" err="1"/>
              <a:t>privado</a:t>
            </a:r>
            <a:r>
              <a:rPr lang="en-US" dirty="0"/>
              <a:t> </a:t>
            </a:r>
            <a:r>
              <a:rPr lang="en-US" dirty="0" err="1"/>
              <a:t>dentro</a:t>
            </a:r>
            <a:r>
              <a:rPr lang="en-US" dirty="0"/>
              <a:t> </a:t>
            </a:r>
            <a:r>
              <a:rPr lang="en-US" dirty="0" err="1"/>
              <a:t>desses</a:t>
            </a:r>
            <a:r>
              <a:rPr lang="en-US" dirty="0"/>
              <a:t> </a:t>
            </a:r>
            <a:r>
              <a:rPr lang="en-US" dirty="0" err="1"/>
              <a:t>mercados</a:t>
            </a:r>
            <a:r>
              <a:rPr lang="en-US" dirty="0"/>
              <a:t> (</a:t>
            </a:r>
            <a:r>
              <a:rPr lang="en-US" dirty="0" err="1"/>
              <a:t>maior</a:t>
            </a:r>
            <a:r>
              <a:rPr lang="en-US" dirty="0"/>
              <a:t> </a:t>
            </a:r>
            <a:r>
              <a:rPr lang="en-US" dirty="0" err="1"/>
              <a:t>incidência</a:t>
            </a:r>
            <a:r>
              <a:rPr lang="en-US" dirty="0"/>
              <a:t> de voucher) </a:t>
            </a:r>
            <a:r>
              <a:rPr lang="en-US" dirty="0" err="1"/>
              <a:t>são</a:t>
            </a:r>
            <a:r>
              <a:rPr lang="en-US" dirty="0"/>
              <a:t> </a:t>
            </a:r>
            <a:r>
              <a:rPr lang="en-US" dirty="0" err="1"/>
              <a:t>comparadas</a:t>
            </a:r>
            <a:r>
              <a:rPr lang="en-US" dirty="0"/>
              <a:t> </a:t>
            </a:r>
            <a:r>
              <a:rPr lang="en-US" dirty="0" err="1"/>
              <a:t>às</a:t>
            </a:r>
            <a:r>
              <a:rPr lang="en-US" dirty="0"/>
              <a:t> </a:t>
            </a:r>
            <a:r>
              <a:rPr lang="en-US" dirty="0" err="1"/>
              <a:t>mudanças</a:t>
            </a:r>
            <a:r>
              <a:rPr lang="en-US" dirty="0"/>
              <a:t> de </a:t>
            </a:r>
            <a:r>
              <a:rPr lang="en-US" dirty="0" err="1"/>
              <a:t>desempenho</a:t>
            </a:r>
            <a:r>
              <a:rPr lang="en-US" dirty="0"/>
              <a:t>. </a:t>
            </a:r>
            <a:r>
              <a:rPr lang="en-US" dirty="0" err="1"/>
              <a:t>Painel</a:t>
            </a:r>
            <a:r>
              <a:rPr lang="en-US" dirty="0"/>
              <a:t>: </a:t>
            </a:r>
            <a:r>
              <a:rPr lang="en-US" dirty="0" err="1"/>
              <a:t>controle</a:t>
            </a:r>
            <a:r>
              <a:rPr lang="en-US" dirty="0"/>
              <a:t> para </a:t>
            </a:r>
            <a:r>
              <a:rPr lang="en-US" dirty="0" err="1"/>
              <a:t>efeitos-fixos</a:t>
            </a:r>
            <a:r>
              <a:rPr lang="en-US" dirty="0"/>
              <a:t> </a:t>
            </a:r>
            <a:r>
              <a:rPr lang="en-US" dirty="0" err="1"/>
              <a:t>específicos</a:t>
            </a:r>
            <a:r>
              <a:rPr lang="en-US" dirty="0"/>
              <a:t> do </a:t>
            </a:r>
            <a:r>
              <a:rPr lang="en-US" dirty="0" err="1"/>
              <a:t>mercado</a:t>
            </a:r>
            <a:r>
              <a:rPr lang="en-US" dirty="0" smtClean="0"/>
              <a:t>.</a:t>
            </a:r>
            <a:endParaRPr lang="pt-BR" dirty="0"/>
          </a:p>
        </p:txBody>
      </p:sp>
    </p:spTree>
    <p:extLst>
      <p:ext uri="{BB962C8B-B14F-4D97-AF65-F5344CB8AC3E}">
        <p14:creationId xmlns:p14="http://schemas.microsoft.com/office/powerpoint/2010/main" val="192448579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6632"/>
            <a:ext cx="8229600" cy="778098"/>
          </a:xfrm>
        </p:spPr>
        <p:txBody>
          <a:bodyPr>
            <a:normAutofit/>
          </a:bodyPr>
          <a:lstStyle/>
          <a:p>
            <a:r>
              <a:rPr lang="pt-BR" dirty="0" smtClean="0"/>
              <a:t>Chile</a:t>
            </a:r>
            <a:endParaRPr lang="pt-BR" dirty="0"/>
          </a:p>
        </p:txBody>
      </p:sp>
      <p:sp>
        <p:nvSpPr>
          <p:cNvPr id="3" name="Espaço Reservado para Conteúdo 2"/>
          <p:cNvSpPr>
            <a:spLocks noGrp="1"/>
          </p:cNvSpPr>
          <p:nvPr>
            <p:ph idx="1"/>
          </p:nvPr>
        </p:nvSpPr>
        <p:spPr>
          <a:xfrm>
            <a:off x="457200" y="1052736"/>
            <a:ext cx="8229600" cy="5472608"/>
          </a:xfrm>
        </p:spPr>
        <p:txBody>
          <a:bodyPr>
            <a:normAutofit fontScale="85000" lnSpcReduction="10000"/>
          </a:bodyPr>
          <a:lstStyle/>
          <a:p>
            <a:r>
              <a:rPr lang="en-US" dirty="0" smtClean="0"/>
              <a:t>Hsieh </a:t>
            </a:r>
            <a:r>
              <a:rPr lang="en-US" dirty="0"/>
              <a:t>and </a:t>
            </a:r>
            <a:r>
              <a:rPr lang="en-US" dirty="0" err="1"/>
              <a:t>Urquiola</a:t>
            </a:r>
            <a:r>
              <a:rPr lang="en-US" dirty="0"/>
              <a:t> (2006) </a:t>
            </a:r>
            <a:r>
              <a:rPr lang="en-US" dirty="0" err="1"/>
              <a:t>aplicam</a:t>
            </a:r>
            <a:r>
              <a:rPr lang="en-US" dirty="0"/>
              <a:t> </a:t>
            </a:r>
            <a:r>
              <a:rPr lang="en-US" dirty="0" err="1"/>
              <a:t>diferenças</a:t>
            </a:r>
            <a:r>
              <a:rPr lang="en-US" dirty="0"/>
              <a:t> </a:t>
            </a:r>
            <a:r>
              <a:rPr lang="en-US" dirty="0" err="1"/>
              <a:t>em</a:t>
            </a:r>
            <a:r>
              <a:rPr lang="en-US" dirty="0"/>
              <a:t> </a:t>
            </a:r>
            <a:r>
              <a:rPr lang="en-US" dirty="0" err="1"/>
              <a:t>diferenças</a:t>
            </a:r>
            <a:r>
              <a:rPr lang="en-US" dirty="0"/>
              <a:t> </a:t>
            </a:r>
            <a:r>
              <a:rPr lang="en-US" dirty="0" err="1"/>
              <a:t>em</a:t>
            </a:r>
            <a:r>
              <a:rPr lang="en-US" dirty="0"/>
              <a:t> </a:t>
            </a:r>
            <a:r>
              <a:rPr lang="en-US" dirty="0" err="1"/>
              <a:t>nível</a:t>
            </a:r>
            <a:r>
              <a:rPr lang="en-US" dirty="0"/>
              <a:t> municipal entre 1982 e 1996, </a:t>
            </a:r>
            <a:r>
              <a:rPr lang="en-US" dirty="0" err="1"/>
              <a:t>sugerindo</a:t>
            </a:r>
            <a:r>
              <a:rPr lang="en-US" dirty="0"/>
              <a:t> que </a:t>
            </a:r>
            <a:r>
              <a:rPr lang="en-US" dirty="0" err="1"/>
              <a:t>enquanto</a:t>
            </a:r>
            <a:r>
              <a:rPr lang="en-US" dirty="0"/>
              <a:t> </a:t>
            </a:r>
            <a:r>
              <a:rPr lang="en-US" dirty="0" err="1"/>
              <a:t>municípios</a:t>
            </a:r>
            <a:r>
              <a:rPr lang="en-US" dirty="0"/>
              <a:t> com </a:t>
            </a:r>
            <a:r>
              <a:rPr lang="en-US" dirty="0" err="1"/>
              <a:t>maior</a:t>
            </a:r>
            <a:r>
              <a:rPr lang="en-US" dirty="0"/>
              <a:t> </a:t>
            </a:r>
            <a:r>
              <a:rPr lang="en-US" dirty="0" err="1"/>
              <a:t>crescimento</a:t>
            </a:r>
            <a:r>
              <a:rPr lang="en-US" dirty="0"/>
              <a:t> do </a:t>
            </a:r>
            <a:r>
              <a:rPr lang="en-US" dirty="0" err="1"/>
              <a:t>setor</a:t>
            </a:r>
            <a:r>
              <a:rPr lang="en-US" dirty="0"/>
              <a:t> </a:t>
            </a:r>
            <a:r>
              <a:rPr lang="en-US" dirty="0" err="1"/>
              <a:t>privado</a:t>
            </a:r>
            <a:r>
              <a:rPr lang="en-US" dirty="0"/>
              <a:t> </a:t>
            </a:r>
            <a:r>
              <a:rPr lang="en-US" dirty="0" err="1"/>
              <a:t>apresentam</a:t>
            </a:r>
            <a:r>
              <a:rPr lang="en-US" dirty="0"/>
              <a:t> </a:t>
            </a:r>
            <a:r>
              <a:rPr lang="en-US" dirty="0" err="1"/>
              <a:t>claros</a:t>
            </a:r>
            <a:r>
              <a:rPr lang="en-US" dirty="0"/>
              <a:t> </a:t>
            </a:r>
            <a:r>
              <a:rPr lang="en-US" dirty="0" err="1"/>
              <a:t>sinais</a:t>
            </a:r>
            <a:r>
              <a:rPr lang="en-US" dirty="0"/>
              <a:t> de </a:t>
            </a:r>
            <a:r>
              <a:rPr lang="en-US" dirty="0" err="1"/>
              <a:t>maior</a:t>
            </a:r>
            <a:r>
              <a:rPr lang="en-US" dirty="0"/>
              <a:t> sorting, </a:t>
            </a:r>
            <a:r>
              <a:rPr lang="en-US" dirty="0" err="1"/>
              <a:t>eles</a:t>
            </a:r>
            <a:r>
              <a:rPr lang="en-US" dirty="0"/>
              <a:t> </a:t>
            </a:r>
            <a:r>
              <a:rPr lang="en-US" dirty="0" err="1" smtClean="0"/>
              <a:t>não</a:t>
            </a:r>
            <a:r>
              <a:rPr lang="en-US" dirty="0" smtClean="0"/>
              <a:t> </a:t>
            </a:r>
            <a:r>
              <a:rPr lang="en-US" dirty="0" err="1"/>
              <a:t>apresentam</a:t>
            </a:r>
            <a:r>
              <a:rPr lang="en-US" dirty="0"/>
              <a:t> </a:t>
            </a:r>
            <a:r>
              <a:rPr lang="en-US" dirty="0" err="1"/>
              <a:t>nenhuma</a:t>
            </a:r>
            <a:r>
              <a:rPr lang="en-US" dirty="0"/>
              <a:t> </a:t>
            </a:r>
            <a:r>
              <a:rPr lang="en-US" dirty="0" err="1"/>
              <a:t>vantagem</a:t>
            </a:r>
            <a:r>
              <a:rPr lang="en-US" dirty="0"/>
              <a:t> </a:t>
            </a:r>
            <a:r>
              <a:rPr lang="en-US" dirty="0" err="1"/>
              <a:t>relativa</a:t>
            </a:r>
            <a:r>
              <a:rPr lang="en-US" dirty="0"/>
              <a:t> </a:t>
            </a:r>
            <a:r>
              <a:rPr lang="en-US" dirty="0" err="1"/>
              <a:t>em</a:t>
            </a:r>
            <a:r>
              <a:rPr lang="en-US" dirty="0"/>
              <a:t> </a:t>
            </a:r>
            <a:r>
              <a:rPr lang="en-US" dirty="0" err="1"/>
              <a:t>termos</a:t>
            </a:r>
            <a:r>
              <a:rPr lang="en-US" dirty="0"/>
              <a:t> de </a:t>
            </a:r>
            <a:r>
              <a:rPr lang="en-US" dirty="0" err="1"/>
              <a:t>evolução</a:t>
            </a:r>
            <a:r>
              <a:rPr lang="en-US" dirty="0"/>
              <a:t> de </a:t>
            </a:r>
            <a:r>
              <a:rPr lang="en-US" dirty="0" err="1"/>
              <a:t>desempenho</a:t>
            </a:r>
            <a:r>
              <a:rPr lang="en-US" dirty="0"/>
              <a:t> </a:t>
            </a:r>
            <a:r>
              <a:rPr lang="en-US" dirty="0" err="1"/>
              <a:t>em</a:t>
            </a:r>
            <a:r>
              <a:rPr lang="en-US" dirty="0"/>
              <a:t> testes </a:t>
            </a:r>
            <a:r>
              <a:rPr lang="en-US" dirty="0" err="1"/>
              <a:t>padronizados</a:t>
            </a:r>
            <a:r>
              <a:rPr lang="en-US" dirty="0"/>
              <a:t> e </a:t>
            </a:r>
            <a:r>
              <a:rPr lang="en-US" dirty="0" err="1"/>
              <a:t>sobre</a:t>
            </a:r>
            <a:r>
              <a:rPr lang="en-US" dirty="0"/>
              <a:t> </a:t>
            </a:r>
            <a:r>
              <a:rPr lang="en-US" dirty="0" err="1"/>
              <a:t>anos</a:t>
            </a:r>
            <a:r>
              <a:rPr lang="en-US" dirty="0"/>
              <a:t> de </a:t>
            </a:r>
            <a:r>
              <a:rPr lang="en-US" dirty="0" err="1"/>
              <a:t>escolaridade</a:t>
            </a:r>
            <a:r>
              <a:rPr lang="en-US" dirty="0"/>
              <a:t>. </a:t>
            </a:r>
          </a:p>
          <a:p>
            <a:r>
              <a:rPr lang="en-US" dirty="0" err="1" smtClean="0"/>
              <a:t>Preocupação</a:t>
            </a:r>
            <a:r>
              <a:rPr lang="en-US" dirty="0" smtClean="0"/>
              <a:t> </a:t>
            </a:r>
            <a:r>
              <a:rPr lang="en-US" dirty="0"/>
              <a:t>com </a:t>
            </a:r>
            <a:r>
              <a:rPr lang="en-US" dirty="0" err="1"/>
              <a:t>essas</a:t>
            </a:r>
            <a:r>
              <a:rPr lang="en-US" dirty="0"/>
              <a:t> </a:t>
            </a:r>
            <a:r>
              <a:rPr lang="en-US" dirty="0" err="1" smtClean="0"/>
              <a:t>estimativa</a:t>
            </a:r>
            <a:r>
              <a:rPr lang="en-US" dirty="0" smtClean="0"/>
              <a:t>: </a:t>
            </a:r>
            <a:r>
              <a:rPr lang="en-US" dirty="0"/>
              <a:t>entrada do </a:t>
            </a:r>
            <a:r>
              <a:rPr lang="en-US" dirty="0" err="1"/>
              <a:t>setor</a:t>
            </a:r>
            <a:r>
              <a:rPr lang="en-US" dirty="0"/>
              <a:t> </a:t>
            </a:r>
            <a:r>
              <a:rPr lang="en-US" dirty="0" err="1"/>
              <a:t>privado</a:t>
            </a:r>
            <a:r>
              <a:rPr lang="en-US" dirty="0"/>
              <a:t> nesses </a:t>
            </a:r>
            <a:r>
              <a:rPr lang="en-US" dirty="0" err="1"/>
              <a:t>mercados</a:t>
            </a:r>
            <a:r>
              <a:rPr lang="en-US" dirty="0"/>
              <a:t> é </a:t>
            </a:r>
            <a:r>
              <a:rPr lang="en-US" dirty="0" err="1" smtClean="0"/>
              <a:t>endógena</a:t>
            </a:r>
            <a:r>
              <a:rPr lang="en-US" dirty="0" smtClean="0"/>
              <a:t> (</a:t>
            </a:r>
            <a:r>
              <a:rPr lang="en-US" dirty="0" err="1" smtClean="0"/>
              <a:t>autores</a:t>
            </a:r>
            <a:r>
              <a:rPr lang="en-US" dirty="0" smtClean="0"/>
              <a:t> </a:t>
            </a:r>
            <a:r>
              <a:rPr lang="en-US" dirty="0" err="1" smtClean="0"/>
              <a:t>usam</a:t>
            </a:r>
            <a:r>
              <a:rPr lang="en-US" dirty="0" smtClean="0"/>
              <a:t> </a:t>
            </a:r>
            <a:r>
              <a:rPr lang="en-US" dirty="0" err="1" smtClean="0"/>
              <a:t>vr</a:t>
            </a:r>
            <a:r>
              <a:rPr lang="en-US" dirty="0" smtClean="0"/>
              <a:t>. instrumental </a:t>
            </a:r>
            <a:r>
              <a:rPr lang="en-US" dirty="0" err="1" smtClean="0"/>
              <a:t>nesse</a:t>
            </a:r>
            <a:r>
              <a:rPr lang="en-US" dirty="0" smtClean="0"/>
              <a:t> </a:t>
            </a:r>
            <a:r>
              <a:rPr lang="en-US" dirty="0" err="1" smtClean="0"/>
              <a:t>caso</a:t>
            </a:r>
            <a:r>
              <a:rPr lang="en-US" dirty="0" smtClean="0"/>
              <a:t> – </a:t>
            </a:r>
            <a:r>
              <a:rPr lang="en-US" dirty="0" err="1" smtClean="0"/>
              <a:t>densidade</a:t>
            </a:r>
            <a:r>
              <a:rPr lang="en-US" dirty="0" smtClean="0"/>
              <a:t> </a:t>
            </a:r>
            <a:r>
              <a:rPr lang="en-US" dirty="0" err="1" smtClean="0"/>
              <a:t>populacional</a:t>
            </a:r>
            <a:r>
              <a:rPr lang="en-US" dirty="0" smtClean="0"/>
              <a:t>).</a:t>
            </a:r>
          </a:p>
          <a:p>
            <a:pPr lvl="1"/>
            <a:r>
              <a:rPr lang="en-US" dirty="0" err="1" smtClean="0"/>
              <a:t>Por</a:t>
            </a:r>
            <a:r>
              <a:rPr lang="en-US" dirty="0" smtClean="0"/>
              <a:t> </a:t>
            </a:r>
            <a:r>
              <a:rPr lang="en-US" dirty="0" err="1"/>
              <a:t>exemplo</a:t>
            </a:r>
            <a:r>
              <a:rPr lang="en-US" dirty="0"/>
              <a:t>, se </a:t>
            </a:r>
            <a:r>
              <a:rPr lang="en-US" dirty="0" err="1"/>
              <a:t>os</a:t>
            </a:r>
            <a:r>
              <a:rPr lang="en-US" dirty="0"/>
              <a:t> </a:t>
            </a:r>
            <a:r>
              <a:rPr lang="en-US" dirty="0" err="1"/>
              <a:t>resultados</a:t>
            </a:r>
            <a:r>
              <a:rPr lang="en-US" dirty="0"/>
              <a:t> </a:t>
            </a:r>
            <a:r>
              <a:rPr lang="en-US" dirty="0" err="1" smtClean="0"/>
              <a:t>educacionais</a:t>
            </a:r>
            <a:r>
              <a:rPr lang="en-US" dirty="0" smtClean="0"/>
              <a:t> </a:t>
            </a:r>
            <a:r>
              <a:rPr lang="en-US" dirty="0" err="1" smtClean="0"/>
              <a:t>estavam</a:t>
            </a:r>
            <a:r>
              <a:rPr lang="en-US" dirty="0" smtClean="0"/>
              <a:t> </a:t>
            </a:r>
            <a:r>
              <a:rPr lang="en-US" dirty="0" err="1"/>
              <a:t>declinando</a:t>
            </a:r>
            <a:r>
              <a:rPr lang="en-US" dirty="0"/>
              <a:t> </a:t>
            </a:r>
            <a:r>
              <a:rPr lang="en-US" dirty="0" err="1"/>
              <a:t>em</a:t>
            </a:r>
            <a:r>
              <a:rPr lang="en-US" dirty="0"/>
              <a:t> </a:t>
            </a:r>
            <a:r>
              <a:rPr lang="en-US" dirty="0" err="1" smtClean="0"/>
              <a:t>áreas</a:t>
            </a:r>
            <a:r>
              <a:rPr lang="en-US" dirty="0" smtClean="0"/>
              <a:t> </a:t>
            </a:r>
            <a:r>
              <a:rPr lang="en-US" dirty="0" err="1"/>
              <a:t>onde</a:t>
            </a:r>
            <a:r>
              <a:rPr lang="en-US" dirty="0"/>
              <a:t> o </a:t>
            </a:r>
            <a:r>
              <a:rPr lang="en-US" dirty="0" err="1"/>
              <a:t>setor</a:t>
            </a:r>
            <a:r>
              <a:rPr lang="en-US" dirty="0"/>
              <a:t> </a:t>
            </a:r>
            <a:r>
              <a:rPr lang="en-US" dirty="0" err="1"/>
              <a:t>privado</a:t>
            </a:r>
            <a:r>
              <a:rPr lang="en-US" dirty="0"/>
              <a:t> </a:t>
            </a:r>
            <a:r>
              <a:rPr lang="en-US" dirty="0" err="1"/>
              <a:t>cresceu</a:t>
            </a:r>
            <a:r>
              <a:rPr lang="en-US" dirty="0"/>
              <a:t> </a:t>
            </a:r>
            <a:r>
              <a:rPr lang="en-US" dirty="0" err="1"/>
              <a:t>mais</a:t>
            </a:r>
            <a:r>
              <a:rPr lang="en-US" dirty="0"/>
              <a:t>, </a:t>
            </a:r>
            <a:r>
              <a:rPr lang="en-US" dirty="0" err="1"/>
              <a:t>esses</a:t>
            </a:r>
            <a:r>
              <a:rPr lang="en-US" dirty="0"/>
              <a:t> </a:t>
            </a:r>
            <a:r>
              <a:rPr lang="en-US" dirty="0" err="1"/>
              <a:t>efeitos</a:t>
            </a:r>
            <a:r>
              <a:rPr lang="en-US" dirty="0"/>
              <a:t> </a:t>
            </a:r>
            <a:r>
              <a:rPr lang="en-US" dirty="0" err="1"/>
              <a:t>subestimariam</a:t>
            </a:r>
            <a:r>
              <a:rPr lang="en-US" dirty="0"/>
              <a:t> </a:t>
            </a:r>
            <a:r>
              <a:rPr lang="en-US" dirty="0" err="1"/>
              <a:t>os</a:t>
            </a:r>
            <a:r>
              <a:rPr lang="en-US" dirty="0"/>
              <a:t> </a:t>
            </a:r>
            <a:r>
              <a:rPr lang="en-US" dirty="0" err="1"/>
              <a:t>efeitos</a:t>
            </a:r>
            <a:r>
              <a:rPr lang="en-US" dirty="0"/>
              <a:t> </a:t>
            </a:r>
            <a:r>
              <a:rPr lang="en-US" dirty="0" smtClean="0"/>
              <a:t>dos vouchers. </a:t>
            </a:r>
            <a:endParaRPr lang="pt-BR" dirty="0"/>
          </a:p>
          <a:p>
            <a:endParaRPr lang="pt-BR" dirty="0"/>
          </a:p>
        </p:txBody>
      </p:sp>
    </p:spTree>
    <p:extLst>
      <p:ext uri="{BB962C8B-B14F-4D97-AF65-F5344CB8AC3E}">
        <p14:creationId xmlns:p14="http://schemas.microsoft.com/office/powerpoint/2010/main" val="65274246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130622"/>
            <a:ext cx="8229600" cy="634082"/>
          </a:xfrm>
        </p:spPr>
        <p:txBody>
          <a:bodyPr>
            <a:normAutofit fontScale="90000"/>
          </a:bodyPr>
          <a:lstStyle/>
          <a:p>
            <a:r>
              <a:rPr lang="pt-BR" dirty="0" smtClean="0"/>
              <a:t>Chile</a:t>
            </a:r>
            <a:endParaRPr lang="pt-BR" dirty="0"/>
          </a:p>
        </p:txBody>
      </p:sp>
      <p:sp>
        <p:nvSpPr>
          <p:cNvPr id="3" name="Espaço Reservado para Conteúdo 2"/>
          <p:cNvSpPr>
            <a:spLocks noGrp="1"/>
          </p:cNvSpPr>
          <p:nvPr>
            <p:ph idx="1"/>
          </p:nvPr>
        </p:nvSpPr>
        <p:spPr>
          <a:xfrm>
            <a:off x="179512" y="908721"/>
            <a:ext cx="8784976" cy="5760640"/>
          </a:xfrm>
        </p:spPr>
        <p:txBody>
          <a:bodyPr>
            <a:normAutofit fontScale="77500" lnSpcReduction="20000"/>
          </a:bodyPr>
          <a:lstStyle/>
          <a:p>
            <a:r>
              <a:rPr lang="pt-BR" dirty="0" smtClean="0"/>
              <a:t>Auguste </a:t>
            </a:r>
            <a:r>
              <a:rPr lang="pt-BR" dirty="0" err="1" smtClean="0"/>
              <a:t>and</a:t>
            </a:r>
            <a:r>
              <a:rPr lang="pt-BR" dirty="0" smtClean="0"/>
              <a:t> </a:t>
            </a:r>
            <a:r>
              <a:rPr lang="pt-BR" dirty="0" err="1" smtClean="0"/>
              <a:t>Valenzuela</a:t>
            </a:r>
            <a:r>
              <a:rPr lang="pt-BR" dirty="0" smtClean="0"/>
              <a:t> (2006) – </a:t>
            </a:r>
            <a:r>
              <a:rPr lang="pt-BR" dirty="0" err="1" smtClean="0"/>
              <a:t>cross-sectional</a:t>
            </a:r>
            <a:r>
              <a:rPr lang="pt-BR" dirty="0" smtClean="0"/>
              <a:t> – usam como instrumento para o número de matrículas no setor privado a distancia à cidade mais próxima {</a:t>
            </a:r>
            <a:r>
              <a:rPr lang="en-US" i="1" dirty="0" smtClean="0"/>
              <a:t>distance </a:t>
            </a:r>
            <a:r>
              <a:rPr lang="en-US" i="1" dirty="0"/>
              <a:t>to the closest large </a:t>
            </a:r>
            <a:r>
              <a:rPr lang="en-US" i="1" dirty="0" smtClean="0"/>
              <a:t>city, </a:t>
            </a:r>
            <a:r>
              <a:rPr lang="en-US" i="1" dirty="0"/>
              <a:t>defined as the distance in kilometers to the closest principal city (a city with more than 100,000 inhabitants</a:t>
            </a:r>
            <a:r>
              <a:rPr lang="en-US" i="1" dirty="0" smtClean="0"/>
              <a:t>)</a:t>
            </a:r>
            <a:r>
              <a:rPr lang="en-US" dirty="0" smtClean="0"/>
              <a:t>}</a:t>
            </a:r>
            <a:r>
              <a:rPr lang="pt-BR" dirty="0" smtClean="0"/>
              <a:t> e encontram evidência de cream </a:t>
            </a:r>
            <a:r>
              <a:rPr lang="pt-BR" dirty="0" err="1" smtClean="0"/>
              <a:t>skimming</a:t>
            </a:r>
            <a:r>
              <a:rPr lang="pt-BR" dirty="0" smtClean="0"/>
              <a:t> e efeitos positivos significativos sobre desempenho.</a:t>
            </a:r>
          </a:p>
          <a:p>
            <a:r>
              <a:rPr lang="pt-BR" dirty="0" err="1" smtClean="0"/>
              <a:t>Gallego</a:t>
            </a:r>
            <a:r>
              <a:rPr lang="pt-BR" dirty="0" smtClean="0"/>
              <a:t> (2006) – </a:t>
            </a:r>
            <a:r>
              <a:rPr lang="pt-BR" dirty="0" err="1" smtClean="0"/>
              <a:t>cross-sectional</a:t>
            </a:r>
            <a:r>
              <a:rPr lang="pt-BR" dirty="0" smtClean="0"/>
              <a:t> - usa a densidade padres/igrejas e encontra efeitos substanciais sobre o desempenho médio. </a:t>
            </a:r>
          </a:p>
          <a:p>
            <a:r>
              <a:rPr lang="pt-BR" dirty="0" err="1" smtClean="0"/>
              <a:t>Urquiola</a:t>
            </a:r>
            <a:r>
              <a:rPr lang="pt-BR" dirty="0" smtClean="0"/>
              <a:t> (2003) – analisa os dados do PISA do Chile – desempenho cai entre 1999 e 2003 e aumenta entre 2003 e 2011; 2013 parece ter desacelerado.</a:t>
            </a:r>
          </a:p>
          <a:p>
            <a:r>
              <a:rPr lang="pt-BR" dirty="0" smtClean="0"/>
              <a:t>Outra forma de olhar: modelos estruturais. </a:t>
            </a:r>
            <a:r>
              <a:rPr lang="pt-BR" dirty="0" err="1" smtClean="0"/>
              <a:t>Neilson</a:t>
            </a:r>
            <a:r>
              <a:rPr lang="pt-BR" dirty="0" smtClean="0"/>
              <a:t> (2013): argumenta que a melhora observada no PISA foi devida a reforma de 2008 que aumentou o voucher para os estudantes de baixa renda. </a:t>
            </a:r>
          </a:p>
        </p:txBody>
      </p:sp>
    </p:spTree>
    <p:extLst>
      <p:ext uri="{BB962C8B-B14F-4D97-AF65-F5344CB8AC3E}">
        <p14:creationId xmlns:p14="http://schemas.microsoft.com/office/powerpoint/2010/main" val="169104656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Suécia</a:t>
            </a:r>
            <a:endParaRPr lang="pt-BR" dirty="0"/>
          </a:p>
        </p:txBody>
      </p:sp>
      <p:sp>
        <p:nvSpPr>
          <p:cNvPr id="3" name="Espaço Reservado para Conteúdo 2"/>
          <p:cNvSpPr>
            <a:spLocks noGrp="1"/>
          </p:cNvSpPr>
          <p:nvPr>
            <p:ph idx="1"/>
          </p:nvPr>
        </p:nvSpPr>
        <p:spPr/>
        <p:txBody>
          <a:bodyPr>
            <a:normAutofit fontScale="77500" lnSpcReduction="20000"/>
          </a:bodyPr>
          <a:lstStyle/>
          <a:p>
            <a:r>
              <a:rPr lang="pt-BR" dirty="0" err="1" smtClean="0"/>
              <a:t>Bohlmark</a:t>
            </a:r>
            <a:r>
              <a:rPr lang="pt-BR" dirty="0" smtClean="0"/>
              <a:t> </a:t>
            </a:r>
            <a:r>
              <a:rPr lang="pt-BR" dirty="0" err="1" smtClean="0"/>
              <a:t>and</a:t>
            </a:r>
            <a:r>
              <a:rPr lang="pt-BR" dirty="0" smtClean="0"/>
              <a:t> </a:t>
            </a:r>
            <a:r>
              <a:rPr lang="pt-BR" dirty="0" err="1" smtClean="0"/>
              <a:t>Lindahl</a:t>
            </a:r>
            <a:r>
              <a:rPr lang="pt-BR" dirty="0" smtClean="0"/>
              <a:t> (2008) – análise análoga a </a:t>
            </a:r>
            <a:r>
              <a:rPr lang="pt-BR" dirty="0" err="1" smtClean="0"/>
              <a:t>Hsieh</a:t>
            </a:r>
            <a:r>
              <a:rPr lang="pt-BR" dirty="0" smtClean="0"/>
              <a:t> </a:t>
            </a:r>
            <a:r>
              <a:rPr lang="pt-BR" dirty="0" err="1" smtClean="0"/>
              <a:t>and</a:t>
            </a:r>
            <a:r>
              <a:rPr lang="pt-BR" dirty="0" smtClean="0"/>
              <a:t> </a:t>
            </a:r>
            <a:r>
              <a:rPr lang="pt-BR" dirty="0" err="1" smtClean="0"/>
              <a:t>Urquiola</a:t>
            </a:r>
            <a:r>
              <a:rPr lang="pt-BR" dirty="0" smtClean="0"/>
              <a:t> (2006). Olham para três tipos de resultados de estudantes:  i) GPA para 9a e 12a séries, </a:t>
            </a:r>
            <a:r>
              <a:rPr lang="pt-BR" dirty="0" err="1" smtClean="0"/>
              <a:t>ii</a:t>
            </a:r>
            <a:r>
              <a:rPr lang="pt-BR" dirty="0" smtClean="0"/>
              <a:t>) participação  na educação superior (se completou pelo menos um ano de educação superior no prazo de seis anos seguintes ao fim da escolaridade obrigatória), e </a:t>
            </a:r>
            <a:r>
              <a:rPr lang="pt-BR" dirty="0" err="1" smtClean="0"/>
              <a:t>iii</a:t>
            </a:r>
            <a:r>
              <a:rPr lang="pt-BR" dirty="0" smtClean="0"/>
              <a:t>) anos de escolaridade depois de oito anos de ter completado a escolaridade obrigatória. </a:t>
            </a:r>
          </a:p>
          <a:p>
            <a:r>
              <a:rPr lang="pt-BR" dirty="0" smtClean="0"/>
              <a:t>Resultados i) efeito pequeno positivo sobre a média do GPA da 9a série que não aparece para a 12a série; </a:t>
            </a:r>
            <a:r>
              <a:rPr lang="pt-BR" dirty="0" err="1" smtClean="0"/>
              <a:t>ii</a:t>
            </a:r>
            <a:r>
              <a:rPr lang="pt-BR" dirty="0" smtClean="0"/>
              <a:t>) e </a:t>
            </a:r>
            <a:r>
              <a:rPr lang="pt-BR" dirty="0" err="1" smtClean="0"/>
              <a:t>iii</a:t>
            </a:r>
            <a:r>
              <a:rPr lang="pt-BR" dirty="0" smtClean="0"/>
              <a:t>) sem efeitos. </a:t>
            </a:r>
          </a:p>
          <a:p>
            <a:r>
              <a:rPr lang="en-US" dirty="0" err="1"/>
              <a:t>Bohlmark</a:t>
            </a:r>
            <a:r>
              <a:rPr lang="en-US" dirty="0"/>
              <a:t> and </a:t>
            </a:r>
            <a:r>
              <a:rPr lang="en-US" dirty="0" err="1"/>
              <a:t>Lindahl</a:t>
            </a:r>
            <a:r>
              <a:rPr lang="en-US" dirty="0"/>
              <a:t> (2012) </a:t>
            </a:r>
            <a:r>
              <a:rPr lang="en-US" dirty="0" err="1" smtClean="0"/>
              <a:t>estendem</a:t>
            </a:r>
            <a:r>
              <a:rPr lang="en-US" dirty="0" smtClean="0"/>
              <a:t> a </a:t>
            </a:r>
            <a:r>
              <a:rPr lang="en-US" dirty="0" err="1" smtClean="0"/>
              <a:t>análise</a:t>
            </a:r>
            <a:r>
              <a:rPr lang="en-US" dirty="0" smtClean="0"/>
              <a:t> anterior </a:t>
            </a:r>
            <a:r>
              <a:rPr lang="en-US" dirty="0" err="1" smtClean="0"/>
              <a:t>agregando</a:t>
            </a:r>
            <a:r>
              <a:rPr lang="en-US" dirty="0" smtClean="0"/>
              <a:t> </a:t>
            </a:r>
            <a:r>
              <a:rPr lang="en-US" dirty="0" err="1" smtClean="0"/>
              <a:t>diversas</a:t>
            </a:r>
            <a:r>
              <a:rPr lang="en-US" dirty="0" smtClean="0"/>
              <a:t> </a:t>
            </a:r>
            <a:r>
              <a:rPr lang="en-US" dirty="0" err="1" smtClean="0"/>
              <a:t>coortes</a:t>
            </a:r>
            <a:r>
              <a:rPr lang="en-US" dirty="0" smtClean="0"/>
              <a:t> e </a:t>
            </a:r>
            <a:r>
              <a:rPr lang="en-US" dirty="0" err="1" smtClean="0"/>
              <a:t>encontram</a:t>
            </a:r>
            <a:r>
              <a:rPr lang="en-US" dirty="0" smtClean="0"/>
              <a:t> </a:t>
            </a:r>
            <a:r>
              <a:rPr lang="en-US" dirty="0" err="1" smtClean="0"/>
              <a:t>resultados</a:t>
            </a:r>
            <a:r>
              <a:rPr lang="en-US" dirty="0" smtClean="0"/>
              <a:t> </a:t>
            </a:r>
            <a:r>
              <a:rPr lang="en-US" dirty="0" err="1" smtClean="0"/>
              <a:t>positivos</a:t>
            </a:r>
            <a:r>
              <a:rPr lang="en-US" dirty="0" smtClean="0"/>
              <a:t> para as </a:t>
            </a:r>
            <a:r>
              <a:rPr lang="en-US" dirty="0" err="1" smtClean="0"/>
              <a:t>três</a:t>
            </a:r>
            <a:r>
              <a:rPr lang="en-US" dirty="0" smtClean="0"/>
              <a:t> </a:t>
            </a:r>
            <a:r>
              <a:rPr lang="en-US" dirty="0" err="1" smtClean="0"/>
              <a:t>medidas</a:t>
            </a:r>
            <a:r>
              <a:rPr lang="en-US" dirty="0" smtClean="0"/>
              <a:t>. </a:t>
            </a:r>
            <a:endParaRPr lang="pt-BR" dirty="0"/>
          </a:p>
        </p:txBody>
      </p:sp>
      <p:sp>
        <p:nvSpPr>
          <p:cNvPr id="4" name="CaixaDeTexto 3"/>
          <p:cNvSpPr txBox="1"/>
          <p:nvPr/>
        </p:nvSpPr>
        <p:spPr>
          <a:xfrm>
            <a:off x="6623720" y="260648"/>
            <a:ext cx="2340768" cy="369332"/>
          </a:xfrm>
          <a:prstGeom prst="rect">
            <a:avLst/>
          </a:prstGeom>
          <a:noFill/>
        </p:spPr>
        <p:txBody>
          <a:bodyPr wrap="square" rtlCol="0">
            <a:spAutoFit/>
          </a:bodyPr>
          <a:lstStyle/>
          <a:p>
            <a:r>
              <a:rPr lang="pt-BR" dirty="0" smtClean="0"/>
              <a:t>Grade Point </a:t>
            </a:r>
            <a:r>
              <a:rPr lang="pt-BR" dirty="0" err="1" smtClean="0"/>
              <a:t>Average</a:t>
            </a:r>
            <a:endParaRPr lang="pt-BR" dirty="0"/>
          </a:p>
        </p:txBody>
      </p:sp>
    </p:spTree>
    <p:extLst>
      <p:ext uri="{BB962C8B-B14F-4D97-AF65-F5344CB8AC3E}">
        <p14:creationId xmlns:p14="http://schemas.microsoft.com/office/powerpoint/2010/main" val="185439893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88640"/>
            <a:ext cx="8229600" cy="850106"/>
          </a:xfrm>
        </p:spPr>
        <p:txBody>
          <a:bodyPr/>
          <a:lstStyle/>
          <a:p>
            <a:r>
              <a:rPr lang="pt-BR" dirty="0" smtClean="0"/>
              <a:t>Chile x Suécia</a:t>
            </a:r>
            <a:endParaRPr lang="pt-BR" dirty="0"/>
          </a:p>
        </p:txBody>
      </p:sp>
      <p:sp>
        <p:nvSpPr>
          <p:cNvPr id="3" name="Espaço Reservado para Conteúdo 2"/>
          <p:cNvSpPr>
            <a:spLocks noGrp="1"/>
          </p:cNvSpPr>
          <p:nvPr>
            <p:ph idx="1"/>
          </p:nvPr>
        </p:nvSpPr>
        <p:spPr>
          <a:xfrm>
            <a:off x="251520" y="1268760"/>
            <a:ext cx="8568952" cy="5112568"/>
          </a:xfrm>
        </p:spPr>
        <p:txBody>
          <a:bodyPr>
            <a:normAutofit fontScale="77500" lnSpcReduction="20000"/>
          </a:bodyPr>
          <a:lstStyle/>
          <a:p>
            <a:r>
              <a:rPr lang="en-US" dirty="0" err="1"/>
              <a:t>Bohlmark</a:t>
            </a:r>
            <a:r>
              <a:rPr lang="en-US" dirty="0"/>
              <a:t> and </a:t>
            </a:r>
            <a:r>
              <a:rPr lang="en-US" dirty="0" err="1"/>
              <a:t>Lindahl</a:t>
            </a:r>
            <a:r>
              <a:rPr lang="en-US" dirty="0"/>
              <a:t> (2012) </a:t>
            </a:r>
            <a:r>
              <a:rPr lang="en-US" dirty="0" err="1" smtClean="0"/>
              <a:t>explicam</a:t>
            </a:r>
            <a:r>
              <a:rPr lang="en-US" dirty="0" smtClean="0"/>
              <a:t> que </a:t>
            </a:r>
            <a:r>
              <a:rPr lang="en-US" dirty="0" err="1" smtClean="0"/>
              <a:t>os</a:t>
            </a:r>
            <a:r>
              <a:rPr lang="en-US" dirty="0" smtClean="0"/>
              <a:t> </a:t>
            </a:r>
            <a:r>
              <a:rPr lang="en-US" dirty="0" err="1" smtClean="0"/>
              <a:t>resultados</a:t>
            </a:r>
            <a:r>
              <a:rPr lang="en-US" dirty="0" smtClean="0"/>
              <a:t> </a:t>
            </a:r>
            <a:r>
              <a:rPr lang="en-US" dirty="0" err="1" smtClean="0"/>
              <a:t>mais</a:t>
            </a:r>
            <a:r>
              <a:rPr lang="en-US" dirty="0" smtClean="0"/>
              <a:t> </a:t>
            </a:r>
            <a:r>
              <a:rPr lang="en-US" dirty="0" err="1" smtClean="0"/>
              <a:t>favoráveis</a:t>
            </a:r>
            <a:r>
              <a:rPr lang="en-US" dirty="0" smtClean="0"/>
              <a:t> para a </a:t>
            </a:r>
            <a:r>
              <a:rPr lang="en-US" dirty="0" err="1" smtClean="0"/>
              <a:t>Suécia</a:t>
            </a:r>
            <a:r>
              <a:rPr lang="en-US" dirty="0" smtClean="0"/>
              <a:t> </a:t>
            </a:r>
            <a:r>
              <a:rPr lang="en-US" dirty="0" err="1" smtClean="0"/>
              <a:t>nos</a:t>
            </a:r>
            <a:r>
              <a:rPr lang="en-US" dirty="0" smtClean="0"/>
              <a:t> </a:t>
            </a:r>
            <a:r>
              <a:rPr lang="en-US" dirty="0" err="1" smtClean="0"/>
              <a:t>resultados</a:t>
            </a:r>
            <a:r>
              <a:rPr lang="en-US" dirty="0" smtClean="0"/>
              <a:t> </a:t>
            </a:r>
            <a:r>
              <a:rPr lang="en-US" dirty="0" err="1"/>
              <a:t>educacionais</a:t>
            </a:r>
            <a:r>
              <a:rPr lang="en-US" dirty="0"/>
              <a:t> </a:t>
            </a:r>
            <a:r>
              <a:rPr lang="en-US" dirty="0" err="1" smtClean="0"/>
              <a:t>podem</a:t>
            </a:r>
            <a:r>
              <a:rPr lang="en-US" dirty="0" smtClean="0"/>
              <a:t> </a:t>
            </a:r>
            <a:r>
              <a:rPr lang="en-US" dirty="0" err="1" smtClean="0"/>
              <a:t>estar</a:t>
            </a:r>
            <a:r>
              <a:rPr lang="en-US" dirty="0" smtClean="0"/>
              <a:t> </a:t>
            </a:r>
            <a:r>
              <a:rPr lang="en-US" dirty="0" err="1" smtClean="0"/>
              <a:t>ligados</a:t>
            </a:r>
            <a:r>
              <a:rPr lang="en-US" dirty="0" smtClean="0"/>
              <a:t> </a:t>
            </a:r>
            <a:r>
              <a:rPr lang="en-US" dirty="0" err="1" smtClean="0"/>
              <a:t>aos</a:t>
            </a:r>
            <a:r>
              <a:rPr lang="en-US" dirty="0" smtClean="0"/>
              <a:t> </a:t>
            </a:r>
            <a:r>
              <a:rPr lang="en-US" dirty="0" err="1" smtClean="0"/>
              <a:t>resultados</a:t>
            </a:r>
            <a:r>
              <a:rPr lang="en-US" dirty="0" smtClean="0"/>
              <a:t> </a:t>
            </a:r>
            <a:r>
              <a:rPr lang="en-US" dirty="0" err="1" smtClean="0"/>
              <a:t>mais</a:t>
            </a:r>
            <a:r>
              <a:rPr lang="en-US" dirty="0" smtClean="0"/>
              <a:t> </a:t>
            </a:r>
            <a:r>
              <a:rPr lang="en-US" dirty="0" err="1" smtClean="0"/>
              <a:t>favoráveis</a:t>
            </a:r>
            <a:r>
              <a:rPr lang="en-US" dirty="0" smtClean="0"/>
              <a:t> </a:t>
            </a:r>
            <a:r>
              <a:rPr lang="en-US" dirty="0" err="1" smtClean="0"/>
              <a:t>encontrados</a:t>
            </a:r>
            <a:r>
              <a:rPr lang="en-US" dirty="0" smtClean="0"/>
              <a:t> para cream skimming. </a:t>
            </a:r>
          </a:p>
          <a:p>
            <a:pPr lvl="1"/>
            <a:r>
              <a:rPr lang="en-US" dirty="0" smtClean="0"/>
              <a:t>O </a:t>
            </a:r>
            <a:r>
              <a:rPr lang="en-US" dirty="0" err="1" smtClean="0"/>
              <a:t>fato</a:t>
            </a:r>
            <a:r>
              <a:rPr lang="en-US" dirty="0" smtClean="0"/>
              <a:t> de </a:t>
            </a:r>
            <a:r>
              <a:rPr lang="en-US" dirty="0" err="1" smtClean="0"/>
              <a:t>ser</a:t>
            </a:r>
            <a:r>
              <a:rPr lang="en-US" dirty="0" smtClean="0"/>
              <a:t> </a:t>
            </a:r>
            <a:r>
              <a:rPr lang="en-US" dirty="0" err="1" smtClean="0"/>
              <a:t>mais</a:t>
            </a:r>
            <a:r>
              <a:rPr lang="en-US" dirty="0" smtClean="0"/>
              <a:t> </a:t>
            </a:r>
            <a:r>
              <a:rPr lang="en-US" dirty="0" err="1" smtClean="0"/>
              <a:t>difícil</a:t>
            </a:r>
            <a:r>
              <a:rPr lang="en-US" dirty="0" smtClean="0"/>
              <a:t> para as </a:t>
            </a:r>
            <a:r>
              <a:rPr lang="en-US" dirty="0" err="1" smtClean="0"/>
              <a:t>escolas</a:t>
            </a:r>
            <a:r>
              <a:rPr lang="en-US" dirty="0" smtClean="0"/>
              <a:t> </a:t>
            </a:r>
            <a:r>
              <a:rPr lang="en-US" dirty="0" err="1" smtClean="0"/>
              <a:t>independentes</a:t>
            </a:r>
            <a:r>
              <a:rPr lang="en-US" dirty="0" smtClean="0"/>
              <a:t> </a:t>
            </a:r>
            <a:r>
              <a:rPr lang="en-US" dirty="0" err="1" smtClean="0"/>
              <a:t>selecionar</a:t>
            </a:r>
            <a:r>
              <a:rPr lang="en-US" dirty="0" smtClean="0"/>
              <a:t> </a:t>
            </a:r>
            <a:r>
              <a:rPr lang="en-US" dirty="0" err="1" smtClean="0"/>
              <a:t>alunos</a:t>
            </a:r>
            <a:r>
              <a:rPr lang="en-US" dirty="0" smtClean="0"/>
              <a:t> </a:t>
            </a:r>
            <a:r>
              <a:rPr lang="en-US" dirty="0" err="1" smtClean="0"/>
              <a:t>pode</a:t>
            </a:r>
            <a:r>
              <a:rPr lang="en-US" dirty="0" smtClean="0"/>
              <a:t> </a:t>
            </a:r>
            <a:r>
              <a:rPr lang="en-US" dirty="0" err="1" smtClean="0"/>
              <a:t>implicar</a:t>
            </a:r>
            <a:r>
              <a:rPr lang="en-US" dirty="0" smtClean="0"/>
              <a:t> que </a:t>
            </a:r>
            <a:r>
              <a:rPr lang="en-US" dirty="0" err="1" smtClean="0"/>
              <a:t>elas</a:t>
            </a:r>
            <a:r>
              <a:rPr lang="en-US" dirty="0" smtClean="0"/>
              <a:t> </a:t>
            </a:r>
            <a:r>
              <a:rPr lang="en-US" dirty="0" err="1" smtClean="0"/>
              <a:t>busquem</a:t>
            </a:r>
            <a:r>
              <a:rPr lang="en-US" dirty="0" smtClean="0"/>
              <a:t> </a:t>
            </a:r>
            <a:r>
              <a:rPr lang="en-US" dirty="0" err="1" smtClean="0"/>
              <a:t>construir</a:t>
            </a:r>
            <a:r>
              <a:rPr lang="en-US" dirty="0" smtClean="0"/>
              <a:t> </a:t>
            </a:r>
            <a:r>
              <a:rPr lang="en-US" dirty="0" err="1" smtClean="0"/>
              <a:t>reputação</a:t>
            </a:r>
            <a:r>
              <a:rPr lang="en-US" dirty="0" smtClean="0"/>
              <a:t> </a:t>
            </a:r>
            <a:r>
              <a:rPr lang="en-US" dirty="0" err="1" smtClean="0"/>
              <a:t>oferecendo</a:t>
            </a:r>
            <a:r>
              <a:rPr lang="en-US" dirty="0" smtClean="0"/>
              <a:t> </a:t>
            </a:r>
            <a:r>
              <a:rPr lang="en-US" dirty="0" err="1" smtClean="0"/>
              <a:t>qualidade</a:t>
            </a:r>
            <a:r>
              <a:rPr lang="en-US" dirty="0" smtClean="0"/>
              <a:t> de </a:t>
            </a:r>
            <a:r>
              <a:rPr lang="en-US" dirty="0" err="1" smtClean="0"/>
              <a:t>ensino</a:t>
            </a:r>
            <a:r>
              <a:rPr lang="en-US" dirty="0" smtClean="0"/>
              <a:t> </a:t>
            </a:r>
            <a:r>
              <a:rPr lang="en-US" dirty="0" err="1" smtClean="0"/>
              <a:t>ao</a:t>
            </a:r>
            <a:r>
              <a:rPr lang="en-US" dirty="0" smtClean="0"/>
              <a:t> </a:t>
            </a:r>
            <a:r>
              <a:rPr lang="en-US" dirty="0" err="1" smtClean="0"/>
              <a:t>invés</a:t>
            </a:r>
            <a:r>
              <a:rPr lang="en-US" dirty="0" smtClean="0"/>
              <a:t> de peer composition.</a:t>
            </a:r>
          </a:p>
          <a:p>
            <a:r>
              <a:rPr lang="en-US" dirty="0" err="1" smtClean="0"/>
              <a:t>Entretanto</a:t>
            </a:r>
            <a:r>
              <a:rPr lang="en-US" dirty="0"/>
              <a:t>, </a:t>
            </a:r>
            <a:r>
              <a:rPr lang="en-US" dirty="0" err="1" smtClean="0"/>
              <a:t>uma</a:t>
            </a:r>
            <a:r>
              <a:rPr lang="en-US" dirty="0" smtClean="0"/>
              <a:t> </a:t>
            </a:r>
            <a:r>
              <a:rPr lang="en-US" dirty="0" err="1" smtClean="0"/>
              <a:t>preocupação</a:t>
            </a:r>
            <a:r>
              <a:rPr lang="en-US" dirty="0" smtClean="0"/>
              <a:t> com </a:t>
            </a:r>
            <a:r>
              <a:rPr lang="en-US" dirty="0" err="1" smtClean="0"/>
              <a:t>os</a:t>
            </a:r>
            <a:r>
              <a:rPr lang="en-US" dirty="0" smtClean="0"/>
              <a:t> </a:t>
            </a:r>
            <a:r>
              <a:rPr lang="en-US" dirty="0" err="1" smtClean="0"/>
              <a:t>resultados</a:t>
            </a:r>
            <a:r>
              <a:rPr lang="en-US" dirty="0" smtClean="0"/>
              <a:t> da </a:t>
            </a:r>
            <a:r>
              <a:rPr lang="en-US" dirty="0" err="1" smtClean="0"/>
              <a:t>Suécia</a:t>
            </a:r>
            <a:r>
              <a:rPr lang="en-US" dirty="0" smtClean="0"/>
              <a:t> é que </a:t>
            </a:r>
            <a:r>
              <a:rPr lang="en-US" dirty="0" err="1" smtClean="0"/>
              <a:t>embora</a:t>
            </a:r>
            <a:r>
              <a:rPr lang="en-US" dirty="0" smtClean="0"/>
              <a:t> </a:t>
            </a:r>
            <a:r>
              <a:rPr lang="en-US" dirty="0" err="1" smtClean="0"/>
              <a:t>os</a:t>
            </a:r>
            <a:r>
              <a:rPr lang="en-US" dirty="0" smtClean="0"/>
              <a:t> testes </a:t>
            </a:r>
            <a:r>
              <a:rPr lang="en-US" dirty="0" err="1" smtClean="0"/>
              <a:t>sejam</a:t>
            </a:r>
            <a:r>
              <a:rPr lang="en-US" dirty="0" smtClean="0"/>
              <a:t> </a:t>
            </a:r>
            <a:r>
              <a:rPr lang="en-US" dirty="0" err="1" smtClean="0"/>
              <a:t>padronizados</a:t>
            </a:r>
            <a:r>
              <a:rPr lang="en-US" dirty="0" smtClean="0"/>
              <a:t>, “they </a:t>
            </a:r>
            <a:r>
              <a:rPr lang="en-US" dirty="0"/>
              <a:t>are graded at each </a:t>
            </a:r>
            <a:r>
              <a:rPr lang="en-US" dirty="0" smtClean="0"/>
              <a:t>school”. As </a:t>
            </a:r>
            <a:r>
              <a:rPr lang="en-US" dirty="0" err="1" smtClean="0"/>
              <a:t>escolas</a:t>
            </a:r>
            <a:r>
              <a:rPr lang="en-US" dirty="0" smtClean="0"/>
              <a:t> </a:t>
            </a:r>
            <a:r>
              <a:rPr lang="en-US" dirty="0" err="1" smtClean="0"/>
              <a:t>indpendentes</a:t>
            </a:r>
            <a:r>
              <a:rPr lang="en-US" dirty="0" smtClean="0"/>
              <a:t> </a:t>
            </a:r>
            <a:r>
              <a:rPr lang="en-US" dirty="0" err="1" smtClean="0"/>
              <a:t>podem</a:t>
            </a:r>
            <a:r>
              <a:rPr lang="en-US" dirty="0" smtClean="0"/>
              <a:t> </a:t>
            </a:r>
            <a:r>
              <a:rPr lang="en-US" dirty="0" err="1" smtClean="0"/>
              <a:t>ser</a:t>
            </a:r>
            <a:r>
              <a:rPr lang="en-US" dirty="0" smtClean="0"/>
              <a:t> </a:t>
            </a:r>
            <a:r>
              <a:rPr lang="en-US" dirty="0" err="1" smtClean="0"/>
              <a:t>mais</a:t>
            </a:r>
            <a:r>
              <a:rPr lang="en-US" dirty="0" smtClean="0"/>
              <a:t> </a:t>
            </a:r>
            <a:r>
              <a:rPr lang="en-US" dirty="0" err="1" smtClean="0"/>
              <a:t>lenientes</a:t>
            </a:r>
            <a:r>
              <a:rPr lang="en-US" dirty="0" smtClean="0"/>
              <a:t> </a:t>
            </a:r>
            <a:r>
              <a:rPr lang="en-US" dirty="0" err="1" smtClean="0"/>
              <a:t>nessa</a:t>
            </a:r>
            <a:r>
              <a:rPr lang="en-US" dirty="0" smtClean="0"/>
              <a:t> </a:t>
            </a:r>
            <a:r>
              <a:rPr lang="en-US" dirty="0" err="1" smtClean="0"/>
              <a:t>tarefa</a:t>
            </a:r>
            <a:r>
              <a:rPr lang="en-US" dirty="0" smtClean="0"/>
              <a:t>. </a:t>
            </a:r>
            <a:r>
              <a:rPr lang="en-US" dirty="0" err="1" smtClean="0"/>
              <a:t>Isso</a:t>
            </a:r>
            <a:r>
              <a:rPr lang="en-US" dirty="0" smtClean="0"/>
              <a:t> </a:t>
            </a:r>
            <a:r>
              <a:rPr lang="en-US" dirty="0" err="1" smtClean="0"/>
              <a:t>foi</a:t>
            </a:r>
            <a:r>
              <a:rPr lang="en-US" dirty="0" smtClean="0"/>
              <a:t> </a:t>
            </a:r>
            <a:r>
              <a:rPr lang="en-US" dirty="0" err="1" smtClean="0"/>
              <a:t>analisado</a:t>
            </a:r>
            <a:r>
              <a:rPr lang="en-US" dirty="0" smtClean="0"/>
              <a:t> </a:t>
            </a:r>
            <a:r>
              <a:rPr lang="en-US" dirty="0" err="1" smtClean="0"/>
              <a:t>por</a:t>
            </a:r>
            <a:r>
              <a:rPr lang="en-US" dirty="0" smtClean="0"/>
              <a:t> </a:t>
            </a:r>
            <a:r>
              <a:rPr lang="en-US" dirty="0" err="1" smtClean="0"/>
              <a:t>Tyrefors</a:t>
            </a:r>
            <a:r>
              <a:rPr lang="en-US" dirty="0" smtClean="0"/>
              <a:t> </a:t>
            </a:r>
            <a:r>
              <a:rPr lang="en-US" dirty="0"/>
              <a:t>and Vlachos (2013). </a:t>
            </a:r>
            <a:r>
              <a:rPr lang="en-US" dirty="0" err="1" smtClean="0"/>
              <a:t>Os</a:t>
            </a:r>
            <a:r>
              <a:rPr lang="en-US" dirty="0" smtClean="0"/>
              <a:t> </a:t>
            </a:r>
            <a:r>
              <a:rPr lang="en-US" dirty="0" err="1" smtClean="0"/>
              <a:t>autores</a:t>
            </a:r>
            <a:r>
              <a:rPr lang="en-US" dirty="0" smtClean="0"/>
              <a:t> </a:t>
            </a:r>
            <a:r>
              <a:rPr lang="en-US" dirty="0" err="1" smtClean="0"/>
              <a:t>apontaram</a:t>
            </a:r>
            <a:r>
              <a:rPr lang="en-US" dirty="0" smtClean="0"/>
              <a:t> que as </a:t>
            </a:r>
            <a:r>
              <a:rPr lang="en-US" dirty="0" err="1" smtClean="0"/>
              <a:t>escolas</a:t>
            </a:r>
            <a:r>
              <a:rPr lang="en-US" dirty="0" smtClean="0"/>
              <a:t> </a:t>
            </a:r>
            <a:r>
              <a:rPr lang="en-US" dirty="0" err="1" smtClean="0"/>
              <a:t>independentes</a:t>
            </a:r>
            <a:r>
              <a:rPr lang="en-US" dirty="0" smtClean="0"/>
              <a:t> </a:t>
            </a:r>
            <a:r>
              <a:rPr lang="en-US" dirty="0" err="1" smtClean="0"/>
              <a:t>foram</a:t>
            </a:r>
            <a:r>
              <a:rPr lang="en-US" dirty="0" smtClean="0"/>
              <a:t> </a:t>
            </a:r>
            <a:r>
              <a:rPr lang="en-US" dirty="0" err="1" smtClean="0"/>
              <a:t>mais</a:t>
            </a:r>
            <a:r>
              <a:rPr lang="en-US" dirty="0" smtClean="0"/>
              <a:t> </a:t>
            </a:r>
            <a:r>
              <a:rPr lang="en-US" dirty="0" err="1" smtClean="0"/>
              <a:t>propensas</a:t>
            </a:r>
            <a:r>
              <a:rPr lang="en-US" dirty="0" smtClean="0"/>
              <a:t> a </a:t>
            </a:r>
            <a:r>
              <a:rPr lang="en-US" dirty="0" err="1" smtClean="0"/>
              <a:t>terem</a:t>
            </a:r>
            <a:r>
              <a:rPr lang="en-US" dirty="0" smtClean="0"/>
              <a:t> </a:t>
            </a:r>
            <a:r>
              <a:rPr lang="en-US" dirty="0" err="1" smtClean="0"/>
              <a:t>seus</a:t>
            </a:r>
            <a:r>
              <a:rPr lang="en-US" dirty="0" smtClean="0"/>
              <a:t> grades </a:t>
            </a:r>
            <a:r>
              <a:rPr lang="en-US" dirty="0" err="1" smtClean="0"/>
              <a:t>reduzidos</a:t>
            </a:r>
            <a:r>
              <a:rPr lang="en-US" dirty="0" smtClean="0"/>
              <a:t> </a:t>
            </a:r>
            <a:r>
              <a:rPr lang="en-US" dirty="0" err="1" smtClean="0"/>
              <a:t>num</a:t>
            </a:r>
            <a:r>
              <a:rPr lang="en-US" dirty="0" smtClean="0"/>
              <a:t> </a:t>
            </a:r>
            <a:r>
              <a:rPr lang="en-US" dirty="0" err="1" smtClean="0"/>
              <a:t>segundo</a:t>
            </a:r>
            <a:r>
              <a:rPr lang="en-US" dirty="0" smtClean="0"/>
              <a:t> </a:t>
            </a:r>
            <a:r>
              <a:rPr lang="en-US" dirty="0" err="1" smtClean="0"/>
              <a:t>exame</a:t>
            </a:r>
            <a:r>
              <a:rPr lang="en-US" dirty="0" smtClean="0"/>
              <a:t>. É </a:t>
            </a:r>
            <a:r>
              <a:rPr lang="en-US" dirty="0" err="1" smtClean="0"/>
              <a:t>possível</a:t>
            </a:r>
            <a:r>
              <a:rPr lang="en-US" dirty="0" smtClean="0"/>
              <a:t> que as </a:t>
            </a:r>
            <a:r>
              <a:rPr lang="en-US" dirty="0" err="1" smtClean="0"/>
              <a:t>escolas</a:t>
            </a:r>
            <a:r>
              <a:rPr lang="en-US" dirty="0" smtClean="0"/>
              <a:t> </a:t>
            </a:r>
            <a:r>
              <a:rPr lang="en-US" dirty="0" err="1" smtClean="0"/>
              <a:t>independentes</a:t>
            </a:r>
            <a:r>
              <a:rPr lang="en-US" dirty="0" smtClean="0"/>
              <a:t> – </a:t>
            </a:r>
            <a:r>
              <a:rPr lang="en-US" dirty="0" err="1" smtClean="0"/>
              <a:t>talvez</a:t>
            </a:r>
            <a:r>
              <a:rPr lang="en-US" dirty="0" smtClean="0"/>
              <a:t> </a:t>
            </a:r>
            <a:r>
              <a:rPr lang="en-US" dirty="0" err="1" smtClean="0"/>
              <a:t>por</a:t>
            </a:r>
            <a:r>
              <a:rPr lang="en-US" dirty="0" smtClean="0"/>
              <a:t> </a:t>
            </a:r>
            <a:r>
              <a:rPr lang="en-US" dirty="0" err="1" smtClean="0"/>
              <a:t>pressão</a:t>
            </a:r>
            <a:r>
              <a:rPr lang="en-US" dirty="0" smtClean="0"/>
              <a:t> dos </a:t>
            </a:r>
            <a:r>
              <a:rPr lang="en-US" dirty="0" err="1" smtClean="0"/>
              <a:t>pais</a:t>
            </a:r>
            <a:r>
              <a:rPr lang="en-US" dirty="0" smtClean="0"/>
              <a:t> – se </a:t>
            </a:r>
            <a:r>
              <a:rPr lang="en-US" dirty="0" err="1" smtClean="0"/>
              <a:t>engagem</a:t>
            </a:r>
            <a:r>
              <a:rPr lang="en-US" dirty="0" smtClean="0"/>
              <a:t> </a:t>
            </a:r>
            <a:r>
              <a:rPr lang="en-US" dirty="0" err="1" smtClean="0"/>
              <a:t>mais</a:t>
            </a:r>
            <a:r>
              <a:rPr lang="en-US" dirty="0" smtClean="0"/>
              <a:t> </a:t>
            </a:r>
            <a:r>
              <a:rPr lang="en-US" dirty="0" err="1" smtClean="0"/>
              <a:t>em</a:t>
            </a:r>
            <a:r>
              <a:rPr lang="en-US" dirty="0" smtClean="0"/>
              <a:t> grade </a:t>
            </a:r>
            <a:r>
              <a:rPr lang="en-US" dirty="0"/>
              <a:t>inflation.</a:t>
            </a:r>
            <a:endParaRPr lang="pt-BR" dirty="0"/>
          </a:p>
        </p:txBody>
      </p:sp>
    </p:spTree>
    <p:extLst>
      <p:ext uri="{BB962C8B-B14F-4D97-AF65-F5344CB8AC3E}">
        <p14:creationId xmlns:p14="http://schemas.microsoft.com/office/powerpoint/2010/main" val="8113251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62074"/>
          </a:xfrm>
        </p:spPr>
        <p:txBody>
          <a:bodyPr>
            <a:normAutofit fontScale="90000"/>
          </a:bodyPr>
          <a:lstStyle/>
          <a:p>
            <a:r>
              <a:rPr lang="pt-BR" dirty="0" smtClean="0"/>
              <a:t>Argumentos a favor </a:t>
            </a:r>
            <a:endParaRPr lang="pt-BR" dirty="0"/>
          </a:p>
        </p:txBody>
      </p:sp>
      <p:sp>
        <p:nvSpPr>
          <p:cNvPr id="3" name="Espaço Reservado para Conteúdo 2"/>
          <p:cNvSpPr>
            <a:spLocks noGrp="1"/>
          </p:cNvSpPr>
          <p:nvPr>
            <p:ph idx="1"/>
          </p:nvPr>
        </p:nvSpPr>
        <p:spPr>
          <a:xfrm>
            <a:off x="251520" y="1235893"/>
            <a:ext cx="8640960" cy="5289451"/>
          </a:xfrm>
        </p:spPr>
        <p:txBody>
          <a:bodyPr>
            <a:normAutofit fontScale="77500" lnSpcReduction="20000"/>
          </a:bodyPr>
          <a:lstStyle/>
          <a:p>
            <a:r>
              <a:rPr lang="en-US" dirty="0" smtClean="0"/>
              <a:t>Vouchers </a:t>
            </a:r>
            <a:r>
              <a:rPr lang="en-US" dirty="0" err="1" smtClean="0"/>
              <a:t>levam</a:t>
            </a:r>
            <a:r>
              <a:rPr lang="en-US" dirty="0" smtClean="0"/>
              <a:t> a </a:t>
            </a:r>
            <a:r>
              <a:rPr lang="en-US" dirty="0" err="1" smtClean="0"/>
              <a:t>uma</a:t>
            </a:r>
            <a:r>
              <a:rPr lang="en-US" dirty="0" smtClean="0"/>
              <a:t> </a:t>
            </a:r>
            <a:r>
              <a:rPr lang="en-US" dirty="0" err="1" smtClean="0"/>
              <a:t>provisão</a:t>
            </a:r>
            <a:r>
              <a:rPr lang="en-US" dirty="0" smtClean="0"/>
              <a:t> de </a:t>
            </a:r>
            <a:r>
              <a:rPr lang="en-US" dirty="0" err="1" smtClean="0"/>
              <a:t>mercado</a:t>
            </a:r>
            <a:r>
              <a:rPr lang="en-US" dirty="0" smtClean="0"/>
              <a:t> para </a:t>
            </a:r>
            <a:r>
              <a:rPr lang="en-US" dirty="0" err="1" smtClean="0"/>
              <a:t>os</a:t>
            </a:r>
            <a:r>
              <a:rPr lang="en-US" dirty="0" smtClean="0"/>
              <a:t> </a:t>
            </a:r>
            <a:r>
              <a:rPr lang="en-US" dirty="0" err="1" smtClean="0"/>
              <a:t>serviços</a:t>
            </a:r>
            <a:r>
              <a:rPr lang="en-US" dirty="0" smtClean="0"/>
              <a:t> </a:t>
            </a:r>
            <a:r>
              <a:rPr lang="en-US" dirty="0" err="1" smtClean="0"/>
              <a:t>educacionais</a:t>
            </a:r>
            <a:r>
              <a:rPr lang="en-US" dirty="0" smtClean="0"/>
              <a:t>, com </a:t>
            </a:r>
            <a:r>
              <a:rPr lang="en-US" dirty="0" err="1" smtClean="0"/>
              <a:t>competição</a:t>
            </a:r>
            <a:r>
              <a:rPr lang="en-US" dirty="0" smtClean="0"/>
              <a:t> entre as </a:t>
            </a:r>
            <a:r>
              <a:rPr lang="en-US" dirty="0" err="1" smtClean="0"/>
              <a:t>escolas</a:t>
            </a:r>
            <a:r>
              <a:rPr lang="en-US" dirty="0" smtClean="0"/>
              <a:t> </a:t>
            </a:r>
            <a:r>
              <a:rPr lang="en-US" dirty="0" err="1" smtClean="0"/>
              <a:t>participantes</a:t>
            </a:r>
            <a:r>
              <a:rPr lang="en-US" dirty="0" smtClean="0"/>
              <a:t> e com a </a:t>
            </a:r>
            <a:r>
              <a:rPr lang="en-US" dirty="0" err="1" smtClean="0"/>
              <a:t>escolha</a:t>
            </a:r>
            <a:r>
              <a:rPr lang="en-US" dirty="0" smtClean="0"/>
              <a:t> </a:t>
            </a:r>
            <a:r>
              <a:rPr lang="en-US" dirty="0" err="1" smtClean="0"/>
              <a:t>pelos</a:t>
            </a:r>
            <a:r>
              <a:rPr lang="en-US" dirty="0" smtClean="0"/>
              <a:t> </a:t>
            </a:r>
            <a:r>
              <a:rPr lang="en-US" dirty="0" err="1" smtClean="0"/>
              <a:t>estudantes</a:t>
            </a:r>
            <a:r>
              <a:rPr lang="en-US" dirty="0" smtClean="0"/>
              <a:t> </a:t>
            </a:r>
            <a:r>
              <a:rPr lang="en-US" dirty="0" err="1" smtClean="0"/>
              <a:t>induzindo</a:t>
            </a:r>
            <a:r>
              <a:rPr lang="en-US" dirty="0" smtClean="0"/>
              <a:t> a </a:t>
            </a:r>
            <a:r>
              <a:rPr lang="en-US" dirty="0" err="1" smtClean="0"/>
              <a:t>uma</a:t>
            </a:r>
            <a:r>
              <a:rPr lang="en-US" dirty="0" smtClean="0"/>
              <a:t> </a:t>
            </a:r>
            <a:r>
              <a:rPr lang="en-US" dirty="0" err="1" smtClean="0"/>
              <a:t>provisão</a:t>
            </a:r>
            <a:r>
              <a:rPr lang="en-US" dirty="0" smtClean="0"/>
              <a:t> </a:t>
            </a:r>
            <a:r>
              <a:rPr lang="en-US" dirty="0" err="1" smtClean="0"/>
              <a:t>eficiente</a:t>
            </a:r>
            <a:r>
              <a:rPr lang="en-US" dirty="0" smtClean="0"/>
              <a:t> (</a:t>
            </a:r>
            <a:r>
              <a:rPr lang="en-US" dirty="0" err="1" smtClean="0"/>
              <a:t>ganhos</a:t>
            </a:r>
            <a:r>
              <a:rPr lang="en-US" dirty="0" smtClean="0"/>
              <a:t> </a:t>
            </a:r>
            <a:r>
              <a:rPr lang="en-US" dirty="0" err="1" smtClean="0"/>
              <a:t>vindos</a:t>
            </a:r>
            <a:r>
              <a:rPr lang="en-US" dirty="0" smtClean="0"/>
              <a:t> </a:t>
            </a:r>
            <a:r>
              <a:rPr lang="en-US" dirty="0" err="1" smtClean="0"/>
              <a:t>tanto</a:t>
            </a:r>
            <a:r>
              <a:rPr lang="en-US" dirty="0" smtClean="0"/>
              <a:t> das </a:t>
            </a:r>
            <a:r>
              <a:rPr lang="en-US" dirty="0" err="1" smtClean="0"/>
              <a:t>vantagens</a:t>
            </a:r>
            <a:r>
              <a:rPr lang="en-US" dirty="0" smtClean="0"/>
              <a:t> das </a:t>
            </a:r>
            <a:r>
              <a:rPr lang="en-US" dirty="0" err="1" smtClean="0"/>
              <a:t>escolas</a:t>
            </a:r>
            <a:r>
              <a:rPr lang="en-US" dirty="0" smtClean="0"/>
              <a:t> </a:t>
            </a:r>
            <a:r>
              <a:rPr lang="en-US" dirty="0" err="1" smtClean="0"/>
              <a:t>privadas</a:t>
            </a:r>
            <a:r>
              <a:rPr lang="en-US" dirty="0" smtClean="0"/>
              <a:t> </a:t>
            </a:r>
            <a:r>
              <a:rPr lang="en-US" dirty="0" err="1" smtClean="0"/>
              <a:t>quanto</a:t>
            </a:r>
            <a:r>
              <a:rPr lang="en-US" dirty="0" smtClean="0"/>
              <a:t> da </a:t>
            </a:r>
            <a:r>
              <a:rPr lang="en-US" dirty="0" err="1" smtClean="0"/>
              <a:t>resposta</a:t>
            </a:r>
            <a:r>
              <a:rPr lang="en-US" dirty="0" smtClean="0"/>
              <a:t> das </a:t>
            </a:r>
            <a:r>
              <a:rPr lang="en-US" dirty="0" err="1" smtClean="0"/>
              <a:t>escolas</a:t>
            </a:r>
            <a:r>
              <a:rPr lang="en-US" dirty="0" smtClean="0"/>
              <a:t> </a:t>
            </a:r>
            <a:r>
              <a:rPr lang="en-US" dirty="0" err="1" smtClean="0"/>
              <a:t>públicas</a:t>
            </a:r>
            <a:r>
              <a:rPr lang="en-US" dirty="0" smtClean="0"/>
              <a:t>). </a:t>
            </a:r>
          </a:p>
          <a:p>
            <a:pPr lvl="1"/>
            <a:r>
              <a:rPr lang="en-US" dirty="0" err="1" smtClean="0"/>
              <a:t>provisão</a:t>
            </a:r>
            <a:r>
              <a:rPr lang="en-US" dirty="0" smtClean="0"/>
              <a:t> </a:t>
            </a:r>
            <a:r>
              <a:rPr lang="en-US" dirty="0" err="1" smtClean="0"/>
              <a:t>pelo</a:t>
            </a:r>
            <a:r>
              <a:rPr lang="en-US" dirty="0" smtClean="0"/>
              <a:t> </a:t>
            </a:r>
            <a:r>
              <a:rPr lang="en-US" dirty="0" err="1" smtClean="0"/>
              <a:t>setor</a:t>
            </a:r>
            <a:r>
              <a:rPr lang="en-US" dirty="0" smtClean="0"/>
              <a:t> </a:t>
            </a:r>
            <a:r>
              <a:rPr lang="en-US" dirty="0" err="1" smtClean="0"/>
              <a:t>público</a:t>
            </a:r>
            <a:r>
              <a:rPr lang="en-US" dirty="0" smtClean="0"/>
              <a:t> = </a:t>
            </a:r>
            <a:r>
              <a:rPr lang="en-US" dirty="0" err="1" smtClean="0"/>
              <a:t>incentivos</a:t>
            </a:r>
            <a:r>
              <a:rPr lang="en-US" dirty="0" smtClean="0"/>
              <a:t> </a:t>
            </a:r>
            <a:r>
              <a:rPr lang="en-US" dirty="0" err="1" smtClean="0"/>
              <a:t>fracos</a:t>
            </a:r>
            <a:r>
              <a:rPr lang="en-US" dirty="0" smtClean="0"/>
              <a:t> </a:t>
            </a:r>
          </a:p>
          <a:p>
            <a:pPr lvl="2"/>
            <a:r>
              <a:rPr lang="en-US" dirty="0" err="1" smtClean="0"/>
              <a:t>escolas</a:t>
            </a:r>
            <a:r>
              <a:rPr lang="en-US" dirty="0" smtClean="0"/>
              <a:t> </a:t>
            </a:r>
            <a:r>
              <a:rPr lang="en-US" dirty="0" err="1" smtClean="0"/>
              <a:t>públicas</a:t>
            </a:r>
            <a:r>
              <a:rPr lang="en-US" dirty="0" smtClean="0"/>
              <a:t> </a:t>
            </a:r>
            <a:r>
              <a:rPr lang="en-US" dirty="0" err="1" smtClean="0"/>
              <a:t>sao</a:t>
            </a:r>
            <a:r>
              <a:rPr lang="en-US" dirty="0" smtClean="0"/>
              <a:t> </a:t>
            </a:r>
            <a:r>
              <a:rPr lang="en-US" dirty="0" err="1" smtClean="0"/>
              <a:t>politicamente</a:t>
            </a:r>
            <a:r>
              <a:rPr lang="en-US" dirty="0" smtClean="0"/>
              <a:t> </a:t>
            </a:r>
            <a:r>
              <a:rPr lang="en-US" dirty="0" err="1" smtClean="0"/>
              <a:t>gerenciadas</a:t>
            </a:r>
            <a:r>
              <a:rPr lang="en-US" dirty="0" smtClean="0"/>
              <a:t> e </a:t>
            </a:r>
            <a:r>
              <a:rPr lang="en-US" dirty="0" err="1" smtClean="0"/>
              <a:t>monopolizadas</a:t>
            </a:r>
            <a:r>
              <a:rPr lang="en-US" dirty="0" smtClean="0"/>
              <a:t>;</a:t>
            </a:r>
          </a:p>
          <a:p>
            <a:pPr lvl="2"/>
            <a:r>
              <a:rPr lang="en-US" dirty="0" err="1" smtClean="0"/>
              <a:t>exercício</a:t>
            </a:r>
            <a:r>
              <a:rPr lang="en-US" dirty="0" smtClean="0"/>
              <a:t> de </a:t>
            </a:r>
            <a:r>
              <a:rPr lang="en-US" dirty="0" err="1" smtClean="0"/>
              <a:t>escolha</a:t>
            </a:r>
            <a:r>
              <a:rPr lang="en-US" dirty="0" smtClean="0"/>
              <a:t> </a:t>
            </a:r>
            <a:r>
              <a:rPr lang="en-US" dirty="0" err="1" smtClean="0"/>
              <a:t>pelo</a:t>
            </a:r>
            <a:r>
              <a:rPr lang="en-US" dirty="0" smtClean="0"/>
              <a:t> </a:t>
            </a:r>
            <a:r>
              <a:rPr lang="en-US" dirty="0" err="1" smtClean="0"/>
              <a:t>estudante</a:t>
            </a:r>
            <a:r>
              <a:rPr lang="en-US" dirty="0" smtClean="0"/>
              <a:t> é </a:t>
            </a:r>
            <a:r>
              <a:rPr lang="en-US" dirty="0" err="1" smtClean="0"/>
              <a:t>limitado</a:t>
            </a:r>
            <a:r>
              <a:rPr lang="en-US" dirty="0" smtClean="0"/>
              <a:t>.  </a:t>
            </a:r>
          </a:p>
          <a:p>
            <a:pPr lvl="2"/>
            <a:endParaRPr lang="en-US" dirty="0" smtClean="0"/>
          </a:p>
          <a:p>
            <a:r>
              <a:rPr lang="en-US" dirty="0" err="1" smtClean="0"/>
              <a:t>Provisão</a:t>
            </a:r>
            <a:r>
              <a:rPr lang="en-US" dirty="0" smtClean="0"/>
              <a:t> de </a:t>
            </a:r>
            <a:r>
              <a:rPr lang="en-US" dirty="0" err="1" smtClean="0"/>
              <a:t>mercado</a:t>
            </a:r>
            <a:r>
              <a:rPr lang="en-US" dirty="0" smtClean="0"/>
              <a:t> </a:t>
            </a:r>
            <a:r>
              <a:rPr lang="en-US" dirty="0" err="1" smtClean="0"/>
              <a:t>pode</a:t>
            </a:r>
            <a:r>
              <a:rPr lang="en-US" dirty="0" smtClean="0"/>
              <a:t> </a:t>
            </a:r>
            <a:r>
              <a:rPr lang="en-US" dirty="0" err="1" smtClean="0"/>
              <a:t>levar</a:t>
            </a:r>
            <a:r>
              <a:rPr lang="en-US" dirty="0" smtClean="0"/>
              <a:t> a </a:t>
            </a:r>
            <a:r>
              <a:rPr lang="en-US" dirty="0" err="1" smtClean="0"/>
              <a:t>uma</a:t>
            </a:r>
            <a:r>
              <a:rPr lang="en-US" dirty="0" smtClean="0"/>
              <a:t> </a:t>
            </a:r>
            <a:r>
              <a:rPr lang="en-US" dirty="0" err="1" smtClean="0"/>
              <a:t>variedade</a:t>
            </a:r>
            <a:r>
              <a:rPr lang="en-US" dirty="0" smtClean="0"/>
              <a:t> </a:t>
            </a:r>
            <a:r>
              <a:rPr lang="en-US" dirty="0" err="1" smtClean="0"/>
              <a:t>educacional</a:t>
            </a:r>
            <a:r>
              <a:rPr lang="en-US" dirty="0" smtClean="0"/>
              <a:t>, </a:t>
            </a:r>
            <a:r>
              <a:rPr lang="en-US" dirty="0" err="1" smtClean="0"/>
              <a:t>melhorando</a:t>
            </a:r>
            <a:r>
              <a:rPr lang="en-US" dirty="0" smtClean="0"/>
              <a:t> o </a:t>
            </a:r>
            <a:r>
              <a:rPr lang="en-US" dirty="0" err="1" smtClean="0"/>
              <a:t>mathing</a:t>
            </a:r>
            <a:r>
              <a:rPr lang="en-US" dirty="0" smtClean="0"/>
              <a:t> das </a:t>
            </a:r>
            <a:r>
              <a:rPr lang="en-US" dirty="0" err="1" smtClean="0"/>
              <a:t>preferências</a:t>
            </a:r>
            <a:r>
              <a:rPr lang="en-US" dirty="0" smtClean="0"/>
              <a:t> à </a:t>
            </a:r>
            <a:r>
              <a:rPr lang="en-US" dirty="0" err="1" smtClean="0"/>
              <a:t>oferta</a:t>
            </a:r>
            <a:r>
              <a:rPr lang="en-US" dirty="0" smtClean="0"/>
              <a:t>.  </a:t>
            </a:r>
          </a:p>
          <a:p>
            <a:pPr lvl="1"/>
            <a:r>
              <a:rPr lang="en-US" dirty="0" err="1" smtClean="0"/>
              <a:t>Diversidade</a:t>
            </a:r>
            <a:r>
              <a:rPr lang="en-US" dirty="0" smtClean="0"/>
              <a:t> </a:t>
            </a:r>
            <a:r>
              <a:rPr lang="en-US" dirty="0" err="1" smtClean="0"/>
              <a:t>aumentaria</a:t>
            </a:r>
            <a:r>
              <a:rPr lang="en-US" dirty="0" smtClean="0"/>
              <a:t> com </a:t>
            </a:r>
            <a:r>
              <a:rPr lang="en-US" dirty="0" err="1" smtClean="0"/>
              <a:t>respeito</a:t>
            </a:r>
            <a:r>
              <a:rPr lang="en-US" dirty="0" smtClean="0"/>
              <a:t> a </a:t>
            </a:r>
            <a:r>
              <a:rPr lang="en-US" dirty="0" err="1" smtClean="0"/>
              <a:t>aspectos</a:t>
            </a:r>
            <a:r>
              <a:rPr lang="en-US" dirty="0" smtClean="0"/>
              <a:t> de </a:t>
            </a:r>
            <a:r>
              <a:rPr lang="en-US" dirty="0" err="1" smtClean="0"/>
              <a:t>currículo</a:t>
            </a:r>
            <a:r>
              <a:rPr lang="en-US" dirty="0" smtClean="0"/>
              <a:t> e </a:t>
            </a:r>
            <a:r>
              <a:rPr lang="en-US" dirty="0" err="1" smtClean="0"/>
              <a:t>metodologia</a:t>
            </a:r>
            <a:r>
              <a:rPr lang="en-US" dirty="0" smtClean="0"/>
              <a:t> de </a:t>
            </a:r>
            <a:r>
              <a:rPr lang="en-US" dirty="0" err="1" smtClean="0"/>
              <a:t>ensino</a:t>
            </a:r>
            <a:r>
              <a:rPr lang="en-US" dirty="0" smtClean="0"/>
              <a:t>, </a:t>
            </a:r>
            <a:r>
              <a:rPr lang="en-US" dirty="0" err="1" smtClean="0"/>
              <a:t>uma</a:t>
            </a:r>
            <a:r>
              <a:rPr lang="en-US" dirty="0" smtClean="0"/>
              <a:t> </a:t>
            </a:r>
            <a:r>
              <a:rPr lang="en-US" dirty="0" err="1" smtClean="0"/>
              <a:t>melhora</a:t>
            </a:r>
            <a:r>
              <a:rPr lang="en-US" dirty="0" smtClean="0"/>
              <a:t> </a:t>
            </a:r>
            <a:r>
              <a:rPr lang="en-US" dirty="0" err="1" smtClean="0"/>
              <a:t>sobre</a:t>
            </a:r>
            <a:r>
              <a:rPr lang="en-US" dirty="0" smtClean="0"/>
              <a:t> a </a:t>
            </a:r>
            <a:r>
              <a:rPr lang="en-US" dirty="0" err="1" smtClean="0"/>
              <a:t>homogeneidade</a:t>
            </a:r>
            <a:r>
              <a:rPr lang="en-US" dirty="0" smtClean="0"/>
              <a:t> </a:t>
            </a:r>
            <a:r>
              <a:rPr lang="en-US" dirty="0" err="1" smtClean="0"/>
              <a:t>associada</a:t>
            </a:r>
            <a:r>
              <a:rPr lang="en-US" dirty="0" smtClean="0"/>
              <a:t> com a </a:t>
            </a:r>
            <a:r>
              <a:rPr lang="en-US" dirty="0" err="1" smtClean="0"/>
              <a:t>provisão</a:t>
            </a:r>
            <a:r>
              <a:rPr lang="en-US" dirty="0" smtClean="0"/>
              <a:t> </a:t>
            </a:r>
            <a:r>
              <a:rPr lang="en-US" dirty="0" err="1" smtClean="0"/>
              <a:t>pública</a:t>
            </a:r>
            <a:r>
              <a:rPr lang="en-US" dirty="0" smtClean="0"/>
              <a:t> </a:t>
            </a:r>
            <a:r>
              <a:rPr lang="en-US" dirty="0" err="1" smtClean="0"/>
              <a:t>monopolizada</a:t>
            </a:r>
            <a:r>
              <a:rPr lang="en-US" dirty="0" smtClean="0"/>
              <a:t>.</a:t>
            </a:r>
          </a:p>
        </p:txBody>
      </p:sp>
    </p:spTree>
    <p:extLst>
      <p:ext uri="{BB962C8B-B14F-4D97-AF65-F5344CB8AC3E}">
        <p14:creationId xmlns:p14="http://schemas.microsoft.com/office/powerpoint/2010/main" val="309239431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88640"/>
            <a:ext cx="8229600" cy="850106"/>
          </a:xfrm>
        </p:spPr>
        <p:txBody>
          <a:bodyPr/>
          <a:lstStyle/>
          <a:p>
            <a:r>
              <a:rPr lang="pt-BR" dirty="0" smtClean="0"/>
              <a:t>Chile x Suécia</a:t>
            </a:r>
            <a:endParaRPr lang="pt-BR" dirty="0"/>
          </a:p>
        </p:txBody>
      </p:sp>
      <p:sp>
        <p:nvSpPr>
          <p:cNvPr id="3" name="Espaço Reservado para Conteúdo 2"/>
          <p:cNvSpPr>
            <a:spLocks noGrp="1"/>
          </p:cNvSpPr>
          <p:nvPr>
            <p:ph idx="1"/>
          </p:nvPr>
        </p:nvSpPr>
        <p:spPr>
          <a:xfrm>
            <a:off x="251520" y="1268760"/>
            <a:ext cx="8568952" cy="5112568"/>
          </a:xfrm>
        </p:spPr>
        <p:txBody>
          <a:bodyPr>
            <a:normAutofit fontScale="92500"/>
          </a:bodyPr>
          <a:lstStyle/>
          <a:p>
            <a:r>
              <a:rPr lang="en-US" dirty="0" err="1"/>
              <a:t>Wondratschek</a:t>
            </a:r>
            <a:r>
              <a:rPr lang="en-US" dirty="0"/>
              <a:t>, </a:t>
            </a:r>
            <a:r>
              <a:rPr lang="en-US" dirty="0" err="1"/>
              <a:t>Edmark</a:t>
            </a:r>
            <a:r>
              <a:rPr lang="en-US" dirty="0"/>
              <a:t>, and </a:t>
            </a:r>
            <a:r>
              <a:rPr lang="en-US" dirty="0" err="1"/>
              <a:t>Frolich</a:t>
            </a:r>
            <a:r>
              <a:rPr lang="en-US" dirty="0"/>
              <a:t> (2013) </a:t>
            </a:r>
            <a:r>
              <a:rPr lang="en-US" dirty="0" smtClean="0"/>
              <a:t>com </a:t>
            </a:r>
            <a:r>
              <a:rPr lang="en-US" dirty="0" err="1" smtClean="0"/>
              <a:t>uma</a:t>
            </a:r>
            <a:r>
              <a:rPr lang="en-US" dirty="0" smtClean="0"/>
              <a:t> </a:t>
            </a:r>
            <a:r>
              <a:rPr lang="en-US" dirty="0" err="1" smtClean="0"/>
              <a:t>análise</a:t>
            </a:r>
            <a:r>
              <a:rPr lang="en-US" dirty="0" smtClean="0"/>
              <a:t> um </a:t>
            </a:r>
            <a:r>
              <a:rPr lang="en-US" dirty="0" err="1" smtClean="0"/>
              <a:t>pouco</a:t>
            </a:r>
            <a:r>
              <a:rPr lang="en-US" dirty="0" smtClean="0"/>
              <a:t> </a:t>
            </a:r>
            <a:r>
              <a:rPr lang="en-US" dirty="0" err="1" smtClean="0"/>
              <a:t>diferente</a:t>
            </a:r>
            <a:r>
              <a:rPr lang="en-US" dirty="0" smtClean="0"/>
              <a:t> </a:t>
            </a:r>
            <a:r>
              <a:rPr lang="en-US" dirty="0" err="1" smtClean="0"/>
              <a:t>não</a:t>
            </a:r>
            <a:r>
              <a:rPr lang="en-US" dirty="0" smtClean="0"/>
              <a:t> </a:t>
            </a:r>
            <a:r>
              <a:rPr lang="en-US" dirty="0" err="1" smtClean="0"/>
              <a:t>encontrou</a:t>
            </a:r>
            <a:r>
              <a:rPr lang="en-US" dirty="0" smtClean="0"/>
              <a:t> </a:t>
            </a:r>
            <a:r>
              <a:rPr lang="en-US" dirty="0" err="1" smtClean="0"/>
              <a:t>efeitos</a:t>
            </a:r>
            <a:r>
              <a:rPr lang="en-US" dirty="0" smtClean="0"/>
              <a:t>.</a:t>
            </a:r>
          </a:p>
          <a:p>
            <a:r>
              <a:rPr lang="en-US" dirty="0" smtClean="0"/>
              <a:t>E o </a:t>
            </a:r>
            <a:r>
              <a:rPr lang="en-US" dirty="0" err="1" smtClean="0"/>
              <a:t>retrato</a:t>
            </a:r>
            <a:r>
              <a:rPr lang="en-US" dirty="0" smtClean="0"/>
              <a:t> para a </a:t>
            </a:r>
            <a:r>
              <a:rPr lang="en-US" dirty="0" err="1" smtClean="0"/>
              <a:t>Suécia</a:t>
            </a:r>
            <a:r>
              <a:rPr lang="en-US" dirty="0" smtClean="0"/>
              <a:t> no Pisa é </a:t>
            </a:r>
            <a:r>
              <a:rPr lang="en-US" dirty="0" err="1" smtClean="0"/>
              <a:t>mais</a:t>
            </a:r>
            <a:r>
              <a:rPr lang="en-US" dirty="0" smtClean="0"/>
              <a:t> </a:t>
            </a:r>
            <a:r>
              <a:rPr lang="en-US" dirty="0" err="1" smtClean="0"/>
              <a:t>negativo</a:t>
            </a:r>
            <a:r>
              <a:rPr lang="en-US" dirty="0" smtClean="0"/>
              <a:t> do que para o Chile. </a:t>
            </a:r>
          </a:p>
          <a:p>
            <a:r>
              <a:rPr lang="en-US" dirty="0"/>
              <a:t>“</a:t>
            </a:r>
            <a:r>
              <a:rPr lang="en-US" i="1" dirty="0"/>
              <a:t>Here the picture is distinctly more negative, as Sweden has seen significantly </a:t>
            </a:r>
            <a:r>
              <a:rPr lang="en-US" i="1" dirty="0" smtClean="0"/>
              <a:t>deteriorating </a:t>
            </a:r>
            <a:r>
              <a:rPr lang="en-US" i="1" dirty="0"/>
              <a:t>performance in the years since vouchers were implemented.  As in Chile, </a:t>
            </a:r>
            <a:r>
              <a:rPr lang="en-US" i="1" dirty="0" smtClean="0"/>
              <a:t>there have </a:t>
            </a:r>
            <a:r>
              <a:rPr lang="en-US" i="1" dirty="0"/>
              <a:t>been calls for reform, although the details remain under </a:t>
            </a:r>
            <a:r>
              <a:rPr lang="en-US" i="1" dirty="0" smtClean="0"/>
              <a:t>debate</a:t>
            </a:r>
            <a:r>
              <a:rPr lang="en-US" dirty="0" smtClean="0"/>
              <a:t>.”</a:t>
            </a:r>
            <a:endParaRPr lang="pt-BR" dirty="0"/>
          </a:p>
        </p:txBody>
      </p:sp>
    </p:spTree>
    <p:extLst>
      <p:ext uri="{BB962C8B-B14F-4D97-AF65-F5344CB8AC3E}">
        <p14:creationId xmlns:p14="http://schemas.microsoft.com/office/powerpoint/2010/main" val="114579574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India</a:t>
            </a:r>
            <a:endParaRPr lang="pt-BR" dirty="0"/>
          </a:p>
        </p:txBody>
      </p:sp>
      <p:sp>
        <p:nvSpPr>
          <p:cNvPr id="3" name="Espaço Reservado para Conteúdo 2"/>
          <p:cNvSpPr>
            <a:spLocks noGrp="1"/>
          </p:cNvSpPr>
          <p:nvPr>
            <p:ph idx="1"/>
          </p:nvPr>
        </p:nvSpPr>
        <p:spPr/>
        <p:txBody>
          <a:bodyPr>
            <a:normAutofit fontScale="92500" lnSpcReduction="10000"/>
          </a:bodyPr>
          <a:lstStyle/>
          <a:p>
            <a:r>
              <a:rPr lang="pt-BR" dirty="0" err="1"/>
              <a:t>Muralidharan</a:t>
            </a:r>
            <a:r>
              <a:rPr lang="pt-BR" dirty="0"/>
              <a:t> </a:t>
            </a:r>
            <a:r>
              <a:rPr lang="pt-BR" dirty="0" err="1"/>
              <a:t>and</a:t>
            </a:r>
            <a:r>
              <a:rPr lang="pt-BR" dirty="0"/>
              <a:t> </a:t>
            </a:r>
            <a:r>
              <a:rPr lang="pt-BR" dirty="0" err="1"/>
              <a:t>Sundararaman</a:t>
            </a:r>
            <a:r>
              <a:rPr lang="pt-BR" dirty="0"/>
              <a:t> (2015</a:t>
            </a:r>
            <a:r>
              <a:rPr lang="pt-BR" dirty="0" smtClean="0"/>
              <a:t>)</a:t>
            </a:r>
            <a:r>
              <a:rPr lang="en-US" dirty="0"/>
              <a:t> comparing non-applicants in towns that did not receive vouchers to non-applicants </a:t>
            </a:r>
            <a:r>
              <a:rPr lang="en-US" dirty="0" smtClean="0"/>
              <a:t>in </a:t>
            </a:r>
            <a:r>
              <a:rPr lang="en-US" dirty="0"/>
              <a:t>towns that did, they can get a sense of negative effects on children “left behind” in the public </a:t>
            </a:r>
            <a:r>
              <a:rPr lang="en-US" dirty="0" smtClean="0"/>
              <a:t> sector</a:t>
            </a:r>
            <a:r>
              <a:rPr lang="en-US" dirty="0"/>
              <a:t>.  The authors find little if any evidence of such externalities.  </a:t>
            </a:r>
            <a:endParaRPr lang="en-US" dirty="0" smtClean="0"/>
          </a:p>
          <a:p>
            <a:r>
              <a:rPr lang="en-US" dirty="0" smtClean="0"/>
              <a:t>In </a:t>
            </a:r>
            <a:r>
              <a:rPr lang="en-US" dirty="0"/>
              <a:t>short, the gains in </a:t>
            </a:r>
            <a:r>
              <a:rPr lang="en-US" dirty="0" smtClean="0"/>
              <a:t>performance </a:t>
            </a:r>
            <a:r>
              <a:rPr lang="en-US" dirty="0"/>
              <a:t>found in the tests for Hindi may represent true aggregate-level </a:t>
            </a:r>
            <a:r>
              <a:rPr lang="en-US" dirty="0" smtClean="0"/>
              <a:t>gains.</a:t>
            </a:r>
            <a:endParaRPr lang="pt-BR" dirty="0"/>
          </a:p>
        </p:txBody>
      </p:sp>
    </p:spTree>
    <p:extLst>
      <p:ext uri="{BB962C8B-B14F-4D97-AF65-F5344CB8AC3E}">
        <p14:creationId xmlns:p14="http://schemas.microsoft.com/office/powerpoint/2010/main" val="147741730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Comentários Finais</a:t>
            </a:r>
            <a:endParaRPr lang="pt-BR" dirty="0"/>
          </a:p>
        </p:txBody>
      </p:sp>
      <p:sp>
        <p:nvSpPr>
          <p:cNvPr id="3" name="Subtítulo 2"/>
          <p:cNvSpPr>
            <a:spLocks noGrp="1"/>
          </p:cNvSpPr>
          <p:nvPr>
            <p:ph type="subTitle" idx="1"/>
          </p:nvPr>
        </p:nvSpPr>
        <p:spPr/>
        <p:txBody>
          <a:bodyPr/>
          <a:lstStyle/>
          <a:p>
            <a:r>
              <a:rPr lang="pt-BR" dirty="0" smtClean="0"/>
              <a:t>Pesquisa ainda está em aberto!</a:t>
            </a:r>
            <a:endParaRPr lang="pt-BR" dirty="0"/>
          </a:p>
        </p:txBody>
      </p:sp>
    </p:spTree>
    <p:extLst>
      <p:ext uri="{BB962C8B-B14F-4D97-AF65-F5344CB8AC3E}">
        <p14:creationId xmlns:p14="http://schemas.microsoft.com/office/powerpoint/2010/main" val="108182367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Países desenvolvidos – </a:t>
            </a:r>
            <a:r>
              <a:rPr lang="pt-BR" dirty="0" err="1" smtClean="0"/>
              <a:t>small</a:t>
            </a:r>
            <a:r>
              <a:rPr lang="pt-BR" dirty="0" smtClean="0"/>
              <a:t> </a:t>
            </a:r>
            <a:r>
              <a:rPr lang="pt-BR" dirty="0" err="1" smtClean="0"/>
              <a:t>scale</a:t>
            </a:r>
            <a:endParaRPr lang="pt-BR" dirty="0"/>
          </a:p>
        </p:txBody>
      </p:sp>
      <p:sp>
        <p:nvSpPr>
          <p:cNvPr id="3" name="Espaço Reservado para Conteúdo 2"/>
          <p:cNvSpPr>
            <a:spLocks noGrp="1"/>
          </p:cNvSpPr>
          <p:nvPr>
            <p:ph idx="1"/>
          </p:nvPr>
        </p:nvSpPr>
        <p:spPr/>
        <p:txBody>
          <a:bodyPr/>
          <a:lstStyle/>
          <a:p>
            <a:r>
              <a:rPr lang="en-US" dirty="0"/>
              <a:t>In high income countries research on the impact of small-scale programs on test scores </a:t>
            </a:r>
            <a:r>
              <a:rPr lang="en-US" dirty="0" smtClean="0"/>
              <a:t>exhibits </a:t>
            </a:r>
            <a:r>
              <a:rPr lang="en-US" dirty="0"/>
              <a:t>no consistent, robust pattern. While the effects are rarely adverse and </a:t>
            </a:r>
            <a:r>
              <a:rPr lang="en-US" dirty="0" smtClean="0"/>
              <a:t>sometimes favorable</a:t>
            </a:r>
            <a:r>
              <a:rPr lang="en-US" dirty="0"/>
              <a:t>, it is frequently the case that no significant impact is found</a:t>
            </a:r>
            <a:r>
              <a:rPr lang="en-US" dirty="0" smtClean="0"/>
              <a:t>. The </a:t>
            </a:r>
            <a:r>
              <a:rPr lang="en-US" dirty="0"/>
              <a:t>most robust finding is that voucher threats induce public schools to improve.</a:t>
            </a:r>
            <a:endParaRPr lang="pt-BR" dirty="0"/>
          </a:p>
        </p:txBody>
      </p:sp>
    </p:spTree>
    <p:extLst>
      <p:ext uri="{BB962C8B-B14F-4D97-AF65-F5344CB8AC3E}">
        <p14:creationId xmlns:p14="http://schemas.microsoft.com/office/powerpoint/2010/main" val="165761571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dirty="0" err="1" smtClean="0"/>
              <a:t>Colômbia</a:t>
            </a:r>
            <a:r>
              <a:rPr lang="en-US" dirty="0" smtClean="0"/>
              <a:t> e </a:t>
            </a:r>
            <a:r>
              <a:rPr lang="en-US" dirty="0" err="1" smtClean="0"/>
              <a:t>Índia</a:t>
            </a:r>
            <a:r>
              <a:rPr lang="en-US" dirty="0" smtClean="0"/>
              <a:t> – small scale</a:t>
            </a:r>
            <a:endParaRPr lang="pt-BR" dirty="0"/>
          </a:p>
        </p:txBody>
      </p:sp>
      <p:sp>
        <p:nvSpPr>
          <p:cNvPr id="3" name="Espaço Reservado para Conteúdo 2"/>
          <p:cNvSpPr>
            <a:spLocks noGrp="1"/>
          </p:cNvSpPr>
          <p:nvPr>
            <p:ph idx="1"/>
          </p:nvPr>
        </p:nvSpPr>
        <p:spPr/>
        <p:txBody>
          <a:bodyPr>
            <a:normAutofit fontScale="92500" lnSpcReduction="20000"/>
          </a:bodyPr>
          <a:lstStyle/>
          <a:p>
            <a:r>
              <a:rPr lang="en-US" dirty="0"/>
              <a:t>More encouraging results on the effect of small scale programs come from </a:t>
            </a:r>
            <a:r>
              <a:rPr lang="en-US" dirty="0" smtClean="0"/>
              <a:t>developing countries</a:t>
            </a:r>
            <a:r>
              <a:rPr lang="en-US" dirty="0"/>
              <a:t>.  First, there are positive reduced form findings from Colombia, although </a:t>
            </a:r>
            <a:r>
              <a:rPr lang="en-US" dirty="0" smtClean="0"/>
              <a:t>questions remain </a:t>
            </a:r>
            <a:r>
              <a:rPr lang="en-US" dirty="0"/>
              <a:t>as to whether the central mechanisms that account for these are really due to vouchers. </a:t>
            </a:r>
            <a:endParaRPr lang="en-US" dirty="0" smtClean="0"/>
          </a:p>
          <a:p>
            <a:r>
              <a:rPr lang="en-US" dirty="0"/>
              <a:t>Further interesting evidence comes from India. While vouchers there delivered modest test </a:t>
            </a:r>
            <a:r>
              <a:rPr lang="en-US" dirty="0" smtClean="0"/>
              <a:t>score gains</a:t>
            </a:r>
            <a:r>
              <a:rPr lang="en-US" dirty="0"/>
              <a:t>, they did so at one-third the cost per </a:t>
            </a:r>
            <a:r>
              <a:rPr lang="en-US" dirty="0" smtClean="0"/>
              <a:t>student </a:t>
            </a:r>
            <a:r>
              <a:rPr lang="en-US" dirty="0"/>
              <a:t>of public schools and with no adverse </a:t>
            </a:r>
            <a:r>
              <a:rPr lang="en-US" dirty="0" smtClean="0"/>
              <a:t>distributional </a:t>
            </a:r>
            <a:r>
              <a:rPr lang="en-US" dirty="0"/>
              <a:t>effects.</a:t>
            </a:r>
            <a:endParaRPr lang="pt-BR" dirty="0"/>
          </a:p>
        </p:txBody>
      </p:sp>
    </p:spTree>
    <p:extLst>
      <p:ext uri="{BB962C8B-B14F-4D97-AF65-F5344CB8AC3E}">
        <p14:creationId xmlns:p14="http://schemas.microsoft.com/office/powerpoint/2010/main" val="137690967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Chile – </a:t>
            </a:r>
            <a:r>
              <a:rPr lang="pt-BR" dirty="0" err="1" smtClean="0"/>
              <a:t>large</a:t>
            </a:r>
            <a:r>
              <a:rPr lang="pt-BR" dirty="0" smtClean="0"/>
              <a:t> </a:t>
            </a:r>
            <a:r>
              <a:rPr lang="pt-BR" dirty="0" err="1" smtClean="0"/>
              <a:t>scale</a:t>
            </a:r>
            <a:r>
              <a:rPr lang="pt-BR" dirty="0" smtClean="0"/>
              <a:t> </a:t>
            </a:r>
            <a:endParaRPr lang="pt-BR" dirty="0"/>
          </a:p>
        </p:txBody>
      </p:sp>
      <p:sp>
        <p:nvSpPr>
          <p:cNvPr id="3" name="Espaço Reservado para Conteúdo 2"/>
          <p:cNvSpPr>
            <a:spLocks noGrp="1"/>
          </p:cNvSpPr>
          <p:nvPr>
            <p:ph idx="1"/>
          </p:nvPr>
        </p:nvSpPr>
        <p:spPr>
          <a:xfrm>
            <a:off x="457200" y="1600200"/>
            <a:ext cx="8435280" cy="4525963"/>
          </a:xfrm>
        </p:spPr>
        <p:txBody>
          <a:bodyPr>
            <a:normAutofit fontScale="77500" lnSpcReduction="20000"/>
          </a:bodyPr>
          <a:lstStyle/>
          <a:p>
            <a:r>
              <a:rPr lang="en-US" dirty="0"/>
              <a:t>The evidence on large scale programs raises </a:t>
            </a:r>
            <a:r>
              <a:rPr lang="en-US" dirty="0" smtClean="0"/>
              <a:t>methodological </a:t>
            </a:r>
            <a:r>
              <a:rPr lang="en-US" dirty="0"/>
              <a:t>challenges, and very much </a:t>
            </a:r>
            <a:r>
              <a:rPr lang="en-US" dirty="0" smtClean="0"/>
              <a:t>highlights </a:t>
            </a:r>
            <a:r>
              <a:rPr lang="en-US" dirty="0"/>
              <a:t>the importance of voucher design.  For instance, analysis of the first two decades of </a:t>
            </a:r>
            <a:r>
              <a:rPr lang="en-US" dirty="0" smtClean="0"/>
              <a:t>the </a:t>
            </a:r>
            <a:r>
              <a:rPr lang="en-US" dirty="0"/>
              <a:t>Chilean voucher provided strong evidence of cream skimming and at best mixed evidence of </a:t>
            </a:r>
            <a:r>
              <a:rPr lang="en-US" dirty="0" smtClean="0"/>
              <a:t>impacts </a:t>
            </a:r>
            <a:r>
              <a:rPr lang="en-US" dirty="0"/>
              <a:t>on test scores.  These adverse findings—and discontent with the education system more </a:t>
            </a:r>
            <a:r>
              <a:rPr lang="en-US" dirty="0" smtClean="0"/>
              <a:t>generally—brought </a:t>
            </a:r>
            <a:r>
              <a:rPr lang="en-US" dirty="0"/>
              <a:t>and is likely to bring further reforms.  Notably in 2008 the government </a:t>
            </a:r>
            <a:r>
              <a:rPr lang="en-US" dirty="0" smtClean="0"/>
              <a:t>introduced </a:t>
            </a:r>
            <a:r>
              <a:rPr lang="en-US" dirty="0"/>
              <a:t>greater voucher payments targeting lower income students, and prohibited tuition </a:t>
            </a:r>
            <a:r>
              <a:rPr lang="en-US" dirty="0" smtClean="0"/>
              <a:t>“</a:t>
            </a:r>
            <a:r>
              <a:rPr lang="en-US" dirty="0"/>
              <a:t>top ups” (charging more than the voucher) for these students at participating schools.  Recent </a:t>
            </a:r>
            <a:r>
              <a:rPr lang="en-US" dirty="0" smtClean="0"/>
              <a:t>research </a:t>
            </a:r>
            <a:r>
              <a:rPr lang="en-US" dirty="0"/>
              <a:t>suggests favorable effects from this reform and highlights the desirability of further </a:t>
            </a:r>
            <a:r>
              <a:rPr lang="en-US" dirty="0" smtClean="0"/>
              <a:t>analysis </a:t>
            </a:r>
            <a:r>
              <a:rPr lang="en-US" dirty="0"/>
              <a:t>in this dimension. </a:t>
            </a:r>
            <a:endParaRPr lang="pt-BR" dirty="0"/>
          </a:p>
        </p:txBody>
      </p:sp>
    </p:spTree>
    <p:extLst>
      <p:ext uri="{BB962C8B-B14F-4D97-AF65-F5344CB8AC3E}">
        <p14:creationId xmlns:p14="http://schemas.microsoft.com/office/powerpoint/2010/main" val="371632555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Suécia – </a:t>
            </a:r>
            <a:r>
              <a:rPr lang="pt-BR" dirty="0" err="1" smtClean="0"/>
              <a:t>large</a:t>
            </a:r>
            <a:r>
              <a:rPr lang="pt-BR" dirty="0" smtClean="0"/>
              <a:t> </a:t>
            </a:r>
            <a:r>
              <a:rPr lang="pt-BR" dirty="0" err="1" smtClean="0"/>
              <a:t>scale</a:t>
            </a:r>
            <a:endParaRPr lang="pt-BR" dirty="0"/>
          </a:p>
        </p:txBody>
      </p:sp>
      <p:sp>
        <p:nvSpPr>
          <p:cNvPr id="3" name="Espaço Reservado para Conteúdo 2"/>
          <p:cNvSpPr>
            <a:spLocks noGrp="1"/>
          </p:cNvSpPr>
          <p:nvPr>
            <p:ph idx="1"/>
          </p:nvPr>
        </p:nvSpPr>
        <p:spPr/>
        <p:txBody>
          <a:bodyPr>
            <a:normAutofit fontScale="85000" lnSpcReduction="20000"/>
          </a:bodyPr>
          <a:lstStyle/>
          <a:p>
            <a:r>
              <a:rPr lang="en-US" dirty="0"/>
              <a:t>In the case of Sweden’s large scale voucher program, early research with respect to effects on </a:t>
            </a:r>
            <a:r>
              <a:rPr lang="en-US" dirty="0" smtClean="0"/>
              <a:t>test </a:t>
            </a:r>
            <a:r>
              <a:rPr lang="en-US" dirty="0"/>
              <a:t>scores likewise found little effect. More recent work features evidence of significant gains, </a:t>
            </a:r>
            <a:r>
              <a:rPr lang="en-US" dirty="0" smtClean="0"/>
              <a:t>although </a:t>
            </a:r>
            <a:r>
              <a:rPr lang="en-US" dirty="0"/>
              <a:t>there are mixed results and concern related to grade inflation among private schools.  </a:t>
            </a:r>
          </a:p>
          <a:p>
            <a:r>
              <a:rPr lang="en-US" dirty="0"/>
              <a:t>Recent research also tends to support the finding that voucher competition has improved the </a:t>
            </a:r>
            <a:r>
              <a:rPr lang="en-US" dirty="0" smtClean="0"/>
              <a:t>performance </a:t>
            </a:r>
            <a:r>
              <a:rPr lang="en-US" dirty="0"/>
              <a:t>of public schools, and that the program design has contributed to limiting cream </a:t>
            </a:r>
            <a:r>
              <a:rPr lang="en-US" dirty="0" smtClean="0"/>
              <a:t>skimming</a:t>
            </a:r>
            <a:r>
              <a:rPr lang="en-US" dirty="0"/>
              <a:t>. Like in Chile, however, there is significant discontent with vouchers in Sweden, </a:t>
            </a:r>
            <a:r>
              <a:rPr lang="en-US" dirty="0" smtClean="0"/>
              <a:t>although </a:t>
            </a:r>
            <a:r>
              <a:rPr lang="en-US" dirty="0"/>
              <a:t>perhaps not as widespread. </a:t>
            </a:r>
            <a:endParaRPr lang="pt-BR" dirty="0"/>
          </a:p>
        </p:txBody>
      </p:sp>
    </p:spTree>
    <p:extLst>
      <p:ext uri="{BB962C8B-B14F-4D97-AF65-F5344CB8AC3E}">
        <p14:creationId xmlns:p14="http://schemas.microsoft.com/office/powerpoint/2010/main" val="23290332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60648"/>
            <a:ext cx="8229600" cy="778098"/>
          </a:xfrm>
        </p:spPr>
        <p:txBody>
          <a:bodyPr/>
          <a:lstStyle/>
          <a:p>
            <a:r>
              <a:rPr lang="pt-BR" dirty="0" smtClean="0"/>
              <a:t>Argumentos a favor (2)</a:t>
            </a:r>
            <a:endParaRPr lang="pt-BR" dirty="0"/>
          </a:p>
        </p:txBody>
      </p:sp>
      <p:sp>
        <p:nvSpPr>
          <p:cNvPr id="3" name="Espaço Reservado para Conteúdo 2"/>
          <p:cNvSpPr>
            <a:spLocks noGrp="1"/>
          </p:cNvSpPr>
          <p:nvPr>
            <p:ph idx="1"/>
          </p:nvPr>
        </p:nvSpPr>
        <p:spPr>
          <a:xfrm>
            <a:off x="457200" y="1268760"/>
            <a:ext cx="8229600" cy="5184576"/>
          </a:xfrm>
        </p:spPr>
        <p:txBody>
          <a:bodyPr>
            <a:normAutofit fontScale="85000" lnSpcReduction="20000"/>
          </a:bodyPr>
          <a:lstStyle/>
          <a:p>
            <a:r>
              <a:rPr lang="en-US" dirty="0" err="1" smtClean="0"/>
              <a:t>Preocupações</a:t>
            </a:r>
            <a:r>
              <a:rPr lang="en-US" dirty="0" smtClean="0"/>
              <a:t> com a </a:t>
            </a:r>
            <a:r>
              <a:rPr lang="en-US" dirty="0" err="1" smtClean="0"/>
              <a:t>realização</a:t>
            </a:r>
            <a:r>
              <a:rPr lang="en-US" dirty="0" smtClean="0"/>
              <a:t> </a:t>
            </a:r>
            <a:r>
              <a:rPr lang="en-US" dirty="0" err="1" smtClean="0"/>
              <a:t>educacional</a:t>
            </a:r>
            <a:r>
              <a:rPr lang="en-US" dirty="0" smtClean="0"/>
              <a:t> dos </a:t>
            </a:r>
            <a:r>
              <a:rPr lang="en-US" dirty="0" err="1" smtClean="0"/>
              <a:t>alunos</a:t>
            </a:r>
            <a:r>
              <a:rPr lang="en-US" dirty="0" smtClean="0"/>
              <a:t> </a:t>
            </a:r>
            <a:r>
              <a:rPr lang="en-US" dirty="0" err="1" smtClean="0"/>
              <a:t>poderiam</a:t>
            </a:r>
            <a:r>
              <a:rPr lang="en-US" dirty="0" smtClean="0"/>
              <a:t> </a:t>
            </a:r>
            <a:r>
              <a:rPr lang="en-US" dirty="0" err="1" smtClean="0"/>
              <a:t>ser</a:t>
            </a:r>
            <a:r>
              <a:rPr lang="en-US" dirty="0" smtClean="0"/>
              <a:t> </a:t>
            </a:r>
            <a:r>
              <a:rPr lang="en-US" dirty="0" err="1" smtClean="0"/>
              <a:t>resolvidas</a:t>
            </a:r>
            <a:r>
              <a:rPr lang="en-US" dirty="0" smtClean="0"/>
              <a:t> com </a:t>
            </a:r>
            <a:r>
              <a:rPr lang="en-US" dirty="0" err="1" smtClean="0"/>
              <a:t>restrições</a:t>
            </a:r>
            <a:r>
              <a:rPr lang="en-US" dirty="0" smtClean="0"/>
              <a:t> </a:t>
            </a:r>
            <a:r>
              <a:rPr lang="en-US" dirty="0" err="1" smtClean="0"/>
              <a:t>sobre</a:t>
            </a:r>
            <a:r>
              <a:rPr lang="en-US" dirty="0" smtClean="0"/>
              <a:t> </a:t>
            </a:r>
            <a:r>
              <a:rPr lang="en-US" dirty="0" err="1" smtClean="0"/>
              <a:t>os</a:t>
            </a:r>
            <a:r>
              <a:rPr lang="en-US" dirty="0" smtClean="0"/>
              <a:t> </a:t>
            </a:r>
            <a:r>
              <a:rPr lang="en-US" dirty="0" err="1" smtClean="0"/>
              <a:t>prestadores</a:t>
            </a:r>
            <a:r>
              <a:rPr lang="en-US" dirty="0" smtClean="0"/>
              <a:t> </a:t>
            </a:r>
            <a:r>
              <a:rPr lang="en-US" dirty="0" err="1" smtClean="0"/>
              <a:t>privados</a:t>
            </a:r>
            <a:r>
              <a:rPr lang="en-US" dirty="0" smtClean="0"/>
              <a:t>. </a:t>
            </a:r>
            <a:r>
              <a:rPr lang="en-US" dirty="0" err="1" smtClean="0"/>
              <a:t>Similarmente</a:t>
            </a:r>
            <a:r>
              <a:rPr lang="en-US" dirty="0" smtClean="0"/>
              <a:t>, o </a:t>
            </a:r>
            <a:r>
              <a:rPr lang="en-US" dirty="0" err="1" smtClean="0"/>
              <a:t>nível</a:t>
            </a:r>
            <a:r>
              <a:rPr lang="en-US" dirty="0" smtClean="0"/>
              <a:t>/volume de voucher </a:t>
            </a:r>
            <a:r>
              <a:rPr lang="en-US" dirty="0" err="1" smtClean="0"/>
              <a:t>poderia</a:t>
            </a:r>
            <a:r>
              <a:rPr lang="en-US" dirty="0" smtClean="0"/>
              <a:t> resolver as </a:t>
            </a:r>
            <a:r>
              <a:rPr lang="en-US" dirty="0" err="1" smtClean="0"/>
              <a:t>restrições</a:t>
            </a:r>
            <a:r>
              <a:rPr lang="en-US" dirty="0" smtClean="0"/>
              <a:t> de </a:t>
            </a:r>
            <a:r>
              <a:rPr lang="en-US" dirty="0" err="1" smtClean="0"/>
              <a:t>crédito</a:t>
            </a:r>
            <a:r>
              <a:rPr lang="en-US" dirty="0" smtClean="0"/>
              <a:t> que </a:t>
            </a:r>
            <a:r>
              <a:rPr lang="en-US" dirty="0" err="1" smtClean="0"/>
              <a:t>afetam</a:t>
            </a:r>
            <a:r>
              <a:rPr lang="en-US" dirty="0" smtClean="0"/>
              <a:t> o </a:t>
            </a:r>
            <a:r>
              <a:rPr lang="en-US" dirty="0" err="1" smtClean="0"/>
              <a:t>investimento</a:t>
            </a:r>
            <a:r>
              <a:rPr lang="en-US" dirty="0" smtClean="0"/>
              <a:t> </a:t>
            </a:r>
            <a:r>
              <a:rPr lang="en-US" dirty="0" err="1" smtClean="0"/>
              <a:t>educacional</a:t>
            </a:r>
            <a:r>
              <a:rPr lang="en-US" dirty="0" smtClean="0"/>
              <a:t>. </a:t>
            </a:r>
          </a:p>
          <a:p>
            <a:endParaRPr lang="en-US" dirty="0" smtClean="0"/>
          </a:p>
          <a:p>
            <a:r>
              <a:rPr lang="en-US" dirty="0" err="1" smtClean="0"/>
              <a:t>Por</a:t>
            </a:r>
            <a:r>
              <a:rPr lang="en-US" dirty="0" smtClean="0"/>
              <a:t> </a:t>
            </a:r>
            <a:r>
              <a:rPr lang="en-US" dirty="0" err="1" smtClean="0"/>
              <a:t>dessociar</a:t>
            </a:r>
            <a:r>
              <a:rPr lang="en-US" dirty="0" smtClean="0"/>
              <a:t> a </a:t>
            </a:r>
            <a:r>
              <a:rPr lang="en-US" dirty="0" err="1" smtClean="0"/>
              <a:t>escolha</a:t>
            </a:r>
            <a:r>
              <a:rPr lang="en-US" dirty="0" smtClean="0"/>
              <a:t> da </a:t>
            </a:r>
            <a:r>
              <a:rPr lang="en-US" dirty="0" err="1" smtClean="0"/>
              <a:t>escola</a:t>
            </a:r>
            <a:r>
              <a:rPr lang="en-US" dirty="0" smtClean="0"/>
              <a:t> </a:t>
            </a:r>
            <a:r>
              <a:rPr lang="en-US" dirty="0" err="1" smtClean="0"/>
              <a:t>ao</a:t>
            </a:r>
            <a:r>
              <a:rPr lang="en-US" dirty="0" smtClean="0"/>
              <a:t> local de </a:t>
            </a:r>
            <a:r>
              <a:rPr lang="en-US" dirty="0" err="1" smtClean="0"/>
              <a:t>residência</a:t>
            </a:r>
            <a:r>
              <a:rPr lang="en-US" dirty="0" smtClean="0"/>
              <a:t> do </a:t>
            </a:r>
            <a:r>
              <a:rPr lang="en-US" dirty="0" err="1" smtClean="0"/>
              <a:t>aluno</a:t>
            </a:r>
            <a:r>
              <a:rPr lang="en-US" dirty="0" smtClean="0"/>
              <a:t>, vouchers </a:t>
            </a:r>
            <a:r>
              <a:rPr lang="en-US" dirty="0" err="1" smtClean="0"/>
              <a:t>poderiam</a:t>
            </a:r>
            <a:r>
              <a:rPr lang="en-US" dirty="0" smtClean="0"/>
              <a:t> </a:t>
            </a:r>
            <a:r>
              <a:rPr lang="en-US" dirty="0" err="1" smtClean="0"/>
              <a:t>aumentar</a:t>
            </a:r>
            <a:r>
              <a:rPr lang="en-US" dirty="0" smtClean="0"/>
              <a:t> o </a:t>
            </a:r>
            <a:r>
              <a:rPr lang="en-US" dirty="0" err="1" smtClean="0"/>
              <a:t>acesso</a:t>
            </a:r>
            <a:r>
              <a:rPr lang="en-US" dirty="0" smtClean="0"/>
              <a:t> a </a:t>
            </a:r>
            <a:r>
              <a:rPr lang="en-US" dirty="0" err="1" smtClean="0"/>
              <a:t>uma</a:t>
            </a:r>
            <a:r>
              <a:rPr lang="en-US" dirty="0" smtClean="0"/>
              <a:t> </a:t>
            </a:r>
            <a:r>
              <a:rPr lang="en-US" dirty="0" err="1" smtClean="0"/>
              <a:t>educação</a:t>
            </a:r>
            <a:r>
              <a:rPr lang="en-US" dirty="0" smtClean="0"/>
              <a:t> de </a:t>
            </a:r>
            <a:r>
              <a:rPr lang="en-US" dirty="0" err="1" smtClean="0"/>
              <a:t>qualidade</a:t>
            </a:r>
            <a:r>
              <a:rPr lang="en-US" dirty="0" smtClean="0"/>
              <a:t>, </a:t>
            </a:r>
            <a:r>
              <a:rPr lang="en-US" dirty="0" err="1" smtClean="0"/>
              <a:t>especialmente</a:t>
            </a:r>
            <a:r>
              <a:rPr lang="en-US" dirty="0" smtClean="0"/>
              <a:t> para </a:t>
            </a:r>
            <a:r>
              <a:rPr lang="en-US" dirty="0" err="1" smtClean="0"/>
              <a:t>os</a:t>
            </a:r>
            <a:r>
              <a:rPr lang="en-US" dirty="0" smtClean="0"/>
              <a:t> </a:t>
            </a:r>
            <a:r>
              <a:rPr lang="en-US" dirty="0" err="1" smtClean="0"/>
              <a:t>estudantes</a:t>
            </a:r>
            <a:r>
              <a:rPr lang="en-US" dirty="0" smtClean="0"/>
              <a:t> de </a:t>
            </a:r>
            <a:r>
              <a:rPr lang="en-US" dirty="0" err="1" smtClean="0"/>
              <a:t>menor</a:t>
            </a:r>
            <a:r>
              <a:rPr lang="en-US" dirty="0" smtClean="0"/>
              <a:t> </a:t>
            </a:r>
            <a:r>
              <a:rPr lang="en-US" dirty="0" err="1" smtClean="0"/>
              <a:t>nível</a:t>
            </a:r>
            <a:r>
              <a:rPr lang="en-US" dirty="0" smtClean="0"/>
              <a:t> </a:t>
            </a:r>
            <a:r>
              <a:rPr lang="en-US" dirty="0" err="1" smtClean="0"/>
              <a:t>socioeconômico</a:t>
            </a:r>
            <a:r>
              <a:rPr lang="en-US" dirty="0" smtClean="0"/>
              <a:t>. </a:t>
            </a:r>
          </a:p>
          <a:p>
            <a:pPr marL="0" indent="0">
              <a:buNone/>
            </a:pPr>
            <a:endParaRPr lang="en-US" dirty="0" smtClean="0"/>
          </a:p>
          <a:p>
            <a:pPr marL="0" indent="0">
              <a:buNone/>
            </a:pPr>
            <a:r>
              <a:rPr lang="en-US" dirty="0" smtClean="0"/>
              <a:t>“In short, vouchers would provide both efficiency and equity gains.”</a:t>
            </a:r>
            <a:endParaRPr lang="pt-BR" dirty="0" smtClean="0"/>
          </a:p>
          <a:p>
            <a:endParaRPr lang="pt-BR" dirty="0"/>
          </a:p>
        </p:txBody>
      </p:sp>
    </p:spTree>
    <p:extLst>
      <p:ext uri="{BB962C8B-B14F-4D97-AF65-F5344CB8AC3E}">
        <p14:creationId xmlns:p14="http://schemas.microsoft.com/office/powerpoint/2010/main" val="25089237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60648"/>
            <a:ext cx="8229600" cy="634082"/>
          </a:xfrm>
        </p:spPr>
        <p:txBody>
          <a:bodyPr>
            <a:normAutofit fontScale="90000"/>
          </a:bodyPr>
          <a:lstStyle/>
          <a:p>
            <a:r>
              <a:rPr lang="pt-BR" dirty="0" smtClean="0"/>
              <a:t>Argumentos contra</a:t>
            </a:r>
            <a:endParaRPr lang="pt-BR" dirty="0"/>
          </a:p>
        </p:txBody>
      </p:sp>
      <p:sp>
        <p:nvSpPr>
          <p:cNvPr id="3" name="Espaço Reservado para Conteúdo 2"/>
          <p:cNvSpPr>
            <a:spLocks noGrp="1"/>
          </p:cNvSpPr>
          <p:nvPr>
            <p:ph idx="1"/>
          </p:nvPr>
        </p:nvSpPr>
        <p:spPr>
          <a:xfrm>
            <a:off x="457200" y="1268760"/>
            <a:ext cx="8229600" cy="5328592"/>
          </a:xfrm>
        </p:spPr>
        <p:txBody>
          <a:bodyPr>
            <a:normAutofit fontScale="77500" lnSpcReduction="20000"/>
          </a:bodyPr>
          <a:lstStyle/>
          <a:p>
            <a:r>
              <a:rPr lang="en-US" dirty="0" smtClean="0"/>
              <a:t>Vouchers </a:t>
            </a:r>
            <a:r>
              <a:rPr lang="en-US" dirty="0" err="1" smtClean="0"/>
              <a:t>podem</a:t>
            </a:r>
            <a:r>
              <a:rPr lang="en-US" dirty="0" smtClean="0"/>
              <a:t> </a:t>
            </a:r>
            <a:r>
              <a:rPr lang="en-US" dirty="0" err="1" smtClean="0"/>
              <a:t>levar</a:t>
            </a:r>
            <a:r>
              <a:rPr lang="en-US" dirty="0" smtClean="0"/>
              <a:t> a sorting de </a:t>
            </a:r>
            <a:r>
              <a:rPr lang="en-US" dirty="0" err="1" smtClean="0"/>
              <a:t>estudantes</a:t>
            </a:r>
            <a:r>
              <a:rPr lang="en-US" dirty="0" smtClean="0"/>
              <a:t> entre as </a:t>
            </a:r>
            <a:r>
              <a:rPr lang="en-US" dirty="0" err="1" smtClean="0"/>
              <a:t>escolas</a:t>
            </a:r>
            <a:r>
              <a:rPr lang="en-US" dirty="0" smtClean="0"/>
              <a:t> </a:t>
            </a:r>
            <a:r>
              <a:rPr lang="en-US" dirty="0" err="1" smtClean="0"/>
              <a:t>associado</a:t>
            </a:r>
            <a:r>
              <a:rPr lang="en-US" dirty="0" smtClean="0"/>
              <a:t> a </a:t>
            </a:r>
            <a:r>
              <a:rPr lang="en-US" dirty="0" err="1" smtClean="0"/>
              <a:t>características</a:t>
            </a:r>
            <a:r>
              <a:rPr lang="en-US" dirty="0" smtClean="0"/>
              <a:t> </a:t>
            </a:r>
            <a:r>
              <a:rPr lang="en-US" dirty="0" err="1" smtClean="0"/>
              <a:t>como</a:t>
            </a:r>
            <a:r>
              <a:rPr lang="en-US" dirty="0" smtClean="0"/>
              <a:t> </a:t>
            </a:r>
            <a:r>
              <a:rPr lang="en-US" dirty="0" err="1" smtClean="0"/>
              <a:t>renda</a:t>
            </a:r>
            <a:r>
              <a:rPr lang="en-US" dirty="0" smtClean="0"/>
              <a:t> e </a:t>
            </a:r>
            <a:r>
              <a:rPr lang="en-US" dirty="0" err="1" smtClean="0"/>
              <a:t>habilidade</a:t>
            </a:r>
            <a:r>
              <a:rPr lang="en-US" dirty="0" smtClean="0"/>
              <a:t> (</a:t>
            </a:r>
            <a:r>
              <a:rPr lang="en-US" dirty="0" err="1" smtClean="0"/>
              <a:t>ou</a:t>
            </a:r>
            <a:r>
              <a:rPr lang="en-US" dirty="0" smtClean="0"/>
              <a:t> </a:t>
            </a:r>
            <a:r>
              <a:rPr lang="en-US" dirty="0" err="1" smtClean="0"/>
              <a:t>estratificação</a:t>
            </a:r>
            <a:r>
              <a:rPr lang="en-US" dirty="0" smtClean="0"/>
              <a:t>).   </a:t>
            </a:r>
          </a:p>
          <a:p>
            <a:pPr lvl="1"/>
            <a:r>
              <a:rPr lang="en-US" dirty="0" err="1" smtClean="0"/>
              <a:t>Por</a:t>
            </a:r>
            <a:r>
              <a:rPr lang="en-US" dirty="0" smtClean="0"/>
              <a:t> </a:t>
            </a:r>
            <a:r>
              <a:rPr lang="en-US" dirty="0" err="1" smtClean="0"/>
              <a:t>exemplo</a:t>
            </a:r>
            <a:r>
              <a:rPr lang="en-US" dirty="0" smtClean="0"/>
              <a:t>, o </a:t>
            </a:r>
            <a:r>
              <a:rPr lang="en-US" dirty="0" err="1" smtClean="0"/>
              <a:t>setor</a:t>
            </a:r>
            <a:r>
              <a:rPr lang="en-US" dirty="0" smtClean="0"/>
              <a:t> </a:t>
            </a:r>
            <a:r>
              <a:rPr lang="en-US" dirty="0" err="1" smtClean="0"/>
              <a:t>privado</a:t>
            </a:r>
            <a:r>
              <a:rPr lang="en-US" dirty="0" smtClean="0"/>
              <a:t> </a:t>
            </a:r>
            <a:r>
              <a:rPr lang="en-US" dirty="0" err="1" smtClean="0"/>
              <a:t>pode</a:t>
            </a:r>
            <a:r>
              <a:rPr lang="en-US" dirty="0" smtClean="0"/>
              <a:t> “cream skim” as </a:t>
            </a:r>
            <a:r>
              <a:rPr lang="en-US" dirty="0" err="1" smtClean="0"/>
              <a:t>crianças</a:t>
            </a:r>
            <a:r>
              <a:rPr lang="en-US" dirty="0" smtClean="0"/>
              <a:t> de </a:t>
            </a:r>
            <a:r>
              <a:rPr lang="en-US" dirty="0" err="1" smtClean="0"/>
              <a:t>mais</a:t>
            </a:r>
            <a:r>
              <a:rPr lang="en-US" dirty="0" smtClean="0"/>
              <a:t> </a:t>
            </a:r>
            <a:r>
              <a:rPr lang="en-US" dirty="0" err="1" smtClean="0"/>
              <a:t>alta</a:t>
            </a:r>
            <a:r>
              <a:rPr lang="en-US" dirty="0" smtClean="0"/>
              <a:t> </a:t>
            </a:r>
            <a:r>
              <a:rPr lang="en-US" dirty="0" err="1" smtClean="0"/>
              <a:t>renda</a:t>
            </a:r>
            <a:r>
              <a:rPr lang="en-US" dirty="0" smtClean="0"/>
              <a:t> </a:t>
            </a:r>
            <a:r>
              <a:rPr lang="en-US" dirty="0" err="1" smtClean="0"/>
              <a:t>ou</a:t>
            </a:r>
            <a:r>
              <a:rPr lang="en-US" dirty="0" smtClean="0"/>
              <a:t> </a:t>
            </a:r>
            <a:r>
              <a:rPr lang="en-US" dirty="0" err="1" smtClean="0"/>
              <a:t>mais</a:t>
            </a:r>
            <a:r>
              <a:rPr lang="en-US" dirty="0" smtClean="0"/>
              <a:t> </a:t>
            </a:r>
            <a:r>
              <a:rPr lang="en-US" dirty="0" err="1" smtClean="0"/>
              <a:t>motivadas</a:t>
            </a:r>
            <a:r>
              <a:rPr lang="en-US" dirty="0" smtClean="0"/>
              <a:t> das </a:t>
            </a:r>
            <a:r>
              <a:rPr lang="en-US" dirty="0" err="1" smtClean="0"/>
              <a:t>escolas</a:t>
            </a:r>
            <a:r>
              <a:rPr lang="en-US" dirty="0" smtClean="0"/>
              <a:t> </a:t>
            </a:r>
            <a:r>
              <a:rPr lang="en-US" dirty="0" err="1" smtClean="0"/>
              <a:t>públicas</a:t>
            </a:r>
            <a:r>
              <a:rPr lang="en-US" dirty="0" smtClean="0"/>
              <a:t>. </a:t>
            </a:r>
            <a:r>
              <a:rPr lang="en-US" dirty="0" err="1" smtClean="0"/>
              <a:t>Professores</a:t>
            </a:r>
            <a:r>
              <a:rPr lang="en-US" dirty="0" smtClean="0"/>
              <a:t> </a:t>
            </a:r>
            <a:r>
              <a:rPr lang="en-US" dirty="0" err="1" smtClean="0"/>
              <a:t>podem</a:t>
            </a:r>
            <a:r>
              <a:rPr lang="en-US" dirty="0" smtClean="0"/>
              <a:t> </a:t>
            </a:r>
            <a:r>
              <a:rPr lang="en-US" dirty="0" err="1" smtClean="0"/>
              <a:t>ser</a:t>
            </a:r>
            <a:r>
              <a:rPr lang="en-US" dirty="0" smtClean="0"/>
              <a:t> </a:t>
            </a:r>
            <a:r>
              <a:rPr lang="en-US" dirty="0" err="1" smtClean="0"/>
              <a:t>selecionados</a:t>
            </a:r>
            <a:r>
              <a:rPr lang="en-US" dirty="0" smtClean="0"/>
              <a:t> </a:t>
            </a:r>
            <a:r>
              <a:rPr lang="en-US" dirty="0" err="1" smtClean="0"/>
              <a:t>também</a:t>
            </a:r>
            <a:r>
              <a:rPr lang="en-US" dirty="0" smtClean="0"/>
              <a:t> – </a:t>
            </a:r>
            <a:r>
              <a:rPr lang="en-US" dirty="0" err="1" smtClean="0"/>
              <a:t>os</a:t>
            </a:r>
            <a:r>
              <a:rPr lang="en-US" dirty="0" smtClean="0"/>
              <a:t> </a:t>
            </a:r>
            <a:r>
              <a:rPr lang="en-US" dirty="0" err="1" smtClean="0"/>
              <a:t>estudantes</a:t>
            </a:r>
            <a:r>
              <a:rPr lang="en-US" dirty="0" smtClean="0"/>
              <a:t> com </a:t>
            </a:r>
            <a:r>
              <a:rPr lang="en-US" dirty="0" err="1" smtClean="0"/>
              <a:t>maiores</a:t>
            </a:r>
            <a:r>
              <a:rPr lang="en-US" dirty="0" smtClean="0"/>
              <a:t> </a:t>
            </a:r>
            <a:r>
              <a:rPr lang="en-US" dirty="0" err="1" smtClean="0"/>
              <a:t>vantagens</a:t>
            </a:r>
            <a:r>
              <a:rPr lang="en-US" dirty="0" smtClean="0"/>
              <a:t> </a:t>
            </a:r>
            <a:r>
              <a:rPr lang="en-US" dirty="0" err="1" smtClean="0"/>
              <a:t>seriam</a:t>
            </a:r>
            <a:r>
              <a:rPr lang="en-US" dirty="0" smtClean="0"/>
              <a:t> </a:t>
            </a:r>
            <a:r>
              <a:rPr lang="en-US" dirty="0" err="1" smtClean="0"/>
              <a:t>ensinados</a:t>
            </a:r>
            <a:r>
              <a:rPr lang="en-US" dirty="0" smtClean="0"/>
              <a:t> </a:t>
            </a:r>
            <a:r>
              <a:rPr lang="en-US" dirty="0" err="1" smtClean="0"/>
              <a:t>pelos</a:t>
            </a:r>
            <a:r>
              <a:rPr lang="en-US" dirty="0" smtClean="0"/>
              <a:t> </a:t>
            </a:r>
            <a:r>
              <a:rPr lang="en-US" dirty="0" err="1" smtClean="0"/>
              <a:t>melhores</a:t>
            </a:r>
            <a:r>
              <a:rPr lang="en-US" dirty="0" smtClean="0"/>
              <a:t> </a:t>
            </a:r>
            <a:r>
              <a:rPr lang="en-US" dirty="0" err="1" smtClean="0"/>
              <a:t>professores</a:t>
            </a:r>
            <a:r>
              <a:rPr lang="en-US" dirty="0" smtClean="0"/>
              <a:t> e </a:t>
            </a:r>
            <a:r>
              <a:rPr lang="en-US" dirty="0" err="1" smtClean="0"/>
              <a:t>aqueles</a:t>
            </a:r>
            <a:r>
              <a:rPr lang="en-US" dirty="0" smtClean="0"/>
              <a:t> com </a:t>
            </a:r>
            <a:r>
              <a:rPr lang="en-US" dirty="0" err="1" smtClean="0"/>
              <a:t>menores</a:t>
            </a:r>
            <a:r>
              <a:rPr lang="en-US" dirty="0" smtClean="0"/>
              <a:t> </a:t>
            </a:r>
            <a:r>
              <a:rPr lang="en-US" dirty="0" err="1" smtClean="0"/>
              <a:t>vantagens</a:t>
            </a:r>
            <a:r>
              <a:rPr lang="en-US" dirty="0" smtClean="0"/>
              <a:t> </a:t>
            </a:r>
            <a:r>
              <a:rPr lang="en-US" dirty="0" err="1" smtClean="0"/>
              <a:t>pelos</a:t>
            </a:r>
            <a:r>
              <a:rPr lang="en-US" dirty="0" smtClean="0"/>
              <a:t> </a:t>
            </a:r>
            <a:r>
              <a:rPr lang="en-US" dirty="0" err="1" smtClean="0"/>
              <a:t>piores</a:t>
            </a:r>
            <a:r>
              <a:rPr lang="en-US" dirty="0" smtClean="0"/>
              <a:t> </a:t>
            </a:r>
            <a:r>
              <a:rPr lang="en-US" dirty="0" err="1" smtClean="0"/>
              <a:t>professores</a:t>
            </a:r>
            <a:r>
              <a:rPr lang="en-US" dirty="0" smtClean="0"/>
              <a:t>.</a:t>
            </a:r>
          </a:p>
          <a:p>
            <a:pPr marL="0" indent="0">
              <a:buNone/>
            </a:pPr>
            <a:endParaRPr lang="en-US" dirty="0" smtClean="0"/>
          </a:p>
          <a:p>
            <a:r>
              <a:rPr lang="en-US" dirty="0" smtClean="0"/>
              <a:t>Tal sorting </a:t>
            </a:r>
            <a:r>
              <a:rPr lang="en-US" dirty="0" err="1" smtClean="0"/>
              <a:t>teria</a:t>
            </a:r>
            <a:r>
              <a:rPr lang="en-US" dirty="0" smtClean="0"/>
              <a:t> </a:t>
            </a:r>
            <a:r>
              <a:rPr lang="en-US" dirty="0" err="1" smtClean="0"/>
              <a:t>consequências</a:t>
            </a:r>
            <a:r>
              <a:rPr lang="en-US" dirty="0" smtClean="0"/>
              <a:t> </a:t>
            </a:r>
            <a:r>
              <a:rPr lang="en-US" dirty="0" err="1" smtClean="0"/>
              <a:t>negativas</a:t>
            </a:r>
            <a:r>
              <a:rPr lang="en-US" dirty="0" smtClean="0"/>
              <a:t> </a:t>
            </a:r>
            <a:r>
              <a:rPr lang="en-US" dirty="0" err="1" smtClean="0"/>
              <a:t>devido</a:t>
            </a:r>
            <a:r>
              <a:rPr lang="en-US" dirty="0" smtClean="0"/>
              <a:t> a peer effects.  </a:t>
            </a:r>
          </a:p>
          <a:p>
            <a:pPr lvl="1"/>
            <a:r>
              <a:rPr lang="en-US" dirty="0" err="1" smtClean="0"/>
              <a:t>Esses</a:t>
            </a:r>
            <a:r>
              <a:rPr lang="en-US" dirty="0" smtClean="0"/>
              <a:t> </a:t>
            </a:r>
            <a:r>
              <a:rPr lang="en-US" dirty="0" err="1" smtClean="0"/>
              <a:t>podem</a:t>
            </a:r>
            <a:r>
              <a:rPr lang="en-US" dirty="0" smtClean="0"/>
              <a:t> </a:t>
            </a:r>
            <a:r>
              <a:rPr lang="en-US" dirty="0" err="1" smtClean="0"/>
              <a:t>surgir</a:t>
            </a:r>
            <a:r>
              <a:rPr lang="en-US" dirty="0" smtClean="0"/>
              <a:t> </a:t>
            </a:r>
            <a:r>
              <a:rPr lang="en-US" dirty="0" err="1" smtClean="0"/>
              <a:t>diretamente</a:t>
            </a:r>
            <a:r>
              <a:rPr lang="en-US" dirty="0" smtClean="0"/>
              <a:t>, se </a:t>
            </a:r>
            <a:r>
              <a:rPr lang="en-US" dirty="0" err="1" smtClean="0"/>
              <a:t>por</a:t>
            </a:r>
            <a:r>
              <a:rPr lang="en-US" dirty="0" smtClean="0"/>
              <a:t> </a:t>
            </a:r>
            <a:r>
              <a:rPr lang="en-US" dirty="0" err="1" smtClean="0"/>
              <a:t>exemplo</a:t>
            </a:r>
            <a:r>
              <a:rPr lang="en-US" dirty="0" smtClean="0"/>
              <a:t>, a </a:t>
            </a:r>
            <a:r>
              <a:rPr lang="en-US" dirty="0" err="1" smtClean="0"/>
              <a:t>interação</a:t>
            </a:r>
            <a:r>
              <a:rPr lang="en-US" dirty="0" smtClean="0"/>
              <a:t> com </a:t>
            </a:r>
            <a:r>
              <a:rPr lang="en-US" dirty="0" err="1" smtClean="0"/>
              <a:t>os</a:t>
            </a:r>
            <a:r>
              <a:rPr lang="en-US" dirty="0"/>
              <a:t> </a:t>
            </a:r>
            <a:r>
              <a:rPr lang="en-US" dirty="0" err="1" smtClean="0"/>
              <a:t>melhores</a:t>
            </a:r>
            <a:r>
              <a:rPr lang="en-US" dirty="0" smtClean="0"/>
              <a:t> pares </a:t>
            </a:r>
            <a:r>
              <a:rPr lang="en-US" dirty="0" err="1" smtClean="0"/>
              <a:t>ajuda</a:t>
            </a:r>
            <a:r>
              <a:rPr lang="en-US" dirty="0" smtClean="0"/>
              <a:t> </a:t>
            </a:r>
            <a:r>
              <a:rPr lang="en-US" dirty="0" err="1" smtClean="0"/>
              <a:t>os</a:t>
            </a:r>
            <a:r>
              <a:rPr lang="en-US" dirty="0" smtClean="0"/>
              <a:t> </a:t>
            </a:r>
            <a:r>
              <a:rPr lang="en-US" dirty="0" err="1" smtClean="0"/>
              <a:t>estudantes</a:t>
            </a:r>
            <a:r>
              <a:rPr lang="en-US" dirty="0" smtClean="0"/>
              <a:t> a </a:t>
            </a:r>
            <a:r>
              <a:rPr lang="en-US" dirty="0" err="1" smtClean="0"/>
              <a:t>aprender</a:t>
            </a:r>
            <a:r>
              <a:rPr lang="en-US" dirty="0" smtClean="0"/>
              <a:t> </a:t>
            </a:r>
            <a:r>
              <a:rPr lang="en-US" dirty="0" err="1" smtClean="0"/>
              <a:t>ou</a:t>
            </a:r>
            <a:r>
              <a:rPr lang="en-US" dirty="0" smtClean="0"/>
              <a:t> </a:t>
            </a:r>
            <a:r>
              <a:rPr lang="en-US" dirty="0" err="1" smtClean="0"/>
              <a:t>adquirir</a:t>
            </a:r>
            <a:r>
              <a:rPr lang="en-US" dirty="0" smtClean="0"/>
              <a:t> </a:t>
            </a:r>
            <a:r>
              <a:rPr lang="en-US" dirty="0" err="1" smtClean="0"/>
              <a:t>redes</a:t>
            </a:r>
            <a:r>
              <a:rPr lang="en-US" dirty="0" smtClean="0"/>
              <a:t> </a:t>
            </a:r>
            <a:r>
              <a:rPr lang="en-US" dirty="0" err="1" smtClean="0"/>
              <a:t>úteis</a:t>
            </a:r>
            <a:r>
              <a:rPr lang="en-US" dirty="0" smtClean="0"/>
              <a:t>. </a:t>
            </a:r>
          </a:p>
          <a:p>
            <a:pPr lvl="1"/>
            <a:r>
              <a:rPr lang="en-US" dirty="0" err="1" smtClean="0"/>
              <a:t>Pode</a:t>
            </a:r>
            <a:r>
              <a:rPr lang="en-US" dirty="0" smtClean="0"/>
              <a:t> </a:t>
            </a:r>
            <a:r>
              <a:rPr lang="en-US" dirty="0" err="1" smtClean="0"/>
              <a:t>afetar</a:t>
            </a:r>
            <a:r>
              <a:rPr lang="en-US" dirty="0" smtClean="0"/>
              <a:t> </a:t>
            </a:r>
            <a:r>
              <a:rPr lang="en-US" dirty="0" err="1" smtClean="0"/>
              <a:t>também</a:t>
            </a:r>
            <a:r>
              <a:rPr lang="en-US" dirty="0" smtClean="0"/>
              <a:t> </a:t>
            </a:r>
            <a:r>
              <a:rPr lang="en-US" dirty="0" err="1" smtClean="0"/>
              <a:t>indiretamente</a:t>
            </a:r>
            <a:r>
              <a:rPr lang="en-US" dirty="0" smtClean="0"/>
              <a:t>, se </a:t>
            </a:r>
            <a:r>
              <a:rPr lang="en-US" dirty="0" err="1" smtClean="0"/>
              <a:t>escolas</a:t>
            </a:r>
            <a:r>
              <a:rPr lang="en-US" dirty="0" smtClean="0"/>
              <a:t> de </a:t>
            </a:r>
            <a:r>
              <a:rPr lang="en-US" dirty="0" err="1" smtClean="0"/>
              <a:t>pais</a:t>
            </a:r>
            <a:r>
              <a:rPr lang="en-US" dirty="0" smtClean="0"/>
              <a:t> </a:t>
            </a:r>
            <a:r>
              <a:rPr lang="en-US" dirty="0" err="1" smtClean="0"/>
              <a:t>mais</a:t>
            </a:r>
            <a:r>
              <a:rPr lang="en-US" dirty="0" smtClean="0"/>
              <a:t> </a:t>
            </a:r>
            <a:r>
              <a:rPr lang="en-US" dirty="0" err="1" smtClean="0"/>
              <a:t>ricos</a:t>
            </a:r>
            <a:r>
              <a:rPr lang="en-US" dirty="0" smtClean="0"/>
              <a:t> </a:t>
            </a:r>
            <a:r>
              <a:rPr lang="en-US" dirty="0" err="1" smtClean="0"/>
              <a:t>são</a:t>
            </a:r>
            <a:r>
              <a:rPr lang="en-US" dirty="0" smtClean="0"/>
              <a:t> </a:t>
            </a:r>
            <a:r>
              <a:rPr lang="en-US" dirty="0" err="1" smtClean="0"/>
              <a:t>mais</a:t>
            </a:r>
            <a:r>
              <a:rPr lang="en-US" dirty="0" smtClean="0"/>
              <a:t> </a:t>
            </a:r>
            <a:r>
              <a:rPr lang="en-US" dirty="0" err="1" smtClean="0"/>
              <a:t>fiscalizadas</a:t>
            </a:r>
            <a:r>
              <a:rPr lang="en-US" dirty="0" smtClean="0"/>
              <a:t>. </a:t>
            </a:r>
            <a:endParaRPr lang="pt-BR" dirty="0"/>
          </a:p>
        </p:txBody>
      </p:sp>
    </p:spTree>
    <p:extLst>
      <p:ext uri="{BB962C8B-B14F-4D97-AF65-F5344CB8AC3E}">
        <p14:creationId xmlns:p14="http://schemas.microsoft.com/office/powerpoint/2010/main" val="388436374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10474</TotalTime>
  <Words>7790</Words>
  <Application>Microsoft Office PowerPoint</Application>
  <PresentationFormat>Apresentação na tela (4:3)</PresentationFormat>
  <Paragraphs>324</Paragraphs>
  <Slides>76</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76</vt:i4>
      </vt:variant>
    </vt:vector>
  </HeadingPairs>
  <TitlesOfParts>
    <vt:vector size="81" baseType="lpstr">
      <vt:lpstr>Arial</vt:lpstr>
      <vt:lpstr>Calibri</vt:lpstr>
      <vt:lpstr>Symbol</vt:lpstr>
      <vt:lpstr>Wingdings</vt:lpstr>
      <vt:lpstr>Tema do Office</vt:lpstr>
      <vt:lpstr>Vouchers educacionais</vt:lpstr>
      <vt:lpstr>Plano de aula</vt:lpstr>
      <vt:lpstr>Definição</vt:lpstr>
      <vt:lpstr>Definição</vt:lpstr>
      <vt:lpstr>Diferentes designs</vt:lpstr>
      <vt:lpstr>5 questões que norteiam a pesquisa realizada no survey</vt:lpstr>
      <vt:lpstr>Argumentos a favor </vt:lpstr>
      <vt:lpstr>Argumentos a favor (2)</vt:lpstr>
      <vt:lpstr>Argumentos contra</vt:lpstr>
      <vt:lpstr>Argumentos contra (2)</vt:lpstr>
      <vt:lpstr>Discussão</vt:lpstr>
      <vt:lpstr>Discussão</vt:lpstr>
      <vt:lpstr>Discussão</vt:lpstr>
      <vt:lpstr>Design dos programas que serão discutidos na revisão empírica</vt:lpstr>
      <vt:lpstr>Programas discutidos</vt:lpstr>
      <vt:lpstr>United States</vt:lpstr>
      <vt:lpstr>Programs funded by tax revenues</vt:lpstr>
      <vt:lpstr>Apresentação do PowerPoint</vt:lpstr>
      <vt:lpstr>Apresentação do PowerPoint</vt:lpstr>
      <vt:lpstr>Programs funded by tax revenues</vt:lpstr>
      <vt:lpstr>Milwaukee Parental Choice Program</vt:lpstr>
      <vt:lpstr>Tax credit-funded programs </vt:lpstr>
      <vt:lpstr>Apresentação do PowerPoint</vt:lpstr>
      <vt:lpstr>Tax credit-funded programs </vt:lpstr>
      <vt:lpstr>Programs funded by private foundations</vt:lpstr>
      <vt:lpstr>Programs funded by private foundations</vt:lpstr>
      <vt:lpstr>Colômbia - PACES</vt:lpstr>
      <vt:lpstr>Colômbia - PACES</vt:lpstr>
      <vt:lpstr>Índia</vt:lpstr>
      <vt:lpstr>Índia</vt:lpstr>
      <vt:lpstr>Design dos programas que serão discutidos na revisão empírica</vt:lpstr>
      <vt:lpstr>Chile</vt:lpstr>
      <vt:lpstr>Chile</vt:lpstr>
      <vt:lpstr>Chile</vt:lpstr>
      <vt:lpstr>Dinamarca</vt:lpstr>
      <vt:lpstr>Holanda</vt:lpstr>
      <vt:lpstr>Nova Zelândia</vt:lpstr>
      <vt:lpstr>Nova Zelândia</vt:lpstr>
      <vt:lpstr>Suécia</vt:lpstr>
      <vt:lpstr>Suécia</vt:lpstr>
      <vt:lpstr>Suécia</vt:lpstr>
      <vt:lpstr>Apresentação do PowerPoint</vt:lpstr>
      <vt:lpstr>Evidência empírica</vt:lpstr>
      <vt:lpstr>1) What effects do vouchers have on the students who use them? </vt:lpstr>
      <vt:lpstr>ITT e TOT (ou ATT)</vt:lpstr>
      <vt:lpstr>Programas dos EUA</vt:lpstr>
      <vt:lpstr>Programas EUA</vt:lpstr>
      <vt:lpstr>Programas EUA</vt:lpstr>
      <vt:lpstr>Programas EUA</vt:lpstr>
      <vt:lpstr>Programas EUA</vt:lpstr>
      <vt:lpstr>Colômbia: evidência mais positiva </vt:lpstr>
      <vt:lpstr>Colômbia x EUA: diferenças de resultados</vt:lpstr>
      <vt:lpstr>Índia</vt:lpstr>
      <vt:lpstr>diferenças de resultados entre Índia e Colômbia</vt:lpstr>
      <vt:lpstr>Resumo dos resultados</vt:lpstr>
      <vt:lpstr>Resumo dos resultados</vt:lpstr>
      <vt:lpstr>2) Do vouchers induce non-random migration from public to private schools, possibly lowering the achievement of students that remain in the public sector?</vt:lpstr>
      <vt:lpstr>Chile e Suécia</vt:lpstr>
      <vt:lpstr>Chile e Suécia</vt:lpstr>
      <vt:lpstr>Resumo dos resultados</vt:lpstr>
      <vt:lpstr>3) Do voucher programs pressure public schools to become more efficient?</vt:lpstr>
      <vt:lpstr>Do voucher programs pressure public schools to become more efficient?</vt:lpstr>
      <vt:lpstr>Do voucher programs pressure public schools to become more efficient?</vt:lpstr>
      <vt:lpstr>Resultados </vt:lpstr>
      <vt:lpstr>4) What is the net effect of vouchers on educational outcomes?</vt:lpstr>
      <vt:lpstr>Chile</vt:lpstr>
      <vt:lpstr>Chile</vt:lpstr>
      <vt:lpstr>Suécia</vt:lpstr>
      <vt:lpstr>Chile x Suécia</vt:lpstr>
      <vt:lpstr>Chile x Suécia</vt:lpstr>
      <vt:lpstr>India</vt:lpstr>
      <vt:lpstr>Comentários Finais</vt:lpstr>
      <vt:lpstr>Países desenvolvidos – small scale</vt:lpstr>
      <vt:lpstr>Colômbia e Índia – small scale</vt:lpstr>
      <vt:lpstr>Chile – large scale </vt:lpstr>
      <vt:lpstr>Suécia – large scale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Vouchers educacionais</dc:title>
  <dc:creator>User</dc:creator>
  <cp:lastModifiedBy>User</cp:lastModifiedBy>
  <cp:revision>122</cp:revision>
  <dcterms:created xsi:type="dcterms:W3CDTF">2016-05-22T14:16:44Z</dcterms:created>
  <dcterms:modified xsi:type="dcterms:W3CDTF">2018-06-06T15:02:42Z</dcterms:modified>
</cp:coreProperties>
</file>