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387" r:id="rId4"/>
    <p:sldId id="260" r:id="rId5"/>
    <p:sldId id="355" r:id="rId6"/>
    <p:sldId id="356" r:id="rId7"/>
    <p:sldId id="357" r:id="rId8"/>
    <p:sldId id="358" r:id="rId9"/>
    <p:sldId id="359" r:id="rId10"/>
    <p:sldId id="360" r:id="rId11"/>
    <p:sldId id="368" r:id="rId12"/>
    <p:sldId id="369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70" r:id="rId21"/>
    <p:sldId id="372" r:id="rId22"/>
    <p:sldId id="373" r:id="rId23"/>
    <p:sldId id="374" r:id="rId24"/>
    <p:sldId id="376" r:id="rId25"/>
    <p:sldId id="375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8" r:id="rId37"/>
    <p:sldId id="389" r:id="rId38"/>
    <p:sldId id="393" r:id="rId39"/>
    <p:sldId id="390" r:id="rId40"/>
    <p:sldId id="391" r:id="rId41"/>
    <p:sldId id="392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1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0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 snapToGrid="0" snapToObjects="1">
      <p:cViewPr>
        <p:scale>
          <a:sx n="90" d="100"/>
          <a:sy n="90" d="100"/>
        </p:scale>
        <p:origin x="-714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wmf"/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wmf"/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wmf"/><Relationship Id="rId1" Type="http://schemas.openxmlformats.org/officeDocument/2006/relationships/image" Target="../media/image55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4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9929-C9E7-2E49-BDDC-641103EEC6B8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CFB1-7198-A144-9977-632722B2AB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8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CF1-A389-334F-966A-538EE740BE38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BEA7-D247-7042-9059-BD6005668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8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0" y="5803900"/>
            <a:ext cx="49657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2603-79DD-7947-8181-BD1CEDAEBBC2}" type="datetime1">
              <a:rPr lang="pt-BR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2CD6-1791-3746-9A96-3BC80D05608F}" type="datetime1">
              <a:rPr lang="pt-BR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810623" cy="73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857251"/>
            <a:ext cx="8524874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8600" y="6721475"/>
            <a:ext cx="1295399" cy="136525"/>
          </a:xfrm>
        </p:spPr>
        <p:txBody>
          <a:bodyPr/>
          <a:lstStyle>
            <a:lvl1pPr algn="r">
              <a:defRPr sz="600"/>
            </a:lvl1pPr>
          </a:lstStyle>
          <a:p>
            <a:r>
              <a:rPr lang="en-US" dirty="0" smtClean="0"/>
              <a:t>© Daniel </a:t>
            </a:r>
            <a:r>
              <a:rPr lang="en-US" dirty="0" err="1" smtClean="0"/>
              <a:t>Nopper</a:t>
            </a:r>
            <a:r>
              <a:rPr lang="en-US" dirty="0" smtClean="0"/>
              <a:t> </a:t>
            </a:r>
            <a:r>
              <a:rPr lang="en-US" dirty="0" err="1" smtClean="0"/>
              <a:t>Silvar</a:t>
            </a:r>
            <a:r>
              <a:rPr lang="en-US" dirty="0" smtClean="0"/>
              <a:t> Rodrigues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333375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26530D0-E989-6D43-9B52-F525A77060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857251"/>
            <a:ext cx="333375" cy="5524499"/>
          </a:xfrm>
          <a:prstGeom prst="rect">
            <a:avLst/>
          </a:prstGeom>
          <a:noFill/>
        </p:spPr>
        <p:txBody>
          <a:bodyPr vert="vert270"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QFL0341  –  </a:t>
            </a:r>
            <a:r>
              <a:rPr lang="en-US" sz="1200" dirty="0" err="1" smtClean="0">
                <a:solidFill>
                  <a:srgbClr val="FFFFFF"/>
                </a:solidFill>
              </a:rPr>
              <a:t>Estrutura</a:t>
            </a:r>
            <a:r>
              <a:rPr lang="en-US" sz="1200" dirty="0" smtClean="0">
                <a:solidFill>
                  <a:srgbClr val="FFFFFF"/>
                </a:solidFill>
              </a:rPr>
              <a:t> e </a:t>
            </a:r>
            <a:r>
              <a:rPr lang="en-US" sz="1200" dirty="0" err="1" smtClean="0">
                <a:solidFill>
                  <a:srgbClr val="FFFFFF"/>
                </a:solidFill>
              </a:rPr>
              <a:t>Propriedades</a:t>
            </a:r>
            <a:r>
              <a:rPr lang="en-US" sz="1200" dirty="0" smtClean="0">
                <a:solidFill>
                  <a:srgbClr val="FFFFFF"/>
                </a:solidFill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</a:rPr>
              <a:t>Compostos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</a:rPr>
              <a:t>Orgânicos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4A7-08E9-8447-9B82-3968A68453E4}" type="datetime1">
              <a:rPr lang="pt-BR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7E6A-7F49-0149-9E57-7B5AB4B58791}" type="datetime1">
              <a:rPr lang="pt-BR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79A-5D9D-B14C-BD9C-D9CC2DD93767}" type="datetime1">
              <a:rPr lang="pt-BR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B4AB-CE6A-3148-858D-02DB64C8528F}" type="datetime1">
              <a:rPr lang="pt-BR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3BD6-CDA9-5A41-8EB4-E7346D26A481}" type="datetime1">
              <a:rPr lang="pt-BR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99B9-1491-1F4A-B6C8-179BF39FA7BA}" type="datetime1">
              <a:rPr lang="pt-BR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8BC9-BC76-3B48-81B7-5945CFD4BFB7}" type="datetime1">
              <a:rPr lang="pt-BR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5BA2-DA46-EE45-83BD-9632A8C95794}" type="datetime1">
              <a:rPr lang="pt-BR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.png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.png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.png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33.bin"/><Relationship Id="rId3" Type="http://schemas.openxmlformats.org/officeDocument/2006/relationships/image" Target="../media/image5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8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5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5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3.wmf"/><Relationship Id="rId3" Type="http://schemas.openxmlformats.org/officeDocument/2006/relationships/image" Target="../media/image5.png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6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5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oleObject" Target="../embeddings/oleObject58.bin"/><Relationship Id="rId3" Type="http://schemas.openxmlformats.org/officeDocument/2006/relationships/image" Target="../media/image5.png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7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6.wmf"/><Relationship Id="rId14" Type="http://schemas.openxmlformats.org/officeDocument/2006/relationships/image" Target="../media/image58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5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5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70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60.wmf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69.bin"/><Relationship Id="rId5" Type="http://schemas.openxmlformats.org/officeDocument/2006/relationships/image" Target="../media/image54.wmf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59.wmf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6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68.wmf"/><Relationship Id="rId3" Type="http://schemas.openxmlformats.org/officeDocument/2006/relationships/image" Target="../media/image5.png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6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1166813"/>
            <a:ext cx="7883525" cy="10810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QFL- 0341 – Estrutura e propriedades de Compostos Orgânicos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00" y="4813300"/>
            <a:ext cx="88265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Prof. Dr. Daniel </a:t>
            </a:r>
            <a:r>
              <a:rPr lang="en-US" sz="2000" dirty="0" err="1" smtClean="0"/>
              <a:t>Nopper</a:t>
            </a:r>
            <a:r>
              <a:rPr lang="en-US" sz="2000" dirty="0" smtClean="0"/>
              <a:t> Silva Rodrigues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00" y="2817813"/>
            <a:ext cx="88265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i="1" dirty="0" smtClean="0"/>
              <a:t>7. </a:t>
            </a:r>
            <a:r>
              <a:rPr lang="pt-BR" sz="2800" i="1" smtClean="0"/>
              <a:t>Estereoquímica</a:t>
            </a:r>
            <a:endParaRPr lang="pt-BR" sz="2800" i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7500" y="5461000"/>
            <a:ext cx="88265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dannopper@usp.br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6" y="1632136"/>
            <a:ext cx="7852104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Identifique os carbonos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e classifique as moléculas como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enantiômero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aquirais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diasteroisômeros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171261"/>
              </p:ext>
            </p:extLst>
          </p:nvPr>
        </p:nvGraphicFramePr>
        <p:xfrm>
          <a:off x="1390908" y="2328146"/>
          <a:ext cx="6585300" cy="422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CS ChemDraw Drawing" r:id="rId4" imgW="4905360" imgH="3148920" progId="ChemDraw.Document.6.0">
                  <p:embed/>
                </p:oleObj>
              </mc:Choice>
              <mc:Fallback>
                <p:oleObj name="CS ChemDraw Drawing" r:id="rId4" imgW="4905360" imgH="3148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90908" y="2328146"/>
                        <a:ext cx="6585300" cy="4228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0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6" y="1632136"/>
            <a:ext cx="7852104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Identifique os carbonos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e classifique as moléculas como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enantiômero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aquirais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diasteroisômeros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281111"/>
              </p:ext>
            </p:extLst>
          </p:nvPr>
        </p:nvGraphicFramePr>
        <p:xfrm>
          <a:off x="1619725" y="2442008"/>
          <a:ext cx="5588597" cy="393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CS ChemDraw Drawing" r:id="rId4" imgW="4929480" imgH="3468600" progId="ChemDraw.Document.6.0">
                  <p:embed/>
                </p:oleObj>
              </mc:Choice>
              <mc:Fallback>
                <p:oleObj name="CS ChemDraw Drawing" r:id="rId4" imgW="4929480" imgH="3468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725" y="2442008"/>
                        <a:ext cx="5588597" cy="3932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5843107" y="5728647"/>
            <a:ext cx="215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Não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Sobreponíveis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92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Exercícios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6" y="1632136"/>
            <a:ext cx="7852104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Identifique os carbonos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e classifique as moléculas como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enantiômero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aquirais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diasteroisômeros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43107" y="5728647"/>
            <a:ext cx="215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Não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Sobreponíveis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pt-BR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875858"/>
              </p:ext>
            </p:extLst>
          </p:nvPr>
        </p:nvGraphicFramePr>
        <p:xfrm>
          <a:off x="1929987" y="2340021"/>
          <a:ext cx="5288687" cy="4365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CS ChemDraw Drawing" r:id="rId4" imgW="4929480" imgH="4069440" progId="ChemDraw.Document.6.0">
                  <p:embed/>
                </p:oleObj>
              </mc:Choice>
              <mc:Fallback>
                <p:oleObj name="CS ChemDraw Drawing" r:id="rId4" imgW="4929480" imgH="4069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9987" y="2340021"/>
                        <a:ext cx="5288687" cy="4365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5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Óptica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óptica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6" y="1596511"/>
            <a:ext cx="7852104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Enantiômeros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possuem propriedades físicas idênticas, exceto sua interação com a luz polarizada (atividade óptica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O aparelho utilizado para medir a atividade óptica é o 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polarímetro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jeanbont.pbworks.com/f/polari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30" y="3099459"/>
            <a:ext cx="4455007" cy="33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Óptica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Óptica: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Dextrorrotatória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Levorrotatória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6" y="1596511"/>
            <a:ext cx="7852104" cy="16312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Em um par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enantiômeros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a luz polarizada pode ser desviada no: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- Sentido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horário: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dextrorrotatória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; (+)-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enantiômero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- Sentido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anti-horário: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levorrotatória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; (-)-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enantiômero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4034" name="Picture 2" descr="http://ext.pimg.tw/mulicia/1383522211-3380125942.png?v=13835224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49" y="3446792"/>
            <a:ext cx="49625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Óptica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ópticamente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ativos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6" y="1596511"/>
            <a:ext cx="7852104" cy="44012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Como o desvio da luz polarizada depende da estrutura 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enantiômero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quando temos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enantiômeros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isolados estes são considerados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ópticamente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ativos.</a:t>
            </a: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Através do uso de um polarímetro pode-se medir a 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Rotação Específica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de um dado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enantiômero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Onde:</a:t>
            </a:r>
          </a:p>
          <a:p>
            <a:pPr marL="800100" lvl="1" indent="-342900" algn="just">
              <a:buFontTx/>
              <a:buChar char="-"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é a rotação específica.</a:t>
            </a:r>
          </a:p>
          <a:p>
            <a:pPr marL="800100" lvl="1" indent="-342900" algn="just">
              <a:buFontTx/>
              <a:buChar char="-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é a rotação observada.</a:t>
            </a:r>
          </a:p>
          <a:p>
            <a:pPr marL="800100" lvl="1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 é a concentração em g.mL</a:t>
            </a:r>
            <a:r>
              <a:rPr lang="pt-BR" sz="2000" i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(ou a densidade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líquidos puros).</a:t>
            </a:r>
          </a:p>
          <a:p>
            <a:pPr marL="800100" lvl="1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l é o comprimento da cela em dm.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13138" y="3512136"/>
                <a:ext cx="3580412" cy="68283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sz="3200" b="0" i="1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/>
                      </a:rPr>
                      <m:t>α</m:t>
                    </m:r>
                    <m:r>
                      <a:rPr lang="pt-BR" sz="32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pt-BR" sz="3200" i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>
                            <a:latin typeface="Cambria Math"/>
                          </a:rPr>
                          <m:t>α</m:t>
                        </m:r>
                      </m:num>
                      <m:den>
                        <m:r>
                          <a:rPr lang="pt-BR" sz="3200" b="0" i="1" smtClean="0">
                            <a:latin typeface="Cambria Math"/>
                          </a:rPr>
                          <m:t>𝑐</m:t>
                        </m:r>
                        <m:r>
                          <a:rPr lang="pt-BR" sz="3200" b="0" i="1" smtClean="0">
                            <a:latin typeface="Cambria Math"/>
                          </a:rPr>
                          <m:t>.</m:t>
                        </m:r>
                        <m:r>
                          <a:rPr lang="pt-BR" sz="3200" b="0" i="1" smtClean="0">
                            <a:latin typeface="Cambria Math"/>
                          </a:rPr>
                          <m:t>𝑙</m:t>
                        </m:r>
                      </m:den>
                    </m:f>
                  </m:oMath>
                </a14:m>
                <a:r>
                  <a:rPr lang="pt-BR" sz="3200" i="1" dirty="0" smtClean="0"/>
                  <a:t> 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138" y="3512136"/>
                <a:ext cx="3580412" cy="682830"/>
              </a:xfrm>
              <a:prstGeom prst="rect">
                <a:avLst/>
              </a:prstGeom>
              <a:blipFill rotWithShape="1">
                <a:blip r:embed="rId3"/>
                <a:stretch>
                  <a:fillRect t="-1786" b="-24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9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Óptica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Pureza óptica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6" y="1596511"/>
            <a:ext cx="7852104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A pureza óptica pode ser determinado pela medida do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porém, fatores como comprimento da cela, solventes comprimento de onda da luz etc. influenciam na media.</a:t>
            </a: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A alternativa mais comum é o uso de outras técnicas analíticas em conjunto com a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polarimetria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Conhecendo o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da molécula em questão, se pode medir a pureza óptica de um composto.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320136" y="4851088"/>
                <a:ext cx="6208820" cy="68283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sz="3200" b="0" i="1" smtClean="0">
                        <a:latin typeface="Cambria Math"/>
                      </a:rPr>
                      <m:t>𝑃𝑢𝑟𝑒𝑧𝑎</m:t>
                    </m:r>
                    <m:r>
                      <a:rPr lang="pt-BR" sz="3200" b="0" i="1" smtClean="0">
                        <a:latin typeface="Cambria Math"/>
                      </a:rPr>
                      <m:t> ó</m:t>
                    </m:r>
                    <m:r>
                      <a:rPr lang="pt-BR" sz="3200" b="0" i="1" smtClean="0">
                        <a:latin typeface="Cambria Math"/>
                      </a:rPr>
                      <m:t>𝑝𝑡𝑖𝑐𝑎</m:t>
                    </m:r>
                    <m:r>
                      <a:rPr lang="pt-BR" sz="3200" b="0" i="1" smtClean="0">
                        <a:latin typeface="Cambria Math"/>
                      </a:rPr>
                      <m:t> (%)</m:t>
                    </m:r>
                  </m:oMath>
                </a14:m>
                <a:r>
                  <a:rPr lang="pt-BR" sz="3200" i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l-GR" sz="3200" i="1">
                                <a:latin typeface="Cambria Math"/>
                              </a:rPr>
                              <m:t>α</m:t>
                            </m:r>
                            <m:r>
                              <a:rPr lang="pt-BR" sz="3200" b="0" i="1" smtClean="0"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/>
                              </a:rPr>
                              <m:t>𝑜𝑏𝑠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l-GR" sz="3200" i="1">
                                <a:latin typeface="Cambria Math"/>
                              </a:rPr>
                              <m:t>α</m:t>
                            </m:r>
                            <m:r>
                              <a:rPr lang="pt-BR" sz="3200" i="1">
                                <a:latin typeface="Cambria Math"/>
                              </a:rPr>
                              <m:t>]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pt-BR" sz="3200" b="0" i="1" smtClean="0">
                        <a:latin typeface="Cambria Math"/>
                      </a:rPr>
                      <m:t>100</m:t>
                    </m:r>
                  </m:oMath>
                </a14:m>
                <a:r>
                  <a:rPr lang="pt-BR" sz="3200" i="1" dirty="0" smtClean="0"/>
                  <a:t> 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36" y="4851088"/>
                <a:ext cx="6208820" cy="682830"/>
              </a:xfrm>
              <a:prstGeom prst="rect">
                <a:avLst/>
              </a:prstGeom>
              <a:blipFill rotWithShape="1">
                <a:blip r:embed="rId3"/>
                <a:stretch>
                  <a:fillRect b="-330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7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Óptica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enantiomérico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6" y="1596511"/>
            <a:ext cx="7852104" cy="47089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excesso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enantiomérico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e.e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.) é dado por: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Uma proporção de 98:2 significa um excesso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enantiomérico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) de 96%.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930955" y="2298460"/>
                <a:ext cx="7505205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</a:rPr>
                        <m:t>𝑒</m:t>
                      </m:r>
                      <m:r>
                        <a:rPr lang="pt-BR" sz="2000" i="1" smtClean="0">
                          <a:latin typeface="Cambria Math"/>
                        </a:rPr>
                        <m:t>.</m:t>
                      </m:r>
                      <m:r>
                        <a:rPr lang="pt-BR" sz="2000" i="1" smtClean="0">
                          <a:latin typeface="Cambria Math"/>
                        </a:rPr>
                        <m:t>𝑒</m:t>
                      </m:r>
                      <m:r>
                        <a:rPr lang="pt-BR" sz="2000" i="1" smtClean="0">
                          <a:latin typeface="Cambria Math"/>
                        </a:rPr>
                        <m:t>=% </m:t>
                      </m:r>
                      <m:r>
                        <a:rPr lang="pt-BR" sz="2000" i="1" smtClean="0">
                          <a:latin typeface="Cambria Math"/>
                        </a:rPr>
                        <m:t>𝑒𝑛𝑎𝑛𝑡𝑖</m:t>
                      </m:r>
                      <m:r>
                        <a:rPr lang="pt-BR" sz="2000" i="1" smtClean="0">
                          <a:latin typeface="Cambria Math"/>
                        </a:rPr>
                        <m:t>ô</m:t>
                      </m:r>
                      <m:r>
                        <a:rPr lang="pt-BR" sz="2000" i="1" smtClean="0">
                          <a:latin typeface="Cambria Math"/>
                        </a:rPr>
                        <m:t>𝑚𝑒𝑟𝑜</m:t>
                      </m:r>
                      <m:r>
                        <a:rPr lang="pt-BR" sz="2000" i="1" smtClean="0">
                          <a:latin typeface="Cambria Math"/>
                        </a:rPr>
                        <m:t> </m:t>
                      </m:r>
                      <m:r>
                        <a:rPr lang="pt-BR" sz="2000" i="1" smtClean="0">
                          <a:latin typeface="Cambria Math"/>
                        </a:rPr>
                        <m:t>𝑚𝑎𝑗𝑜𝑟𝑖𝑡</m:t>
                      </m:r>
                      <m:r>
                        <a:rPr lang="pt-BR" sz="2000" i="1" smtClean="0">
                          <a:latin typeface="Cambria Math"/>
                        </a:rPr>
                        <m:t>á</m:t>
                      </m:r>
                      <m:r>
                        <a:rPr lang="pt-BR" sz="2000" i="1" smtClean="0">
                          <a:latin typeface="Cambria Math"/>
                        </a:rPr>
                        <m:t>𝑟𝑖𝑜</m:t>
                      </m:r>
                      <m:r>
                        <a:rPr lang="pt-BR" sz="2000" i="1" smtClean="0">
                          <a:latin typeface="Cambria Math"/>
                        </a:rPr>
                        <m:t> −% </m:t>
                      </m:r>
                      <m:r>
                        <a:rPr lang="pt-BR" sz="2000" i="1" smtClean="0">
                          <a:latin typeface="Cambria Math"/>
                        </a:rPr>
                        <m:t>𝑒𝑛𝑎𝑛𝑡𝑖</m:t>
                      </m:r>
                      <m:r>
                        <a:rPr lang="pt-BR" sz="2000" i="1" smtClean="0">
                          <a:latin typeface="Cambria Math"/>
                        </a:rPr>
                        <m:t>ô</m:t>
                      </m:r>
                      <m:r>
                        <a:rPr lang="pt-BR" sz="2000" i="1" smtClean="0">
                          <a:latin typeface="Cambria Math"/>
                        </a:rPr>
                        <m:t>𝑚𝑒𝑟𝑜</m:t>
                      </m:r>
                      <m:r>
                        <a:rPr lang="pt-BR" sz="2000" i="1" smtClean="0">
                          <a:latin typeface="Cambria Math"/>
                        </a:rPr>
                        <m:t> </m:t>
                      </m:r>
                      <m:r>
                        <a:rPr lang="pt-BR" sz="2000" i="1" smtClean="0">
                          <a:latin typeface="Cambria Math"/>
                        </a:rPr>
                        <m:t>𝑚𝑖𝑛𝑜𝑟𝑖𝑡</m:t>
                      </m:r>
                      <m:r>
                        <a:rPr lang="pt-BR" sz="2000" i="1">
                          <a:latin typeface="Cambria Math"/>
                        </a:rPr>
                        <m:t>á</m:t>
                      </m:r>
                      <m:r>
                        <a:rPr lang="pt-BR" sz="2000" i="1">
                          <a:latin typeface="Cambria Math"/>
                        </a:rPr>
                        <m:t>𝑟𝑖𝑜</m:t>
                      </m:r>
                    </m:oMath>
                  </m:oMathPara>
                </a14:m>
                <a:endParaRPr lang="pt-BR" sz="2000" i="1" dirty="0" smtClean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55" y="2298460"/>
                <a:ext cx="7505205" cy="914400"/>
              </a:xfrm>
              <a:prstGeom prst="rect">
                <a:avLst/>
              </a:prstGeom>
              <a:blipFill rotWithShape="1">
                <a:blip r:embed="rId4"/>
                <a:stretch>
                  <a:fillRect r="-4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367893"/>
              </p:ext>
            </p:extLst>
          </p:nvPr>
        </p:nvGraphicFramePr>
        <p:xfrm>
          <a:off x="2668226" y="3125932"/>
          <a:ext cx="4030662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r:id="rId5" imgW="1738362" imgH="673327" progId="ChemDraw.Document.6.0">
                  <p:embed/>
                </p:oleObj>
              </mc:Choice>
              <mc:Fallback>
                <p:oleObj r:id="rId5" imgW="1738362" imgH="673327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226" y="3125932"/>
                        <a:ext cx="4030662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4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Óptica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Misturas racêmicas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6" y="1596511"/>
            <a:ext cx="7852104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Uma mistura 1:1 dos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enantiômeros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é chamada de mistura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racêmica. Esta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mistura é opticamente inativa e é muitas vezes designada como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(±). Ela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mistura racêmica tem (quase sempre) propriedades físicas diferentes dos correspondentes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enantiômeros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puros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08" y="3635899"/>
            <a:ext cx="1715225" cy="110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99839" y="3696854"/>
            <a:ext cx="1715225" cy="110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801643" y="497990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50%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597230" y="5001282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50%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349939" y="5685955"/>
                <a:ext cx="4572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/>
                        </a:rPr>
                        <m:t>𝑒</m:t>
                      </m:r>
                      <m:r>
                        <a:rPr lang="pt-BR" sz="2800" i="1" smtClean="0">
                          <a:latin typeface="Cambria Math"/>
                        </a:rPr>
                        <m:t>.</m:t>
                      </m:r>
                      <m:r>
                        <a:rPr lang="pt-BR" sz="2800" i="1" smtClean="0">
                          <a:latin typeface="Cambria Math"/>
                        </a:rPr>
                        <m:t>𝑒</m:t>
                      </m:r>
                      <m:r>
                        <a:rPr lang="pt-BR" sz="2800" i="1" smtClean="0">
                          <a:latin typeface="Cambria Math"/>
                        </a:rPr>
                        <m:t>=50% −50%=0</m:t>
                      </m:r>
                    </m:oMath>
                  </m:oMathPara>
                </a14:m>
                <a:endParaRPr lang="pt-BR" sz="2800" i="1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39" y="5685955"/>
                <a:ext cx="45720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0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Óptica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Misturas racêmicas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971261" y="3365950"/>
            <a:ext cx="7852104" cy="347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800100" lvl="1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(±)-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Ácido tartárico: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pf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= 204-206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oC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		  solubilidade em H</a:t>
            </a:r>
            <a:r>
              <a:rPr lang="pt-BR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O: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g/L</a:t>
            </a:r>
          </a:p>
          <a:p>
            <a:pPr lvl="1" algn="just"/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(+)- ou (-)-Ácido tartárico: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pf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= 170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oC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		  solubilidade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: 1390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g/L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upload.wikimedia.org/wikipedia/commons/3/3e/Tartaric_aci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89526" y="1602740"/>
            <a:ext cx="4166386" cy="14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169064" y="300309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50%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368514" y="304684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50%</a:t>
            </a:r>
            <a:endParaRPr lang="pt-BR" dirty="0"/>
          </a:p>
        </p:txBody>
      </p:sp>
      <p:pic>
        <p:nvPicPr>
          <p:cNvPr id="10" name="Picture 2" descr="http://upload.wikimedia.org/wikipedia/commons/3/3e/Tartaric_aci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1" b="50000"/>
          <a:stretch/>
        </p:blipFill>
        <p:spPr bwMode="auto">
          <a:xfrm>
            <a:off x="1580765" y="4082706"/>
            <a:ext cx="1966087" cy="14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commons/3/3e/Tartaric_aci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1" b="50000"/>
          <a:stretch/>
        </p:blipFill>
        <p:spPr bwMode="auto">
          <a:xfrm>
            <a:off x="5473892" y="4082706"/>
            <a:ext cx="1966087" cy="14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259878" y="542846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100%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095297" y="5469925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100%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4211081" y="4806631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OU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074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Isomeria.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Tipos de Isomeria.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b) Conectividade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c)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Estereoisômeros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	- Exercícios.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B) Atividade óptica.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Atividade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dextrorotatória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levorotatória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Compostos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ópticamente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ativos.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b) Pureza óptica.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Excesso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enantiomérico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Mistura racêmica.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C) Configuração absoluta.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a) Nomenclatura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 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Prioridades dos grupos.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Alcenos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b) Inversão da aminas.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Exercícios.</a:t>
            </a:r>
          </a:p>
        </p:txBody>
      </p:sp>
    </p:spTree>
    <p:extLst>
      <p:ext uri="{BB962C8B-B14F-4D97-AF65-F5344CB8AC3E}">
        <p14:creationId xmlns:p14="http://schemas.microsoft.com/office/powerpoint/2010/main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Configuração Absoluta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436881" y="1525261"/>
            <a:ext cx="6034904" cy="50167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Não existe correlação entre o sinal da rotação óptica e o arranjo espacial dos grupos substituintes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Não é possível determinar a estrutura de um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enantiômero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medindo o valor de [a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Não existe correlação necessária entre a designação (R) e (S) e a direção da rotação da luz plano-polarizada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Para determinar a configuração absoluta utiliza-se técnicas como: difração de Raio-X (sólido),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espectroscopia no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micro-ondas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(gás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Ou correlação com compostos de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estereoquímica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conhecida (método indireto).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2490"/>
              </p:ext>
            </p:extLst>
          </p:nvPr>
        </p:nvGraphicFramePr>
        <p:xfrm>
          <a:off x="6614285" y="1596511"/>
          <a:ext cx="2205037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Imagem de bitmap" r:id="rId4" imgW="5296639" imgH="11038095" progId="PBrush">
                  <p:embed/>
                </p:oleObj>
              </mc:Choice>
              <mc:Fallback>
                <p:oleObj name="Imagem de bitmap" r:id="rId4" imgW="5296639" imgH="11038095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285" y="1596511"/>
                        <a:ext cx="2205037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3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Nomenclatura R e 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955" y="2210811"/>
            <a:ext cx="1651204" cy="231372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684488" y="4539670"/>
            <a:ext cx="1772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Vladimir Prelog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52825" y="1435604"/>
            <a:ext cx="3439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latin typeface="Times New Roman" pitchFamily="18" charset="0"/>
                <a:cs typeface="Times New Roman" pitchFamily="18" charset="0"/>
              </a:rPr>
              <a:t>Nomenclatura </a:t>
            </a:r>
            <a:r>
              <a:rPr lang="pt-BR" i="1" dirty="0" err="1">
                <a:latin typeface="Times New Roman" pitchFamily="18" charset="0"/>
                <a:cs typeface="Times New Roman" pitchFamily="18" charset="0"/>
              </a:rPr>
              <a:t>Cahn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i="1" dirty="0" err="1">
                <a:latin typeface="Times New Roman" pitchFamily="18" charset="0"/>
                <a:cs typeface="Times New Roman" pitchFamily="18" charset="0"/>
              </a:rPr>
              <a:t>Ingold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-Prelog</a:t>
            </a:r>
            <a:endParaRPr lang="pt-BR" dirty="0"/>
          </a:p>
        </p:txBody>
      </p:sp>
      <p:pic>
        <p:nvPicPr>
          <p:cNvPr id="51202" name="Picture 2" descr="File:Christopher Kelk Ingold 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44" y="2210811"/>
            <a:ext cx="1680250" cy="231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780095" y="4534365"/>
            <a:ext cx="1848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Sir Christopher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Kelk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Ingold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http://upload.wikimedia.org/wikipedia/commons/thumb/1/1a/John_W._Cahn.jpg/240px-John_W._Cah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95" y="2257035"/>
            <a:ext cx="1772921" cy="22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780151" y="4554127"/>
            <a:ext cx="1848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Robert Sidney </a:t>
            </a:r>
            <a:r>
              <a:rPr lang="pt-BR" b="1" dirty="0" err="1">
                <a:latin typeface="Times New Roman" pitchFamily="18" charset="0"/>
                <a:cs typeface="Times New Roman" pitchFamily="18" charset="0"/>
              </a:rPr>
              <a:t>Cahn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20380" y="5519387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 smtClean="0"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pt-BR" sz="3200" b="1" i="1" dirty="0" err="1" smtClean="0">
                <a:latin typeface="Times New Roman" pitchFamily="18" charset="0"/>
                <a:cs typeface="Times New Roman" pitchFamily="18" charset="0"/>
              </a:rPr>
              <a:t>Rectus</a:t>
            </a:r>
            <a:endParaRPr lang="pt-BR" sz="3200" b="1" dirty="0"/>
          </a:p>
        </p:txBody>
      </p:sp>
      <p:sp>
        <p:nvSpPr>
          <p:cNvPr id="14" name="Retângulo 13"/>
          <p:cNvSpPr/>
          <p:nvPr/>
        </p:nvSpPr>
        <p:spPr>
          <a:xfrm>
            <a:off x="5176005" y="5553036"/>
            <a:ext cx="2356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pt-BR" sz="3200" b="1" i="1" dirty="0" err="1" smtClean="0">
                <a:latin typeface="Times New Roman" pitchFamily="18" charset="0"/>
                <a:cs typeface="Times New Roman" pitchFamily="18" charset="0"/>
              </a:rPr>
              <a:t>Sinistrus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6194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Nomenclatura R e 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66" y="1691945"/>
            <a:ext cx="6840537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5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Ordem de prioridade dos grupos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6881" y="1525261"/>
            <a:ext cx="8303358" cy="19389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Par isolado &lt; H &lt; He &lt; Li ... &lt;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Uuo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 Quanto menor o número atômico menor é a prioridade e o par isolado é o menor. </a:t>
            </a: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Ordem de prioridade dos grupos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6881" y="1525261"/>
            <a:ext cx="8303358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Par isolado &lt; H &lt; He &lt; Li ... &lt;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Uuo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 Quanto menor o número atômico menor é a prioridade e o par isolado é o menor. 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121122"/>
              </p:ext>
            </p:extLst>
          </p:nvPr>
        </p:nvGraphicFramePr>
        <p:xfrm>
          <a:off x="3683103" y="2340869"/>
          <a:ext cx="1518289" cy="110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CS ChemDraw Drawing" r:id="rId4" imgW="1089360" imgH="795960" progId="ChemDraw.Document.6.0">
                  <p:embed/>
                </p:oleObj>
              </mc:Choice>
              <mc:Fallback>
                <p:oleObj name="CS ChemDraw Drawing" r:id="rId4" imgW="1089360" imgH="795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103" y="2340869"/>
                        <a:ext cx="1518289" cy="110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2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Ordem de prioridade dos grupos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6881" y="1525261"/>
            <a:ext cx="8303358" cy="347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Par isolado &lt; H &lt; He &lt; Li ... &lt;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Uuo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 Quanto menor o número atômico menor é a prioridade e o par isolado é o menor. 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Caso um grupo dois átomos ligados ao átomo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sejam iguais, procure o próximo na sequência. O grupo na sequência que tiver o maior número atômico será o de maior prioridade.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63498"/>
              </p:ext>
            </p:extLst>
          </p:nvPr>
        </p:nvGraphicFramePr>
        <p:xfrm>
          <a:off x="3683103" y="2340869"/>
          <a:ext cx="1518289" cy="110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CS ChemDraw Drawing" r:id="rId4" imgW="1089360" imgH="795960" progId="ChemDraw.Document.6.0">
                  <p:embed/>
                </p:oleObj>
              </mc:Choice>
              <mc:Fallback>
                <p:oleObj name="CS ChemDraw Drawing" r:id="rId4" imgW="1089360" imgH="795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103" y="2340869"/>
                        <a:ext cx="1518289" cy="110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7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Ordem de prioridade dos grupos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6881" y="1525261"/>
            <a:ext cx="8303358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Par isolado &lt; H &lt; He &lt; Li ... &lt;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Uuo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 Quanto menor o número atômico menor é a prioridade e o par isolado é o menor. 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Caso um grupo dois átomos ligados ao átomo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sejam iguais, procure o próximo na sequência. O grupo na sequência que tiver o maior número atômico será o de maior prioridade.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59408"/>
              </p:ext>
            </p:extLst>
          </p:nvPr>
        </p:nvGraphicFramePr>
        <p:xfrm>
          <a:off x="3683103" y="2340869"/>
          <a:ext cx="1518289" cy="110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8" name="CS ChemDraw Drawing" r:id="rId4" imgW="1089360" imgH="795960" progId="ChemDraw.Document.6.0">
                  <p:embed/>
                </p:oleObj>
              </mc:Choice>
              <mc:Fallback>
                <p:oleObj name="CS ChemDraw Drawing" r:id="rId4" imgW="1089360" imgH="795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103" y="2340869"/>
                        <a:ext cx="1518289" cy="110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88979"/>
              </p:ext>
            </p:extLst>
          </p:nvPr>
        </p:nvGraphicFramePr>
        <p:xfrm>
          <a:off x="3694068" y="4646378"/>
          <a:ext cx="1899802" cy="195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9" name="CS ChemDraw Drawing" r:id="rId6" imgW="1429200" imgH="1470960" progId="ChemDraw.Document.6.0">
                  <p:embed/>
                </p:oleObj>
              </mc:Choice>
              <mc:Fallback>
                <p:oleObj name="CS ChemDraw Drawing" r:id="rId6" imgW="1429200" imgH="1470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4068" y="4646378"/>
                        <a:ext cx="1899802" cy="1956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lipse 2"/>
          <p:cNvSpPr/>
          <p:nvPr/>
        </p:nvSpPr>
        <p:spPr>
          <a:xfrm>
            <a:off x="4738253" y="5142016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290359" y="5864432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6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Ordem de prioridade dos grupos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6881" y="1525261"/>
            <a:ext cx="8303358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Par isolado &lt; H &lt; He &lt; Li ... &lt;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Uuo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 Quanto menor o número atômico menor é a prioridade e o par isolado é o menor. 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Caso um grupo dois átomos ligados ao átomo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sejam iguais, procure o próximo na sequência. O grupo na sequência que tiver o maior número atômico será o de maior prioridade.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992640"/>
              </p:ext>
            </p:extLst>
          </p:nvPr>
        </p:nvGraphicFramePr>
        <p:xfrm>
          <a:off x="3683103" y="2340869"/>
          <a:ext cx="1518289" cy="110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2" name="CS ChemDraw Drawing" r:id="rId4" imgW="1089360" imgH="795960" progId="ChemDraw.Document.6.0">
                  <p:embed/>
                </p:oleObj>
              </mc:Choice>
              <mc:Fallback>
                <p:oleObj name="CS ChemDraw Drawing" r:id="rId4" imgW="1089360" imgH="795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3103" y="2340869"/>
                        <a:ext cx="1518289" cy="110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59145"/>
              </p:ext>
            </p:extLst>
          </p:nvPr>
        </p:nvGraphicFramePr>
        <p:xfrm>
          <a:off x="3694068" y="4646378"/>
          <a:ext cx="1899802" cy="195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3" name="CS ChemDraw Drawing" r:id="rId6" imgW="1429200" imgH="1470960" progId="ChemDraw.Document.6.0">
                  <p:embed/>
                </p:oleObj>
              </mc:Choice>
              <mc:Fallback>
                <p:oleObj name="CS ChemDraw Drawing" r:id="rId6" imgW="1429200" imgH="1470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4068" y="4646378"/>
                        <a:ext cx="1899802" cy="1956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lipse 2"/>
          <p:cNvSpPr/>
          <p:nvPr/>
        </p:nvSpPr>
        <p:spPr>
          <a:xfrm>
            <a:off x="4738253" y="5142016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290359" y="5864432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290359" y="4850432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848993" y="5612432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738253" y="4598432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201392" y="4862308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65851"/>
              </p:ext>
            </p:extLst>
          </p:nvPr>
        </p:nvGraphicFramePr>
        <p:xfrm>
          <a:off x="3709234" y="4646378"/>
          <a:ext cx="1887796" cy="194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6" name="CS ChemDraw Drawing" r:id="rId3" imgW="1429200" imgH="1470960" progId="ChemDraw.Document.6.0">
                  <p:embed/>
                </p:oleObj>
              </mc:Choice>
              <mc:Fallback>
                <p:oleObj name="CS ChemDraw Drawing" r:id="rId3" imgW="1429200" imgH="1470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9234" y="4646378"/>
                        <a:ext cx="1887796" cy="1944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Ordem de prioridade dos grupos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6881" y="1525261"/>
            <a:ext cx="8303358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Par isolado &lt; H &lt; He &lt; Li ... &lt;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Uuo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 Quanto menor o número atômico menor é a prioridade e o par isolado é o menor. 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Caso um grupo dois átomos ligados ao átomo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sejam iguais, procure o próximo na sequência. O grupo na sequência que tiver o maior número atômico será o de maior prioridade.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025326"/>
              </p:ext>
            </p:extLst>
          </p:nvPr>
        </p:nvGraphicFramePr>
        <p:xfrm>
          <a:off x="3683103" y="2340869"/>
          <a:ext cx="1518289" cy="110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CS ChemDraw Drawing" r:id="rId6" imgW="1089360" imgH="795960" progId="ChemDraw.Document.6.0">
                  <p:embed/>
                </p:oleObj>
              </mc:Choice>
              <mc:Fallback>
                <p:oleObj name="CS ChemDraw Drawing" r:id="rId6" imgW="1089360" imgH="795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83103" y="2340869"/>
                        <a:ext cx="1518289" cy="110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lipse 2"/>
          <p:cNvSpPr/>
          <p:nvPr/>
        </p:nvSpPr>
        <p:spPr>
          <a:xfrm>
            <a:off x="4738253" y="5142016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290359" y="5864432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290359" y="4850432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848993" y="5612432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738253" y="4598432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201392" y="4862308"/>
            <a:ext cx="252000" cy="252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0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766593"/>
              </p:ext>
            </p:extLst>
          </p:nvPr>
        </p:nvGraphicFramePr>
        <p:xfrm>
          <a:off x="3709234" y="4646378"/>
          <a:ext cx="1887796" cy="194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0" name="CS ChemDraw Drawing" r:id="rId3" imgW="1429200" imgH="1470960" progId="ChemDraw.Document.6.0">
                  <p:embed/>
                </p:oleObj>
              </mc:Choice>
              <mc:Fallback>
                <p:oleObj name="CS ChemDraw Drawing" r:id="rId3" imgW="1429200" imgH="1470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9234" y="4646378"/>
                        <a:ext cx="1887796" cy="1944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Ordem de prioridade dos grupos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6881" y="1525261"/>
            <a:ext cx="8303358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Par isolado &lt; H &lt; He &lt; Li ... &lt;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Uuo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 Quanto menor o número atômico menor é a prioridade e o par isolado é o menor. 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Caso um grupo dois átomos ligados ao átomo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sejam iguais, procure o próximo na sequência. O grupo na sequência que tiver o maior número atômico será o de maior prioridade.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652999"/>
              </p:ext>
            </p:extLst>
          </p:nvPr>
        </p:nvGraphicFramePr>
        <p:xfrm>
          <a:off x="3683103" y="2340869"/>
          <a:ext cx="1518289" cy="110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1" name="CS ChemDraw Drawing" r:id="rId6" imgW="1089360" imgH="795960" progId="ChemDraw.Document.6.0">
                  <p:embed/>
                </p:oleObj>
              </mc:Choice>
              <mc:Fallback>
                <p:oleObj name="CS ChemDraw Drawing" r:id="rId6" imgW="1089360" imgH="795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83103" y="2340869"/>
                        <a:ext cx="1518289" cy="110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1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c) Projeção de Fischer.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Troca de grupos.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	- Exercícios.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d) Compostos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meso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no mundo biológico.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27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822144"/>
              </p:ext>
            </p:extLst>
          </p:nvPr>
        </p:nvGraphicFramePr>
        <p:xfrm>
          <a:off x="3709234" y="4646378"/>
          <a:ext cx="1887796" cy="194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4" name="CS ChemDraw Drawing" r:id="rId3" imgW="1429200" imgH="1470960" progId="ChemDraw.Document.6.0">
                  <p:embed/>
                </p:oleObj>
              </mc:Choice>
              <mc:Fallback>
                <p:oleObj name="CS ChemDraw Drawing" r:id="rId3" imgW="1429200" imgH="1470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9234" y="4646378"/>
                        <a:ext cx="1887796" cy="1944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Ordem de prioridade dos grupos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6881" y="1525261"/>
            <a:ext cx="8303358" cy="37856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Par isolado &lt; H &lt; He &lt; Li ... &lt;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Uuo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  Quanto menor o número atômico menor é a prioridade e o par isolado é o menor. 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Caso um grupo dois átomos ligados ao átomo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sejam iguais, procure o próximo na sequência. O grupo na sequência que tiver o maior número atômico será o de maior prioridade.</a:t>
            </a:r>
          </a:p>
          <a:p>
            <a:pPr marL="342900" indent="-342900" algn="just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780057"/>
              </p:ext>
            </p:extLst>
          </p:nvPr>
        </p:nvGraphicFramePr>
        <p:xfrm>
          <a:off x="3683103" y="2340869"/>
          <a:ext cx="1518289" cy="110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5" name="CS ChemDraw Drawing" r:id="rId6" imgW="1089360" imgH="795960" progId="ChemDraw.Document.6.0">
                  <p:embed/>
                </p:oleObj>
              </mc:Choice>
              <mc:Fallback>
                <p:oleObj name="CS ChemDraw Drawing" r:id="rId6" imgW="1089360" imgH="795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83103" y="2340869"/>
                        <a:ext cx="1518289" cy="110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Alcenos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54579" y="1612051"/>
            <a:ext cx="7860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A regra de prioridade é idêntica, a diferença é que quando os grupos de maior prioridade estiverem com a mesma orientação (equivalente ao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), o fragmento da molécula será designada 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, do alemão “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zuzammen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”, que significa “junto”.</a:t>
            </a:r>
          </a:p>
          <a:p>
            <a:pPr marL="342900" indent="-342900" algn="just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Exemplo:</a:t>
            </a:r>
          </a:p>
          <a:p>
            <a:pPr marL="342900" indent="-342900" algn="just">
              <a:buFontTx/>
              <a:buChar char="-"/>
            </a:pPr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Caso os grupos de maior prioridade estiverem “separados”, a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designaçãop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será 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, do alemão “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entgegen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” que significa “oposto”.</a:t>
            </a:r>
          </a:p>
          <a:p>
            <a:pPr marL="342900" indent="-342900" algn="just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Exemplo: 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458629"/>
              </p:ext>
            </p:extLst>
          </p:nvPr>
        </p:nvGraphicFramePr>
        <p:xfrm>
          <a:off x="3586577" y="2683772"/>
          <a:ext cx="1519814" cy="1182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9" name="CS ChemDraw Drawing" r:id="rId4" imgW="1042560" imgH="811800" progId="ChemDraw.Document.6.0">
                  <p:embed/>
                </p:oleObj>
              </mc:Choice>
              <mc:Fallback>
                <p:oleObj name="CS ChemDraw Drawing" r:id="rId4" imgW="1042560" imgH="811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6577" y="2683772"/>
                        <a:ext cx="1519814" cy="1182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83574"/>
              </p:ext>
            </p:extLst>
          </p:nvPr>
        </p:nvGraphicFramePr>
        <p:xfrm>
          <a:off x="3693455" y="4951957"/>
          <a:ext cx="1519814" cy="1182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0" name="CS ChemDraw Drawing" r:id="rId6" imgW="1042560" imgH="811800" progId="ChemDraw.Document.6.0">
                  <p:embed/>
                </p:oleObj>
              </mc:Choice>
              <mc:Fallback>
                <p:oleObj name="CS ChemDraw Drawing" r:id="rId6" imgW="1042560" imgH="811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3455" y="4951957"/>
                        <a:ext cx="1519814" cy="1182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Inversão de aminas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54579" y="1612051"/>
            <a:ext cx="7860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 nitrogênio da amônia ou de aminas pode se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interconverter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através da chamada inversão.  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52245"/>
              </p:ext>
            </p:extLst>
          </p:nvPr>
        </p:nvGraphicFramePr>
        <p:xfrm>
          <a:off x="5312801" y="4379551"/>
          <a:ext cx="2418031" cy="184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Imagem de bitmap" r:id="rId4" imgW="3866667" imgH="2952381" progId="PBrush">
                  <p:embed/>
                </p:oleObj>
              </mc:Choice>
              <mc:Fallback>
                <p:oleObj name="Imagem de bitmap" r:id="rId4" imgW="3866667" imgH="2952381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01" y="4379551"/>
                        <a:ext cx="2418031" cy="1846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510534"/>
              </p:ext>
            </p:extLst>
          </p:nvPr>
        </p:nvGraphicFramePr>
        <p:xfrm>
          <a:off x="1991681" y="4379551"/>
          <a:ext cx="213360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" name="Imagem de bitmap" r:id="rId6" imgW="3438095" imgH="2971429" progId="PBrush">
                  <p:embed/>
                </p:oleObj>
              </mc:Choice>
              <mc:Fallback>
                <p:oleObj name="Imagem de bitmap" r:id="rId6" imgW="3438095" imgH="2971429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681" y="4379551"/>
                        <a:ext cx="2133600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5" name="Picture 5" descr="http://upload.wikimedia.org/wikipedia/commons/2/2d/Nitrogen-inversion-3D-ball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04" y="2250875"/>
            <a:ext cx="4964236" cy="20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Inversão de aminas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54579" y="1612051"/>
            <a:ext cx="7860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O nitrogênio da amônia ou de aminas pode se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interconverter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através da chamada inversão.  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 descr="http://www.nat.vu.nl/en/Images/ammonia2007_tcm69-1764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5"/>
          <a:stretch/>
        </p:blipFill>
        <p:spPr bwMode="auto">
          <a:xfrm>
            <a:off x="2144210" y="3167484"/>
            <a:ext cx="5189517" cy="36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http://old.iupac.org/reports/1999/7110minkin/images/Image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18" y="2459037"/>
            <a:ext cx="24955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Alguns exercícios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6274" y="1484765"/>
            <a:ext cx="81629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Designe os átomos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como 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e as ligações dupla como 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0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770893"/>
              </p:ext>
            </p:extLst>
          </p:nvPr>
        </p:nvGraphicFramePr>
        <p:xfrm>
          <a:off x="890588" y="2374900"/>
          <a:ext cx="1379537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8" name="CS ChemDraw Drawing" r:id="rId4" imgW="1380240" imgH="1054440" progId="ChemDraw.Document.6.0">
                  <p:embed/>
                </p:oleObj>
              </mc:Choice>
              <mc:Fallback>
                <p:oleObj name="CS ChemDraw Drawing" r:id="rId4" imgW="1380240" imgH="1054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0588" y="2374900"/>
                        <a:ext cx="1379537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509037"/>
              </p:ext>
            </p:extLst>
          </p:nvPr>
        </p:nvGraphicFramePr>
        <p:xfrm>
          <a:off x="3197225" y="2574925"/>
          <a:ext cx="11493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9" name="CS ChemDraw Drawing" r:id="rId6" imgW="1149480" imgH="757440" progId="ChemDraw.Document.6.0">
                  <p:embed/>
                </p:oleObj>
              </mc:Choice>
              <mc:Fallback>
                <p:oleObj name="CS ChemDraw Drawing" r:id="rId6" imgW="1149480" imgH="757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7225" y="2574925"/>
                        <a:ext cx="1149350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193772"/>
              </p:ext>
            </p:extLst>
          </p:nvPr>
        </p:nvGraphicFramePr>
        <p:xfrm>
          <a:off x="4859644" y="2251075"/>
          <a:ext cx="8128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0" name="CS ChemDraw Drawing" r:id="rId8" imgW="818640" imgH="1437840" progId="ChemDraw.Document.6.0">
                  <p:embed/>
                </p:oleObj>
              </mc:Choice>
              <mc:Fallback>
                <p:oleObj name="CS ChemDraw Drawing" r:id="rId8" imgW="818640" imgH="1437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9644" y="2251075"/>
                        <a:ext cx="812800" cy="143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692134"/>
              </p:ext>
            </p:extLst>
          </p:nvPr>
        </p:nvGraphicFramePr>
        <p:xfrm>
          <a:off x="6378575" y="2192338"/>
          <a:ext cx="198755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1" name="CS ChemDraw Drawing" r:id="rId10" imgW="1987920" imgH="1643760" progId="ChemDraw.Document.6.0">
                  <p:embed/>
                </p:oleObj>
              </mc:Choice>
              <mc:Fallback>
                <p:oleObj name="CS ChemDraw Drawing" r:id="rId10" imgW="1987920" imgH="1643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8575" y="2192338"/>
                        <a:ext cx="1987550" cy="164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219522"/>
              </p:ext>
            </p:extLst>
          </p:nvPr>
        </p:nvGraphicFramePr>
        <p:xfrm>
          <a:off x="1009650" y="4675188"/>
          <a:ext cx="10668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2" name="CS ChemDraw Drawing" r:id="rId12" imgW="1066320" imgH="1201680" progId="ChemDraw.Document.6.0">
                  <p:embed/>
                </p:oleObj>
              </mc:Choice>
              <mc:Fallback>
                <p:oleObj name="CS ChemDraw Drawing" r:id="rId12" imgW="1066320" imgH="1201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09650" y="4675188"/>
                        <a:ext cx="1066800" cy="120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36810"/>
              </p:ext>
            </p:extLst>
          </p:nvPr>
        </p:nvGraphicFramePr>
        <p:xfrm>
          <a:off x="2971800" y="4649788"/>
          <a:ext cx="10668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3" name="CS ChemDraw Drawing" r:id="rId14" imgW="1066320" imgH="1227240" progId="ChemDraw.Document.6.0">
                  <p:embed/>
                </p:oleObj>
              </mc:Choice>
              <mc:Fallback>
                <p:oleObj name="CS ChemDraw Drawing" r:id="rId14" imgW="1066320" imgH="1227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71800" y="4649788"/>
                        <a:ext cx="1066800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128770"/>
              </p:ext>
            </p:extLst>
          </p:nvPr>
        </p:nvGraphicFramePr>
        <p:xfrm>
          <a:off x="4948544" y="4649788"/>
          <a:ext cx="7239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4" name="CS ChemDraw Drawing" r:id="rId16" imgW="723600" imgH="1575360" progId="ChemDraw.Document.6.0">
                  <p:embed/>
                </p:oleObj>
              </mc:Choice>
              <mc:Fallback>
                <p:oleObj name="CS ChemDraw Drawing" r:id="rId16" imgW="723600" imgH="1575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48544" y="4649788"/>
                        <a:ext cx="7239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826682"/>
              </p:ext>
            </p:extLst>
          </p:nvPr>
        </p:nvGraphicFramePr>
        <p:xfrm>
          <a:off x="6958013" y="4649788"/>
          <a:ext cx="1131887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5" name="CS ChemDraw Drawing" r:id="rId18" imgW="1132560" imgH="1575000" progId="ChemDraw.Document.6.0">
                  <p:embed/>
                </p:oleObj>
              </mc:Choice>
              <mc:Fallback>
                <p:oleObj name="CS ChemDraw Drawing" r:id="rId18" imgW="1132560" imgH="1575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58013" y="4649788"/>
                        <a:ext cx="1131887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7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File:Убеншвуаншвыш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579563"/>
            <a:ext cx="1552576" cy="21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52448" y="3785984"/>
            <a:ext cx="1552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Hermann Emil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Fischer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4" name="Picture 4" descr="http://www.chemstone.net/O_Chem/Stere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7" y="1579563"/>
            <a:ext cx="6478588" cy="485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http://chemistry.umeche.maine.edu/CHY556/Stereo1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19" y="1652587"/>
            <a:ext cx="51054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96177"/>
              </p:ext>
            </p:extLst>
          </p:nvPr>
        </p:nvGraphicFramePr>
        <p:xfrm>
          <a:off x="1859454" y="4410075"/>
          <a:ext cx="542652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name="CS ChemDraw Drawing" r:id="rId5" imgW="4747680" imgH="933120" progId="ChemDraw.Document.6.0">
                  <p:embed/>
                </p:oleObj>
              </mc:Choice>
              <mc:Fallback>
                <p:oleObj name="CS ChemDraw Drawing" r:id="rId5" imgW="4747680" imgH="933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9454" y="4410075"/>
                        <a:ext cx="5426529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8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Encontre o carbono assimétrico da sua molécula.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255454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Encontre o carbono assimétrico da sua molécula.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51412"/>
              </p:ext>
            </p:extLst>
          </p:nvPr>
        </p:nvGraphicFramePr>
        <p:xfrm>
          <a:off x="2476498" y="2331243"/>
          <a:ext cx="11858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3" name="CS ChemDraw Drawing" r:id="rId4" imgW="1185120" imgH="867960" progId="ChemDraw.Document.6.0">
                  <p:embed/>
                </p:oleObj>
              </mc:Choice>
              <mc:Fallback>
                <p:oleObj name="CS ChemDraw Drawing" r:id="rId4" imgW="1185120" imgH="867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498" y="2331243"/>
                        <a:ext cx="118586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27024"/>
              </p:ext>
            </p:extLst>
          </p:nvPr>
        </p:nvGraphicFramePr>
        <p:xfrm>
          <a:off x="4919661" y="2312193"/>
          <a:ext cx="11858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4" name="CS ChemDraw Drawing" r:id="rId6" imgW="1185120" imgH="867960" progId="ChemDraw.Document.6.0">
                  <p:embed/>
                </p:oleObj>
              </mc:Choice>
              <mc:Fallback>
                <p:oleObj name="CS ChemDraw Drawing" r:id="rId6" imgW="1185120" imgH="867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9661" y="2312193"/>
                        <a:ext cx="118586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137379"/>
              </p:ext>
            </p:extLst>
          </p:nvPr>
        </p:nvGraphicFramePr>
        <p:xfrm>
          <a:off x="3690936" y="2608149"/>
          <a:ext cx="12160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5" name="CS ChemDraw Drawing" r:id="rId8" imgW="1216440" imgH="364320" progId="ChemDraw.Document.6.0">
                  <p:embed/>
                </p:oleObj>
              </mc:Choice>
              <mc:Fallback>
                <p:oleObj name="CS ChemDraw Drawing" r:id="rId8" imgW="1216440" imgH="364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0936" y="2608149"/>
                        <a:ext cx="121602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isomeria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5" y="1560886"/>
            <a:ext cx="7863981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Isômeros são compostos diferentes que possuem a mesma fórmula. molecular. </a:t>
            </a:r>
          </a:p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Por exemplo: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870644"/>
              </p:ext>
            </p:extLst>
          </p:nvPr>
        </p:nvGraphicFramePr>
        <p:xfrm>
          <a:off x="850359" y="3912175"/>
          <a:ext cx="510222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CS ChemDraw Drawing" r:id="rId4" imgW="5101560" imgH="1733040" progId="ChemDraw.Document.6.0">
                  <p:embed/>
                </p:oleObj>
              </mc:Choice>
              <mc:Fallback>
                <p:oleObj name="CS ChemDraw Drawing" r:id="rId4" imgW="5101560" imgH="1733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359" y="3912175"/>
                        <a:ext cx="5102225" cy="173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757505" y="2998321"/>
            <a:ext cx="8075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Isômeros de:</a:t>
            </a: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Função                      Cadeia                          Posição               Isômeros geométricos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61452"/>
              </p:ext>
            </p:extLst>
          </p:nvPr>
        </p:nvGraphicFramePr>
        <p:xfrm>
          <a:off x="7007082" y="4095610"/>
          <a:ext cx="1047750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CS ChemDraw Drawing" r:id="rId6" imgW="1047240" imgH="1372680" progId="ChemDraw.Document.6.0">
                  <p:embed/>
                </p:oleObj>
              </mc:Choice>
              <mc:Fallback>
                <p:oleObj name="CS ChemDraw Drawing" r:id="rId6" imgW="1047240" imgH="1372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07082" y="4095610"/>
                        <a:ext cx="1047750" cy="137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/>
          <p:cNvSpPr/>
          <p:nvPr/>
        </p:nvSpPr>
        <p:spPr>
          <a:xfrm>
            <a:off x="8174022" y="3988141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trans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276762" y="494192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cis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Encontre o carbono assimétrico da sua molécula.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Caso possível, utilize siglas para os grupo em torno do carbono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para simplificar o desenho.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624802"/>
              </p:ext>
            </p:extLst>
          </p:nvPr>
        </p:nvGraphicFramePr>
        <p:xfrm>
          <a:off x="2476498" y="2331243"/>
          <a:ext cx="11858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7" name="CS ChemDraw Drawing" r:id="rId4" imgW="1185120" imgH="867960" progId="ChemDraw.Document.6.0">
                  <p:embed/>
                </p:oleObj>
              </mc:Choice>
              <mc:Fallback>
                <p:oleObj name="CS ChemDraw Drawing" r:id="rId4" imgW="1185120" imgH="867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498" y="2331243"/>
                        <a:ext cx="118586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595737"/>
              </p:ext>
            </p:extLst>
          </p:nvPr>
        </p:nvGraphicFramePr>
        <p:xfrm>
          <a:off x="4919661" y="2312193"/>
          <a:ext cx="11858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8" name="CS ChemDraw Drawing" r:id="rId6" imgW="1185120" imgH="867960" progId="ChemDraw.Document.6.0">
                  <p:embed/>
                </p:oleObj>
              </mc:Choice>
              <mc:Fallback>
                <p:oleObj name="CS ChemDraw Drawing" r:id="rId6" imgW="1185120" imgH="867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9661" y="2312193"/>
                        <a:ext cx="118586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654527"/>
              </p:ext>
            </p:extLst>
          </p:nvPr>
        </p:nvGraphicFramePr>
        <p:xfrm>
          <a:off x="3690936" y="2608149"/>
          <a:ext cx="12160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9" name="CS ChemDraw Drawing" r:id="rId8" imgW="1216440" imgH="364320" progId="ChemDraw.Document.6.0">
                  <p:embed/>
                </p:oleObj>
              </mc:Choice>
              <mc:Fallback>
                <p:oleObj name="CS ChemDraw Drawing" r:id="rId8" imgW="1216440" imgH="364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0936" y="2608149"/>
                        <a:ext cx="121602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2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31700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Encontre o carbono assimétrico da sua molécula.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Caso possível, utilize siglas para os grupo em torno do carbono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para simplificar o desenho.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624802"/>
              </p:ext>
            </p:extLst>
          </p:nvPr>
        </p:nvGraphicFramePr>
        <p:xfrm>
          <a:off x="2476498" y="2331243"/>
          <a:ext cx="11858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8" name="CS ChemDraw Drawing" r:id="rId4" imgW="1185120" imgH="867960" progId="ChemDraw.Document.6.0">
                  <p:embed/>
                </p:oleObj>
              </mc:Choice>
              <mc:Fallback>
                <p:oleObj name="CS ChemDraw Drawing" r:id="rId4" imgW="1185120" imgH="867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498" y="2331243"/>
                        <a:ext cx="118586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595737"/>
              </p:ext>
            </p:extLst>
          </p:nvPr>
        </p:nvGraphicFramePr>
        <p:xfrm>
          <a:off x="4919661" y="2312193"/>
          <a:ext cx="11858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9" name="CS ChemDraw Drawing" r:id="rId6" imgW="1185120" imgH="867960" progId="ChemDraw.Document.6.0">
                  <p:embed/>
                </p:oleObj>
              </mc:Choice>
              <mc:Fallback>
                <p:oleObj name="CS ChemDraw Drawing" r:id="rId6" imgW="1185120" imgH="867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9661" y="2312193"/>
                        <a:ext cx="1185863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654527"/>
              </p:ext>
            </p:extLst>
          </p:nvPr>
        </p:nvGraphicFramePr>
        <p:xfrm>
          <a:off x="3690936" y="2608149"/>
          <a:ext cx="12160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0" name="CS ChemDraw Drawing" r:id="rId8" imgW="1216440" imgH="364320" progId="ChemDraw.Document.6.0">
                  <p:embed/>
                </p:oleObj>
              </mc:Choice>
              <mc:Fallback>
                <p:oleObj name="CS ChemDraw Drawing" r:id="rId8" imgW="1216440" imgH="364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0936" y="2608149"/>
                        <a:ext cx="121602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97008"/>
              </p:ext>
            </p:extLst>
          </p:nvPr>
        </p:nvGraphicFramePr>
        <p:xfrm>
          <a:off x="5360988" y="5178425"/>
          <a:ext cx="9556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1" name="CS ChemDraw Drawing" r:id="rId10" imgW="955080" imgH="747000" progId="ChemDraw.Document.6.0">
                  <p:embed/>
                </p:oleObj>
              </mc:Choice>
              <mc:Fallback>
                <p:oleObj name="CS ChemDraw Drawing" r:id="rId10" imgW="955080" imgH="747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60988" y="5178425"/>
                        <a:ext cx="955675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580095"/>
              </p:ext>
            </p:extLst>
          </p:nvPr>
        </p:nvGraphicFramePr>
        <p:xfrm>
          <a:off x="2476499" y="5057775"/>
          <a:ext cx="118586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2" name="CS ChemDraw Drawing" r:id="rId12" imgW="1185120" imgH="867960" progId="ChemDraw.Document.6.0">
                  <p:embed/>
                </p:oleObj>
              </mc:Choice>
              <mc:Fallback>
                <p:oleObj name="CS ChemDraw Drawing" r:id="rId12" imgW="1185120" imgH="8679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499" y="5057775"/>
                        <a:ext cx="118586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50496"/>
              </p:ext>
            </p:extLst>
          </p:nvPr>
        </p:nvGraphicFramePr>
        <p:xfrm>
          <a:off x="3853582" y="5322888"/>
          <a:ext cx="12160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3" name="CS ChemDraw Drawing" r:id="rId14" imgW="1216440" imgH="364320" progId="ChemDraw.Document.6.0">
                  <p:embed/>
                </p:oleObj>
              </mc:Choice>
              <mc:Fallback>
                <p:oleObj name="CS ChemDraw Drawing" r:id="rId14" imgW="1216440" imgH="3643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582" y="5322888"/>
                        <a:ext cx="12160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2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255454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Desenhe qualquer átomo (normalmente hidrogênio) ou par eletrônico implícito.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Desenhe qualquer átomo (normalmente hidrogênio) ou par eletrônico implícito.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56638"/>
              </p:ext>
            </p:extLst>
          </p:nvPr>
        </p:nvGraphicFramePr>
        <p:xfrm>
          <a:off x="2274738" y="2725737"/>
          <a:ext cx="9556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CS ChemDraw Drawing" r:id="rId4" imgW="955080" imgH="747000" progId="ChemDraw.Document.6.0">
                  <p:embed/>
                </p:oleObj>
              </mc:Choice>
              <mc:Fallback>
                <p:oleObj name="CS ChemDraw Drawing" r:id="rId4" imgW="955080" imgH="747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738" y="2725737"/>
                        <a:ext cx="9556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72865"/>
              </p:ext>
            </p:extLst>
          </p:nvPr>
        </p:nvGraphicFramePr>
        <p:xfrm>
          <a:off x="3781731" y="2882817"/>
          <a:ext cx="12160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CS ChemDraw Drawing" r:id="rId6" imgW="1217676" imgH="364236" progId="ChemDraw.Document.6.0">
                  <p:embed/>
                </p:oleObj>
              </mc:Choice>
              <mc:Fallback>
                <p:oleObj name="CS ChemDraw Drawing" r:id="rId6" imgW="1217676" imgH="3642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731" y="2882817"/>
                        <a:ext cx="12160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43071"/>
              </p:ext>
            </p:extLst>
          </p:nvPr>
        </p:nvGraphicFramePr>
        <p:xfrm>
          <a:off x="5535613" y="2763837"/>
          <a:ext cx="9858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CS ChemDraw Drawing" r:id="rId8" imgW="985320" imgH="708840" progId="ChemDraw.Document.6.0">
                  <p:embed/>
                </p:oleObj>
              </mc:Choice>
              <mc:Fallback>
                <p:oleObj name="CS ChemDraw Drawing" r:id="rId8" imgW="985320" imgH="708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5613" y="2763837"/>
                        <a:ext cx="985837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7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40934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Desenhe qualquer átomo (normalmente hidrogênio) ou par eletrônico implícito.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Gire a molécula para um lado arbitrário. </a:t>
            </a:r>
            <a:r>
              <a:rPr lang="pt-B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Atenção!!!!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Os grupos que estiverem para dentro do plano serão representados na “linha” vertical e os grupos para fora do plano estarão na linha horizontal. A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mewlhor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abordagem vai depender de cada caso. Para o exemplo: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56638"/>
              </p:ext>
            </p:extLst>
          </p:nvPr>
        </p:nvGraphicFramePr>
        <p:xfrm>
          <a:off x="2274738" y="2725737"/>
          <a:ext cx="9556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5" name="CS ChemDraw Drawing" r:id="rId4" imgW="955080" imgH="747000" progId="ChemDraw.Document.6.0">
                  <p:embed/>
                </p:oleObj>
              </mc:Choice>
              <mc:Fallback>
                <p:oleObj name="CS ChemDraw Drawing" r:id="rId4" imgW="955080" imgH="747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738" y="2725737"/>
                        <a:ext cx="9556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72865"/>
              </p:ext>
            </p:extLst>
          </p:nvPr>
        </p:nvGraphicFramePr>
        <p:xfrm>
          <a:off x="3781731" y="2882817"/>
          <a:ext cx="12160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6" name="CS ChemDraw Drawing" r:id="rId6" imgW="1217676" imgH="364236" progId="ChemDraw.Document.6.0">
                  <p:embed/>
                </p:oleObj>
              </mc:Choice>
              <mc:Fallback>
                <p:oleObj name="CS ChemDraw Drawing" r:id="rId6" imgW="1217676" imgH="3642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731" y="2882817"/>
                        <a:ext cx="12160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43071"/>
              </p:ext>
            </p:extLst>
          </p:nvPr>
        </p:nvGraphicFramePr>
        <p:xfrm>
          <a:off x="5535613" y="2763837"/>
          <a:ext cx="9858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7" name="CS ChemDraw Drawing" r:id="rId8" imgW="985320" imgH="708840" progId="ChemDraw.Document.6.0">
                  <p:embed/>
                </p:oleObj>
              </mc:Choice>
              <mc:Fallback>
                <p:oleObj name="CS ChemDraw Drawing" r:id="rId8" imgW="985320" imgH="708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5613" y="2763837"/>
                        <a:ext cx="985837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7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40934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Desenhe qualquer átomo (normalmente hidrogênio) ou par eletrônico implícito.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Gire a molécula para um lado arbitrário. </a:t>
            </a:r>
            <a:r>
              <a:rPr lang="pt-B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Atenção!!!!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Os grupos que estiverem para dentro do plano serão representados na “linha” vertical e os grupos para fora do plano estarão na linha horizontal. A melhor abordagem vai depender de cada caso. Para o exemplo: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56638"/>
              </p:ext>
            </p:extLst>
          </p:nvPr>
        </p:nvGraphicFramePr>
        <p:xfrm>
          <a:off x="2274738" y="2725737"/>
          <a:ext cx="9556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0" name="CS ChemDraw Drawing" r:id="rId4" imgW="955080" imgH="747000" progId="ChemDraw.Document.6.0">
                  <p:embed/>
                </p:oleObj>
              </mc:Choice>
              <mc:Fallback>
                <p:oleObj name="CS ChemDraw Drawing" r:id="rId4" imgW="955080" imgH="747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738" y="2725737"/>
                        <a:ext cx="9556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72865"/>
              </p:ext>
            </p:extLst>
          </p:nvPr>
        </p:nvGraphicFramePr>
        <p:xfrm>
          <a:off x="3781731" y="2882817"/>
          <a:ext cx="12160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1" name="CS ChemDraw Drawing" r:id="rId6" imgW="1217676" imgH="364236" progId="ChemDraw.Document.6.0">
                  <p:embed/>
                </p:oleObj>
              </mc:Choice>
              <mc:Fallback>
                <p:oleObj name="CS ChemDraw Drawing" r:id="rId6" imgW="1217676" imgH="3642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731" y="2882817"/>
                        <a:ext cx="12160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43071"/>
              </p:ext>
            </p:extLst>
          </p:nvPr>
        </p:nvGraphicFramePr>
        <p:xfrm>
          <a:off x="5535613" y="2763837"/>
          <a:ext cx="9858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2" name="CS ChemDraw Drawing" r:id="rId8" imgW="985320" imgH="708840" progId="ChemDraw.Document.6.0">
                  <p:embed/>
                </p:oleObj>
              </mc:Choice>
              <mc:Fallback>
                <p:oleObj name="CS ChemDraw Drawing" r:id="rId8" imgW="985320" imgH="708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5613" y="2763837"/>
                        <a:ext cx="985837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65923"/>
              </p:ext>
            </p:extLst>
          </p:nvPr>
        </p:nvGraphicFramePr>
        <p:xfrm>
          <a:off x="1830388" y="5359400"/>
          <a:ext cx="17303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3" name="CS ChemDraw Drawing" r:id="rId10" imgW="1730520" imgH="708840" progId="ChemDraw.Document.6.0">
                  <p:embed/>
                </p:oleObj>
              </mc:Choice>
              <mc:Fallback>
                <p:oleObj name="CS ChemDraw Drawing" r:id="rId10" imgW="1730520" imgH="708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30388" y="5359400"/>
                        <a:ext cx="1730375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774988"/>
              </p:ext>
            </p:extLst>
          </p:nvPr>
        </p:nvGraphicFramePr>
        <p:xfrm>
          <a:off x="3781731" y="5473700"/>
          <a:ext cx="12160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4" name="CS ChemDraw Drawing" r:id="rId12" imgW="1217676" imgH="364236" progId="ChemDraw.Document.6.0">
                  <p:embed/>
                </p:oleObj>
              </mc:Choice>
              <mc:Fallback>
                <p:oleObj name="CS ChemDraw Drawing" r:id="rId12" imgW="1217676" imgH="3642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731" y="5473700"/>
                        <a:ext cx="12160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74874"/>
              </p:ext>
            </p:extLst>
          </p:nvPr>
        </p:nvGraphicFramePr>
        <p:xfrm>
          <a:off x="5672444" y="5181318"/>
          <a:ext cx="1057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5" name="CS ChemDraw Drawing" r:id="rId13" imgW="1057320" imgH="912600" progId="ChemDraw.Document.6.0">
                  <p:embed/>
                </p:oleObj>
              </mc:Choice>
              <mc:Fallback>
                <p:oleObj name="CS ChemDraw Drawing" r:id="rId13" imgW="1057320" imgH="91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72444" y="5181318"/>
                        <a:ext cx="105727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7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347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Desenhe com linhas simples.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2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347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Desenhe com linhas simples.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187967"/>
              </p:ext>
            </p:extLst>
          </p:nvPr>
        </p:nvGraphicFramePr>
        <p:xfrm>
          <a:off x="3781731" y="2519280"/>
          <a:ext cx="12160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CS ChemDraw Drawing" r:id="rId4" imgW="1217676" imgH="364236" progId="ChemDraw.Document.6.0">
                  <p:embed/>
                </p:oleObj>
              </mc:Choice>
              <mc:Fallback>
                <p:oleObj name="CS ChemDraw Drawing" r:id="rId4" imgW="1217676" imgH="3642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731" y="2519280"/>
                        <a:ext cx="12160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825754"/>
              </p:ext>
            </p:extLst>
          </p:nvPr>
        </p:nvGraphicFramePr>
        <p:xfrm>
          <a:off x="2348219" y="2209518"/>
          <a:ext cx="1057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CS ChemDraw Drawing" r:id="rId6" imgW="1057320" imgH="912600" progId="ChemDraw.Document.6.0">
                  <p:embed/>
                </p:oleObj>
              </mc:Choice>
              <mc:Fallback>
                <p:oleObj name="CS ChemDraw Drawing" r:id="rId6" imgW="1057320" imgH="91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8219" y="2209518"/>
                        <a:ext cx="105727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439514"/>
              </p:ext>
            </p:extLst>
          </p:nvPr>
        </p:nvGraphicFramePr>
        <p:xfrm>
          <a:off x="5291138" y="2209518"/>
          <a:ext cx="1057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9" name="CS ChemDraw Drawing" r:id="rId8" imgW="1057320" imgH="912600" progId="ChemDraw.Document.6.0">
                  <p:embed/>
                </p:oleObj>
              </mc:Choice>
              <mc:Fallback>
                <p:oleObj name="CS ChemDraw Drawing" r:id="rId8" imgW="1057320" imgH="91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1138" y="2209518"/>
                        <a:ext cx="105727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3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50167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Desenhe com linhas simples.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próximo passo é colocar o grupo de menor prioridade (Hidrogênio no caso) em cima. Se trocamos a posição de dois átomos obtemos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enantiômero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logo, se fizermos isso duas vezes, voltamos ao original. Troque qualquer átomo que esteja em cima pelo de menor prioridade e depois troque qualquer outro par de átomos.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187967"/>
              </p:ext>
            </p:extLst>
          </p:nvPr>
        </p:nvGraphicFramePr>
        <p:xfrm>
          <a:off x="3781731" y="2519280"/>
          <a:ext cx="12160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1" name="CS ChemDraw Drawing" r:id="rId4" imgW="1217676" imgH="364236" progId="ChemDraw.Document.6.0">
                  <p:embed/>
                </p:oleObj>
              </mc:Choice>
              <mc:Fallback>
                <p:oleObj name="CS ChemDraw Drawing" r:id="rId4" imgW="1217676" imgH="3642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731" y="2519280"/>
                        <a:ext cx="12160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825754"/>
              </p:ext>
            </p:extLst>
          </p:nvPr>
        </p:nvGraphicFramePr>
        <p:xfrm>
          <a:off x="2348219" y="2209518"/>
          <a:ext cx="1057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2" name="CS ChemDraw Drawing" r:id="rId6" imgW="1057320" imgH="912600" progId="ChemDraw.Document.6.0">
                  <p:embed/>
                </p:oleObj>
              </mc:Choice>
              <mc:Fallback>
                <p:oleObj name="CS ChemDraw Drawing" r:id="rId6" imgW="1057320" imgH="91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8219" y="2209518"/>
                        <a:ext cx="105727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439514"/>
              </p:ext>
            </p:extLst>
          </p:nvPr>
        </p:nvGraphicFramePr>
        <p:xfrm>
          <a:off x="5291138" y="2209518"/>
          <a:ext cx="1057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3" name="CS ChemDraw Drawing" r:id="rId8" imgW="1057320" imgH="912600" progId="ChemDraw.Document.6.0">
                  <p:embed/>
                </p:oleObj>
              </mc:Choice>
              <mc:Fallback>
                <p:oleObj name="CS ChemDraw Drawing" r:id="rId8" imgW="1057320" imgH="91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91138" y="2209518"/>
                        <a:ext cx="105727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3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50167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Procedimento!</a:t>
            </a: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Desenhe com linhas simples.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próximo passo é colocar o grupo de menor prioridade (Hidrogênio no caso) em cima. Se trocamos a posição de dois átomos obtemos 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enantiômero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, logo, se fizermos isso duas vezes, voltamos ao original. Troque qualquer átomo que esteja em cima pelo de menor prioridade e depois troque qualquer outro par de átomos.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187967"/>
              </p:ext>
            </p:extLst>
          </p:nvPr>
        </p:nvGraphicFramePr>
        <p:xfrm>
          <a:off x="3781731" y="2519280"/>
          <a:ext cx="12160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0" name="CS ChemDraw Drawing" r:id="rId4" imgW="1217676" imgH="364236" progId="ChemDraw.Document.6.0">
                  <p:embed/>
                </p:oleObj>
              </mc:Choice>
              <mc:Fallback>
                <p:oleObj name="CS ChemDraw Drawing" r:id="rId4" imgW="1217676" imgH="3642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731" y="2519280"/>
                        <a:ext cx="12160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72594"/>
              </p:ext>
            </p:extLst>
          </p:nvPr>
        </p:nvGraphicFramePr>
        <p:xfrm>
          <a:off x="2587931" y="5568950"/>
          <a:ext cx="12160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1" name="CS ChemDraw Drawing" r:id="rId6" imgW="1217676" imgH="364236" progId="ChemDraw.Document.6.0">
                  <p:embed/>
                </p:oleObj>
              </mc:Choice>
              <mc:Fallback>
                <p:oleObj name="CS ChemDraw Drawing" r:id="rId6" imgW="1217676" imgH="3642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931" y="5568950"/>
                        <a:ext cx="12160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825754"/>
              </p:ext>
            </p:extLst>
          </p:nvPr>
        </p:nvGraphicFramePr>
        <p:xfrm>
          <a:off x="2348219" y="2209518"/>
          <a:ext cx="1057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2" name="CS ChemDraw Drawing" r:id="rId7" imgW="1057320" imgH="912600" progId="ChemDraw.Document.6.0">
                  <p:embed/>
                </p:oleObj>
              </mc:Choice>
              <mc:Fallback>
                <p:oleObj name="CS ChemDraw Drawing" r:id="rId7" imgW="1057320" imgH="91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8219" y="2209518"/>
                        <a:ext cx="105727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439514"/>
              </p:ext>
            </p:extLst>
          </p:nvPr>
        </p:nvGraphicFramePr>
        <p:xfrm>
          <a:off x="5291138" y="2209518"/>
          <a:ext cx="1057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3" name="CS ChemDraw Drawing" r:id="rId9" imgW="1057320" imgH="912600" progId="ChemDraw.Document.6.0">
                  <p:embed/>
                </p:oleObj>
              </mc:Choice>
              <mc:Fallback>
                <p:oleObj name="CS ChemDraw Drawing" r:id="rId9" imgW="1057320" imgH="91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1138" y="2209518"/>
                        <a:ext cx="105727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001659"/>
              </p:ext>
            </p:extLst>
          </p:nvPr>
        </p:nvGraphicFramePr>
        <p:xfrm>
          <a:off x="4150031" y="5297206"/>
          <a:ext cx="10572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4" name="CS ChemDraw Drawing" r:id="rId11" imgW="1057320" imgH="937440" progId="ChemDraw.Document.6.0">
                  <p:embed/>
                </p:oleObj>
              </mc:Choice>
              <mc:Fallback>
                <p:oleObj name="CS ChemDraw Drawing" r:id="rId11" imgW="1057320" imgH="937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50031" y="5297206"/>
                        <a:ext cx="1057275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739733"/>
              </p:ext>
            </p:extLst>
          </p:nvPr>
        </p:nvGraphicFramePr>
        <p:xfrm>
          <a:off x="1014413" y="5297206"/>
          <a:ext cx="105727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5" name="CS ChemDraw Drawing" r:id="rId13" imgW="1057320" imgH="912600" progId="ChemDraw.Document.6.0">
                  <p:embed/>
                </p:oleObj>
              </mc:Choice>
              <mc:Fallback>
                <p:oleObj name="CS ChemDraw Drawing" r:id="rId13" imgW="1057320" imgH="912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5297206"/>
                        <a:ext cx="105727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3618"/>
              </p:ext>
            </p:extLst>
          </p:nvPr>
        </p:nvGraphicFramePr>
        <p:xfrm>
          <a:off x="5672444" y="5576888"/>
          <a:ext cx="12160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6" name="CS ChemDraw Drawing" r:id="rId15" imgW="1217676" imgH="364236" progId="ChemDraw.Document.6.0">
                  <p:embed/>
                </p:oleObj>
              </mc:Choice>
              <mc:Fallback>
                <p:oleObj name="CS ChemDraw Drawing" r:id="rId15" imgW="1217676" imgH="36423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444" y="5576888"/>
                        <a:ext cx="12160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872514"/>
              </p:ext>
            </p:extLst>
          </p:nvPr>
        </p:nvGraphicFramePr>
        <p:xfrm>
          <a:off x="7227888" y="5271806"/>
          <a:ext cx="103028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7" name="CS ChemDraw Drawing" r:id="rId16" imgW="1029600" imgH="937440" progId="ChemDraw.Document.6.0">
                  <p:embed/>
                </p:oleObj>
              </mc:Choice>
              <mc:Fallback>
                <p:oleObj name="CS ChemDraw Drawing" r:id="rId16" imgW="1029600" imgH="937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27888" y="5271806"/>
                        <a:ext cx="1030287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3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Conectividade</a:t>
            </a: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5" y="1560886"/>
            <a:ext cx="7863981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Particularmente neste tópico nosso interesse é em relação aos isômeros cuja conectividade seja preservada. Mas, o que é conectividade?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436054"/>
              </p:ext>
            </p:extLst>
          </p:nvPr>
        </p:nvGraphicFramePr>
        <p:xfrm>
          <a:off x="931952" y="2543946"/>
          <a:ext cx="4124870" cy="11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CS ChemDraw Drawing" r:id="rId4" imgW="3619440" imgH="1048680" progId="ChemDraw.Document.6.0">
                  <p:embed/>
                </p:oleObj>
              </mc:Choice>
              <mc:Fallback>
                <p:oleObj name="CS ChemDraw Drawing" r:id="rId4" imgW="3619440" imgH="1048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1952" y="2543946"/>
                        <a:ext cx="4124870" cy="11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5173924" y="2971878"/>
            <a:ext cx="3641303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Conectividade não preservada!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294088"/>
              </p:ext>
            </p:extLst>
          </p:nvPr>
        </p:nvGraphicFramePr>
        <p:xfrm>
          <a:off x="962775" y="4326876"/>
          <a:ext cx="3958394" cy="1251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6" name="CS ChemDraw Drawing" r:id="rId6" imgW="3352320" imgH="1059840" progId="ChemDraw.Document.6.0">
                  <p:embed/>
                </p:oleObj>
              </mc:Choice>
              <mc:Fallback>
                <p:oleObj name="CS ChemDraw Drawing" r:id="rId6" imgW="3352320" imgH="1059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2775" y="4326876"/>
                        <a:ext cx="3958394" cy="1251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5173924" y="4121398"/>
            <a:ext cx="3641303" cy="16312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Conectividade preservada, mas, compostos diferentes! </a:t>
            </a:r>
          </a:p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Note que todos os átomos se ligam ao carbono </a:t>
            </a:r>
            <a:r>
              <a:rPr lang="pt-B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em ambas moléculas.</a:t>
            </a:r>
          </a:p>
        </p:txBody>
      </p:sp>
    </p:spTree>
    <p:extLst>
      <p:ext uri="{BB962C8B-B14F-4D97-AF65-F5344CB8AC3E}">
        <p14:creationId xmlns:p14="http://schemas.microsoft.com/office/powerpoint/2010/main" val="32818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2246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Quando houver mais do que um grupo, simplesmente faça um procedimento para cada centro.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1" y="2511549"/>
            <a:ext cx="813752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9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16312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Exercício: Passe as moléculas da projeção de Natta (palitos) para Fisher (e vice versa) indicando se cada átomo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é R ou S.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de Fischer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74554"/>
              </p:ext>
            </p:extLst>
          </p:nvPr>
        </p:nvGraphicFramePr>
        <p:xfrm>
          <a:off x="3938588" y="2422525"/>
          <a:ext cx="156845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1" name="CS ChemDraw Drawing" r:id="rId4" imgW="1569240" imgH="2013120" progId="ChemDraw.Document.6.0">
                  <p:embed/>
                </p:oleObj>
              </mc:Choice>
              <mc:Fallback>
                <p:oleObj name="CS ChemDraw Drawing" r:id="rId4" imgW="1569240" imgH="2013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8588" y="2422525"/>
                        <a:ext cx="1568450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651561"/>
              </p:ext>
            </p:extLst>
          </p:nvPr>
        </p:nvGraphicFramePr>
        <p:xfrm>
          <a:off x="793750" y="2803525"/>
          <a:ext cx="170815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2" name="CS ChemDraw Drawing" r:id="rId6" imgW="1707480" imgH="870120" progId="ChemDraw.Document.6.0">
                  <p:embed/>
                </p:oleObj>
              </mc:Choice>
              <mc:Fallback>
                <p:oleObj name="CS ChemDraw Drawing" r:id="rId6" imgW="1707480" imgH="870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3750" y="2803525"/>
                        <a:ext cx="170815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552381"/>
              </p:ext>
            </p:extLst>
          </p:nvPr>
        </p:nvGraphicFramePr>
        <p:xfrm>
          <a:off x="6472238" y="2681006"/>
          <a:ext cx="109537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3" name="CS ChemDraw Drawing" r:id="rId8" imgW="1095120" imgH="1243440" progId="ChemDraw.Document.6.0">
                  <p:embed/>
                </p:oleObj>
              </mc:Choice>
              <mc:Fallback>
                <p:oleObj name="CS ChemDraw Drawing" r:id="rId8" imgW="1095120" imgH="1243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72238" y="2681006"/>
                        <a:ext cx="1095375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719851"/>
              </p:ext>
            </p:extLst>
          </p:nvPr>
        </p:nvGraphicFramePr>
        <p:xfrm>
          <a:off x="6028837" y="4352925"/>
          <a:ext cx="2087563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4" name="CS ChemDraw Drawing" r:id="rId10" imgW="2088000" imgH="1854000" progId="ChemDraw.Document.6.0">
                  <p:embed/>
                </p:oleObj>
              </mc:Choice>
              <mc:Fallback>
                <p:oleObj name="CS ChemDraw Drawing" r:id="rId10" imgW="2088000" imgH="1854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28837" y="4352925"/>
                        <a:ext cx="2087563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742417"/>
              </p:ext>
            </p:extLst>
          </p:nvPr>
        </p:nvGraphicFramePr>
        <p:xfrm>
          <a:off x="1241425" y="4718050"/>
          <a:ext cx="269716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5" name="CS ChemDraw Drawing" r:id="rId12" imgW="2697120" imgH="1251000" progId="ChemDraw.Document.6.0">
                  <p:embed/>
                </p:oleObj>
              </mc:Choice>
              <mc:Fallback>
                <p:oleObj name="CS ChemDraw Drawing" r:id="rId12" imgW="2697120" imgH="1251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41425" y="4718050"/>
                        <a:ext cx="2697163" cy="125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3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676274" y="1484765"/>
            <a:ext cx="8162925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Um composto que contém mais de um centro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estereogênico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, mas é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sobreponível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à sua imagem especular é chamado de composto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meso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Ele possui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propriedades físicas diferentes dos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enantiômeros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, bem como da mistura racêmica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0" y="3351237"/>
            <a:ext cx="7613252" cy="23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1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2" name="Picture 2" descr="D:\Daniel\Aulas 2015\QFL-0341\tartaric ac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2151515"/>
            <a:ext cx="8182215" cy="36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6" name="Picture 2" descr="http://chemwiki.ucdavis.edu/@api/deki/files/4899/image143.png?size=bestfit&amp;width=230&amp;height=168&amp;revisio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982788"/>
            <a:ext cx="523875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4" name="Picture 2" descr="https://upload.wikimedia.org/wikipedia/commons/thumb/f/f5/Meso_12_cyhexane.png/600px-Meso_12_cyhexa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4" y="1747269"/>
            <a:ext cx="8223456" cy="35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Absoluta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Compostos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8" name="Picture 2" descr="http://chemwiki.ucdavis.edu/@api/deki/files/4901/image145.png?size=bestfit&amp;width=441&amp;height=267&amp;revisio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41" y="2179635"/>
            <a:ext cx="6819316" cy="41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52450" y="1438005"/>
            <a:ext cx="8210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latin typeface="Times New Roman" pitchFamily="18" charset="0"/>
                <a:cs typeface="Times New Roman" pitchFamily="18" charset="0"/>
              </a:rPr>
              <a:t>Exercício: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Indique quais compostos são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Meso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no mundo biológico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Aminoácidos e peptídeos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G21_000-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54" y="2075854"/>
            <a:ext cx="54721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710948" y="4158655"/>
            <a:ext cx="2016125" cy="20891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118560" y="2071092"/>
            <a:ext cx="2374900" cy="2016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no mundo biológico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Aminoácidos e peptídeos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66" y="1461520"/>
            <a:ext cx="68865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no mundo biológico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Aminoácidos e peptídeos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6" name="Picture 2" descr="C:\Users\Daniel\Desktop\Peptíde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4" t="9484" r="28516" b="2046"/>
          <a:stretch/>
        </p:blipFill>
        <p:spPr bwMode="auto">
          <a:xfrm>
            <a:off x="2063435" y="1461520"/>
            <a:ext cx="5592726" cy="519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Estereoisômeros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5" y="1560886"/>
            <a:ext cx="7863981" cy="255454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Estereoisômeros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são isômeros que possuem a mesma conectividade, mas diferem um do outro na disposição dos átomos no espaço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Estereoisômeros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podem ser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enantiômeros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diastereoisômeros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Enantiômeros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Estereoisômeros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que são imagens especulares, mas não são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sobreponíveis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bchem.com/IB/ibfiles/organic/org_img/enantiom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6"/>
          <a:stretch/>
        </p:blipFill>
        <p:spPr bwMode="auto">
          <a:xfrm>
            <a:off x="2330391" y="3993990"/>
            <a:ext cx="4204501" cy="23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no mundo biológico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Aminoácidos e peptídeos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6" t="11186" r="26652" b="8186"/>
          <a:stretch/>
        </p:blipFill>
        <p:spPr bwMode="auto">
          <a:xfrm>
            <a:off x="1477927" y="1732650"/>
            <a:ext cx="6698511" cy="456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no mundo biológico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Aminoácidos e peptídeos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9502" r="28102" b="6871"/>
          <a:stretch/>
        </p:blipFill>
        <p:spPr bwMode="auto">
          <a:xfrm>
            <a:off x="1541720" y="1636518"/>
            <a:ext cx="6453962" cy="473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4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no mundo biológico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Aminoácidos e peptídeos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7145" r="11505" b="5367"/>
          <a:stretch/>
        </p:blipFill>
        <p:spPr bwMode="auto">
          <a:xfrm>
            <a:off x="350868" y="1711843"/>
            <a:ext cx="8782485" cy="45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no mundo biológico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Aminoácidos e peptídeos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7145" r="11309" b="6307"/>
          <a:stretch/>
        </p:blipFill>
        <p:spPr bwMode="auto">
          <a:xfrm>
            <a:off x="471604" y="1733092"/>
            <a:ext cx="8592752" cy="434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2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no mundo biológico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Aminoácidos e peptídeos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t="17019" r="11998" b="16268"/>
          <a:stretch/>
        </p:blipFill>
        <p:spPr bwMode="auto">
          <a:xfrm>
            <a:off x="365274" y="2054812"/>
            <a:ext cx="8729331" cy="347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6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no mundo biológico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Aminoácidos e peptídeos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0" name="Picture 2" descr="http://www.ebi.ac.uk/pdbe/entry-images/3ff6_cbc6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t="18477" r="13577" b="13243"/>
          <a:stretch/>
        </p:blipFill>
        <p:spPr bwMode="auto">
          <a:xfrm>
            <a:off x="1904686" y="1754373"/>
            <a:ext cx="5984667" cy="43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54153" y="6074423"/>
            <a:ext cx="2696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 err="1">
                <a:latin typeface="Times New Roman" pitchFamily="18" charset="0"/>
                <a:cs typeface="Times New Roman" pitchFamily="18" charset="0"/>
              </a:rPr>
              <a:t>Acetyl-CoA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i="1" dirty="0" err="1">
                <a:latin typeface="Times New Roman" pitchFamily="18" charset="0"/>
                <a:cs typeface="Times New Roman" pitchFamily="18" charset="0"/>
              </a:rPr>
              <a:t>carboxylase</a:t>
            </a:r>
            <a:endParaRPr lang="pt-BR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no mundo biológico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Carboidratos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G25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06" y="1461520"/>
            <a:ext cx="6627738" cy="497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no mundo biológico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Consequências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2" name="Picture 2" descr="http://cienciahoje.uol.com.br/colunas/por-dentro-das-celulas/imagens/talidomida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44" y="2157404"/>
            <a:ext cx="71437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887819" y="1630013"/>
            <a:ext cx="1369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Talidomida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49158" y="6043575"/>
            <a:ext cx="2829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R-Talidomida (Sedativo)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00844" y="6043575"/>
            <a:ext cx="3356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S-Talidomida (Teratogênico)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807406" y="1306549"/>
            <a:ext cx="3641304" cy="400110"/>
          </a:xfrm>
          <a:prstGeom prst="rect">
            <a:avLst/>
          </a:prstGeom>
          <a:ln cap="sq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Fórmulas moleculares idênticas?</a:t>
            </a:r>
          </a:p>
        </p:txBody>
      </p:sp>
      <p:cxnSp>
        <p:nvCxnSpPr>
          <p:cNvPr id="4" name="Conector de seta reta 3"/>
          <p:cNvCxnSpPr/>
          <p:nvPr/>
        </p:nvCxnSpPr>
        <p:spPr>
          <a:xfrm>
            <a:off x="4685017" y="1537426"/>
            <a:ext cx="13048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928614" y="1106494"/>
            <a:ext cx="817624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230449" y="1306549"/>
            <a:ext cx="2502586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Não são isômeros</a:t>
            </a: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104491" y="1722713"/>
            <a:ext cx="0" cy="557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286867" y="1801275"/>
            <a:ext cx="817624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45760" y="4519713"/>
            <a:ext cx="2768002" cy="400110"/>
          </a:xfrm>
          <a:prstGeom prst="rect">
            <a:avLst/>
          </a:prstGeom>
          <a:ln cap="sq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Mesma conectividade?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3101083" y="2480002"/>
            <a:ext cx="13048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313858" y="2044927"/>
            <a:ext cx="817624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494944" y="2280881"/>
            <a:ext cx="4433299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Homômeros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 (Compostos idênticos)</a:t>
            </a: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2129761" y="2917728"/>
            <a:ext cx="0" cy="557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312137" y="2996290"/>
            <a:ext cx="817624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286867" y="3445917"/>
            <a:ext cx="1820651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São isômeros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2090793" y="3846027"/>
            <a:ext cx="0" cy="557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754324" y="2298785"/>
            <a:ext cx="2300113" cy="400110"/>
          </a:xfrm>
          <a:prstGeom prst="rect">
            <a:avLst/>
          </a:prstGeom>
          <a:ln cap="sq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São </a:t>
            </a:r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sobreponíveis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2090793" y="4991396"/>
            <a:ext cx="0" cy="557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273169" y="5069958"/>
            <a:ext cx="817624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04664" y="5668531"/>
            <a:ext cx="3007732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Isômeros constitucionais</a:t>
            </a:r>
          </a:p>
        </p:txBody>
      </p:sp>
      <p:cxnSp>
        <p:nvCxnSpPr>
          <p:cNvPr id="31" name="Conector de seta reta 30"/>
          <p:cNvCxnSpPr/>
          <p:nvPr/>
        </p:nvCxnSpPr>
        <p:spPr>
          <a:xfrm>
            <a:off x="3562537" y="4757867"/>
            <a:ext cx="9324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3619928" y="4325939"/>
            <a:ext cx="817624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522757" y="4529987"/>
            <a:ext cx="2001332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Estereoisômeros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Conector de seta reta 34"/>
          <p:cNvCxnSpPr/>
          <p:nvPr/>
        </p:nvCxnSpPr>
        <p:spPr>
          <a:xfrm>
            <a:off x="6406766" y="4757867"/>
            <a:ext cx="4662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6989438" y="4362072"/>
            <a:ext cx="1579209" cy="707886"/>
          </a:xfrm>
          <a:prstGeom prst="rect">
            <a:avLst/>
          </a:prstGeom>
          <a:ln cap="sq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Imagem especular?</a:t>
            </a:r>
          </a:p>
        </p:txBody>
      </p:sp>
      <p:cxnSp>
        <p:nvCxnSpPr>
          <p:cNvPr id="39" name="Conector de seta reta 38"/>
          <p:cNvCxnSpPr/>
          <p:nvPr/>
        </p:nvCxnSpPr>
        <p:spPr>
          <a:xfrm>
            <a:off x="7779042" y="5085222"/>
            <a:ext cx="0" cy="557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6961418" y="5163784"/>
            <a:ext cx="817624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6688297" y="5664754"/>
            <a:ext cx="2085834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Diasteroisômeros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Conector de seta reta 41"/>
          <p:cNvCxnSpPr/>
          <p:nvPr/>
        </p:nvCxnSpPr>
        <p:spPr>
          <a:xfrm flipV="1">
            <a:off x="7748220" y="3780678"/>
            <a:ext cx="0" cy="571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6994486" y="3846027"/>
            <a:ext cx="817624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6852857" y="3305729"/>
            <a:ext cx="171579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pt-BR" sz="2000" i="1" dirty="0" err="1" smtClean="0">
                <a:latin typeface="Times New Roman" pitchFamily="18" charset="0"/>
                <a:cs typeface="Times New Roman" pitchFamily="18" charset="0"/>
              </a:rPr>
              <a:t>Enantiômeros</a:t>
            </a: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Quiralidade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6" y="1917136"/>
            <a:ext cx="5275160" cy="44012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Uma molécula que não é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sobreponível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a sua imagem no espelho é chamada de </a:t>
            </a:r>
            <a:r>
              <a:rPr lang="pt-BR" sz="2000" b="1" i="1" dirty="0" err="1">
                <a:latin typeface="Times New Roman" pitchFamily="18" charset="0"/>
                <a:cs typeface="Times New Roman" pitchFamily="18" charset="0"/>
              </a:rPr>
              <a:t>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Uma molécula que é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sobreponível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é chamada de </a:t>
            </a:r>
            <a:r>
              <a:rPr lang="pt-BR" sz="2000" b="1" i="1" dirty="0" err="1">
                <a:latin typeface="Times New Roman" pitchFamily="18" charset="0"/>
                <a:cs typeface="Times New Roman" pitchFamily="18" charset="0"/>
              </a:rPr>
              <a:t>aquiral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Um átomo ligado a quatro grupos diferentes é chamado de 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centro </a:t>
            </a:r>
            <a:r>
              <a:rPr lang="pt-BR" sz="2000" b="1" i="1" dirty="0" err="1">
                <a:latin typeface="Times New Roman" pitchFamily="18" charset="0"/>
                <a:cs typeface="Times New Roman" pitchFamily="18" charset="0"/>
              </a:rPr>
              <a:t>estereogênico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Moléculas contendo um único 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centro </a:t>
            </a:r>
            <a:r>
              <a:rPr lang="pt-BR" sz="2000" b="1" i="1" dirty="0" err="1">
                <a:latin typeface="Times New Roman" pitchFamily="18" charset="0"/>
                <a:cs typeface="Times New Roman" pitchFamily="18" charset="0"/>
              </a:rPr>
              <a:t>estereogênico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são sempre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quirais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81" y="1361272"/>
            <a:ext cx="1669624" cy="213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128409" y="6192349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err="1" smtClean="0">
                <a:latin typeface="Times New Roman" pitchFamily="18" charset="0"/>
                <a:cs typeface="Times New Roman" pitchFamily="18" charset="0"/>
              </a:rPr>
              <a:t>Aquiral</a:t>
            </a:r>
            <a:endParaRPr lang="pt-BR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04" y="3974675"/>
            <a:ext cx="20351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7179871" y="3500417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err="1" smtClean="0">
                <a:latin typeface="Times New Roman" pitchFamily="18" charset="0"/>
                <a:cs typeface="Times New Roman" pitchFamily="18" charset="0"/>
              </a:rPr>
              <a:t>Quiral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521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Isomeria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Quiralidade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5" name="Picture 47" descr="http://chemed.chem.purdue.edu/genchem/topicreview/bp/ch6/graphics/6_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57506" y="1632136"/>
            <a:ext cx="7852104" cy="255454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único critério para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quiralidade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é que a molécula e sua imagem especular não são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sobreponíveis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Para transformar um </a:t>
            </a:r>
            <a:r>
              <a:rPr lang="pt-BR" sz="2000" i="1" dirty="0" err="1">
                <a:latin typeface="Times New Roman" pitchFamily="18" charset="0"/>
                <a:cs typeface="Times New Roman" pitchFamily="18" charset="0"/>
              </a:rPr>
              <a:t>enantiômero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 em outro seria preciso a quebra de ligações.</a:t>
            </a: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chemwiki.ucdavis.edu/@api/deki/files/4836/image080.png?size=bestfit&amp;width=170&amp;height=131&amp;revisio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07" y="3222405"/>
            <a:ext cx="4027859" cy="31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ul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20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Aula 1.potx</Template>
  <TotalTime>2796</TotalTime>
  <Words>2200</Words>
  <Application>Microsoft Office PowerPoint</Application>
  <PresentationFormat>Apresentação na tela (4:3)</PresentationFormat>
  <Paragraphs>524</Paragraphs>
  <Slides>67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67</vt:i4>
      </vt:variant>
    </vt:vector>
  </HeadingPairs>
  <TitlesOfParts>
    <vt:vector size="70" baseType="lpstr">
      <vt:lpstr>Modelo de Aula 1</vt:lpstr>
      <vt:lpstr>CS ChemDraw Drawing</vt:lpstr>
      <vt:lpstr>Imagem de bitmap</vt:lpstr>
      <vt:lpstr>QFL- 0341 – Estrutura e propriedades de Compostos Orgânicos</vt:lpstr>
      <vt:lpstr>Tópicos da Aula</vt:lpstr>
      <vt:lpstr>Tópicos da Aula</vt:lpstr>
      <vt:lpstr>Isomeria</vt:lpstr>
      <vt:lpstr>Isomeria</vt:lpstr>
      <vt:lpstr>Isomeria</vt:lpstr>
      <vt:lpstr>Isomeria</vt:lpstr>
      <vt:lpstr>Isomeria</vt:lpstr>
      <vt:lpstr>Isomeria</vt:lpstr>
      <vt:lpstr>Isomeria</vt:lpstr>
      <vt:lpstr>Isomeria</vt:lpstr>
      <vt:lpstr>Isomeria</vt:lpstr>
      <vt:lpstr>Atividade Óptica</vt:lpstr>
      <vt:lpstr>Atividade Óptica</vt:lpstr>
      <vt:lpstr>Atividade Óptica</vt:lpstr>
      <vt:lpstr>Atividade Óptica</vt:lpstr>
      <vt:lpstr>Atividade Óptica</vt:lpstr>
      <vt:lpstr>Atividade Óptica</vt:lpstr>
      <vt:lpstr>Atividade Óptica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Configuração Absoluta</vt:lpstr>
      <vt:lpstr>Quiralidade no mundo biológico</vt:lpstr>
      <vt:lpstr>Quiralidade no mundo biológico</vt:lpstr>
      <vt:lpstr>Quiralidade no mundo biológico</vt:lpstr>
      <vt:lpstr>Quiralidade no mundo biológico</vt:lpstr>
      <vt:lpstr>Quiralidade no mundo biológico</vt:lpstr>
      <vt:lpstr>Quiralidade no mundo biológico</vt:lpstr>
      <vt:lpstr>Quiralidade no mundo biológico</vt:lpstr>
      <vt:lpstr>Quiralidade no mundo biológico</vt:lpstr>
      <vt:lpstr>Quiralidade no mundo biológico</vt:lpstr>
      <vt:lpstr>Quiralidade no mundo biológico</vt:lpstr>
      <vt:lpstr>Quiralidade no mundo biológico</vt:lpstr>
    </vt:vector>
  </TitlesOfParts>
  <Company>IQ-USP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Reinaldo Camino Bazito</dc:creator>
  <cp:lastModifiedBy>Daniel</cp:lastModifiedBy>
  <cp:revision>298</cp:revision>
  <dcterms:created xsi:type="dcterms:W3CDTF">2015-02-21T22:32:42Z</dcterms:created>
  <dcterms:modified xsi:type="dcterms:W3CDTF">2016-11-11T14:33:32Z</dcterms:modified>
</cp:coreProperties>
</file>