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85" r:id="rId5"/>
    <p:sldId id="394" r:id="rId6"/>
    <p:sldId id="395" r:id="rId7"/>
    <p:sldId id="288" r:id="rId8"/>
    <p:sldId id="289" r:id="rId9"/>
    <p:sldId id="286" r:id="rId10"/>
    <p:sldId id="287" r:id="rId11"/>
    <p:sldId id="392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Gill Sans" panose="020B060402020202020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5" roundtripDataSignature="AMtx7mhoapx+Gaa/bORV5JWlu1yJ32zO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7E81E8F-1A72-406E-A52A-B97082F26AFB}">
  <a:tblStyle styleId="{E7E81E8F-1A72-406E-A52A-B97082F26AF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146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145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149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14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14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3" name="Google Shape;53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" name="Google Shape;2078;p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79" name="Google Shape;2079;p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85139908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g385139908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851399083c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" name="Google Shape;108;g3851399083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93" name="Google Shape;49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01" name="Google Shape;60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07163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14" name="Google Shape;61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04791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368a35d5781_0_8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51" name="Google Shape;551;g368a35d5781_0_8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368a35d5781_0_8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64" name="Google Shape;564;g368a35d5781_0_8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16" name="Google Shape;51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3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7" name="Google Shape;27;p13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3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9" name="Google Shape;29;p13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3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1" name="Google Shape;41;p13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" name="Google Shape;42;p1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13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9" name="Google Shape;49;p1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br.linkedin.com/pulse/enade-2025-administra%C3%A7%C3%A3o-mais-conte%C3%BAdo-cobran%C3%A7a-menos-rosa-9spqf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/>
          <p:nvPr/>
        </p:nvSpPr>
        <p:spPr>
          <a:xfrm>
            <a:off x="7469025" y="3621697"/>
            <a:ext cx="4722975" cy="3240000"/>
          </a:xfrm>
          <a:prstGeom prst="triangle">
            <a:avLst>
              <a:gd name="adj" fmla="val 100000"/>
            </a:avLst>
          </a:prstGeom>
          <a:solidFill>
            <a:srgbClr val="E0D8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7469025" y="4696387"/>
            <a:ext cx="4722975" cy="2160000"/>
          </a:xfrm>
          <a:prstGeom prst="triangle">
            <a:avLst>
              <a:gd name="adj" fmla="val 100000"/>
            </a:avLst>
          </a:prstGeom>
          <a:solidFill>
            <a:srgbClr val="629E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2"/>
          <p:cNvSpPr txBox="1"/>
          <p:nvPr/>
        </p:nvSpPr>
        <p:spPr>
          <a:xfrm>
            <a:off x="1687236" y="4152743"/>
            <a:ext cx="6885900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BR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Slides base para gravação dos vídeos</a:t>
            </a:r>
            <a:endParaRPr sz="2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2"/>
          <p:cNvSpPr/>
          <p:nvPr/>
        </p:nvSpPr>
        <p:spPr>
          <a:xfrm>
            <a:off x="11470925" y="361612"/>
            <a:ext cx="360000" cy="360000"/>
          </a:xfrm>
          <a:prstGeom prst="rect">
            <a:avLst/>
          </a:prstGeom>
          <a:solidFill>
            <a:srgbClr val="025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11470925" y="721612"/>
            <a:ext cx="360000" cy="360000"/>
          </a:xfrm>
          <a:prstGeom prst="rect">
            <a:avLst/>
          </a:prstGeom>
          <a:solidFill>
            <a:srgbClr val="3F88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11470925" y="1441612"/>
            <a:ext cx="360000" cy="360000"/>
          </a:xfrm>
          <a:prstGeom prst="rect">
            <a:avLst/>
          </a:prstGeom>
          <a:solidFill>
            <a:srgbClr val="B69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11470925" y="1801612"/>
            <a:ext cx="360000" cy="360000"/>
          </a:xfrm>
          <a:prstGeom prst="rect">
            <a:avLst/>
          </a:prstGeom>
          <a:solidFill>
            <a:srgbClr val="D1BE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11470925" y="1081612"/>
            <a:ext cx="360000" cy="360000"/>
          </a:xfrm>
          <a:prstGeom prst="rect">
            <a:avLst/>
          </a:prstGeom>
          <a:solidFill>
            <a:srgbClr val="629E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11470925" y="2161612"/>
            <a:ext cx="360000" cy="360000"/>
          </a:xfrm>
          <a:prstGeom prst="rect">
            <a:avLst/>
          </a:prstGeom>
          <a:solidFill>
            <a:srgbClr val="E0D8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7469024" y="5776387"/>
            <a:ext cx="4722975" cy="1080000"/>
          </a:xfrm>
          <a:prstGeom prst="triangle">
            <a:avLst>
              <a:gd name="adj" fmla="val 100000"/>
            </a:avLst>
          </a:prstGeom>
          <a:solidFill>
            <a:srgbClr val="025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" name="Google Shape;7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9888" y="5978330"/>
            <a:ext cx="1027714" cy="36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362" y="5795259"/>
            <a:ext cx="2068612" cy="7276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Google Shape;80;p2"/>
          <p:cNvCxnSpPr/>
          <p:nvPr/>
        </p:nvCxnSpPr>
        <p:spPr>
          <a:xfrm>
            <a:off x="2495376" y="5799366"/>
            <a:ext cx="0" cy="719437"/>
          </a:xfrm>
          <a:prstGeom prst="straightConnector1">
            <a:avLst/>
          </a:prstGeom>
          <a:noFill/>
          <a:ln w="15875" cap="flat" cmpd="sng">
            <a:solidFill>
              <a:srgbClr val="969494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81" name="Google Shape;81;p2"/>
          <p:cNvGrpSpPr/>
          <p:nvPr/>
        </p:nvGrpSpPr>
        <p:grpSpPr>
          <a:xfrm>
            <a:off x="-42728" y="1093765"/>
            <a:ext cx="8434800" cy="2256344"/>
            <a:chOff x="-42728" y="288006"/>
            <a:chExt cx="8434800" cy="2256344"/>
          </a:xfrm>
        </p:grpSpPr>
        <p:sp>
          <p:nvSpPr>
            <p:cNvPr id="82" name="Google Shape;82;p2"/>
            <p:cNvSpPr txBox="1"/>
            <p:nvPr/>
          </p:nvSpPr>
          <p:spPr>
            <a:xfrm>
              <a:off x="-1" y="666527"/>
              <a:ext cx="7469100" cy="163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0"/>
                <a:buFont typeface="Arial"/>
                <a:buNone/>
              </a:pPr>
              <a:r>
                <a:rPr lang="pt-BR" sz="100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ENADE</a:t>
              </a:r>
              <a:endParaRPr sz="10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83" name="Google Shape;83;p2"/>
            <p:cNvSpPr txBox="1"/>
            <p:nvPr/>
          </p:nvSpPr>
          <p:spPr>
            <a:xfrm>
              <a:off x="-42728" y="1713350"/>
              <a:ext cx="84348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pt-BR" sz="48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2018 &amp; 2022</a:t>
              </a:r>
              <a:endParaRPr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84" name="Google Shape;84;p2"/>
            <p:cNvSpPr txBox="1"/>
            <p:nvPr/>
          </p:nvSpPr>
          <p:spPr>
            <a:xfrm>
              <a:off x="1702423" y="288006"/>
              <a:ext cx="3755207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pt-BR" sz="48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Administração</a:t>
              </a:r>
              <a:endParaRPr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5" name="Google Shape;535;p24"/>
          <p:cNvGrpSpPr/>
          <p:nvPr/>
        </p:nvGrpSpPr>
        <p:grpSpPr>
          <a:xfrm>
            <a:off x="340011" y="562711"/>
            <a:ext cx="5673928" cy="6018803"/>
            <a:chOff x="340009" y="2375"/>
            <a:chExt cx="6473965" cy="6867468"/>
          </a:xfrm>
        </p:grpSpPr>
        <p:pic>
          <p:nvPicPr>
            <p:cNvPr id="536" name="Google Shape;536;p24"/>
            <p:cNvPicPr preferRelativeResize="0"/>
            <p:nvPr/>
          </p:nvPicPr>
          <p:blipFill rotWithShape="1">
            <a:blip r:embed="rId3">
              <a:alphaModFix/>
            </a:blip>
            <a:srcRect b="50474"/>
            <a:stretch/>
          </p:blipFill>
          <p:spPr>
            <a:xfrm>
              <a:off x="340009" y="2362026"/>
              <a:ext cx="6473965" cy="45078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7" name="Google Shape;537;p2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40009" y="2375"/>
              <a:ext cx="6473965" cy="31775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8" name="Google Shape;538;p24"/>
            <p:cNvPicPr preferRelativeResize="0"/>
            <p:nvPr/>
          </p:nvPicPr>
          <p:blipFill rotWithShape="1">
            <a:blip r:embed="rId3">
              <a:alphaModFix/>
            </a:blip>
            <a:srcRect t="7566" r="91058" b="90274"/>
            <a:stretch/>
          </p:blipFill>
          <p:spPr>
            <a:xfrm>
              <a:off x="344026" y="3050849"/>
              <a:ext cx="578918" cy="19655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39" name="Google Shape;539;p24"/>
          <p:cNvGrpSpPr/>
          <p:nvPr/>
        </p:nvGrpSpPr>
        <p:grpSpPr>
          <a:xfrm rot="5400000">
            <a:off x="10570925" y="-538035"/>
            <a:ext cx="360000" cy="2160000"/>
            <a:chOff x="11470925" y="361612"/>
            <a:chExt cx="360000" cy="2160000"/>
          </a:xfrm>
        </p:grpSpPr>
        <p:sp>
          <p:nvSpPr>
            <p:cNvPr id="540" name="Google Shape;540;p24"/>
            <p:cNvSpPr/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24"/>
            <p:cNvSpPr/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24"/>
            <p:cNvSpPr/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24"/>
            <p:cNvSpPr/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24"/>
            <p:cNvSpPr/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24"/>
            <p:cNvSpPr/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46" name="Google Shape;546;p24"/>
          <p:cNvPicPr preferRelativeResize="0"/>
          <p:nvPr/>
        </p:nvPicPr>
        <p:blipFill rotWithShape="1">
          <a:blip r:embed="rId3">
            <a:alphaModFix/>
          </a:blip>
          <a:srcRect t="50508"/>
          <a:stretch/>
        </p:blipFill>
        <p:spPr>
          <a:xfrm>
            <a:off x="6176788" y="1021839"/>
            <a:ext cx="5673928" cy="3948046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24"/>
          <p:cNvSpPr/>
          <p:nvPr/>
        </p:nvSpPr>
        <p:spPr>
          <a:xfrm rot="-637344">
            <a:off x="6046476" y="4782010"/>
            <a:ext cx="462968" cy="231484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24"/>
          <p:cNvSpPr txBox="1"/>
          <p:nvPr/>
        </p:nvSpPr>
        <p:spPr>
          <a:xfrm>
            <a:off x="7537391" y="4952467"/>
            <a:ext cx="3597778" cy="1361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lang="pt-BR" sz="16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rial"/>
              <a:buChar char="•"/>
            </a:pPr>
            <a:r>
              <a:rPr lang="pt-BR" sz="16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Modelo de negócios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rial"/>
              <a:buChar char="•"/>
            </a:pPr>
            <a:r>
              <a:rPr lang="pt-BR" sz="16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Inovação e empreendedorismo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rial"/>
              <a:buChar char="•"/>
            </a:pPr>
            <a:r>
              <a:rPr lang="pt-BR" sz="16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Desenvolvimento e implementação de estratégias empresariais.</a:t>
            </a:r>
            <a:endParaRPr sz="16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Google Shape;2081;p128"/>
          <p:cNvSpPr/>
          <p:nvPr/>
        </p:nvSpPr>
        <p:spPr>
          <a:xfrm>
            <a:off x="11470925" y="361612"/>
            <a:ext cx="360000" cy="360000"/>
          </a:xfrm>
          <a:prstGeom prst="rect">
            <a:avLst/>
          </a:prstGeom>
          <a:solidFill>
            <a:srgbClr val="025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2" name="Google Shape;2082;p128"/>
          <p:cNvSpPr/>
          <p:nvPr/>
        </p:nvSpPr>
        <p:spPr>
          <a:xfrm>
            <a:off x="11470925" y="721612"/>
            <a:ext cx="360000" cy="360000"/>
          </a:xfrm>
          <a:prstGeom prst="rect">
            <a:avLst/>
          </a:prstGeom>
          <a:solidFill>
            <a:srgbClr val="3F88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3" name="Google Shape;2083;p128"/>
          <p:cNvSpPr/>
          <p:nvPr/>
        </p:nvSpPr>
        <p:spPr>
          <a:xfrm>
            <a:off x="11470925" y="1441612"/>
            <a:ext cx="360000" cy="360000"/>
          </a:xfrm>
          <a:prstGeom prst="rect">
            <a:avLst/>
          </a:prstGeom>
          <a:solidFill>
            <a:srgbClr val="B69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4" name="Google Shape;2084;p128"/>
          <p:cNvSpPr/>
          <p:nvPr/>
        </p:nvSpPr>
        <p:spPr>
          <a:xfrm>
            <a:off x="11470925" y="1801612"/>
            <a:ext cx="360000" cy="360000"/>
          </a:xfrm>
          <a:prstGeom prst="rect">
            <a:avLst/>
          </a:prstGeom>
          <a:solidFill>
            <a:srgbClr val="D1BE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5" name="Google Shape;2085;p128"/>
          <p:cNvSpPr/>
          <p:nvPr/>
        </p:nvSpPr>
        <p:spPr>
          <a:xfrm>
            <a:off x="11470925" y="1081612"/>
            <a:ext cx="360000" cy="360000"/>
          </a:xfrm>
          <a:prstGeom prst="rect">
            <a:avLst/>
          </a:prstGeom>
          <a:solidFill>
            <a:srgbClr val="629E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6" name="Google Shape;2086;p128"/>
          <p:cNvSpPr/>
          <p:nvPr/>
        </p:nvSpPr>
        <p:spPr>
          <a:xfrm>
            <a:off x="11470925" y="2161612"/>
            <a:ext cx="360000" cy="360000"/>
          </a:xfrm>
          <a:prstGeom prst="rect">
            <a:avLst/>
          </a:prstGeom>
          <a:solidFill>
            <a:srgbClr val="E0D8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87" name="Google Shape;2087;p128"/>
          <p:cNvGrpSpPr/>
          <p:nvPr/>
        </p:nvGrpSpPr>
        <p:grpSpPr>
          <a:xfrm>
            <a:off x="7469024" y="3621697"/>
            <a:ext cx="4722976" cy="3240000"/>
            <a:chOff x="7469024" y="3621697"/>
            <a:chExt cx="4722976" cy="3240000"/>
          </a:xfrm>
        </p:grpSpPr>
        <p:sp>
          <p:nvSpPr>
            <p:cNvPr id="2088" name="Google Shape;2088;p128"/>
            <p:cNvSpPr/>
            <p:nvPr/>
          </p:nvSpPr>
          <p:spPr>
            <a:xfrm>
              <a:off x="7469025" y="3621697"/>
              <a:ext cx="4722975" cy="3240000"/>
            </a:xfrm>
            <a:prstGeom prst="triangle">
              <a:avLst>
                <a:gd name="adj" fmla="val 100000"/>
              </a:avLst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9" name="Google Shape;2089;p128"/>
            <p:cNvSpPr/>
            <p:nvPr/>
          </p:nvSpPr>
          <p:spPr>
            <a:xfrm>
              <a:off x="7469025" y="4696387"/>
              <a:ext cx="4722975" cy="2160000"/>
            </a:xfrm>
            <a:prstGeom prst="triangle">
              <a:avLst>
                <a:gd name="adj" fmla="val 100000"/>
              </a:avLst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0" name="Google Shape;2090;p128"/>
            <p:cNvSpPr/>
            <p:nvPr/>
          </p:nvSpPr>
          <p:spPr>
            <a:xfrm>
              <a:off x="7469024" y="5776387"/>
              <a:ext cx="4722975" cy="1080000"/>
            </a:xfrm>
            <a:prstGeom prst="triangle">
              <a:avLst>
                <a:gd name="adj" fmla="val 100000"/>
              </a:avLst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91" name="Google Shape;2091;p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9888" y="5978330"/>
            <a:ext cx="1027714" cy="36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2" name="Google Shape;2092;p1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362" y="5795259"/>
            <a:ext cx="2068612" cy="7276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93" name="Google Shape;2093;p128"/>
          <p:cNvCxnSpPr/>
          <p:nvPr/>
        </p:nvCxnSpPr>
        <p:spPr>
          <a:xfrm>
            <a:off x="2495376" y="5799366"/>
            <a:ext cx="0" cy="719437"/>
          </a:xfrm>
          <a:prstGeom prst="straightConnector1">
            <a:avLst/>
          </a:prstGeom>
          <a:noFill/>
          <a:ln w="15875" cap="flat" cmpd="sng">
            <a:solidFill>
              <a:srgbClr val="969494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094" name="Google Shape;2094;p128"/>
          <p:cNvGrpSpPr/>
          <p:nvPr/>
        </p:nvGrpSpPr>
        <p:grpSpPr>
          <a:xfrm rot="10800000">
            <a:off x="0" y="0"/>
            <a:ext cx="4723200" cy="3240000"/>
            <a:chOff x="7469024" y="3621697"/>
            <a:chExt cx="4722976" cy="3240000"/>
          </a:xfrm>
        </p:grpSpPr>
        <p:sp>
          <p:nvSpPr>
            <p:cNvPr id="2095" name="Google Shape;2095;p128"/>
            <p:cNvSpPr/>
            <p:nvPr/>
          </p:nvSpPr>
          <p:spPr>
            <a:xfrm>
              <a:off x="7469025" y="3621697"/>
              <a:ext cx="4722975" cy="3240000"/>
            </a:xfrm>
            <a:prstGeom prst="triangle">
              <a:avLst>
                <a:gd name="adj" fmla="val 100000"/>
              </a:avLst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p128"/>
            <p:cNvSpPr/>
            <p:nvPr/>
          </p:nvSpPr>
          <p:spPr>
            <a:xfrm>
              <a:off x="7469025" y="4696387"/>
              <a:ext cx="4722975" cy="2160000"/>
            </a:xfrm>
            <a:prstGeom prst="triangle">
              <a:avLst>
                <a:gd name="adj" fmla="val 100000"/>
              </a:avLst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7" name="Google Shape;2097;p128"/>
            <p:cNvSpPr/>
            <p:nvPr/>
          </p:nvSpPr>
          <p:spPr>
            <a:xfrm>
              <a:off x="7469024" y="5776387"/>
              <a:ext cx="4722975" cy="1080000"/>
            </a:xfrm>
            <a:prstGeom prst="triangle">
              <a:avLst>
                <a:gd name="adj" fmla="val 100000"/>
              </a:avLst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98" name="Google Shape;2098;p128"/>
          <p:cNvSpPr txBox="1"/>
          <p:nvPr/>
        </p:nvSpPr>
        <p:spPr>
          <a:xfrm>
            <a:off x="0" y="2283891"/>
            <a:ext cx="1219200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Dúvidas</a:t>
            </a:r>
            <a:r>
              <a:rPr lang="pt-BR" sz="45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Sugestões</a:t>
            </a:r>
            <a:r>
              <a:rPr lang="pt-BR" sz="45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Comentários</a:t>
            </a:r>
            <a:r>
              <a:rPr lang="pt-BR" sz="45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sz="4500" b="1" i="0" u="none" strike="noStrike" cap="non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851399083c_0_0"/>
          <p:cNvSpPr txBox="1"/>
          <p:nvPr/>
        </p:nvSpPr>
        <p:spPr>
          <a:xfrm>
            <a:off x="-41950" y="96337"/>
            <a:ext cx="114708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1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O que os professores precisam saber </a:t>
            </a:r>
            <a:endParaRPr sz="4100" b="1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1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sobre o ENADE</a:t>
            </a:r>
            <a:r>
              <a:rPr lang="pt-BR" sz="4100" b="1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sz="4100" b="1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90" name="Google Shape;90;g3851399083c_0_0"/>
          <p:cNvSpPr txBox="1"/>
          <p:nvPr/>
        </p:nvSpPr>
        <p:spPr>
          <a:xfrm>
            <a:off x="334362" y="1472054"/>
            <a:ext cx="10801500" cy="4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ENADE 2025 virá com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mudanças relevantes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exigindo preparação mais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estratégica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prova terá 46 questões e duração de 4 horas (tempo de prova também é um desafio):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</a:pP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 objetivas específicas,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</a:pP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discursiva específica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pt-B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apesar de única, terá </a:t>
            </a:r>
            <a:r>
              <a:rPr lang="pt-B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peso significativo</a:t>
            </a:r>
            <a:r>
              <a:rPr lang="pt-B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pt-B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</a:pP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 objetivas de formação geral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nova matriz cobra mais do que conteúdos teóricos: exige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pensamento crítico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uso de dados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ESG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inovação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sustentabilidade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diversidade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foco em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resolução de problemas reais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just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avaliação busca um perfil de egresso com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visão sistêmica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proatividade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capacidade de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aplicar o conhecimento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com lógica e evidências.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" name="Google Shape;91;g3851399083c_0_0"/>
          <p:cNvGrpSpPr/>
          <p:nvPr/>
        </p:nvGrpSpPr>
        <p:grpSpPr>
          <a:xfrm>
            <a:off x="11470925" y="361612"/>
            <a:ext cx="360000" cy="2160000"/>
            <a:chOff x="11470925" y="361612"/>
            <a:chExt cx="360000" cy="2160000"/>
          </a:xfrm>
        </p:grpSpPr>
        <p:sp>
          <p:nvSpPr>
            <p:cNvPr id="92" name="Google Shape;92;g3851399083c_0_0"/>
            <p:cNvSpPr/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g3851399083c_0_0"/>
            <p:cNvSpPr/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g3851399083c_0_0"/>
            <p:cNvSpPr/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g3851399083c_0_0"/>
            <p:cNvSpPr/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g3851399083c_0_0"/>
            <p:cNvSpPr/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g3851399083c_0_0"/>
            <p:cNvSpPr/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8" name="Google Shape;98;g3851399083c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9888" y="5978330"/>
            <a:ext cx="1027714" cy="36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3851399083c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362" y="5795259"/>
            <a:ext cx="2068612" cy="7276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" name="Google Shape;100;g3851399083c_0_0"/>
          <p:cNvCxnSpPr/>
          <p:nvPr/>
        </p:nvCxnSpPr>
        <p:spPr>
          <a:xfrm>
            <a:off x="2495376" y="5799366"/>
            <a:ext cx="0" cy="719400"/>
          </a:xfrm>
          <a:prstGeom prst="straightConnector1">
            <a:avLst/>
          </a:prstGeom>
          <a:noFill/>
          <a:ln w="15875" cap="flat" cmpd="sng">
            <a:solidFill>
              <a:srgbClr val="96949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1" name="Google Shape;101;g3851399083c_0_0"/>
          <p:cNvSpPr/>
          <p:nvPr/>
        </p:nvSpPr>
        <p:spPr>
          <a:xfrm>
            <a:off x="811850" y="538385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g3851399083c_0_0"/>
          <p:cNvSpPr txBox="1"/>
          <p:nvPr/>
        </p:nvSpPr>
        <p:spPr>
          <a:xfrm>
            <a:off x="3518526" y="5958975"/>
            <a:ext cx="217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0" i="0" u="none" strike="noStrike" cap="none">
                <a:solidFill>
                  <a:srgbClr val="969494"/>
                </a:solidFill>
                <a:latin typeface="Calibri"/>
                <a:ea typeface="Calibri"/>
                <a:cs typeface="Calibri"/>
                <a:sym typeface="Calibri"/>
              </a:rPr>
              <a:t>OUTUBRO DE 2025</a:t>
            </a:r>
            <a:endParaRPr sz="2000" b="0" i="0" u="none" strike="noStrike" cap="none">
              <a:solidFill>
                <a:srgbClr val="9694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3" name="Google Shape;103;g3851399083c_0_0"/>
          <p:cNvCxnSpPr/>
          <p:nvPr/>
        </p:nvCxnSpPr>
        <p:spPr>
          <a:xfrm>
            <a:off x="3489496" y="5799366"/>
            <a:ext cx="0" cy="719400"/>
          </a:xfrm>
          <a:prstGeom prst="straightConnector1">
            <a:avLst/>
          </a:prstGeom>
          <a:noFill/>
          <a:ln w="15875" cap="flat" cmpd="sng">
            <a:solidFill>
              <a:srgbClr val="96949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" name="Google Shape;104;g3851399083c_0_0"/>
          <p:cNvCxnSpPr/>
          <p:nvPr/>
        </p:nvCxnSpPr>
        <p:spPr>
          <a:xfrm>
            <a:off x="5693440" y="5808503"/>
            <a:ext cx="0" cy="719400"/>
          </a:xfrm>
          <a:prstGeom prst="straightConnector1">
            <a:avLst/>
          </a:prstGeom>
          <a:noFill/>
          <a:ln w="15875" cap="flat" cmpd="sng">
            <a:solidFill>
              <a:srgbClr val="96949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" name="Google Shape;105;g3851399083c_0_0"/>
          <p:cNvSpPr txBox="1"/>
          <p:nvPr/>
        </p:nvSpPr>
        <p:spPr>
          <a:xfrm>
            <a:off x="5734541" y="5880177"/>
            <a:ext cx="5667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1600" b="0" i="0" u="none" strike="noStrike" cap="none">
                <a:solidFill>
                  <a:srgbClr val="969494"/>
                </a:solidFill>
                <a:latin typeface="Calibri"/>
                <a:ea typeface="Calibri"/>
                <a:cs typeface="Calibri"/>
                <a:sym typeface="Calibri"/>
              </a:rPr>
              <a:t>Fonte: </a:t>
            </a:r>
            <a:r>
              <a:rPr lang="pt-BR" sz="16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ENADE 2025 - Administração - Mais Conteúdo, Mais Cobrança, Menos Tempo: Seu Curso Está Pronto?</a:t>
            </a:r>
            <a:endParaRPr sz="1600" b="0" i="0" u="none" strike="noStrike" cap="none">
              <a:solidFill>
                <a:srgbClr val="9694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851399083c_0_20"/>
          <p:cNvSpPr txBox="1"/>
          <p:nvPr/>
        </p:nvSpPr>
        <p:spPr>
          <a:xfrm>
            <a:off x="0" y="361612"/>
            <a:ext cx="114708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1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Orientações para gravação do vídeo</a:t>
            </a:r>
            <a:endParaRPr sz="4100" b="1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11" name="Google Shape;111;g3851399083c_0_20"/>
          <p:cNvSpPr txBox="1"/>
          <p:nvPr/>
        </p:nvSpPr>
        <p:spPr>
          <a:xfrm>
            <a:off x="701200" y="1432084"/>
            <a:ext cx="10586700" cy="3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Objetivo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apoiar os estudantes concluintes do Curso de Administração que irão realizar a prova ENADE em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23/11</a:t>
            </a:r>
            <a:r>
              <a:rPr lang="pt-BR" sz="2000"/>
              <a:t>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38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Conteúdo sugerido para gravação do vídeo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238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○"/>
            </a:pP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comentar e revisar as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questões e o gabarito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das provas anteriores, destacando o formato da prova, conceitos abordados e dicas, se for o caso;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lang="pt-B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estimular o aluno a </a:t>
            </a:r>
            <a:r>
              <a:rPr lang="pt-B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entender</a:t>
            </a:r>
            <a:r>
              <a:rPr lang="pt-B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interpretar</a:t>
            </a:r>
            <a:r>
              <a:rPr lang="pt-B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aplicar</a:t>
            </a:r>
            <a:r>
              <a:rPr lang="pt-B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pt-B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justificar</a:t>
            </a:r>
            <a:r>
              <a:rPr lang="pt-B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suas respostas;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600" algn="just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lang="pt-B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conectar teoria com exemplos práticos e atuais</a:t>
            </a:r>
            <a:r>
              <a:rPr lang="pt-B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(cases, dados, análises, contextos reais)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" name="Google Shape;112;g3851399083c_0_20"/>
          <p:cNvGrpSpPr/>
          <p:nvPr/>
        </p:nvGrpSpPr>
        <p:grpSpPr>
          <a:xfrm>
            <a:off x="11470925" y="361612"/>
            <a:ext cx="360000" cy="2160000"/>
            <a:chOff x="11470925" y="361612"/>
            <a:chExt cx="360000" cy="2160000"/>
          </a:xfrm>
        </p:grpSpPr>
        <p:sp>
          <p:nvSpPr>
            <p:cNvPr id="113" name="Google Shape;113;g3851399083c_0_20"/>
            <p:cNvSpPr/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g3851399083c_0_20"/>
            <p:cNvSpPr/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g3851399083c_0_20"/>
            <p:cNvSpPr/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g3851399083c_0_20"/>
            <p:cNvSpPr/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g3851399083c_0_20"/>
            <p:cNvSpPr/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g3851399083c_0_20"/>
            <p:cNvSpPr/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9" name="Google Shape;119;g3851399083c_0_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9888" y="5978330"/>
            <a:ext cx="1027714" cy="36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3851399083c_0_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362" y="5795259"/>
            <a:ext cx="2068612" cy="7276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g3851399083c_0_20"/>
          <p:cNvCxnSpPr/>
          <p:nvPr/>
        </p:nvCxnSpPr>
        <p:spPr>
          <a:xfrm>
            <a:off x="2495376" y="5799366"/>
            <a:ext cx="0" cy="719400"/>
          </a:xfrm>
          <a:prstGeom prst="straightConnector1">
            <a:avLst/>
          </a:prstGeom>
          <a:noFill/>
          <a:ln w="15875" cap="flat" cmpd="sng">
            <a:solidFill>
              <a:srgbClr val="96949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2" name="Google Shape;122;g3851399083c_0_20"/>
          <p:cNvSpPr/>
          <p:nvPr/>
        </p:nvSpPr>
        <p:spPr>
          <a:xfrm>
            <a:off x="811850" y="538385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3851399083c_0_20"/>
          <p:cNvSpPr txBox="1"/>
          <p:nvPr/>
        </p:nvSpPr>
        <p:spPr>
          <a:xfrm>
            <a:off x="3518526" y="5958983"/>
            <a:ext cx="446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0" i="0" u="none" strike="noStrike" cap="none">
                <a:solidFill>
                  <a:srgbClr val="969494"/>
                </a:solidFill>
                <a:latin typeface="Calibri"/>
                <a:ea typeface="Calibri"/>
                <a:cs typeface="Calibri"/>
                <a:sym typeface="Calibri"/>
              </a:rPr>
              <a:t>OUTUBRO DE 2025</a:t>
            </a:r>
            <a:endParaRPr sz="2000" b="0" i="0" u="none" strike="noStrike" cap="none">
              <a:solidFill>
                <a:srgbClr val="9694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4" name="Google Shape;124;g3851399083c_0_20"/>
          <p:cNvCxnSpPr/>
          <p:nvPr/>
        </p:nvCxnSpPr>
        <p:spPr>
          <a:xfrm>
            <a:off x="3489496" y="5799366"/>
            <a:ext cx="0" cy="719400"/>
          </a:xfrm>
          <a:prstGeom prst="straightConnector1">
            <a:avLst/>
          </a:prstGeom>
          <a:noFill/>
          <a:ln w="15875" cap="flat" cmpd="sng">
            <a:solidFill>
              <a:srgbClr val="96949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8"/>
          <p:cNvSpPr/>
          <p:nvPr/>
        </p:nvSpPr>
        <p:spPr>
          <a:xfrm>
            <a:off x="7469025" y="3621697"/>
            <a:ext cx="4722975" cy="3240000"/>
          </a:xfrm>
          <a:prstGeom prst="triangle">
            <a:avLst>
              <a:gd name="adj" fmla="val 100000"/>
            </a:avLst>
          </a:prstGeom>
          <a:solidFill>
            <a:srgbClr val="E0D8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18"/>
          <p:cNvSpPr/>
          <p:nvPr/>
        </p:nvSpPr>
        <p:spPr>
          <a:xfrm>
            <a:off x="7469025" y="4696387"/>
            <a:ext cx="4722975" cy="2160000"/>
          </a:xfrm>
          <a:prstGeom prst="triangle">
            <a:avLst>
              <a:gd name="adj" fmla="val 100000"/>
            </a:avLst>
          </a:prstGeom>
          <a:solidFill>
            <a:srgbClr val="629E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18"/>
          <p:cNvSpPr txBox="1"/>
          <p:nvPr/>
        </p:nvSpPr>
        <p:spPr>
          <a:xfrm>
            <a:off x="1687236" y="4152743"/>
            <a:ext cx="6885900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BR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Questões sobre Empreendedorismo </a:t>
            </a:r>
            <a:endParaRPr sz="2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18"/>
          <p:cNvSpPr/>
          <p:nvPr/>
        </p:nvSpPr>
        <p:spPr>
          <a:xfrm>
            <a:off x="11470925" y="361612"/>
            <a:ext cx="360000" cy="360000"/>
          </a:xfrm>
          <a:prstGeom prst="rect">
            <a:avLst/>
          </a:prstGeom>
          <a:solidFill>
            <a:srgbClr val="025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18"/>
          <p:cNvSpPr/>
          <p:nvPr/>
        </p:nvSpPr>
        <p:spPr>
          <a:xfrm>
            <a:off x="11470925" y="721612"/>
            <a:ext cx="360000" cy="360000"/>
          </a:xfrm>
          <a:prstGeom prst="rect">
            <a:avLst/>
          </a:prstGeom>
          <a:solidFill>
            <a:srgbClr val="3F88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18"/>
          <p:cNvSpPr/>
          <p:nvPr/>
        </p:nvSpPr>
        <p:spPr>
          <a:xfrm>
            <a:off x="11470925" y="1441612"/>
            <a:ext cx="360000" cy="360000"/>
          </a:xfrm>
          <a:prstGeom prst="rect">
            <a:avLst/>
          </a:prstGeom>
          <a:solidFill>
            <a:srgbClr val="B69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18"/>
          <p:cNvSpPr/>
          <p:nvPr/>
        </p:nvSpPr>
        <p:spPr>
          <a:xfrm>
            <a:off x="11470925" y="1801612"/>
            <a:ext cx="360000" cy="360000"/>
          </a:xfrm>
          <a:prstGeom prst="rect">
            <a:avLst/>
          </a:prstGeom>
          <a:solidFill>
            <a:srgbClr val="D1BE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18"/>
          <p:cNvSpPr/>
          <p:nvPr/>
        </p:nvSpPr>
        <p:spPr>
          <a:xfrm>
            <a:off x="11470925" y="1081612"/>
            <a:ext cx="360000" cy="360000"/>
          </a:xfrm>
          <a:prstGeom prst="rect">
            <a:avLst/>
          </a:prstGeom>
          <a:solidFill>
            <a:srgbClr val="629E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18"/>
          <p:cNvSpPr/>
          <p:nvPr/>
        </p:nvSpPr>
        <p:spPr>
          <a:xfrm>
            <a:off x="11470925" y="2161612"/>
            <a:ext cx="360000" cy="360000"/>
          </a:xfrm>
          <a:prstGeom prst="rect">
            <a:avLst/>
          </a:prstGeom>
          <a:solidFill>
            <a:srgbClr val="E0D8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18"/>
          <p:cNvSpPr/>
          <p:nvPr/>
        </p:nvSpPr>
        <p:spPr>
          <a:xfrm>
            <a:off x="7469024" y="5776387"/>
            <a:ext cx="4722975" cy="1080000"/>
          </a:xfrm>
          <a:prstGeom prst="triangle">
            <a:avLst>
              <a:gd name="adj" fmla="val 100000"/>
            </a:avLst>
          </a:prstGeom>
          <a:solidFill>
            <a:srgbClr val="025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5" name="Google Shape;50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9888" y="5978330"/>
            <a:ext cx="1027714" cy="36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362" y="5795259"/>
            <a:ext cx="2068612" cy="7276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7" name="Google Shape;507;p18"/>
          <p:cNvCxnSpPr/>
          <p:nvPr/>
        </p:nvCxnSpPr>
        <p:spPr>
          <a:xfrm>
            <a:off x="2495376" y="5799366"/>
            <a:ext cx="0" cy="719437"/>
          </a:xfrm>
          <a:prstGeom prst="straightConnector1">
            <a:avLst/>
          </a:prstGeom>
          <a:noFill/>
          <a:ln w="15875" cap="flat" cmpd="sng">
            <a:solidFill>
              <a:srgbClr val="96949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08" name="Google Shape;508;p18"/>
          <p:cNvSpPr txBox="1"/>
          <p:nvPr/>
        </p:nvSpPr>
        <p:spPr>
          <a:xfrm>
            <a:off x="3518526" y="5958983"/>
            <a:ext cx="4461445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0" i="0" u="none" strike="noStrike" cap="none">
                <a:solidFill>
                  <a:srgbClr val="969494"/>
                </a:solidFill>
                <a:latin typeface="Calibri"/>
                <a:ea typeface="Calibri"/>
                <a:cs typeface="Calibri"/>
                <a:sym typeface="Calibri"/>
              </a:rPr>
              <a:t>OUTUBRO DE 2025</a:t>
            </a:r>
            <a:endParaRPr sz="2000" b="0" i="0" u="none" strike="noStrike" cap="none">
              <a:solidFill>
                <a:srgbClr val="9694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09" name="Google Shape;509;p18"/>
          <p:cNvCxnSpPr/>
          <p:nvPr/>
        </p:nvCxnSpPr>
        <p:spPr>
          <a:xfrm>
            <a:off x="3489496" y="5799366"/>
            <a:ext cx="0" cy="719437"/>
          </a:xfrm>
          <a:prstGeom prst="straightConnector1">
            <a:avLst/>
          </a:prstGeom>
          <a:noFill/>
          <a:ln w="15875" cap="flat" cmpd="sng">
            <a:solidFill>
              <a:srgbClr val="969494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510" name="Google Shape;510;p18"/>
          <p:cNvGrpSpPr/>
          <p:nvPr/>
        </p:nvGrpSpPr>
        <p:grpSpPr>
          <a:xfrm>
            <a:off x="-42728" y="1093765"/>
            <a:ext cx="8434800" cy="2256344"/>
            <a:chOff x="-42728" y="288006"/>
            <a:chExt cx="8434800" cy="2256344"/>
          </a:xfrm>
        </p:grpSpPr>
        <p:sp>
          <p:nvSpPr>
            <p:cNvPr id="511" name="Google Shape;511;p18"/>
            <p:cNvSpPr txBox="1"/>
            <p:nvPr/>
          </p:nvSpPr>
          <p:spPr>
            <a:xfrm>
              <a:off x="-1" y="666527"/>
              <a:ext cx="7469100" cy="163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0"/>
                <a:buFont typeface="Arial"/>
                <a:buNone/>
              </a:pPr>
              <a:r>
                <a:rPr lang="pt-BR" sz="100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ENADE</a:t>
              </a:r>
              <a:endParaRPr sz="10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12" name="Google Shape;512;p18"/>
            <p:cNvSpPr txBox="1"/>
            <p:nvPr/>
          </p:nvSpPr>
          <p:spPr>
            <a:xfrm>
              <a:off x="-42728" y="1713350"/>
              <a:ext cx="84348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pt-BR" sz="48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2018 &amp; 2022</a:t>
              </a:r>
              <a:endParaRPr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13" name="Google Shape;513;p18"/>
            <p:cNvSpPr txBox="1"/>
            <p:nvPr/>
          </p:nvSpPr>
          <p:spPr>
            <a:xfrm>
              <a:off x="1702423" y="288006"/>
              <a:ext cx="3755207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pt-BR" sz="48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Administração</a:t>
              </a:r>
              <a:endParaRPr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3" name="Google Shape;603;p26"/>
          <p:cNvGrpSpPr/>
          <p:nvPr/>
        </p:nvGrpSpPr>
        <p:grpSpPr>
          <a:xfrm>
            <a:off x="11470925" y="361612"/>
            <a:ext cx="360000" cy="2160000"/>
            <a:chOff x="11470925" y="361612"/>
            <a:chExt cx="360000" cy="2160000"/>
          </a:xfrm>
        </p:grpSpPr>
        <p:sp>
          <p:nvSpPr>
            <p:cNvPr id="604" name="Google Shape;604;p26"/>
            <p:cNvSpPr/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26"/>
            <p:cNvSpPr/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26"/>
            <p:cNvSpPr/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26"/>
            <p:cNvSpPr/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26"/>
            <p:cNvSpPr/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26"/>
            <p:cNvSpPr/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0" name="Google Shape;610;p26"/>
          <p:cNvSpPr txBox="1"/>
          <p:nvPr/>
        </p:nvSpPr>
        <p:spPr>
          <a:xfrm>
            <a:off x="7112421" y="1382286"/>
            <a:ext cx="4022182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Empreendedorismo e Desenvolvimento Econômico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Classificação Econômica dos Países e Impacto no Empreendedorismo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Estratégias Empresariais e Organização Econômica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1" name="Google Shape;61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159" y="9000"/>
            <a:ext cx="6331351" cy="68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0454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6" name="Google Shape;616;p27"/>
          <p:cNvGrpSpPr/>
          <p:nvPr/>
        </p:nvGrpSpPr>
        <p:grpSpPr>
          <a:xfrm>
            <a:off x="11470925" y="361612"/>
            <a:ext cx="360000" cy="2160000"/>
            <a:chOff x="11470925" y="361612"/>
            <a:chExt cx="360000" cy="2160000"/>
          </a:xfrm>
        </p:grpSpPr>
        <p:sp>
          <p:nvSpPr>
            <p:cNvPr id="617" name="Google Shape;617;p27"/>
            <p:cNvSpPr/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27"/>
            <p:cNvSpPr/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27"/>
            <p:cNvSpPr/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27"/>
            <p:cNvSpPr/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27"/>
            <p:cNvSpPr/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27"/>
            <p:cNvSpPr/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3" name="Google Shape;623;p27"/>
          <p:cNvSpPr txBox="1"/>
          <p:nvPr/>
        </p:nvSpPr>
        <p:spPr>
          <a:xfrm>
            <a:off x="7112421" y="1382286"/>
            <a:ext cx="4022182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Empreendedorismo e Desenvolvimento Econômico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Classificação Econômica dos Países e Impacto no Empreendedorismo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Estratégias Empresariais e Organização Econômica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4" name="Google Shape;62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159" y="9000"/>
            <a:ext cx="6331351" cy="68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p27"/>
          <p:cNvSpPr/>
          <p:nvPr/>
        </p:nvSpPr>
        <p:spPr>
          <a:xfrm rot="-637344">
            <a:off x="172690" y="4918787"/>
            <a:ext cx="537768" cy="268884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2260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368a35d5781_0_870"/>
          <p:cNvSpPr txBox="1"/>
          <p:nvPr/>
        </p:nvSpPr>
        <p:spPr>
          <a:xfrm>
            <a:off x="8255237" y="1276343"/>
            <a:ext cx="2878200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Negócios de Impacto Social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Gestão de Organizações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Empreendedorismo e Economia Social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4" name="Google Shape;554;g368a35d5781_0_8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582" y="237365"/>
            <a:ext cx="7186263" cy="63832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5" name="Google Shape;555;g368a35d5781_0_870"/>
          <p:cNvGrpSpPr/>
          <p:nvPr/>
        </p:nvGrpSpPr>
        <p:grpSpPr>
          <a:xfrm>
            <a:off x="11470925" y="361612"/>
            <a:ext cx="360000" cy="2160000"/>
            <a:chOff x="11470925" y="361612"/>
            <a:chExt cx="360000" cy="2160000"/>
          </a:xfrm>
        </p:grpSpPr>
        <p:sp>
          <p:nvSpPr>
            <p:cNvPr id="556" name="Google Shape;556;g368a35d5781_0_870"/>
            <p:cNvSpPr/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g368a35d5781_0_870"/>
            <p:cNvSpPr/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g368a35d5781_0_870"/>
            <p:cNvSpPr/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g368a35d5781_0_870"/>
            <p:cNvSpPr/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g368a35d5781_0_870"/>
            <p:cNvSpPr/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g368a35d5781_0_870"/>
            <p:cNvSpPr/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68a35d5781_0_883"/>
          <p:cNvSpPr txBox="1"/>
          <p:nvPr/>
        </p:nvSpPr>
        <p:spPr>
          <a:xfrm>
            <a:off x="8255237" y="1276343"/>
            <a:ext cx="2878200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Negócios de Impacto Social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Gestão de Organizações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Empreendedorismo e Economia Social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7" name="Google Shape;567;g368a35d5781_0_8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582" y="237365"/>
            <a:ext cx="7186263" cy="63832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8" name="Google Shape;568;g368a35d5781_0_883"/>
          <p:cNvGrpSpPr/>
          <p:nvPr/>
        </p:nvGrpSpPr>
        <p:grpSpPr>
          <a:xfrm>
            <a:off x="11470925" y="361612"/>
            <a:ext cx="360000" cy="2160000"/>
            <a:chOff x="11470925" y="361612"/>
            <a:chExt cx="360000" cy="2160000"/>
          </a:xfrm>
        </p:grpSpPr>
        <p:sp>
          <p:nvSpPr>
            <p:cNvPr id="569" name="Google Shape;569;g368a35d5781_0_883"/>
            <p:cNvSpPr/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g368a35d5781_0_883"/>
            <p:cNvSpPr/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g368a35d5781_0_883"/>
            <p:cNvSpPr/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g368a35d5781_0_883"/>
            <p:cNvSpPr/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g368a35d5781_0_883"/>
            <p:cNvSpPr/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g368a35d5781_0_883"/>
            <p:cNvSpPr/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5" name="Google Shape;575;g368a35d5781_0_883"/>
          <p:cNvSpPr/>
          <p:nvPr/>
        </p:nvSpPr>
        <p:spPr>
          <a:xfrm rot="-636221">
            <a:off x="242543" y="6167129"/>
            <a:ext cx="463007" cy="231356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8" name="Google Shape;518;p23"/>
          <p:cNvGrpSpPr/>
          <p:nvPr/>
        </p:nvGrpSpPr>
        <p:grpSpPr>
          <a:xfrm>
            <a:off x="340011" y="562711"/>
            <a:ext cx="5673928" cy="6018803"/>
            <a:chOff x="340009" y="2375"/>
            <a:chExt cx="6473965" cy="6867468"/>
          </a:xfrm>
        </p:grpSpPr>
        <p:pic>
          <p:nvPicPr>
            <p:cNvPr id="519" name="Google Shape;519;p23"/>
            <p:cNvPicPr preferRelativeResize="0"/>
            <p:nvPr/>
          </p:nvPicPr>
          <p:blipFill rotWithShape="1">
            <a:blip r:embed="rId3">
              <a:alphaModFix/>
            </a:blip>
            <a:srcRect b="50474"/>
            <a:stretch/>
          </p:blipFill>
          <p:spPr>
            <a:xfrm>
              <a:off x="340009" y="2362026"/>
              <a:ext cx="6473965" cy="45078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0" name="Google Shape;520;p2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40009" y="2375"/>
              <a:ext cx="6473965" cy="31775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1" name="Google Shape;521;p23"/>
            <p:cNvPicPr preferRelativeResize="0"/>
            <p:nvPr/>
          </p:nvPicPr>
          <p:blipFill rotWithShape="1">
            <a:blip r:embed="rId3">
              <a:alphaModFix/>
            </a:blip>
            <a:srcRect t="7566" r="91058" b="90274"/>
            <a:stretch/>
          </p:blipFill>
          <p:spPr>
            <a:xfrm>
              <a:off x="344026" y="3050849"/>
              <a:ext cx="578918" cy="19655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22" name="Google Shape;522;p23"/>
          <p:cNvGrpSpPr/>
          <p:nvPr/>
        </p:nvGrpSpPr>
        <p:grpSpPr>
          <a:xfrm rot="5400000">
            <a:off x="10570925" y="-538035"/>
            <a:ext cx="360000" cy="2160000"/>
            <a:chOff x="11470925" y="361612"/>
            <a:chExt cx="360000" cy="2160000"/>
          </a:xfrm>
        </p:grpSpPr>
        <p:sp>
          <p:nvSpPr>
            <p:cNvPr id="523" name="Google Shape;523;p23"/>
            <p:cNvSpPr/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23"/>
            <p:cNvSpPr/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23"/>
            <p:cNvSpPr/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23"/>
            <p:cNvSpPr/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23"/>
            <p:cNvSpPr/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23"/>
            <p:cNvSpPr/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29" name="Google Shape;529;p23"/>
          <p:cNvPicPr preferRelativeResize="0"/>
          <p:nvPr/>
        </p:nvPicPr>
        <p:blipFill rotWithShape="1">
          <a:blip r:embed="rId3">
            <a:alphaModFix/>
          </a:blip>
          <a:srcRect t="50508"/>
          <a:stretch/>
        </p:blipFill>
        <p:spPr>
          <a:xfrm>
            <a:off x="6176788" y="1021839"/>
            <a:ext cx="5673928" cy="3948046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23"/>
          <p:cNvSpPr txBox="1"/>
          <p:nvPr/>
        </p:nvSpPr>
        <p:spPr>
          <a:xfrm>
            <a:off x="7537391" y="4952468"/>
            <a:ext cx="3597778" cy="1361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lang="pt-BR" sz="16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rial"/>
              <a:buChar char="•"/>
            </a:pPr>
            <a:r>
              <a:rPr lang="pt-BR" sz="16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Modelo de negócios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rial"/>
              <a:buChar char="•"/>
            </a:pPr>
            <a:r>
              <a:rPr lang="pt-BR" sz="16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Inovação e empreendedorismo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rial"/>
              <a:buChar char="•"/>
            </a:pPr>
            <a:r>
              <a:rPr lang="pt-BR" sz="16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Desenvolvimento e implementação de estratégias empresariais.</a:t>
            </a:r>
            <a:endParaRPr sz="16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360</Words>
  <Application>Microsoft Office PowerPoint</Application>
  <PresentationFormat>Widescreen</PresentationFormat>
  <Paragraphs>55</Paragraphs>
  <Slides>11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Arial Rounded</vt:lpstr>
      <vt:lpstr>Calibri</vt:lpstr>
      <vt:lpstr>Gill Sans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Funcionario</dc:creator>
  <cp:lastModifiedBy>Funcionario</cp:lastModifiedBy>
  <cp:revision>2</cp:revision>
  <dcterms:created xsi:type="dcterms:W3CDTF">2025-09-11T16:07:08Z</dcterms:created>
  <dcterms:modified xsi:type="dcterms:W3CDTF">2025-10-09T15:16:36Z</dcterms:modified>
</cp:coreProperties>
</file>