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85" r:id="rId5"/>
    <p:sldId id="394" r:id="rId6"/>
    <p:sldId id="395" r:id="rId7"/>
    <p:sldId id="288" r:id="rId8"/>
    <p:sldId id="289" r:id="rId9"/>
    <p:sldId id="286" r:id="rId10"/>
    <p:sldId id="287" r:id="rId11"/>
    <p:sldId id="392" r:id="rId12"/>
  </p:sldIdLst>
  <p:sldSz cx="12192000" cy="6858000"/>
  <p:notesSz cx="6858000" cy="9144000"/>
  <p:embeddedFontLst>
    <p:embeddedFont>
      <p:font typeface="Calibri" panose="020F0502020204030204" pitchFamily="34" charset="0"/>
      <p:regular r:id="rId14"/>
      <p:bold r:id="rId15"/>
      <p:italic r:id="rId16"/>
      <p:boldItalic r:id="rId17"/>
    </p:embeddedFont>
    <p:embeddedFont>
      <p:font typeface="Gill Sans" panose="020B0604020202020204" charset="0"/>
      <p:regular r:id="rId18"/>
      <p:bold r:id="rId1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145" roundtripDataSignature="AMtx7mhoapx+Gaa/bORV5JWlu1yJ32zOx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E7E81E8F-1A72-406E-A52A-B97082F26AFB}">
  <a:tblStyle styleId="{E7E81E8F-1A72-406E-A52A-B97082F26AFB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67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146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145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149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148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14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66" name="Google Shape;6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33" name="Google Shape;533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" name="Google Shape;2078;p1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079" name="Google Shape;2079;p1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851399083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7" name="Google Shape;87;g3851399083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851399083c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08" name="Google Shape;108;g3851399083c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93" name="Google Shape;493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Google Shape;600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601" name="Google Shape;601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071634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Google Shape;613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614" name="Google Shape;614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5047919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Google Shape;550;g368a35d5781_0_8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51" name="Google Shape;551;g368a35d5781_0_8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Google Shape;563;g368a35d5781_0_8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64" name="Google Shape;564;g368a35d5781_0_8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16" name="Google Shape;516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30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30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1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1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ção" type="twoTxTwoObj">
  <p:cSld name="TWO_OBJECTS_WITH_TEXT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134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34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7" name="Google Shape;27;p134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134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9" name="Google Shape;29;p134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" name="Google Shape;30;p1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mente Título" type="titleOnly">
  <p:cSld name="TITLE_ONLY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3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1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1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údo com Legenda" type="objTx">
  <p:cSld name="OBJECT_WITH_CAPTION_TEXT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37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137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41" name="Google Shape;41;p137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42" name="Google Shape;42;p13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3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3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m com Legenda" type="picTx">
  <p:cSld name="PICTURE_WITH_CAPTION_TEXT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38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38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48" name="Google Shape;48;p138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49" name="Google Shape;49;p13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13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3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l" type="vertTx">
  <p:cSld name="VERTICAL_TEXT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3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39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5" name="Google Shape;55;p13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3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3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o e Título Vertical" type="vertTitleAndTx">
  <p:cSld name="VERTICAL_TITLE_AND_VERTICAL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0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0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1" name="Google Shape;61;p14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14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4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2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2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br.linkedin.com/pulse/enade-2025-administra%C3%A7%C3%A3o-mais-conte%C3%BAdo-cobran%C3%A7a-menos-rosa-9spqf" TargetMode="Externa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2"/>
          <p:cNvSpPr/>
          <p:nvPr/>
        </p:nvSpPr>
        <p:spPr>
          <a:xfrm>
            <a:off x="7469025" y="3621697"/>
            <a:ext cx="4722975" cy="3240000"/>
          </a:xfrm>
          <a:prstGeom prst="triangle">
            <a:avLst>
              <a:gd name="adj" fmla="val 100000"/>
            </a:avLst>
          </a:prstGeom>
          <a:solidFill>
            <a:srgbClr val="E0D8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" name="Google Shape;69;p2"/>
          <p:cNvSpPr/>
          <p:nvPr/>
        </p:nvSpPr>
        <p:spPr>
          <a:xfrm>
            <a:off x="7469025" y="4696387"/>
            <a:ext cx="4722975" cy="2160000"/>
          </a:xfrm>
          <a:prstGeom prst="triangle">
            <a:avLst>
              <a:gd name="adj" fmla="val 100000"/>
            </a:avLst>
          </a:prstGeom>
          <a:solidFill>
            <a:srgbClr val="629EC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" name="Google Shape;70;p2"/>
          <p:cNvSpPr txBox="1"/>
          <p:nvPr/>
        </p:nvSpPr>
        <p:spPr>
          <a:xfrm>
            <a:off x="1687236" y="4152743"/>
            <a:ext cx="6885900" cy="477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pt-BR" sz="2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Slides base para gravação dos vídeos</a:t>
            </a:r>
            <a:endParaRPr sz="25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" name="Google Shape;71;p2"/>
          <p:cNvSpPr/>
          <p:nvPr/>
        </p:nvSpPr>
        <p:spPr>
          <a:xfrm>
            <a:off x="11470925" y="361612"/>
            <a:ext cx="360000" cy="360000"/>
          </a:xfrm>
          <a:prstGeom prst="rect">
            <a:avLst/>
          </a:prstGeom>
          <a:solidFill>
            <a:srgbClr val="0255A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" name="Google Shape;72;p2"/>
          <p:cNvSpPr/>
          <p:nvPr/>
        </p:nvSpPr>
        <p:spPr>
          <a:xfrm>
            <a:off x="11470925" y="721612"/>
            <a:ext cx="360000" cy="360000"/>
          </a:xfrm>
          <a:prstGeom prst="rect">
            <a:avLst/>
          </a:prstGeom>
          <a:solidFill>
            <a:srgbClr val="3F88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" name="Google Shape;73;p2"/>
          <p:cNvSpPr/>
          <p:nvPr/>
        </p:nvSpPr>
        <p:spPr>
          <a:xfrm>
            <a:off x="11470925" y="1441612"/>
            <a:ext cx="360000" cy="360000"/>
          </a:xfrm>
          <a:prstGeom prst="rect">
            <a:avLst/>
          </a:prstGeom>
          <a:solidFill>
            <a:srgbClr val="B69B3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" name="Google Shape;74;p2"/>
          <p:cNvSpPr/>
          <p:nvPr/>
        </p:nvSpPr>
        <p:spPr>
          <a:xfrm>
            <a:off x="11470925" y="1801612"/>
            <a:ext cx="360000" cy="360000"/>
          </a:xfrm>
          <a:prstGeom prst="rect">
            <a:avLst/>
          </a:prstGeom>
          <a:solidFill>
            <a:srgbClr val="D1BE8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75;p2"/>
          <p:cNvSpPr/>
          <p:nvPr/>
        </p:nvSpPr>
        <p:spPr>
          <a:xfrm>
            <a:off x="11470925" y="1081612"/>
            <a:ext cx="360000" cy="360000"/>
          </a:xfrm>
          <a:prstGeom prst="rect">
            <a:avLst/>
          </a:prstGeom>
          <a:solidFill>
            <a:srgbClr val="629EC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" name="Google Shape;76;p2"/>
          <p:cNvSpPr/>
          <p:nvPr/>
        </p:nvSpPr>
        <p:spPr>
          <a:xfrm>
            <a:off x="11470925" y="2161612"/>
            <a:ext cx="360000" cy="360000"/>
          </a:xfrm>
          <a:prstGeom prst="rect">
            <a:avLst/>
          </a:prstGeom>
          <a:solidFill>
            <a:srgbClr val="E0D8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" name="Google Shape;77;p2"/>
          <p:cNvSpPr/>
          <p:nvPr/>
        </p:nvSpPr>
        <p:spPr>
          <a:xfrm>
            <a:off x="7469024" y="5776387"/>
            <a:ext cx="4722975" cy="1080000"/>
          </a:xfrm>
          <a:prstGeom prst="triangle">
            <a:avLst>
              <a:gd name="adj" fmla="val 100000"/>
            </a:avLst>
          </a:prstGeom>
          <a:solidFill>
            <a:srgbClr val="0255A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8" name="Google Shape;78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79888" y="5978330"/>
            <a:ext cx="1027714" cy="361507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34362" y="5795259"/>
            <a:ext cx="2068612" cy="72765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0" name="Google Shape;80;p2"/>
          <p:cNvCxnSpPr/>
          <p:nvPr/>
        </p:nvCxnSpPr>
        <p:spPr>
          <a:xfrm>
            <a:off x="2495376" y="5799366"/>
            <a:ext cx="0" cy="719437"/>
          </a:xfrm>
          <a:prstGeom prst="straightConnector1">
            <a:avLst/>
          </a:prstGeom>
          <a:noFill/>
          <a:ln w="15875" cap="flat" cmpd="sng">
            <a:solidFill>
              <a:srgbClr val="969494"/>
            </a:solidFill>
            <a:prstDash val="solid"/>
            <a:miter lim="800000"/>
            <a:headEnd type="none" w="sm" len="sm"/>
            <a:tailEnd type="none" w="sm" len="sm"/>
          </a:ln>
        </p:spPr>
      </p:cxnSp>
      <p:grpSp>
        <p:nvGrpSpPr>
          <p:cNvPr id="81" name="Google Shape;81;p2"/>
          <p:cNvGrpSpPr/>
          <p:nvPr/>
        </p:nvGrpSpPr>
        <p:grpSpPr>
          <a:xfrm>
            <a:off x="-42728" y="1093765"/>
            <a:ext cx="8434800" cy="2256344"/>
            <a:chOff x="-42728" y="288006"/>
            <a:chExt cx="8434800" cy="2256344"/>
          </a:xfrm>
        </p:grpSpPr>
        <p:sp>
          <p:nvSpPr>
            <p:cNvPr id="82" name="Google Shape;82;p2"/>
            <p:cNvSpPr txBox="1"/>
            <p:nvPr/>
          </p:nvSpPr>
          <p:spPr>
            <a:xfrm>
              <a:off x="-1" y="666527"/>
              <a:ext cx="7469100" cy="163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0"/>
                <a:buFont typeface="Arial"/>
                <a:buNone/>
              </a:pPr>
              <a:r>
                <a:rPr lang="pt-BR" sz="10000" b="0" i="0" u="none" strike="noStrike" cap="none">
                  <a:solidFill>
                    <a:schemeClr val="dk1"/>
                  </a:solidFill>
                  <a:latin typeface="Gill Sans"/>
                  <a:ea typeface="Gill Sans"/>
                  <a:cs typeface="Gill Sans"/>
                  <a:sym typeface="Gill Sans"/>
                </a:rPr>
                <a:t>ENADE</a:t>
              </a:r>
              <a:endParaRPr sz="10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83" name="Google Shape;83;p2"/>
            <p:cNvSpPr txBox="1"/>
            <p:nvPr/>
          </p:nvSpPr>
          <p:spPr>
            <a:xfrm>
              <a:off x="-42728" y="1713350"/>
              <a:ext cx="8434800" cy="831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800"/>
                <a:buFont typeface="Arial"/>
                <a:buNone/>
              </a:pPr>
              <a:r>
                <a:rPr lang="pt-BR" sz="4800" b="0" i="0" u="none" strike="noStrike" cap="none">
                  <a:solidFill>
                    <a:schemeClr val="dk1"/>
                  </a:solidFill>
                  <a:latin typeface="Gill Sans"/>
                  <a:ea typeface="Gill Sans"/>
                  <a:cs typeface="Gill Sans"/>
                  <a:sym typeface="Gill Sans"/>
                </a:rPr>
                <a:t>2018 &amp; 2022</a:t>
              </a:r>
              <a:endParaRPr sz="4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84" name="Google Shape;84;p2"/>
            <p:cNvSpPr txBox="1"/>
            <p:nvPr/>
          </p:nvSpPr>
          <p:spPr>
            <a:xfrm>
              <a:off x="1702423" y="288006"/>
              <a:ext cx="3755207" cy="831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800"/>
                <a:buFont typeface="Arial"/>
                <a:buNone/>
              </a:pPr>
              <a:r>
                <a:rPr lang="pt-BR" sz="4800" b="0" i="0" u="none" strike="noStrike" cap="none">
                  <a:solidFill>
                    <a:schemeClr val="dk1"/>
                  </a:solidFill>
                  <a:latin typeface="Gill Sans"/>
                  <a:ea typeface="Gill Sans"/>
                  <a:cs typeface="Gill Sans"/>
                  <a:sym typeface="Gill Sans"/>
                </a:rPr>
                <a:t>Administração</a:t>
              </a:r>
              <a:endParaRPr sz="4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5" name="Google Shape;535;p24"/>
          <p:cNvGrpSpPr/>
          <p:nvPr/>
        </p:nvGrpSpPr>
        <p:grpSpPr>
          <a:xfrm>
            <a:off x="340011" y="562711"/>
            <a:ext cx="5673928" cy="6018803"/>
            <a:chOff x="340009" y="2375"/>
            <a:chExt cx="6473965" cy="6867468"/>
          </a:xfrm>
        </p:grpSpPr>
        <p:pic>
          <p:nvPicPr>
            <p:cNvPr id="536" name="Google Shape;536;p24"/>
            <p:cNvPicPr preferRelativeResize="0"/>
            <p:nvPr/>
          </p:nvPicPr>
          <p:blipFill rotWithShape="1">
            <a:blip r:embed="rId3">
              <a:alphaModFix/>
            </a:blip>
            <a:srcRect b="50474"/>
            <a:stretch/>
          </p:blipFill>
          <p:spPr>
            <a:xfrm>
              <a:off x="340009" y="2362026"/>
              <a:ext cx="6473965" cy="450781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37" name="Google Shape;537;p24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40009" y="2375"/>
              <a:ext cx="6473965" cy="317754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38" name="Google Shape;538;p24"/>
            <p:cNvPicPr preferRelativeResize="0"/>
            <p:nvPr/>
          </p:nvPicPr>
          <p:blipFill rotWithShape="1">
            <a:blip r:embed="rId3">
              <a:alphaModFix/>
            </a:blip>
            <a:srcRect t="7566" r="91058" b="90274"/>
            <a:stretch/>
          </p:blipFill>
          <p:spPr>
            <a:xfrm>
              <a:off x="344026" y="3050849"/>
              <a:ext cx="578918" cy="196553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39" name="Google Shape;539;p24"/>
          <p:cNvGrpSpPr/>
          <p:nvPr/>
        </p:nvGrpSpPr>
        <p:grpSpPr>
          <a:xfrm rot="5400000">
            <a:off x="10570925" y="-538035"/>
            <a:ext cx="360000" cy="2160000"/>
            <a:chOff x="11470925" y="361612"/>
            <a:chExt cx="360000" cy="2160000"/>
          </a:xfrm>
        </p:grpSpPr>
        <p:sp>
          <p:nvSpPr>
            <p:cNvPr id="540" name="Google Shape;540;p24"/>
            <p:cNvSpPr/>
            <p:nvPr/>
          </p:nvSpPr>
          <p:spPr>
            <a:xfrm>
              <a:off x="11470925" y="361612"/>
              <a:ext cx="360000" cy="360000"/>
            </a:xfrm>
            <a:prstGeom prst="rect">
              <a:avLst/>
            </a:prstGeom>
            <a:solidFill>
              <a:srgbClr val="0255A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1" name="Google Shape;541;p24"/>
            <p:cNvSpPr/>
            <p:nvPr/>
          </p:nvSpPr>
          <p:spPr>
            <a:xfrm>
              <a:off x="11470925" y="721612"/>
              <a:ext cx="360000" cy="360000"/>
            </a:xfrm>
            <a:prstGeom prst="rect">
              <a:avLst/>
            </a:prstGeom>
            <a:solidFill>
              <a:srgbClr val="3F88C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2" name="Google Shape;542;p24"/>
            <p:cNvSpPr/>
            <p:nvPr/>
          </p:nvSpPr>
          <p:spPr>
            <a:xfrm>
              <a:off x="11470925" y="1441612"/>
              <a:ext cx="360000" cy="360000"/>
            </a:xfrm>
            <a:prstGeom prst="rect">
              <a:avLst/>
            </a:prstGeom>
            <a:solidFill>
              <a:srgbClr val="B69B3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3" name="Google Shape;543;p24"/>
            <p:cNvSpPr/>
            <p:nvPr/>
          </p:nvSpPr>
          <p:spPr>
            <a:xfrm>
              <a:off x="11470925" y="1801612"/>
              <a:ext cx="360000" cy="360000"/>
            </a:xfrm>
            <a:prstGeom prst="rect">
              <a:avLst/>
            </a:prstGeom>
            <a:solidFill>
              <a:srgbClr val="D1BE8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4" name="Google Shape;544;p24"/>
            <p:cNvSpPr/>
            <p:nvPr/>
          </p:nvSpPr>
          <p:spPr>
            <a:xfrm>
              <a:off x="11470925" y="1081612"/>
              <a:ext cx="360000" cy="360000"/>
            </a:xfrm>
            <a:prstGeom prst="rect">
              <a:avLst/>
            </a:prstGeom>
            <a:solidFill>
              <a:srgbClr val="629EC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5" name="Google Shape;545;p24"/>
            <p:cNvSpPr/>
            <p:nvPr/>
          </p:nvSpPr>
          <p:spPr>
            <a:xfrm>
              <a:off x="11470925" y="2161612"/>
              <a:ext cx="360000" cy="360000"/>
            </a:xfrm>
            <a:prstGeom prst="rect">
              <a:avLst/>
            </a:prstGeom>
            <a:solidFill>
              <a:srgbClr val="E0D8B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546" name="Google Shape;546;p24"/>
          <p:cNvPicPr preferRelativeResize="0"/>
          <p:nvPr/>
        </p:nvPicPr>
        <p:blipFill rotWithShape="1">
          <a:blip r:embed="rId3">
            <a:alphaModFix/>
          </a:blip>
          <a:srcRect t="50508"/>
          <a:stretch/>
        </p:blipFill>
        <p:spPr>
          <a:xfrm>
            <a:off x="6176788" y="1021839"/>
            <a:ext cx="5673928" cy="3948046"/>
          </a:xfrm>
          <a:prstGeom prst="rect">
            <a:avLst/>
          </a:prstGeom>
          <a:noFill/>
          <a:ln>
            <a:noFill/>
          </a:ln>
        </p:spPr>
      </p:pic>
      <p:sp>
        <p:nvSpPr>
          <p:cNvPr id="547" name="Google Shape;547;p24"/>
          <p:cNvSpPr/>
          <p:nvPr/>
        </p:nvSpPr>
        <p:spPr>
          <a:xfrm rot="-637344">
            <a:off x="6046476" y="4782010"/>
            <a:ext cx="462968" cy="231484"/>
          </a:xfrm>
          <a:prstGeom prst="ellipse">
            <a:avLst/>
          </a:prstGeom>
          <a:noFill/>
          <a:ln w="254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8" name="Google Shape;548;p24"/>
          <p:cNvSpPr txBox="1"/>
          <p:nvPr/>
        </p:nvSpPr>
        <p:spPr>
          <a:xfrm>
            <a:off x="7537391" y="4952467"/>
            <a:ext cx="3597778" cy="13618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50"/>
              <a:buFont typeface="Arial"/>
              <a:buNone/>
            </a:pPr>
            <a:r>
              <a:rPr lang="pt-BR" sz="165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Temas: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50"/>
              <a:buFont typeface="Arial"/>
              <a:buChar char="•"/>
            </a:pPr>
            <a:r>
              <a:rPr lang="pt-BR" sz="16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Modelo de negócios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50"/>
              <a:buFont typeface="Arial"/>
              <a:buChar char="•"/>
            </a:pPr>
            <a:r>
              <a:rPr lang="pt-BR" sz="16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Inovação e empreendedorismo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50"/>
              <a:buFont typeface="Arial"/>
              <a:buChar char="•"/>
            </a:pPr>
            <a:r>
              <a:rPr lang="pt-BR" sz="16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Desenvolvimento e implementação de estratégias empresariais.</a:t>
            </a:r>
            <a:endParaRPr sz="16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1" name="Google Shape;2081;p128"/>
          <p:cNvSpPr/>
          <p:nvPr/>
        </p:nvSpPr>
        <p:spPr>
          <a:xfrm>
            <a:off x="11470925" y="361612"/>
            <a:ext cx="360000" cy="360000"/>
          </a:xfrm>
          <a:prstGeom prst="rect">
            <a:avLst/>
          </a:prstGeom>
          <a:solidFill>
            <a:srgbClr val="0255A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2" name="Google Shape;2082;p128"/>
          <p:cNvSpPr/>
          <p:nvPr/>
        </p:nvSpPr>
        <p:spPr>
          <a:xfrm>
            <a:off x="11470925" y="721612"/>
            <a:ext cx="360000" cy="360000"/>
          </a:xfrm>
          <a:prstGeom prst="rect">
            <a:avLst/>
          </a:prstGeom>
          <a:solidFill>
            <a:srgbClr val="3F88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3" name="Google Shape;2083;p128"/>
          <p:cNvSpPr/>
          <p:nvPr/>
        </p:nvSpPr>
        <p:spPr>
          <a:xfrm>
            <a:off x="11470925" y="1441612"/>
            <a:ext cx="360000" cy="360000"/>
          </a:xfrm>
          <a:prstGeom prst="rect">
            <a:avLst/>
          </a:prstGeom>
          <a:solidFill>
            <a:srgbClr val="B69B3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4" name="Google Shape;2084;p128"/>
          <p:cNvSpPr/>
          <p:nvPr/>
        </p:nvSpPr>
        <p:spPr>
          <a:xfrm>
            <a:off x="11470925" y="1801612"/>
            <a:ext cx="360000" cy="360000"/>
          </a:xfrm>
          <a:prstGeom prst="rect">
            <a:avLst/>
          </a:prstGeom>
          <a:solidFill>
            <a:srgbClr val="D1BE8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5" name="Google Shape;2085;p128"/>
          <p:cNvSpPr/>
          <p:nvPr/>
        </p:nvSpPr>
        <p:spPr>
          <a:xfrm>
            <a:off x="11470925" y="1081612"/>
            <a:ext cx="360000" cy="360000"/>
          </a:xfrm>
          <a:prstGeom prst="rect">
            <a:avLst/>
          </a:prstGeom>
          <a:solidFill>
            <a:srgbClr val="629EC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6" name="Google Shape;2086;p128"/>
          <p:cNvSpPr/>
          <p:nvPr/>
        </p:nvSpPr>
        <p:spPr>
          <a:xfrm>
            <a:off x="11470925" y="2161612"/>
            <a:ext cx="360000" cy="360000"/>
          </a:xfrm>
          <a:prstGeom prst="rect">
            <a:avLst/>
          </a:prstGeom>
          <a:solidFill>
            <a:srgbClr val="E0D8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087" name="Google Shape;2087;p128"/>
          <p:cNvGrpSpPr/>
          <p:nvPr/>
        </p:nvGrpSpPr>
        <p:grpSpPr>
          <a:xfrm>
            <a:off x="7469024" y="3621697"/>
            <a:ext cx="4722976" cy="3240000"/>
            <a:chOff x="7469024" y="3621697"/>
            <a:chExt cx="4722976" cy="3240000"/>
          </a:xfrm>
        </p:grpSpPr>
        <p:sp>
          <p:nvSpPr>
            <p:cNvPr id="2088" name="Google Shape;2088;p128"/>
            <p:cNvSpPr/>
            <p:nvPr/>
          </p:nvSpPr>
          <p:spPr>
            <a:xfrm>
              <a:off x="7469025" y="3621697"/>
              <a:ext cx="4722975" cy="3240000"/>
            </a:xfrm>
            <a:prstGeom prst="triangle">
              <a:avLst>
                <a:gd name="adj" fmla="val 100000"/>
              </a:avLst>
            </a:prstGeom>
            <a:solidFill>
              <a:srgbClr val="E0D8B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89" name="Google Shape;2089;p128"/>
            <p:cNvSpPr/>
            <p:nvPr/>
          </p:nvSpPr>
          <p:spPr>
            <a:xfrm>
              <a:off x="7469025" y="4696387"/>
              <a:ext cx="4722975" cy="2160000"/>
            </a:xfrm>
            <a:prstGeom prst="triangle">
              <a:avLst>
                <a:gd name="adj" fmla="val 100000"/>
              </a:avLst>
            </a:prstGeom>
            <a:solidFill>
              <a:srgbClr val="629EC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0" name="Google Shape;2090;p128"/>
            <p:cNvSpPr/>
            <p:nvPr/>
          </p:nvSpPr>
          <p:spPr>
            <a:xfrm>
              <a:off x="7469024" y="5776387"/>
              <a:ext cx="4722975" cy="1080000"/>
            </a:xfrm>
            <a:prstGeom prst="triangle">
              <a:avLst>
                <a:gd name="adj" fmla="val 100000"/>
              </a:avLst>
            </a:prstGeom>
            <a:solidFill>
              <a:srgbClr val="0255A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091" name="Google Shape;2091;p1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79888" y="5978330"/>
            <a:ext cx="1027714" cy="36150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2" name="Google Shape;2092;p12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34362" y="5795259"/>
            <a:ext cx="2068612" cy="72765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093" name="Google Shape;2093;p128"/>
          <p:cNvCxnSpPr/>
          <p:nvPr/>
        </p:nvCxnSpPr>
        <p:spPr>
          <a:xfrm>
            <a:off x="2495376" y="5799366"/>
            <a:ext cx="0" cy="719437"/>
          </a:xfrm>
          <a:prstGeom prst="straightConnector1">
            <a:avLst/>
          </a:prstGeom>
          <a:noFill/>
          <a:ln w="15875" cap="flat" cmpd="sng">
            <a:solidFill>
              <a:srgbClr val="969494"/>
            </a:solidFill>
            <a:prstDash val="solid"/>
            <a:miter lim="800000"/>
            <a:headEnd type="none" w="sm" len="sm"/>
            <a:tailEnd type="none" w="sm" len="sm"/>
          </a:ln>
        </p:spPr>
      </p:cxnSp>
      <p:grpSp>
        <p:nvGrpSpPr>
          <p:cNvPr id="2094" name="Google Shape;2094;p128"/>
          <p:cNvGrpSpPr/>
          <p:nvPr/>
        </p:nvGrpSpPr>
        <p:grpSpPr>
          <a:xfrm rot="10800000">
            <a:off x="0" y="0"/>
            <a:ext cx="4723200" cy="3240000"/>
            <a:chOff x="7469024" y="3621697"/>
            <a:chExt cx="4722976" cy="3240000"/>
          </a:xfrm>
        </p:grpSpPr>
        <p:sp>
          <p:nvSpPr>
            <p:cNvPr id="2095" name="Google Shape;2095;p128"/>
            <p:cNvSpPr/>
            <p:nvPr/>
          </p:nvSpPr>
          <p:spPr>
            <a:xfrm>
              <a:off x="7469025" y="3621697"/>
              <a:ext cx="4722975" cy="3240000"/>
            </a:xfrm>
            <a:prstGeom prst="triangle">
              <a:avLst>
                <a:gd name="adj" fmla="val 100000"/>
              </a:avLst>
            </a:prstGeom>
            <a:solidFill>
              <a:srgbClr val="E0D8B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6" name="Google Shape;2096;p128"/>
            <p:cNvSpPr/>
            <p:nvPr/>
          </p:nvSpPr>
          <p:spPr>
            <a:xfrm>
              <a:off x="7469025" y="4696387"/>
              <a:ext cx="4722975" cy="2160000"/>
            </a:xfrm>
            <a:prstGeom prst="triangle">
              <a:avLst>
                <a:gd name="adj" fmla="val 100000"/>
              </a:avLst>
            </a:prstGeom>
            <a:solidFill>
              <a:srgbClr val="629EC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7" name="Google Shape;2097;p128"/>
            <p:cNvSpPr/>
            <p:nvPr/>
          </p:nvSpPr>
          <p:spPr>
            <a:xfrm>
              <a:off x="7469024" y="5776387"/>
              <a:ext cx="4722975" cy="1080000"/>
            </a:xfrm>
            <a:prstGeom prst="triangle">
              <a:avLst>
                <a:gd name="adj" fmla="val 100000"/>
              </a:avLst>
            </a:prstGeom>
            <a:solidFill>
              <a:srgbClr val="0255A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098" name="Google Shape;2098;p128"/>
          <p:cNvSpPr txBox="1"/>
          <p:nvPr/>
        </p:nvSpPr>
        <p:spPr>
          <a:xfrm>
            <a:off x="0" y="2283891"/>
            <a:ext cx="12192000" cy="2308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pt-BR" sz="4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Dúvidas</a:t>
            </a:r>
            <a:r>
              <a:rPr lang="pt-BR" sz="4500" b="1" i="0" u="none" strike="noStrike" cap="none">
                <a:solidFill>
                  <a:schemeClr val="dk1"/>
                </a:solidFill>
                <a:latin typeface="Arial Rounded"/>
                <a:ea typeface="Arial Rounded"/>
                <a:cs typeface="Arial Rounded"/>
                <a:sym typeface="Arial Rounded"/>
              </a:rPr>
              <a:t>?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pt-BR" sz="4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Sugestões</a:t>
            </a:r>
            <a:r>
              <a:rPr lang="pt-BR" sz="4500" b="1" i="0" u="none" strike="noStrike" cap="none">
                <a:solidFill>
                  <a:schemeClr val="dk1"/>
                </a:solidFill>
                <a:latin typeface="Arial Rounded"/>
                <a:ea typeface="Arial Rounded"/>
                <a:cs typeface="Arial Rounded"/>
                <a:sym typeface="Arial Rounded"/>
              </a:rPr>
              <a:t>?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pt-BR" sz="4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Comentários</a:t>
            </a:r>
            <a:r>
              <a:rPr lang="pt-BR" sz="4500" b="1" i="0" u="none" strike="noStrike" cap="none">
                <a:solidFill>
                  <a:schemeClr val="dk1"/>
                </a:solidFill>
                <a:latin typeface="Arial Rounded"/>
                <a:ea typeface="Arial Rounded"/>
                <a:cs typeface="Arial Rounded"/>
                <a:sym typeface="Arial Rounded"/>
              </a:rPr>
              <a:t>?</a:t>
            </a:r>
            <a:endParaRPr sz="4500" b="1" i="0" u="none" strike="noStrike" cap="none">
              <a:solidFill>
                <a:schemeClr val="dk1"/>
              </a:solidFill>
              <a:latin typeface="Arial Rounded"/>
              <a:ea typeface="Arial Rounded"/>
              <a:cs typeface="Arial Rounded"/>
              <a:sym typeface="Arial Rounded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3851399083c_0_0"/>
          <p:cNvSpPr txBox="1"/>
          <p:nvPr/>
        </p:nvSpPr>
        <p:spPr>
          <a:xfrm>
            <a:off x="-41950" y="96337"/>
            <a:ext cx="11470800" cy="135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pt-BR" sz="4100" b="1" i="0" u="none" strike="noStrike" cap="non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O que os professores precisam saber </a:t>
            </a:r>
            <a:endParaRPr sz="4100" b="1" i="0" u="none" strike="noStrike" cap="non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pt-BR" sz="4100" b="1" i="0" u="none" strike="noStrike" cap="non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sobre o ENADE</a:t>
            </a:r>
            <a:r>
              <a:rPr lang="pt-BR" sz="4100" b="1" i="0" u="none" strike="noStrike" cap="none">
                <a:solidFill>
                  <a:srgbClr val="00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?</a:t>
            </a:r>
            <a:endParaRPr sz="4100" b="1" i="0" u="none" strike="noStrike" cap="none">
              <a:solidFill>
                <a:srgbClr val="000000"/>
              </a:solidFill>
              <a:latin typeface="Arial Rounded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90" name="Google Shape;90;g3851399083c_0_0"/>
          <p:cNvSpPr txBox="1"/>
          <p:nvPr/>
        </p:nvSpPr>
        <p:spPr>
          <a:xfrm>
            <a:off x="334362" y="1472054"/>
            <a:ext cx="10801500" cy="43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3556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●"/>
            </a:pP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 ENADE 2025 virá com </a:t>
            </a:r>
            <a:r>
              <a:rPr lang="pt-BR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mudanças relevantes</a:t>
            </a: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exigindo preparação mais </a:t>
            </a:r>
            <a:r>
              <a:rPr lang="pt-BR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estratégica</a:t>
            </a: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5560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●"/>
            </a:pP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 prova terá 46 questões e duração de 4 horas (tempo de prova também é um desafio): 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marR="0" lvl="1" indent="-35560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○"/>
            </a:pPr>
            <a:r>
              <a:rPr lang="pt-BR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30 objetivas específicas,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marR="0" lvl="1" indent="-35560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○"/>
            </a:pPr>
            <a:r>
              <a:rPr lang="pt-BR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 discursiva específica</a:t>
            </a: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(</a:t>
            </a:r>
            <a:r>
              <a:rPr lang="pt-BR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apesar de única, terá </a:t>
            </a:r>
            <a:r>
              <a:rPr lang="pt-BR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peso significativo</a:t>
            </a:r>
            <a:r>
              <a:rPr lang="pt-BR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r>
              <a:rPr lang="pt-BR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 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marR="0" lvl="1" indent="-35560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○"/>
            </a:pPr>
            <a:r>
              <a:rPr lang="pt-BR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15 objetivas de formação geral</a:t>
            </a: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5560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●"/>
            </a:pP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 nova matriz cobra mais do que conteúdos teóricos: exige </a:t>
            </a:r>
            <a:r>
              <a:rPr lang="pt-BR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pensamento crítico</a:t>
            </a: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pt-BR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uso de dados</a:t>
            </a: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pt-BR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ESG</a:t>
            </a: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pt-BR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inovação</a:t>
            </a: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pt-BR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sustentabilidade</a:t>
            </a: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pt-BR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diversidade</a:t>
            </a: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e foco em </a:t>
            </a:r>
            <a:r>
              <a:rPr lang="pt-BR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resolução de problemas reais</a:t>
            </a: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55600" algn="just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rgbClr val="000000"/>
              </a:buClr>
              <a:buSzPts val="2000"/>
              <a:buFont typeface="Arial"/>
              <a:buChar char="●"/>
            </a:pP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 avaliação busca um perfil de egresso com </a:t>
            </a:r>
            <a:r>
              <a:rPr lang="pt-BR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visão sistêmica</a:t>
            </a: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pt-BR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proatividade</a:t>
            </a: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e capacidade de </a:t>
            </a:r>
            <a:r>
              <a:rPr lang="pt-BR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aplicar o conhecimento</a:t>
            </a: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com lógica e evidências.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1" name="Google Shape;91;g3851399083c_0_0"/>
          <p:cNvGrpSpPr/>
          <p:nvPr/>
        </p:nvGrpSpPr>
        <p:grpSpPr>
          <a:xfrm>
            <a:off x="11470925" y="361612"/>
            <a:ext cx="360000" cy="2160000"/>
            <a:chOff x="11470925" y="361612"/>
            <a:chExt cx="360000" cy="2160000"/>
          </a:xfrm>
        </p:grpSpPr>
        <p:sp>
          <p:nvSpPr>
            <p:cNvPr id="92" name="Google Shape;92;g3851399083c_0_0"/>
            <p:cNvSpPr/>
            <p:nvPr/>
          </p:nvSpPr>
          <p:spPr>
            <a:xfrm>
              <a:off x="11470925" y="361612"/>
              <a:ext cx="360000" cy="360000"/>
            </a:xfrm>
            <a:prstGeom prst="rect">
              <a:avLst/>
            </a:prstGeom>
            <a:solidFill>
              <a:srgbClr val="0255A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" name="Google Shape;93;g3851399083c_0_0"/>
            <p:cNvSpPr/>
            <p:nvPr/>
          </p:nvSpPr>
          <p:spPr>
            <a:xfrm>
              <a:off x="11470925" y="721612"/>
              <a:ext cx="360000" cy="360000"/>
            </a:xfrm>
            <a:prstGeom prst="rect">
              <a:avLst/>
            </a:prstGeom>
            <a:solidFill>
              <a:srgbClr val="3F88C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" name="Google Shape;94;g3851399083c_0_0"/>
            <p:cNvSpPr/>
            <p:nvPr/>
          </p:nvSpPr>
          <p:spPr>
            <a:xfrm>
              <a:off x="11470925" y="1441612"/>
              <a:ext cx="360000" cy="360000"/>
            </a:xfrm>
            <a:prstGeom prst="rect">
              <a:avLst/>
            </a:prstGeom>
            <a:solidFill>
              <a:srgbClr val="B69B3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" name="Google Shape;95;g3851399083c_0_0"/>
            <p:cNvSpPr/>
            <p:nvPr/>
          </p:nvSpPr>
          <p:spPr>
            <a:xfrm>
              <a:off x="11470925" y="1801612"/>
              <a:ext cx="360000" cy="360000"/>
            </a:xfrm>
            <a:prstGeom prst="rect">
              <a:avLst/>
            </a:prstGeom>
            <a:solidFill>
              <a:srgbClr val="D1BE8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" name="Google Shape;96;g3851399083c_0_0"/>
            <p:cNvSpPr/>
            <p:nvPr/>
          </p:nvSpPr>
          <p:spPr>
            <a:xfrm>
              <a:off x="11470925" y="1081612"/>
              <a:ext cx="360000" cy="360000"/>
            </a:xfrm>
            <a:prstGeom prst="rect">
              <a:avLst/>
            </a:prstGeom>
            <a:solidFill>
              <a:srgbClr val="629EC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" name="Google Shape;97;g3851399083c_0_0"/>
            <p:cNvSpPr/>
            <p:nvPr/>
          </p:nvSpPr>
          <p:spPr>
            <a:xfrm>
              <a:off x="11470925" y="2161612"/>
              <a:ext cx="360000" cy="360000"/>
            </a:xfrm>
            <a:prstGeom prst="rect">
              <a:avLst/>
            </a:prstGeom>
            <a:solidFill>
              <a:srgbClr val="E0D8B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98" name="Google Shape;98;g3851399083c_0_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79888" y="5978330"/>
            <a:ext cx="1027714" cy="361507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g3851399083c_0_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34362" y="5795259"/>
            <a:ext cx="2068612" cy="72765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0" name="Google Shape;100;g3851399083c_0_0"/>
          <p:cNvCxnSpPr/>
          <p:nvPr/>
        </p:nvCxnSpPr>
        <p:spPr>
          <a:xfrm>
            <a:off x="2495376" y="5799366"/>
            <a:ext cx="0" cy="719400"/>
          </a:xfrm>
          <a:prstGeom prst="straightConnector1">
            <a:avLst/>
          </a:prstGeom>
          <a:noFill/>
          <a:ln w="15875" cap="flat" cmpd="sng">
            <a:solidFill>
              <a:srgbClr val="969494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01" name="Google Shape;101;g3851399083c_0_0"/>
          <p:cNvSpPr/>
          <p:nvPr/>
        </p:nvSpPr>
        <p:spPr>
          <a:xfrm>
            <a:off x="811850" y="538385"/>
            <a:ext cx="360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g3851399083c_0_0"/>
          <p:cNvSpPr txBox="1"/>
          <p:nvPr/>
        </p:nvSpPr>
        <p:spPr>
          <a:xfrm>
            <a:off x="3518526" y="5958975"/>
            <a:ext cx="2175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 b="0" i="0" u="none" strike="noStrike" cap="none">
                <a:solidFill>
                  <a:srgbClr val="969494"/>
                </a:solidFill>
                <a:latin typeface="Calibri"/>
                <a:ea typeface="Calibri"/>
                <a:cs typeface="Calibri"/>
                <a:sym typeface="Calibri"/>
              </a:rPr>
              <a:t>OUTUBRO DE 2025</a:t>
            </a:r>
            <a:endParaRPr sz="2000" b="0" i="0" u="none" strike="noStrike" cap="none">
              <a:solidFill>
                <a:srgbClr val="96949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03" name="Google Shape;103;g3851399083c_0_0"/>
          <p:cNvCxnSpPr/>
          <p:nvPr/>
        </p:nvCxnSpPr>
        <p:spPr>
          <a:xfrm>
            <a:off x="3489496" y="5799366"/>
            <a:ext cx="0" cy="719400"/>
          </a:xfrm>
          <a:prstGeom prst="straightConnector1">
            <a:avLst/>
          </a:prstGeom>
          <a:noFill/>
          <a:ln w="15875" cap="flat" cmpd="sng">
            <a:solidFill>
              <a:srgbClr val="969494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04" name="Google Shape;104;g3851399083c_0_0"/>
          <p:cNvCxnSpPr/>
          <p:nvPr/>
        </p:nvCxnSpPr>
        <p:spPr>
          <a:xfrm>
            <a:off x="5693440" y="5808503"/>
            <a:ext cx="0" cy="719400"/>
          </a:xfrm>
          <a:prstGeom prst="straightConnector1">
            <a:avLst/>
          </a:prstGeom>
          <a:noFill/>
          <a:ln w="15875" cap="flat" cmpd="sng">
            <a:solidFill>
              <a:srgbClr val="969494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5" name="Google Shape;105;g3851399083c_0_0"/>
          <p:cNvSpPr txBox="1"/>
          <p:nvPr/>
        </p:nvSpPr>
        <p:spPr>
          <a:xfrm>
            <a:off x="5734541" y="5880177"/>
            <a:ext cx="56679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1600" b="0" i="0" u="none" strike="noStrike" cap="none">
                <a:solidFill>
                  <a:srgbClr val="969494"/>
                </a:solidFill>
                <a:latin typeface="Calibri"/>
                <a:ea typeface="Calibri"/>
                <a:cs typeface="Calibri"/>
                <a:sym typeface="Calibri"/>
              </a:rPr>
              <a:t>Fonte: </a:t>
            </a:r>
            <a:r>
              <a:rPr lang="pt-BR" sz="1600" b="0" i="0" u="sng" strike="noStrike" cap="non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ENADE 2025 - Administração - Mais Conteúdo, Mais Cobrança, Menos Tempo: Seu Curso Está Pronto?</a:t>
            </a:r>
            <a:endParaRPr sz="1600" b="0" i="0" u="none" strike="noStrike" cap="none">
              <a:solidFill>
                <a:srgbClr val="96949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3851399083c_0_20"/>
          <p:cNvSpPr txBox="1"/>
          <p:nvPr/>
        </p:nvSpPr>
        <p:spPr>
          <a:xfrm>
            <a:off x="0" y="361612"/>
            <a:ext cx="114708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pt-BR" sz="4100" b="1" i="0" u="none" strike="noStrike" cap="non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Orientações para gravação do vídeo</a:t>
            </a:r>
            <a:endParaRPr sz="4100" b="1" i="0" u="none" strike="noStrike" cap="none">
              <a:solidFill>
                <a:srgbClr val="000000"/>
              </a:solidFill>
              <a:latin typeface="Arial Rounded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111" name="Google Shape;111;g3851399083c_0_20"/>
          <p:cNvSpPr txBox="1"/>
          <p:nvPr/>
        </p:nvSpPr>
        <p:spPr>
          <a:xfrm>
            <a:off x="701200" y="1432084"/>
            <a:ext cx="10586700" cy="387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3238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•"/>
            </a:pPr>
            <a:r>
              <a:rPr lang="pt-BR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Objetivo</a:t>
            </a: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apoiar os estudantes concluintes do Curso de Administração que irão realizar a prova ENADE em </a:t>
            </a:r>
            <a:r>
              <a:rPr lang="pt-BR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23/11</a:t>
            </a:r>
            <a:r>
              <a:rPr lang="pt-BR" sz="2000"/>
              <a:t>.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2385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•"/>
            </a:pPr>
            <a:r>
              <a:rPr lang="pt-BR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Conteúdo sugerido para gravação do vídeo</a:t>
            </a: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marR="0" lvl="1" indent="-32385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○"/>
            </a:pP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comentar e revisar as </a:t>
            </a:r>
            <a:r>
              <a:rPr lang="pt-BR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questões e o gabarito</a:t>
            </a: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das provas anteriores, destacando o formato da prova, conceitos abordados e dicas, se for o caso;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marR="0" lvl="1" indent="-35560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○"/>
            </a:pPr>
            <a:r>
              <a:rPr lang="pt-BR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estimular o aluno a </a:t>
            </a:r>
            <a:r>
              <a:rPr lang="pt-BR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entender</a:t>
            </a:r>
            <a:r>
              <a:rPr lang="pt-BR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pt-BR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interpretar</a:t>
            </a:r>
            <a:r>
              <a:rPr lang="pt-BR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pt-BR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aplicar</a:t>
            </a:r>
            <a:r>
              <a:rPr lang="pt-BR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 </a:t>
            </a:r>
            <a:r>
              <a:rPr lang="pt-BR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justificar</a:t>
            </a:r>
            <a:r>
              <a:rPr lang="pt-BR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suas respostas;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marR="0" lvl="1" indent="-355600" algn="just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2000"/>
              <a:buFont typeface="Arial"/>
              <a:buChar char="○"/>
            </a:pPr>
            <a:r>
              <a:rPr lang="pt-BR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conectar teoria com exemplos práticos e atuais</a:t>
            </a:r>
            <a:r>
              <a:rPr lang="pt-BR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(cases, dados, análises, contextos reais)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2" name="Google Shape;112;g3851399083c_0_20"/>
          <p:cNvGrpSpPr/>
          <p:nvPr/>
        </p:nvGrpSpPr>
        <p:grpSpPr>
          <a:xfrm>
            <a:off x="11470925" y="361612"/>
            <a:ext cx="360000" cy="2160000"/>
            <a:chOff x="11470925" y="361612"/>
            <a:chExt cx="360000" cy="2160000"/>
          </a:xfrm>
        </p:grpSpPr>
        <p:sp>
          <p:nvSpPr>
            <p:cNvPr id="113" name="Google Shape;113;g3851399083c_0_20"/>
            <p:cNvSpPr/>
            <p:nvPr/>
          </p:nvSpPr>
          <p:spPr>
            <a:xfrm>
              <a:off x="11470925" y="361612"/>
              <a:ext cx="360000" cy="360000"/>
            </a:xfrm>
            <a:prstGeom prst="rect">
              <a:avLst/>
            </a:prstGeom>
            <a:solidFill>
              <a:srgbClr val="0255A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" name="Google Shape;114;g3851399083c_0_20"/>
            <p:cNvSpPr/>
            <p:nvPr/>
          </p:nvSpPr>
          <p:spPr>
            <a:xfrm>
              <a:off x="11470925" y="721612"/>
              <a:ext cx="360000" cy="360000"/>
            </a:xfrm>
            <a:prstGeom prst="rect">
              <a:avLst/>
            </a:prstGeom>
            <a:solidFill>
              <a:srgbClr val="3F88C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" name="Google Shape;115;g3851399083c_0_20"/>
            <p:cNvSpPr/>
            <p:nvPr/>
          </p:nvSpPr>
          <p:spPr>
            <a:xfrm>
              <a:off x="11470925" y="1441612"/>
              <a:ext cx="360000" cy="360000"/>
            </a:xfrm>
            <a:prstGeom prst="rect">
              <a:avLst/>
            </a:prstGeom>
            <a:solidFill>
              <a:srgbClr val="B69B3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" name="Google Shape;116;g3851399083c_0_20"/>
            <p:cNvSpPr/>
            <p:nvPr/>
          </p:nvSpPr>
          <p:spPr>
            <a:xfrm>
              <a:off x="11470925" y="1801612"/>
              <a:ext cx="360000" cy="360000"/>
            </a:xfrm>
            <a:prstGeom prst="rect">
              <a:avLst/>
            </a:prstGeom>
            <a:solidFill>
              <a:srgbClr val="D1BE8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" name="Google Shape;117;g3851399083c_0_20"/>
            <p:cNvSpPr/>
            <p:nvPr/>
          </p:nvSpPr>
          <p:spPr>
            <a:xfrm>
              <a:off x="11470925" y="1081612"/>
              <a:ext cx="360000" cy="360000"/>
            </a:xfrm>
            <a:prstGeom prst="rect">
              <a:avLst/>
            </a:prstGeom>
            <a:solidFill>
              <a:srgbClr val="629EC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" name="Google Shape;118;g3851399083c_0_20"/>
            <p:cNvSpPr/>
            <p:nvPr/>
          </p:nvSpPr>
          <p:spPr>
            <a:xfrm>
              <a:off x="11470925" y="2161612"/>
              <a:ext cx="360000" cy="360000"/>
            </a:xfrm>
            <a:prstGeom prst="rect">
              <a:avLst/>
            </a:prstGeom>
            <a:solidFill>
              <a:srgbClr val="E0D8B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19" name="Google Shape;119;g3851399083c_0_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79888" y="5978330"/>
            <a:ext cx="1027714" cy="3615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g3851399083c_0_2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34362" y="5795259"/>
            <a:ext cx="2068612" cy="72765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1" name="Google Shape;121;g3851399083c_0_20"/>
          <p:cNvCxnSpPr/>
          <p:nvPr/>
        </p:nvCxnSpPr>
        <p:spPr>
          <a:xfrm>
            <a:off x="2495376" y="5799366"/>
            <a:ext cx="0" cy="719400"/>
          </a:xfrm>
          <a:prstGeom prst="straightConnector1">
            <a:avLst/>
          </a:prstGeom>
          <a:noFill/>
          <a:ln w="15875" cap="flat" cmpd="sng">
            <a:solidFill>
              <a:srgbClr val="969494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22" name="Google Shape;122;g3851399083c_0_20"/>
          <p:cNvSpPr/>
          <p:nvPr/>
        </p:nvSpPr>
        <p:spPr>
          <a:xfrm>
            <a:off x="811850" y="538385"/>
            <a:ext cx="360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g3851399083c_0_20"/>
          <p:cNvSpPr txBox="1"/>
          <p:nvPr/>
        </p:nvSpPr>
        <p:spPr>
          <a:xfrm>
            <a:off x="3518526" y="5958983"/>
            <a:ext cx="44613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 b="0" i="0" u="none" strike="noStrike" cap="none">
                <a:solidFill>
                  <a:srgbClr val="969494"/>
                </a:solidFill>
                <a:latin typeface="Calibri"/>
                <a:ea typeface="Calibri"/>
                <a:cs typeface="Calibri"/>
                <a:sym typeface="Calibri"/>
              </a:rPr>
              <a:t>OUTUBRO DE 2025</a:t>
            </a:r>
            <a:endParaRPr sz="2000" b="0" i="0" u="none" strike="noStrike" cap="none">
              <a:solidFill>
                <a:srgbClr val="96949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24" name="Google Shape;124;g3851399083c_0_20"/>
          <p:cNvCxnSpPr/>
          <p:nvPr/>
        </p:nvCxnSpPr>
        <p:spPr>
          <a:xfrm>
            <a:off x="3489496" y="5799366"/>
            <a:ext cx="0" cy="719400"/>
          </a:xfrm>
          <a:prstGeom prst="straightConnector1">
            <a:avLst/>
          </a:prstGeom>
          <a:noFill/>
          <a:ln w="15875" cap="flat" cmpd="sng">
            <a:solidFill>
              <a:srgbClr val="969494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p18"/>
          <p:cNvSpPr/>
          <p:nvPr/>
        </p:nvSpPr>
        <p:spPr>
          <a:xfrm>
            <a:off x="7469025" y="3621697"/>
            <a:ext cx="4722975" cy="3240000"/>
          </a:xfrm>
          <a:prstGeom prst="triangle">
            <a:avLst>
              <a:gd name="adj" fmla="val 100000"/>
            </a:avLst>
          </a:prstGeom>
          <a:solidFill>
            <a:srgbClr val="E0D8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6" name="Google Shape;496;p18"/>
          <p:cNvSpPr/>
          <p:nvPr/>
        </p:nvSpPr>
        <p:spPr>
          <a:xfrm>
            <a:off x="7469025" y="4696387"/>
            <a:ext cx="4722975" cy="2160000"/>
          </a:xfrm>
          <a:prstGeom prst="triangle">
            <a:avLst>
              <a:gd name="adj" fmla="val 100000"/>
            </a:avLst>
          </a:prstGeom>
          <a:solidFill>
            <a:srgbClr val="629EC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7" name="Google Shape;497;p18"/>
          <p:cNvSpPr txBox="1"/>
          <p:nvPr/>
        </p:nvSpPr>
        <p:spPr>
          <a:xfrm>
            <a:off x="1687236" y="4152743"/>
            <a:ext cx="6885900" cy="477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pt-BR" sz="2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Questões sobre Empreendedorismo </a:t>
            </a:r>
            <a:endParaRPr sz="25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8" name="Google Shape;498;p18"/>
          <p:cNvSpPr/>
          <p:nvPr/>
        </p:nvSpPr>
        <p:spPr>
          <a:xfrm>
            <a:off x="11470925" y="361612"/>
            <a:ext cx="360000" cy="360000"/>
          </a:xfrm>
          <a:prstGeom prst="rect">
            <a:avLst/>
          </a:prstGeom>
          <a:solidFill>
            <a:srgbClr val="0255A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9" name="Google Shape;499;p18"/>
          <p:cNvSpPr/>
          <p:nvPr/>
        </p:nvSpPr>
        <p:spPr>
          <a:xfrm>
            <a:off x="11470925" y="721612"/>
            <a:ext cx="360000" cy="360000"/>
          </a:xfrm>
          <a:prstGeom prst="rect">
            <a:avLst/>
          </a:prstGeom>
          <a:solidFill>
            <a:srgbClr val="3F88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0" name="Google Shape;500;p18"/>
          <p:cNvSpPr/>
          <p:nvPr/>
        </p:nvSpPr>
        <p:spPr>
          <a:xfrm>
            <a:off x="11470925" y="1441612"/>
            <a:ext cx="360000" cy="360000"/>
          </a:xfrm>
          <a:prstGeom prst="rect">
            <a:avLst/>
          </a:prstGeom>
          <a:solidFill>
            <a:srgbClr val="B69B3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1" name="Google Shape;501;p18"/>
          <p:cNvSpPr/>
          <p:nvPr/>
        </p:nvSpPr>
        <p:spPr>
          <a:xfrm>
            <a:off x="11470925" y="1801612"/>
            <a:ext cx="360000" cy="360000"/>
          </a:xfrm>
          <a:prstGeom prst="rect">
            <a:avLst/>
          </a:prstGeom>
          <a:solidFill>
            <a:srgbClr val="D1BE8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2" name="Google Shape;502;p18"/>
          <p:cNvSpPr/>
          <p:nvPr/>
        </p:nvSpPr>
        <p:spPr>
          <a:xfrm>
            <a:off x="11470925" y="1081612"/>
            <a:ext cx="360000" cy="360000"/>
          </a:xfrm>
          <a:prstGeom prst="rect">
            <a:avLst/>
          </a:prstGeom>
          <a:solidFill>
            <a:srgbClr val="629EC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3" name="Google Shape;503;p18"/>
          <p:cNvSpPr/>
          <p:nvPr/>
        </p:nvSpPr>
        <p:spPr>
          <a:xfrm>
            <a:off x="11470925" y="2161612"/>
            <a:ext cx="360000" cy="360000"/>
          </a:xfrm>
          <a:prstGeom prst="rect">
            <a:avLst/>
          </a:prstGeom>
          <a:solidFill>
            <a:srgbClr val="E0D8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4" name="Google Shape;504;p18"/>
          <p:cNvSpPr/>
          <p:nvPr/>
        </p:nvSpPr>
        <p:spPr>
          <a:xfrm>
            <a:off x="7469024" y="5776387"/>
            <a:ext cx="4722975" cy="1080000"/>
          </a:xfrm>
          <a:prstGeom prst="triangle">
            <a:avLst>
              <a:gd name="adj" fmla="val 100000"/>
            </a:avLst>
          </a:prstGeom>
          <a:solidFill>
            <a:srgbClr val="0255A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05" name="Google Shape;505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79888" y="5978330"/>
            <a:ext cx="1027714" cy="361507"/>
          </a:xfrm>
          <a:prstGeom prst="rect">
            <a:avLst/>
          </a:prstGeom>
          <a:noFill/>
          <a:ln>
            <a:noFill/>
          </a:ln>
        </p:spPr>
      </p:pic>
      <p:pic>
        <p:nvPicPr>
          <p:cNvPr id="506" name="Google Shape;506;p1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34362" y="5795259"/>
            <a:ext cx="2068612" cy="72765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07" name="Google Shape;507;p18"/>
          <p:cNvCxnSpPr/>
          <p:nvPr/>
        </p:nvCxnSpPr>
        <p:spPr>
          <a:xfrm>
            <a:off x="2495376" y="5799366"/>
            <a:ext cx="0" cy="719437"/>
          </a:xfrm>
          <a:prstGeom prst="straightConnector1">
            <a:avLst/>
          </a:prstGeom>
          <a:noFill/>
          <a:ln w="15875" cap="flat" cmpd="sng">
            <a:solidFill>
              <a:srgbClr val="969494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508" name="Google Shape;508;p18"/>
          <p:cNvSpPr txBox="1"/>
          <p:nvPr/>
        </p:nvSpPr>
        <p:spPr>
          <a:xfrm>
            <a:off x="3518526" y="5958983"/>
            <a:ext cx="4461445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 b="0" i="0" u="none" strike="noStrike" cap="none">
                <a:solidFill>
                  <a:srgbClr val="969494"/>
                </a:solidFill>
                <a:latin typeface="Calibri"/>
                <a:ea typeface="Calibri"/>
                <a:cs typeface="Calibri"/>
                <a:sym typeface="Calibri"/>
              </a:rPr>
              <a:t>OUTUBRO DE 2025</a:t>
            </a:r>
            <a:endParaRPr sz="2000" b="0" i="0" u="none" strike="noStrike" cap="none">
              <a:solidFill>
                <a:srgbClr val="96949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09" name="Google Shape;509;p18"/>
          <p:cNvCxnSpPr/>
          <p:nvPr/>
        </p:nvCxnSpPr>
        <p:spPr>
          <a:xfrm>
            <a:off x="3489496" y="5799366"/>
            <a:ext cx="0" cy="719437"/>
          </a:xfrm>
          <a:prstGeom prst="straightConnector1">
            <a:avLst/>
          </a:prstGeom>
          <a:noFill/>
          <a:ln w="15875" cap="flat" cmpd="sng">
            <a:solidFill>
              <a:srgbClr val="969494"/>
            </a:solidFill>
            <a:prstDash val="solid"/>
            <a:miter lim="800000"/>
            <a:headEnd type="none" w="sm" len="sm"/>
            <a:tailEnd type="none" w="sm" len="sm"/>
          </a:ln>
        </p:spPr>
      </p:cxnSp>
      <p:grpSp>
        <p:nvGrpSpPr>
          <p:cNvPr id="510" name="Google Shape;510;p18"/>
          <p:cNvGrpSpPr/>
          <p:nvPr/>
        </p:nvGrpSpPr>
        <p:grpSpPr>
          <a:xfrm>
            <a:off x="-42728" y="1093765"/>
            <a:ext cx="8434800" cy="2256344"/>
            <a:chOff x="-42728" y="288006"/>
            <a:chExt cx="8434800" cy="2256344"/>
          </a:xfrm>
        </p:grpSpPr>
        <p:sp>
          <p:nvSpPr>
            <p:cNvPr id="511" name="Google Shape;511;p18"/>
            <p:cNvSpPr txBox="1"/>
            <p:nvPr/>
          </p:nvSpPr>
          <p:spPr>
            <a:xfrm>
              <a:off x="-1" y="666527"/>
              <a:ext cx="7469100" cy="163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0"/>
                <a:buFont typeface="Arial"/>
                <a:buNone/>
              </a:pPr>
              <a:r>
                <a:rPr lang="pt-BR" sz="10000" b="0" i="0" u="none" strike="noStrike" cap="none">
                  <a:solidFill>
                    <a:schemeClr val="dk1"/>
                  </a:solidFill>
                  <a:latin typeface="Gill Sans"/>
                  <a:ea typeface="Gill Sans"/>
                  <a:cs typeface="Gill Sans"/>
                  <a:sym typeface="Gill Sans"/>
                </a:rPr>
                <a:t>ENADE</a:t>
              </a:r>
              <a:endParaRPr sz="10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512" name="Google Shape;512;p18"/>
            <p:cNvSpPr txBox="1"/>
            <p:nvPr/>
          </p:nvSpPr>
          <p:spPr>
            <a:xfrm>
              <a:off x="-42728" y="1713350"/>
              <a:ext cx="8434800" cy="831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800"/>
                <a:buFont typeface="Arial"/>
                <a:buNone/>
              </a:pPr>
              <a:r>
                <a:rPr lang="pt-BR" sz="4800" b="0" i="0" u="none" strike="noStrike" cap="none">
                  <a:solidFill>
                    <a:schemeClr val="dk1"/>
                  </a:solidFill>
                  <a:latin typeface="Gill Sans"/>
                  <a:ea typeface="Gill Sans"/>
                  <a:cs typeface="Gill Sans"/>
                  <a:sym typeface="Gill Sans"/>
                </a:rPr>
                <a:t>2018 &amp; 2022</a:t>
              </a:r>
              <a:endParaRPr sz="4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513" name="Google Shape;513;p18"/>
            <p:cNvSpPr txBox="1"/>
            <p:nvPr/>
          </p:nvSpPr>
          <p:spPr>
            <a:xfrm>
              <a:off x="1702423" y="288006"/>
              <a:ext cx="3755207" cy="831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800"/>
                <a:buFont typeface="Arial"/>
                <a:buNone/>
              </a:pPr>
              <a:r>
                <a:rPr lang="pt-BR" sz="4800" b="0" i="0" u="none" strike="noStrike" cap="none">
                  <a:solidFill>
                    <a:schemeClr val="dk1"/>
                  </a:solidFill>
                  <a:latin typeface="Gill Sans"/>
                  <a:ea typeface="Gill Sans"/>
                  <a:cs typeface="Gill Sans"/>
                  <a:sym typeface="Gill Sans"/>
                </a:rPr>
                <a:t>Administração</a:t>
              </a:r>
              <a:endParaRPr sz="4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3" name="Google Shape;603;p26"/>
          <p:cNvGrpSpPr/>
          <p:nvPr/>
        </p:nvGrpSpPr>
        <p:grpSpPr>
          <a:xfrm>
            <a:off x="11470925" y="361612"/>
            <a:ext cx="360000" cy="2160000"/>
            <a:chOff x="11470925" y="361612"/>
            <a:chExt cx="360000" cy="2160000"/>
          </a:xfrm>
        </p:grpSpPr>
        <p:sp>
          <p:nvSpPr>
            <p:cNvPr id="604" name="Google Shape;604;p26"/>
            <p:cNvSpPr/>
            <p:nvPr/>
          </p:nvSpPr>
          <p:spPr>
            <a:xfrm>
              <a:off x="11470925" y="361612"/>
              <a:ext cx="360000" cy="360000"/>
            </a:xfrm>
            <a:prstGeom prst="rect">
              <a:avLst/>
            </a:prstGeom>
            <a:solidFill>
              <a:srgbClr val="0255A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5" name="Google Shape;605;p26"/>
            <p:cNvSpPr/>
            <p:nvPr/>
          </p:nvSpPr>
          <p:spPr>
            <a:xfrm>
              <a:off x="11470925" y="721612"/>
              <a:ext cx="360000" cy="360000"/>
            </a:xfrm>
            <a:prstGeom prst="rect">
              <a:avLst/>
            </a:prstGeom>
            <a:solidFill>
              <a:srgbClr val="3F88C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6" name="Google Shape;606;p26"/>
            <p:cNvSpPr/>
            <p:nvPr/>
          </p:nvSpPr>
          <p:spPr>
            <a:xfrm>
              <a:off x="11470925" y="1441612"/>
              <a:ext cx="360000" cy="360000"/>
            </a:xfrm>
            <a:prstGeom prst="rect">
              <a:avLst/>
            </a:prstGeom>
            <a:solidFill>
              <a:srgbClr val="B69B3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7" name="Google Shape;607;p26"/>
            <p:cNvSpPr/>
            <p:nvPr/>
          </p:nvSpPr>
          <p:spPr>
            <a:xfrm>
              <a:off x="11470925" y="1801612"/>
              <a:ext cx="360000" cy="360000"/>
            </a:xfrm>
            <a:prstGeom prst="rect">
              <a:avLst/>
            </a:prstGeom>
            <a:solidFill>
              <a:srgbClr val="D1BE8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8" name="Google Shape;608;p26"/>
            <p:cNvSpPr/>
            <p:nvPr/>
          </p:nvSpPr>
          <p:spPr>
            <a:xfrm>
              <a:off x="11470925" y="1081612"/>
              <a:ext cx="360000" cy="360000"/>
            </a:xfrm>
            <a:prstGeom prst="rect">
              <a:avLst/>
            </a:prstGeom>
            <a:solidFill>
              <a:srgbClr val="629EC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9" name="Google Shape;609;p26"/>
            <p:cNvSpPr/>
            <p:nvPr/>
          </p:nvSpPr>
          <p:spPr>
            <a:xfrm>
              <a:off x="11470925" y="2161612"/>
              <a:ext cx="360000" cy="360000"/>
            </a:xfrm>
            <a:prstGeom prst="rect">
              <a:avLst/>
            </a:prstGeom>
            <a:solidFill>
              <a:srgbClr val="E0D8B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10" name="Google Shape;610;p26"/>
          <p:cNvSpPr txBox="1"/>
          <p:nvPr/>
        </p:nvSpPr>
        <p:spPr>
          <a:xfrm>
            <a:off x="7112421" y="1382286"/>
            <a:ext cx="4022182" cy="25545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Temas: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Empreendedorismo e Desenvolvimento Econômico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Classificação Econômica dos Países e Impacto no Empreendedorismo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Estratégias Empresariais e Organização Econômica</a:t>
            </a:r>
            <a:endParaRPr sz="20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11" name="Google Shape;611;p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1159" y="9000"/>
            <a:ext cx="6331351" cy="6840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904545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6" name="Google Shape;616;p27"/>
          <p:cNvGrpSpPr/>
          <p:nvPr/>
        </p:nvGrpSpPr>
        <p:grpSpPr>
          <a:xfrm>
            <a:off x="11470925" y="361612"/>
            <a:ext cx="360000" cy="2160000"/>
            <a:chOff x="11470925" y="361612"/>
            <a:chExt cx="360000" cy="2160000"/>
          </a:xfrm>
        </p:grpSpPr>
        <p:sp>
          <p:nvSpPr>
            <p:cNvPr id="617" name="Google Shape;617;p27"/>
            <p:cNvSpPr/>
            <p:nvPr/>
          </p:nvSpPr>
          <p:spPr>
            <a:xfrm>
              <a:off x="11470925" y="361612"/>
              <a:ext cx="360000" cy="360000"/>
            </a:xfrm>
            <a:prstGeom prst="rect">
              <a:avLst/>
            </a:prstGeom>
            <a:solidFill>
              <a:srgbClr val="0255A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8" name="Google Shape;618;p27"/>
            <p:cNvSpPr/>
            <p:nvPr/>
          </p:nvSpPr>
          <p:spPr>
            <a:xfrm>
              <a:off x="11470925" y="721612"/>
              <a:ext cx="360000" cy="360000"/>
            </a:xfrm>
            <a:prstGeom prst="rect">
              <a:avLst/>
            </a:prstGeom>
            <a:solidFill>
              <a:srgbClr val="3F88C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9" name="Google Shape;619;p27"/>
            <p:cNvSpPr/>
            <p:nvPr/>
          </p:nvSpPr>
          <p:spPr>
            <a:xfrm>
              <a:off x="11470925" y="1441612"/>
              <a:ext cx="360000" cy="360000"/>
            </a:xfrm>
            <a:prstGeom prst="rect">
              <a:avLst/>
            </a:prstGeom>
            <a:solidFill>
              <a:srgbClr val="B69B3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0" name="Google Shape;620;p27"/>
            <p:cNvSpPr/>
            <p:nvPr/>
          </p:nvSpPr>
          <p:spPr>
            <a:xfrm>
              <a:off x="11470925" y="1801612"/>
              <a:ext cx="360000" cy="360000"/>
            </a:xfrm>
            <a:prstGeom prst="rect">
              <a:avLst/>
            </a:prstGeom>
            <a:solidFill>
              <a:srgbClr val="D1BE8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1" name="Google Shape;621;p27"/>
            <p:cNvSpPr/>
            <p:nvPr/>
          </p:nvSpPr>
          <p:spPr>
            <a:xfrm>
              <a:off x="11470925" y="1081612"/>
              <a:ext cx="360000" cy="360000"/>
            </a:xfrm>
            <a:prstGeom prst="rect">
              <a:avLst/>
            </a:prstGeom>
            <a:solidFill>
              <a:srgbClr val="629EC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2" name="Google Shape;622;p27"/>
            <p:cNvSpPr/>
            <p:nvPr/>
          </p:nvSpPr>
          <p:spPr>
            <a:xfrm>
              <a:off x="11470925" y="2161612"/>
              <a:ext cx="360000" cy="360000"/>
            </a:xfrm>
            <a:prstGeom prst="rect">
              <a:avLst/>
            </a:prstGeom>
            <a:solidFill>
              <a:srgbClr val="E0D8B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23" name="Google Shape;623;p27"/>
          <p:cNvSpPr txBox="1"/>
          <p:nvPr/>
        </p:nvSpPr>
        <p:spPr>
          <a:xfrm>
            <a:off x="7112421" y="1382286"/>
            <a:ext cx="4022182" cy="25545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Temas: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Empreendedorismo e Desenvolvimento Econômico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Classificação Econômica dos Países e Impacto no Empreendedorismo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Estratégias Empresariais e Organização Econômica</a:t>
            </a:r>
            <a:endParaRPr sz="20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24" name="Google Shape;624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1159" y="9000"/>
            <a:ext cx="6331351" cy="68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625" name="Google Shape;625;p27"/>
          <p:cNvSpPr/>
          <p:nvPr/>
        </p:nvSpPr>
        <p:spPr>
          <a:xfrm rot="-637344">
            <a:off x="172690" y="4918787"/>
            <a:ext cx="537768" cy="268884"/>
          </a:xfrm>
          <a:prstGeom prst="ellipse">
            <a:avLst/>
          </a:prstGeom>
          <a:noFill/>
          <a:ln w="254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422603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g368a35d5781_0_870"/>
          <p:cNvSpPr txBox="1"/>
          <p:nvPr/>
        </p:nvSpPr>
        <p:spPr>
          <a:xfrm>
            <a:off x="8255237" y="1276343"/>
            <a:ext cx="2878200" cy="22467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Temas: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Negócios de Impacto Social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Gestão de Organizações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Empreendedorismo e Economia Social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54" name="Google Shape;554;g368a35d5781_0_8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2582" y="237365"/>
            <a:ext cx="7186263" cy="638327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55" name="Google Shape;555;g368a35d5781_0_870"/>
          <p:cNvGrpSpPr/>
          <p:nvPr/>
        </p:nvGrpSpPr>
        <p:grpSpPr>
          <a:xfrm>
            <a:off x="11470925" y="361612"/>
            <a:ext cx="360000" cy="2160000"/>
            <a:chOff x="11470925" y="361612"/>
            <a:chExt cx="360000" cy="2160000"/>
          </a:xfrm>
        </p:grpSpPr>
        <p:sp>
          <p:nvSpPr>
            <p:cNvPr id="556" name="Google Shape;556;g368a35d5781_0_870"/>
            <p:cNvSpPr/>
            <p:nvPr/>
          </p:nvSpPr>
          <p:spPr>
            <a:xfrm>
              <a:off x="11470925" y="361612"/>
              <a:ext cx="360000" cy="360000"/>
            </a:xfrm>
            <a:prstGeom prst="rect">
              <a:avLst/>
            </a:prstGeom>
            <a:solidFill>
              <a:srgbClr val="0255A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7" name="Google Shape;557;g368a35d5781_0_870"/>
            <p:cNvSpPr/>
            <p:nvPr/>
          </p:nvSpPr>
          <p:spPr>
            <a:xfrm>
              <a:off x="11470925" y="721612"/>
              <a:ext cx="360000" cy="360000"/>
            </a:xfrm>
            <a:prstGeom prst="rect">
              <a:avLst/>
            </a:prstGeom>
            <a:solidFill>
              <a:srgbClr val="3F88C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8" name="Google Shape;558;g368a35d5781_0_870"/>
            <p:cNvSpPr/>
            <p:nvPr/>
          </p:nvSpPr>
          <p:spPr>
            <a:xfrm>
              <a:off x="11470925" y="1441612"/>
              <a:ext cx="360000" cy="360000"/>
            </a:xfrm>
            <a:prstGeom prst="rect">
              <a:avLst/>
            </a:prstGeom>
            <a:solidFill>
              <a:srgbClr val="B69B3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9" name="Google Shape;559;g368a35d5781_0_870"/>
            <p:cNvSpPr/>
            <p:nvPr/>
          </p:nvSpPr>
          <p:spPr>
            <a:xfrm>
              <a:off x="11470925" y="1801612"/>
              <a:ext cx="360000" cy="360000"/>
            </a:xfrm>
            <a:prstGeom prst="rect">
              <a:avLst/>
            </a:prstGeom>
            <a:solidFill>
              <a:srgbClr val="D1BE8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0" name="Google Shape;560;g368a35d5781_0_870"/>
            <p:cNvSpPr/>
            <p:nvPr/>
          </p:nvSpPr>
          <p:spPr>
            <a:xfrm>
              <a:off x="11470925" y="1081612"/>
              <a:ext cx="360000" cy="360000"/>
            </a:xfrm>
            <a:prstGeom prst="rect">
              <a:avLst/>
            </a:prstGeom>
            <a:solidFill>
              <a:srgbClr val="629EC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1" name="Google Shape;561;g368a35d5781_0_870"/>
            <p:cNvSpPr/>
            <p:nvPr/>
          </p:nvSpPr>
          <p:spPr>
            <a:xfrm>
              <a:off x="11470925" y="2161612"/>
              <a:ext cx="360000" cy="360000"/>
            </a:xfrm>
            <a:prstGeom prst="rect">
              <a:avLst/>
            </a:prstGeom>
            <a:solidFill>
              <a:srgbClr val="E0D8B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" name="Google Shape;566;g368a35d5781_0_883"/>
          <p:cNvSpPr txBox="1"/>
          <p:nvPr/>
        </p:nvSpPr>
        <p:spPr>
          <a:xfrm>
            <a:off x="8255237" y="1276343"/>
            <a:ext cx="2878200" cy="22467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Temas: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Negócios de Impacto Social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Gestão de Organizações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Empreendedorismo e Economia Social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67" name="Google Shape;567;g368a35d5781_0_88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2582" y="237365"/>
            <a:ext cx="7186263" cy="638327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68" name="Google Shape;568;g368a35d5781_0_883"/>
          <p:cNvGrpSpPr/>
          <p:nvPr/>
        </p:nvGrpSpPr>
        <p:grpSpPr>
          <a:xfrm>
            <a:off x="11470925" y="361612"/>
            <a:ext cx="360000" cy="2160000"/>
            <a:chOff x="11470925" y="361612"/>
            <a:chExt cx="360000" cy="2160000"/>
          </a:xfrm>
        </p:grpSpPr>
        <p:sp>
          <p:nvSpPr>
            <p:cNvPr id="569" name="Google Shape;569;g368a35d5781_0_883"/>
            <p:cNvSpPr/>
            <p:nvPr/>
          </p:nvSpPr>
          <p:spPr>
            <a:xfrm>
              <a:off x="11470925" y="361612"/>
              <a:ext cx="360000" cy="360000"/>
            </a:xfrm>
            <a:prstGeom prst="rect">
              <a:avLst/>
            </a:prstGeom>
            <a:solidFill>
              <a:srgbClr val="0255A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0" name="Google Shape;570;g368a35d5781_0_883"/>
            <p:cNvSpPr/>
            <p:nvPr/>
          </p:nvSpPr>
          <p:spPr>
            <a:xfrm>
              <a:off x="11470925" y="721612"/>
              <a:ext cx="360000" cy="360000"/>
            </a:xfrm>
            <a:prstGeom prst="rect">
              <a:avLst/>
            </a:prstGeom>
            <a:solidFill>
              <a:srgbClr val="3F88C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1" name="Google Shape;571;g368a35d5781_0_883"/>
            <p:cNvSpPr/>
            <p:nvPr/>
          </p:nvSpPr>
          <p:spPr>
            <a:xfrm>
              <a:off x="11470925" y="1441612"/>
              <a:ext cx="360000" cy="360000"/>
            </a:xfrm>
            <a:prstGeom prst="rect">
              <a:avLst/>
            </a:prstGeom>
            <a:solidFill>
              <a:srgbClr val="B69B3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2" name="Google Shape;572;g368a35d5781_0_883"/>
            <p:cNvSpPr/>
            <p:nvPr/>
          </p:nvSpPr>
          <p:spPr>
            <a:xfrm>
              <a:off x="11470925" y="1801612"/>
              <a:ext cx="360000" cy="360000"/>
            </a:xfrm>
            <a:prstGeom prst="rect">
              <a:avLst/>
            </a:prstGeom>
            <a:solidFill>
              <a:srgbClr val="D1BE8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3" name="Google Shape;573;g368a35d5781_0_883"/>
            <p:cNvSpPr/>
            <p:nvPr/>
          </p:nvSpPr>
          <p:spPr>
            <a:xfrm>
              <a:off x="11470925" y="1081612"/>
              <a:ext cx="360000" cy="360000"/>
            </a:xfrm>
            <a:prstGeom prst="rect">
              <a:avLst/>
            </a:prstGeom>
            <a:solidFill>
              <a:srgbClr val="629EC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4" name="Google Shape;574;g368a35d5781_0_883"/>
            <p:cNvSpPr/>
            <p:nvPr/>
          </p:nvSpPr>
          <p:spPr>
            <a:xfrm>
              <a:off x="11470925" y="2161612"/>
              <a:ext cx="360000" cy="360000"/>
            </a:xfrm>
            <a:prstGeom prst="rect">
              <a:avLst/>
            </a:prstGeom>
            <a:solidFill>
              <a:srgbClr val="E0D8B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75" name="Google Shape;575;g368a35d5781_0_883"/>
          <p:cNvSpPr/>
          <p:nvPr/>
        </p:nvSpPr>
        <p:spPr>
          <a:xfrm rot="-636221">
            <a:off x="242543" y="6167129"/>
            <a:ext cx="463007" cy="231356"/>
          </a:xfrm>
          <a:prstGeom prst="ellipse">
            <a:avLst/>
          </a:prstGeom>
          <a:noFill/>
          <a:ln w="254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8" name="Google Shape;518;p23"/>
          <p:cNvGrpSpPr/>
          <p:nvPr/>
        </p:nvGrpSpPr>
        <p:grpSpPr>
          <a:xfrm>
            <a:off x="340011" y="562711"/>
            <a:ext cx="5673928" cy="6018803"/>
            <a:chOff x="340009" y="2375"/>
            <a:chExt cx="6473965" cy="6867468"/>
          </a:xfrm>
        </p:grpSpPr>
        <p:pic>
          <p:nvPicPr>
            <p:cNvPr id="519" name="Google Shape;519;p23"/>
            <p:cNvPicPr preferRelativeResize="0"/>
            <p:nvPr/>
          </p:nvPicPr>
          <p:blipFill rotWithShape="1">
            <a:blip r:embed="rId3">
              <a:alphaModFix/>
            </a:blip>
            <a:srcRect b="50474"/>
            <a:stretch/>
          </p:blipFill>
          <p:spPr>
            <a:xfrm>
              <a:off x="340009" y="2362026"/>
              <a:ext cx="6473965" cy="450781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20" name="Google Shape;520;p23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40009" y="2375"/>
              <a:ext cx="6473965" cy="317754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21" name="Google Shape;521;p23"/>
            <p:cNvPicPr preferRelativeResize="0"/>
            <p:nvPr/>
          </p:nvPicPr>
          <p:blipFill rotWithShape="1">
            <a:blip r:embed="rId3">
              <a:alphaModFix/>
            </a:blip>
            <a:srcRect t="7566" r="91058" b="90274"/>
            <a:stretch/>
          </p:blipFill>
          <p:spPr>
            <a:xfrm>
              <a:off x="344026" y="3050849"/>
              <a:ext cx="578918" cy="196553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22" name="Google Shape;522;p23"/>
          <p:cNvGrpSpPr/>
          <p:nvPr/>
        </p:nvGrpSpPr>
        <p:grpSpPr>
          <a:xfrm rot="5400000">
            <a:off x="10570925" y="-538035"/>
            <a:ext cx="360000" cy="2160000"/>
            <a:chOff x="11470925" y="361612"/>
            <a:chExt cx="360000" cy="2160000"/>
          </a:xfrm>
        </p:grpSpPr>
        <p:sp>
          <p:nvSpPr>
            <p:cNvPr id="523" name="Google Shape;523;p23"/>
            <p:cNvSpPr/>
            <p:nvPr/>
          </p:nvSpPr>
          <p:spPr>
            <a:xfrm>
              <a:off x="11470925" y="361612"/>
              <a:ext cx="360000" cy="360000"/>
            </a:xfrm>
            <a:prstGeom prst="rect">
              <a:avLst/>
            </a:prstGeom>
            <a:solidFill>
              <a:srgbClr val="0255A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4" name="Google Shape;524;p23"/>
            <p:cNvSpPr/>
            <p:nvPr/>
          </p:nvSpPr>
          <p:spPr>
            <a:xfrm>
              <a:off x="11470925" y="721612"/>
              <a:ext cx="360000" cy="360000"/>
            </a:xfrm>
            <a:prstGeom prst="rect">
              <a:avLst/>
            </a:prstGeom>
            <a:solidFill>
              <a:srgbClr val="3F88C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5" name="Google Shape;525;p23"/>
            <p:cNvSpPr/>
            <p:nvPr/>
          </p:nvSpPr>
          <p:spPr>
            <a:xfrm>
              <a:off x="11470925" y="1441612"/>
              <a:ext cx="360000" cy="360000"/>
            </a:xfrm>
            <a:prstGeom prst="rect">
              <a:avLst/>
            </a:prstGeom>
            <a:solidFill>
              <a:srgbClr val="B69B3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6" name="Google Shape;526;p23"/>
            <p:cNvSpPr/>
            <p:nvPr/>
          </p:nvSpPr>
          <p:spPr>
            <a:xfrm>
              <a:off x="11470925" y="1801612"/>
              <a:ext cx="360000" cy="360000"/>
            </a:xfrm>
            <a:prstGeom prst="rect">
              <a:avLst/>
            </a:prstGeom>
            <a:solidFill>
              <a:srgbClr val="D1BE8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7" name="Google Shape;527;p23"/>
            <p:cNvSpPr/>
            <p:nvPr/>
          </p:nvSpPr>
          <p:spPr>
            <a:xfrm>
              <a:off x="11470925" y="1081612"/>
              <a:ext cx="360000" cy="360000"/>
            </a:xfrm>
            <a:prstGeom prst="rect">
              <a:avLst/>
            </a:prstGeom>
            <a:solidFill>
              <a:srgbClr val="629EC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8" name="Google Shape;528;p23"/>
            <p:cNvSpPr/>
            <p:nvPr/>
          </p:nvSpPr>
          <p:spPr>
            <a:xfrm>
              <a:off x="11470925" y="2161612"/>
              <a:ext cx="360000" cy="360000"/>
            </a:xfrm>
            <a:prstGeom prst="rect">
              <a:avLst/>
            </a:prstGeom>
            <a:solidFill>
              <a:srgbClr val="E0D8B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529" name="Google Shape;529;p23"/>
          <p:cNvPicPr preferRelativeResize="0"/>
          <p:nvPr/>
        </p:nvPicPr>
        <p:blipFill rotWithShape="1">
          <a:blip r:embed="rId3">
            <a:alphaModFix/>
          </a:blip>
          <a:srcRect t="50508"/>
          <a:stretch/>
        </p:blipFill>
        <p:spPr>
          <a:xfrm>
            <a:off x="6176788" y="1021839"/>
            <a:ext cx="5673928" cy="3948046"/>
          </a:xfrm>
          <a:prstGeom prst="rect">
            <a:avLst/>
          </a:prstGeom>
          <a:noFill/>
          <a:ln>
            <a:noFill/>
          </a:ln>
        </p:spPr>
      </p:pic>
      <p:sp>
        <p:nvSpPr>
          <p:cNvPr id="530" name="Google Shape;530;p23"/>
          <p:cNvSpPr txBox="1"/>
          <p:nvPr/>
        </p:nvSpPr>
        <p:spPr>
          <a:xfrm>
            <a:off x="7537391" y="4952468"/>
            <a:ext cx="3597778" cy="13618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50"/>
              <a:buFont typeface="Arial"/>
              <a:buNone/>
            </a:pPr>
            <a:r>
              <a:rPr lang="pt-BR" sz="165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Temas: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50"/>
              <a:buFont typeface="Arial"/>
              <a:buChar char="•"/>
            </a:pPr>
            <a:r>
              <a:rPr lang="pt-BR" sz="16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Modelo de negócios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50"/>
              <a:buFont typeface="Arial"/>
              <a:buChar char="•"/>
            </a:pPr>
            <a:r>
              <a:rPr lang="pt-BR" sz="16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Inovação e empreendedorismo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50"/>
              <a:buFont typeface="Arial"/>
              <a:buChar char="•"/>
            </a:pPr>
            <a:r>
              <a:rPr lang="pt-BR" sz="16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Desenvolvimento e implementação de estratégias empresariais.</a:t>
            </a:r>
            <a:endParaRPr sz="16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360</Words>
  <Application>Microsoft Office PowerPoint</Application>
  <PresentationFormat>Widescreen</PresentationFormat>
  <Paragraphs>55</Paragraphs>
  <Slides>11</Slides>
  <Notes>11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16" baseType="lpstr">
      <vt:lpstr>Arial</vt:lpstr>
      <vt:lpstr>Arial Rounded</vt:lpstr>
      <vt:lpstr>Calibri</vt:lpstr>
      <vt:lpstr>Gill Sans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Funcionario</dc:creator>
  <cp:lastModifiedBy>Funcionario</cp:lastModifiedBy>
  <cp:revision>2</cp:revision>
  <dcterms:created xsi:type="dcterms:W3CDTF">2025-09-11T16:07:08Z</dcterms:created>
  <dcterms:modified xsi:type="dcterms:W3CDTF">2025-10-09T15:16:36Z</dcterms:modified>
</cp:coreProperties>
</file>