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2"/>
  </p:notesMasterIdLst>
  <p:sldIdLst>
    <p:sldId id="261" r:id="rId2"/>
    <p:sldId id="262" r:id="rId3"/>
    <p:sldId id="406" r:id="rId4"/>
    <p:sldId id="407" r:id="rId5"/>
    <p:sldId id="432" r:id="rId6"/>
    <p:sldId id="409" r:id="rId7"/>
    <p:sldId id="433" r:id="rId8"/>
    <p:sldId id="411" r:id="rId9"/>
    <p:sldId id="412" r:id="rId10"/>
    <p:sldId id="431" r:id="rId11"/>
    <p:sldId id="413" r:id="rId12"/>
    <p:sldId id="416" r:id="rId13"/>
    <p:sldId id="417" r:id="rId14"/>
    <p:sldId id="414" r:id="rId15"/>
    <p:sldId id="415" r:id="rId16"/>
    <p:sldId id="419" r:id="rId17"/>
    <p:sldId id="420" r:id="rId18"/>
    <p:sldId id="421" r:id="rId19"/>
    <p:sldId id="422" r:id="rId20"/>
    <p:sldId id="374" r:id="rId21"/>
    <p:sldId id="423" r:id="rId22"/>
    <p:sldId id="367" r:id="rId23"/>
    <p:sldId id="424" r:id="rId24"/>
    <p:sldId id="383" r:id="rId25"/>
    <p:sldId id="425" r:id="rId26"/>
    <p:sldId id="426" r:id="rId27"/>
    <p:sldId id="427" r:id="rId28"/>
    <p:sldId id="428" r:id="rId29"/>
    <p:sldId id="429" r:id="rId30"/>
    <p:sldId id="43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romalis.com/wp-content/uploads/2012/07/factor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d.world/country/us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landfed.org/newsroom-and-events/publications/economic-commentary/economic-commentary-archives/2012-economic-commentaries/ec-201210-the-college-wage-premium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27.png"/><Relationship Id="rId5" Type="http://schemas.openxmlformats.org/officeDocument/2006/relationships/image" Target="../media/image64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MODELO DE Heckscher-</a:t>
            </a:r>
            <a:r>
              <a:rPr lang="en-US" dirty="0" err="1"/>
              <a:t>ohlin</a:t>
            </a:r>
            <a:r>
              <a:rPr lang="en-US" dirty="0"/>
              <a:t>– </a:t>
            </a:r>
            <a:r>
              <a:rPr lang="en-US" dirty="0" err="1"/>
              <a:t>PartE</a:t>
            </a:r>
            <a:r>
              <a:rPr lang="en-US" dirty="0"/>
              <a:t>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Ec. </a:t>
            </a:r>
            <a:r>
              <a:rPr lang="en-US" dirty="0" err="1"/>
              <a:t>Internacional</a:t>
            </a:r>
            <a:r>
              <a:rPr lang="en-US" dirty="0"/>
              <a:t> I</a:t>
            </a:r>
          </a:p>
          <a:p>
            <a:r>
              <a:rPr lang="en-US" dirty="0"/>
              <a:t>FEA USP, 2021</a:t>
            </a:r>
          </a:p>
          <a:p>
            <a:r>
              <a:rPr lang="en-US" dirty="0"/>
              <a:t>Mauro Rodrigues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B1B800A-142A-4DFE-BA81-75955607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28" y="1451610"/>
            <a:ext cx="6938581" cy="48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839374F-B592-4278-B942-D73037FF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8" y="5608930"/>
            <a:ext cx="431511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Trefler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Daniel, 1993. "International Factor Price Differences: Leontief Was Right!,"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Journal of Political Economy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University of Chicago Press, vol. 101(6), pages 961-987, December.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020438-B743-4C49-9C81-84CA5D002336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“</a:t>
            </a:r>
            <a:r>
              <a:rPr lang="pt-BR" sz="3000" cap="none" dirty="0" err="1"/>
              <a:t>Missing</a:t>
            </a:r>
            <a:r>
              <a:rPr lang="pt-BR" sz="3000" cap="none" dirty="0"/>
              <a:t> trade”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2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77322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 err="1"/>
              <a:t>Analisamos</a:t>
            </a:r>
            <a:r>
              <a:rPr lang="en-US" sz="2400" dirty="0"/>
              <a:t> o </a:t>
            </a:r>
            <a:r>
              <a:rPr lang="en-US" sz="2400" dirty="0" err="1"/>
              <a:t>modelo</a:t>
            </a:r>
            <a:r>
              <a:rPr lang="en-US" sz="2400" dirty="0"/>
              <a:t> com </a:t>
            </a:r>
            <a:r>
              <a:rPr lang="en-US" sz="2400" dirty="0" err="1"/>
              <a:t>dois</a:t>
            </a:r>
            <a:r>
              <a:rPr lang="en-US" sz="2400" dirty="0"/>
              <a:t> </a:t>
            </a:r>
            <a:r>
              <a:rPr lang="en-US" sz="2400" dirty="0" err="1"/>
              <a:t>fatores</a:t>
            </a:r>
            <a:r>
              <a:rPr lang="en-US" sz="2400" dirty="0"/>
              <a:t>: capital e </a:t>
            </a:r>
            <a:r>
              <a:rPr lang="en-US" sz="2400" dirty="0" err="1"/>
              <a:t>trabalho</a:t>
            </a:r>
            <a:endParaRPr lang="en-US" sz="2400" dirty="0"/>
          </a:p>
          <a:p>
            <a:pPr lvl="1" algn="just"/>
            <a:r>
              <a:rPr lang="en-US" sz="2400" dirty="0" err="1"/>
              <a:t>Considere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distinção</a:t>
            </a:r>
            <a:r>
              <a:rPr lang="en-US" sz="2400" dirty="0"/>
              <a:t> </a:t>
            </a:r>
            <a:r>
              <a:rPr lang="en-US" sz="2400" dirty="0" err="1"/>
              <a:t>diferente</a:t>
            </a:r>
            <a:r>
              <a:rPr lang="en-US" sz="2400" dirty="0"/>
              <a:t>: </a:t>
            </a:r>
            <a:r>
              <a:rPr lang="en-US" sz="2400" dirty="0" err="1"/>
              <a:t>trabalho</a:t>
            </a:r>
            <a:r>
              <a:rPr lang="en-US" sz="2400" dirty="0"/>
              <a:t> </a:t>
            </a:r>
            <a:r>
              <a:rPr lang="en-US" sz="2400" dirty="0" err="1"/>
              <a:t>qualificado</a:t>
            </a:r>
            <a:r>
              <a:rPr lang="en-US" sz="2400" dirty="0"/>
              <a:t> e </a:t>
            </a:r>
            <a:r>
              <a:rPr lang="en-US" sz="2400" dirty="0" err="1"/>
              <a:t>não-qualificado</a:t>
            </a:r>
            <a:endParaRPr lang="pt-BR" sz="2400" dirty="0"/>
          </a:p>
          <a:p>
            <a:pPr lvl="2"/>
            <a:r>
              <a:rPr lang="pt-BR" sz="2000" dirty="0"/>
              <a:t>Parece fazer mais sentido nos dados (paradoxo de Leontief já nos deu uma dica)</a:t>
            </a:r>
          </a:p>
          <a:p>
            <a:pPr lvl="1"/>
            <a:r>
              <a:rPr lang="pt-BR" sz="2400" dirty="0"/>
              <a:t>Nos dados, esses fatores são usualmente medidos de duas formas:</a:t>
            </a:r>
          </a:p>
          <a:p>
            <a:pPr lvl="2"/>
            <a:r>
              <a:rPr lang="pt-BR" sz="2000" dirty="0"/>
              <a:t>Escolaridade: pessoas com nível superior vs. sem nível superior</a:t>
            </a:r>
          </a:p>
          <a:p>
            <a:pPr lvl="2"/>
            <a:r>
              <a:rPr lang="pt-BR" sz="2000" dirty="0"/>
              <a:t>Trabalhadores não ligados à produção vs. ligados à produção</a:t>
            </a:r>
          </a:p>
          <a:p>
            <a:pPr lvl="1"/>
            <a:r>
              <a:rPr lang="pt-BR" sz="2400" dirty="0"/>
              <a:t>Medidas são altamente correlacionadas</a:t>
            </a:r>
          </a:p>
          <a:p>
            <a:pPr lvl="1"/>
            <a:r>
              <a:rPr lang="pt-BR" sz="2400" dirty="0"/>
              <a:t>Artigo de John </a:t>
            </a:r>
            <a:r>
              <a:rPr lang="pt-BR" sz="2400" dirty="0" err="1"/>
              <a:t>Romalis</a:t>
            </a:r>
            <a:r>
              <a:rPr lang="pt-BR" sz="2400" dirty="0"/>
              <a:t>– figuras nos próximos slides</a:t>
            </a:r>
          </a:p>
          <a:p>
            <a:pPr lvl="2"/>
            <a:r>
              <a:rPr lang="pt-BR" sz="2000" dirty="0"/>
              <a:t>% das importações dos EUA por indústria (ordenadas por intensidade da qualificação)</a:t>
            </a:r>
          </a:p>
          <a:p>
            <a:pPr lvl="2"/>
            <a:r>
              <a:rPr lang="pt-BR" sz="2000" dirty="0"/>
              <a:t>Intensidade da qualificação: % de trabalhadores não ligados à nos EUA (nível da indústria)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FC4611-5B00-CF43-9A86-D8CEC10904BC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Trabalho qualificado vs. não-qualificado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4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C1B3-89E8-4AF1-B8BA-4004EA47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235784-310E-4D4F-8BEE-A38207FE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80" y="847725"/>
            <a:ext cx="762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C1B3-89E8-4AF1-B8BA-4004EA47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12631-A295-4D5E-A8EE-105451AF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86606"/>
            <a:ext cx="7239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D1B91-8B6B-44C6-AAF4-E128E000C9C1}"/>
              </a:ext>
            </a:extLst>
          </p:cNvPr>
          <p:cNvSpPr txBox="1"/>
          <p:nvPr/>
        </p:nvSpPr>
        <p:spPr>
          <a:xfrm>
            <a:off x="516018" y="202630"/>
            <a:ext cx="74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Tigres</a:t>
            </a:r>
            <a:r>
              <a:rPr lang="en-US" dirty="0"/>
              <a:t> </a:t>
            </a:r>
            <a:r>
              <a:rPr lang="en-US" dirty="0" err="1"/>
              <a:t>Asiáticos</a:t>
            </a:r>
            <a:r>
              <a:rPr lang="en-US" dirty="0"/>
              <a:t>: </a:t>
            </a:r>
            <a:r>
              <a:rPr lang="en-US" dirty="0" err="1"/>
              <a:t>Coréia</a:t>
            </a:r>
            <a:r>
              <a:rPr lang="en-US" dirty="0"/>
              <a:t> do Sul, Hong Kong, Taiwan, </a:t>
            </a:r>
            <a:r>
              <a:rPr lang="en-US" dirty="0" err="1"/>
              <a:t>Cingapura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A182-94A8-42FC-BA22-49E031FD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2DB87-DEB9-4D89-BC0D-D9257226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3" y="0"/>
            <a:ext cx="7588438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7ADCD3F-2843-43C9-97D0-C472D661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881" y="41110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35E37-B717-4244-9F2F-773D1501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C9D13-1357-4F73-87B2-378E3542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2" y="0"/>
            <a:ext cx="7811235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E9A3806-6C6F-4722-A10A-FE2B5AF8E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681" y="40983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Fonte: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comparação</a:t>
            </a:r>
            <a:r>
              <a:rPr lang="en-US" dirty="0"/>
              <a:t> com a </a:t>
            </a:r>
            <a:r>
              <a:rPr lang="en-US" dirty="0" err="1"/>
              <a:t>intensidade</a:t>
            </a:r>
            <a:r>
              <a:rPr lang="en-US" dirty="0"/>
              <a:t> do capital, </a:t>
            </a:r>
            <a:r>
              <a:rPr lang="en-US" dirty="0" err="1"/>
              <a:t>veja</a:t>
            </a:r>
            <a:r>
              <a:rPr lang="en-US" dirty="0"/>
              <a:t> o </a:t>
            </a:r>
            <a:r>
              <a:rPr lang="en-US" u="sng" dirty="0" err="1">
                <a:solidFill>
                  <a:srgbClr val="C00000"/>
                </a:solidFill>
              </a:rPr>
              <a:t>artigo</a:t>
            </a:r>
            <a:r>
              <a:rPr lang="en-US" dirty="0"/>
              <a:t> de </a:t>
            </a:r>
            <a:r>
              <a:rPr lang="en-US" dirty="0" err="1"/>
              <a:t>Romalis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http://www.johnromalis.com/wp-content/uploads/2012/07/factor.pdf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páginas</a:t>
            </a:r>
            <a:r>
              <a:rPr lang="en-US" dirty="0"/>
              <a:t> 48-49)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01E84A-DA21-5D42-85E6-441EBD549FED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Trabalho qualificado vs. não-qualificado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4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DESIGUALDADE </a:t>
            </a:r>
            <a:r>
              <a:rPr lang="pt-BR" dirty="0" err="1"/>
              <a:t>SALarial</a:t>
            </a:r>
            <a:br>
              <a:rPr lang="pt-BR" dirty="0"/>
            </a:br>
            <a:r>
              <a:rPr lang="pt-BR" sz="3000" cap="none" dirty="0"/>
              <a:t>Fatos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 dirty="0"/>
              <a:t>Desigualdade aumentou substancialmente desde os anos 1980</a:t>
            </a:r>
          </a:p>
          <a:p>
            <a:pPr lvl="2" algn="just"/>
            <a:r>
              <a:rPr lang="pt-BR" sz="2000" dirty="0">
                <a:hlinkClick r:id="rId2"/>
              </a:rPr>
              <a:t>https://wid.world/country/usa/</a:t>
            </a:r>
            <a:endParaRPr lang="pt-BR" sz="2000" dirty="0"/>
          </a:p>
          <a:p>
            <a:pPr lvl="1" algn="just"/>
            <a:r>
              <a:rPr lang="pt-BR" sz="2400" dirty="0"/>
              <a:t>Em parte devido à desigualdade nos salários</a:t>
            </a:r>
            <a:endParaRPr lang="pt-BR" sz="2000" dirty="0"/>
          </a:p>
          <a:p>
            <a:pPr lvl="2" algn="just"/>
            <a:r>
              <a:rPr lang="pt-BR" sz="2000" dirty="0"/>
              <a:t>W90 = salário no percentil 90 (ganham mais que 90% dos trabalhadores)</a:t>
            </a:r>
          </a:p>
          <a:p>
            <a:pPr lvl="2" algn="just"/>
            <a:r>
              <a:rPr lang="pt-BR" sz="2000" dirty="0"/>
              <a:t>W10 = salário no percentil 10 (ganham menos que 90% dos trabalhadores)</a:t>
            </a:r>
          </a:p>
          <a:p>
            <a:pPr lvl="2" algn="just"/>
            <a:r>
              <a:rPr lang="pt-BR" sz="2000" dirty="0"/>
              <a:t>Em 1970, W90/W10 = 3.2 entre trabalhadores homens</a:t>
            </a:r>
          </a:p>
          <a:p>
            <a:pPr lvl="2" algn="just"/>
            <a:r>
              <a:rPr lang="pt-BR" sz="2000" dirty="0"/>
              <a:t>Em 2016, W90/W10 = 5.5</a:t>
            </a:r>
            <a:endParaRPr lang="pt-BR" sz="2400" dirty="0"/>
          </a:p>
          <a:p>
            <a:pPr lvl="1" algn="just"/>
            <a:r>
              <a:rPr lang="pt-BR" sz="2400" dirty="0"/>
              <a:t>Prêmio salarial devido à educação superior</a:t>
            </a:r>
          </a:p>
          <a:p>
            <a:pPr lvl="2" algn="just"/>
            <a:r>
              <a:rPr lang="pt-BR" sz="2000" dirty="0"/>
              <a:t>Em 1980, trabalhadores com ensino superior ganhavam 40% mais que aqueles com apenas ensino médio (em média) </a:t>
            </a:r>
          </a:p>
          <a:p>
            <a:pPr lvl="2" algn="just"/>
            <a:r>
              <a:rPr lang="pt-BR" sz="2000" dirty="0"/>
              <a:t>No final dos anos 1990, razão era 80%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2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2A732-6E6F-465A-9D06-9FBE7B5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Figure 1 Wage premiums for college">
            <a:extLst>
              <a:ext uri="{FF2B5EF4-FFF2-40B4-BE49-F238E27FC236}">
                <a16:creationId xmlns:a16="http://schemas.microsoft.com/office/drawing/2014/main" id="{491A9166-0D3F-401D-8631-593602D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99486"/>
            <a:ext cx="4000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C9C18-F8BB-4A6C-AED4-417675AE81A4}"/>
              </a:ext>
            </a:extLst>
          </p:cNvPr>
          <p:cNvSpPr txBox="1"/>
          <p:nvPr/>
        </p:nvSpPr>
        <p:spPr>
          <a:xfrm>
            <a:off x="745723" y="5691157"/>
            <a:ext cx="1098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https://www.clevelandfed.org/newsroom-and-events/publications/economic-commentary/economic-commentary-archives/2012-economic-commentaries/ec-201210-the-college-wage-premium.aspx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95A5B-94C4-4ED8-9B7E-C71D3017C018}"/>
              </a:ext>
            </a:extLst>
          </p:cNvPr>
          <p:cNvSpPr txBox="1"/>
          <p:nvPr/>
        </p:nvSpPr>
        <p:spPr>
          <a:xfrm>
            <a:off x="745723" y="5373275"/>
            <a:ext cx="14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321547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65892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 dirty="0"/>
              <a:t>Durante esse período, vimos um aumento na oferta de trabalhadores qualificados</a:t>
            </a:r>
          </a:p>
          <a:p>
            <a:pPr lvl="1" algn="just"/>
            <a:r>
              <a:rPr lang="pt-BR" sz="2400" dirty="0"/>
              <a:t>Mas as firmas também contrataram relativamente mais desse tipo de trabalhador, apesar do custo relativo maior</a:t>
            </a:r>
          </a:p>
          <a:p>
            <a:pPr lvl="1" algn="just"/>
            <a:r>
              <a:rPr lang="pt-BR" sz="2400" dirty="0"/>
              <a:t>Isso é consistente com um aumento na demanda relativa por trabalho qualificado</a:t>
            </a:r>
          </a:p>
          <a:p>
            <a:pPr lvl="2" algn="just"/>
            <a:r>
              <a:rPr lang="pt-BR" sz="2000" dirty="0"/>
              <a:t>Aumento na demanda deve ser maior que na oferta, para que salários subam</a:t>
            </a:r>
          </a:p>
          <a:p>
            <a:pPr lvl="1" algn="just"/>
            <a:r>
              <a:rPr lang="pt-BR" sz="2400" dirty="0"/>
              <a:t>Notação:</a:t>
            </a:r>
          </a:p>
          <a:p>
            <a:pPr lvl="2" algn="just"/>
            <a:r>
              <a:rPr lang="pt-BR" sz="2000" i="1" dirty="0"/>
              <a:t>S</a:t>
            </a:r>
            <a:r>
              <a:rPr lang="pt-BR" sz="2000" dirty="0"/>
              <a:t> – trabalho qualificado; </a:t>
            </a:r>
            <a:r>
              <a:rPr lang="pt-BR" sz="2000" i="1" dirty="0"/>
              <a:t>U</a:t>
            </a:r>
            <a:r>
              <a:rPr lang="pt-BR" sz="2000" dirty="0"/>
              <a:t> – trabalho não-qualificado</a:t>
            </a:r>
          </a:p>
          <a:p>
            <a:pPr lvl="2" algn="just"/>
            <a:r>
              <a:rPr lang="pt-BR" sz="2000" i="1" dirty="0" err="1"/>
              <a:t>w</a:t>
            </a:r>
            <a:r>
              <a:rPr lang="pt-BR" sz="2000" i="1" baseline="-25000" dirty="0" err="1"/>
              <a:t>S</a:t>
            </a:r>
            <a:r>
              <a:rPr lang="pt-BR" sz="2000" dirty="0"/>
              <a:t>: salário dos trabalhadores qualificados</a:t>
            </a:r>
          </a:p>
          <a:p>
            <a:pPr lvl="2" algn="just"/>
            <a:r>
              <a:rPr lang="pt-BR" sz="2000" i="1" dirty="0" err="1"/>
              <a:t>w</a:t>
            </a:r>
            <a:r>
              <a:rPr lang="pt-BR" sz="2000" i="1" baseline="-25000" dirty="0" err="1"/>
              <a:t>U</a:t>
            </a:r>
            <a:r>
              <a:rPr lang="pt-BR" sz="2000" dirty="0"/>
              <a:t>: salário dos trabalhadores não qualificados</a:t>
            </a:r>
          </a:p>
          <a:p>
            <a:pPr lvl="1" algn="just"/>
            <a:r>
              <a:rPr lang="pt-BR" sz="2400" dirty="0"/>
              <a:t>Por simplicidade, considere que a oferta de cada tipo de trabalhador é inelástica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2925A7-A2D2-B44E-A776-98CD631B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DESIGUALDADE salarial</a:t>
            </a:r>
            <a:br>
              <a:rPr lang="pt-BR" dirty="0"/>
            </a:br>
            <a:r>
              <a:rPr lang="pt-BR" sz="3000" cap="none" dirty="0"/>
              <a:t>Aumento na demanda por trabalho qualificado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O Paradoxo de Leontief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91622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Krugman, Obstfeld &amp; Melitz, capítulo 5</a:t>
            </a:r>
          </a:p>
          <a:p>
            <a:pPr lvl="1"/>
            <a:r>
              <a:rPr lang="en-US" sz="2400" dirty="0" err="1"/>
              <a:t>Conteúdo</a:t>
            </a:r>
            <a:r>
              <a:rPr lang="en-US" sz="2400" dirty="0"/>
              <a:t> de </a:t>
            </a:r>
            <a:r>
              <a:rPr lang="en-US" sz="2400" dirty="0" err="1"/>
              <a:t>fatores</a:t>
            </a:r>
            <a:r>
              <a:rPr lang="en-US" sz="2400" dirty="0"/>
              <a:t> no </a:t>
            </a:r>
            <a:r>
              <a:rPr lang="en-US" sz="2400" dirty="0" err="1"/>
              <a:t>comércio</a:t>
            </a:r>
            <a:r>
              <a:rPr lang="en-US" sz="2400" dirty="0"/>
              <a:t> (“factor content of trade”):</a:t>
            </a:r>
          </a:p>
          <a:p>
            <a:pPr lvl="2"/>
            <a:r>
              <a:rPr lang="en-US" sz="2000" dirty="0" err="1"/>
              <a:t>Estimam</a:t>
            </a:r>
            <a:r>
              <a:rPr lang="en-US" sz="2000" dirty="0"/>
              <a:t> a </a:t>
            </a:r>
            <a:r>
              <a:rPr lang="en-US" sz="2000" dirty="0" err="1"/>
              <a:t>quantidade</a:t>
            </a:r>
            <a:r>
              <a:rPr lang="en-US" sz="2000" dirty="0"/>
              <a:t> de </a:t>
            </a:r>
            <a:r>
              <a:rPr lang="en-US" sz="2000" dirty="0" err="1"/>
              <a:t>fatores</a:t>
            </a:r>
            <a:r>
              <a:rPr lang="en-US" sz="2000" dirty="0"/>
              <a:t> </a:t>
            </a:r>
            <a:r>
              <a:rPr lang="en-US" sz="2000" dirty="0" err="1"/>
              <a:t>incorporada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produtos</a:t>
            </a:r>
            <a:endParaRPr lang="en-US" sz="2000" dirty="0"/>
          </a:p>
          <a:p>
            <a:pPr lvl="2"/>
            <a:r>
              <a:rPr lang="en-US" sz="2000" dirty="0" err="1"/>
              <a:t>Usam</a:t>
            </a:r>
            <a:r>
              <a:rPr lang="en-US" sz="2000" dirty="0"/>
              <a:t> </a:t>
            </a:r>
            <a:r>
              <a:rPr lang="en-US" sz="2000" dirty="0" err="1"/>
              <a:t>isso</a:t>
            </a:r>
            <a:r>
              <a:rPr lang="en-US" sz="2000" dirty="0"/>
              <a:t> para </a:t>
            </a:r>
            <a:r>
              <a:rPr lang="en-US" sz="2000" dirty="0" err="1"/>
              <a:t>testar</a:t>
            </a:r>
            <a:r>
              <a:rPr lang="en-US" sz="2000" dirty="0"/>
              <a:t> o </a:t>
            </a:r>
            <a:r>
              <a:rPr lang="en-US" sz="2000" dirty="0" err="1"/>
              <a:t>modelo</a:t>
            </a:r>
            <a:r>
              <a:rPr lang="en-US" sz="2000" dirty="0"/>
              <a:t> de Heckscher-Ohlin</a:t>
            </a:r>
          </a:p>
          <a:p>
            <a:pPr lvl="2"/>
            <a:r>
              <a:rPr lang="en-US" sz="2000" dirty="0"/>
              <a:t>Um dos </a:t>
            </a:r>
            <a:r>
              <a:rPr lang="en-US" sz="2000" dirty="0" err="1"/>
              <a:t>primeiros</a:t>
            </a:r>
            <a:r>
              <a:rPr lang="en-US" sz="2000" dirty="0"/>
              <a:t> testes </a:t>
            </a:r>
            <a:r>
              <a:rPr lang="en-US" sz="2000" dirty="0" err="1"/>
              <a:t>empíricos</a:t>
            </a:r>
            <a:r>
              <a:rPr lang="en-US" sz="2000" dirty="0"/>
              <a:t>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feito</a:t>
            </a:r>
            <a:r>
              <a:rPr lang="en-US" sz="2000" dirty="0"/>
              <a:t> por Wassily Leontief</a:t>
            </a:r>
          </a:p>
          <a:p>
            <a:pPr lvl="1"/>
            <a:r>
              <a:rPr lang="en-US" sz="2400" dirty="0" err="1"/>
              <a:t>Modelo</a:t>
            </a:r>
            <a:r>
              <a:rPr lang="en-US" sz="2400" dirty="0"/>
              <a:t> </a:t>
            </a:r>
            <a:r>
              <a:rPr lang="en-US" sz="2400" dirty="0" err="1"/>
              <a:t>prevê</a:t>
            </a:r>
            <a:r>
              <a:rPr lang="en-US" sz="2400" dirty="0"/>
              <a:t> que as </a:t>
            </a:r>
            <a:r>
              <a:rPr lang="en-US" sz="2400" dirty="0" err="1"/>
              <a:t>exportações</a:t>
            </a:r>
            <a:r>
              <a:rPr lang="en-US" sz="2400" dirty="0"/>
              <a:t> </a:t>
            </a:r>
            <a:r>
              <a:rPr lang="en-US" sz="2400" dirty="0" err="1"/>
              <a:t>deveriam</a:t>
            </a:r>
            <a:r>
              <a:rPr lang="en-US" sz="2400" dirty="0"/>
              <a:t> ser </a:t>
            </a:r>
            <a:r>
              <a:rPr lang="en-US" sz="2400" dirty="0" err="1"/>
              <a:t>intensivas</a:t>
            </a:r>
            <a:r>
              <a:rPr lang="en-US" sz="2400" dirty="0"/>
              <a:t> no </a:t>
            </a:r>
            <a:r>
              <a:rPr lang="en-US" sz="2400" dirty="0" err="1"/>
              <a:t>fator</a:t>
            </a:r>
            <a:r>
              <a:rPr lang="en-US" sz="2400" dirty="0"/>
              <a:t> </a:t>
            </a:r>
            <a:r>
              <a:rPr lang="en-US" sz="2400" dirty="0" err="1"/>
              <a:t>abundante</a:t>
            </a:r>
            <a:endParaRPr lang="en-US" sz="2400" dirty="0"/>
          </a:p>
          <a:p>
            <a:pPr lvl="1"/>
            <a:r>
              <a:rPr lang="en-US" sz="2400" dirty="0"/>
              <a:t>Para </a:t>
            </a:r>
            <a:r>
              <a:rPr lang="en-US" sz="2400" dirty="0" err="1"/>
              <a:t>os</a:t>
            </a:r>
            <a:r>
              <a:rPr lang="en-US" sz="2400" dirty="0"/>
              <a:t> EUA, </a:t>
            </a:r>
            <a:r>
              <a:rPr lang="en-US" sz="2400" dirty="0" err="1"/>
              <a:t>exportações</a:t>
            </a:r>
            <a:r>
              <a:rPr lang="en-US" sz="2400" dirty="0"/>
              <a:t> </a:t>
            </a:r>
            <a:r>
              <a:rPr lang="en-US" sz="2400" dirty="0" err="1"/>
              <a:t>deveriam</a:t>
            </a:r>
            <a:r>
              <a:rPr lang="en-US" sz="2400" dirty="0"/>
              <a:t> ser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intensivas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capital que as </a:t>
            </a:r>
            <a:r>
              <a:rPr lang="en-US" sz="2400" dirty="0" err="1"/>
              <a:t>importações</a:t>
            </a:r>
            <a:endParaRPr lang="en-US" sz="2400" dirty="0"/>
          </a:p>
          <a:p>
            <a:pPr lvl="1"/>
            <a:r>
              <a:rPr lang="en-US" sz="2400" dirty="0"/>
              <a:t>Leontief </a:t>
            </a:r>
            <a:r>
              <a:rPr lang="en-US" sz="2400" dirty="0" err="1"/>
              <a:t>encontrou</a:t>
            </a:r>
            <a:r>
              <a:rPr lang="en-US" sz="2400" dirty="0"/>
              <a:t> o </a:t>
            </a:r>
            <a:r>
              <a:rPr lang="en-US" sz="2400" dirty="0" err="1"/>
              <a:t>conntrário</a:t>
            </a:r>
            <a:r>
              <a:rPr lang="en-US" sz="2400" dirty="0"/>
              <a:t>: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en-US" sz="2000" dirty="0"/>
              <a:t> </a:t>
            </a:r>
            <a:r>
              <a:rPr lang="en-US" sz="2000" dirty="0" err="1"/>
              <a:t>Exportações</a:t>
            </a:r>
            <a:r>
              <a:rPr lang="en-US" sz="2000" dirty="0"/>
              <a:t> dos EUA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intensivas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trabalho</a:t>
            </a:r>
            <a:r>
              <a:rPr lang="en-US" sz="2000" dirty="0"/>
              <a:t> que as </a:t>
            </a:r>
            <a:r>
              <a:rPr lang="en-US" sz="2000" dirty="0" err="1"/>
              <a:t>importações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089D92-CCB1-4EAA-AAC5-C3AB6CA8C136}"/>
              </a:ext>
            </a:extLst>
          </p:cNvPr>
          <p:cNvCxnSpPr>
            <a:cxnSpLocks/>
          </p:cNvCxnSpPr>
          <p:nvPr/>
        </p:nvCxnSpPr>
        <p:spPr>
          <a:xfrm>
            <a:off x="6692704" y="2096219"/>
            <a:ext cx="0" cy="3855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39B53C1F-DE63-40C2-A24E-8123EA01FF0C}"/>
              </a:ext>
            </a:extLst>
          </p:cNvPr>
          <p:cNvSpPr/>
          <p:nvPr/>
        </p:nvSpPr>
        <p:spPr>
          <a:xfrm rot="11117280">
            <a:off x="4123411" y="-1166204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751193" y="1734245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3439222" y="5951243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997648" y="170051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48" y="1700513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l="-781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8329735" y="595124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35" y="5951243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2598221" y="3870730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21" y="3870730"/>
                <a:ext cx="1245726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8EAE76E-0F03-413F-B850-16742F8053FE}"/>
              </a:ext>
            </a:extLst>
          </p:cNvPr>
          <p:cNvSpPr txBox="1"/>
          <p:nvPr/>
        </p:nvSpPr>
        <p:spPr>
          <a:xfrm>
            <a:off x="4740863" y="1241129"/>
            <a:ext cx="243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Oferta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de </a:t>
            </a:r>
            <a:r>
              <a:rPr lang="en-US" sz="2000" dirty="0" err="1"/>
              <a:t>trab</a:t>
            </a:r>
            <a:r>
              <a:rPr lang="en-US" sz="2000" dirty="0"/>
              <a:t>. </a:t>
            </a:r>
            <a:r>
              <a:rPr lang="en-US" sz="2000" dirty="0" err="1"/>
              <a:t>qualificado</a:t>
            </a:r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23F0F0-068B-4AA7-B0DC-AD30E4922A55}"/>
              </a:ext>
            </a:extLst>
          </p:cNvPr>
          <p:cNvSpPr txBox="1"/>
          <p:nvPr/>
        </p:nvSpPr>
        <p:spPr>
          <a:xfrm>
            <a:off x="5474710" y="3764323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838BB-8344-4813-B175-59A2B87BD629}"/>
              </a:ext>
            </a:extLst>
          </p:cNvPr>
          <p:cNvCxnSpPr>
            <a:cxnSpLocks/>
          </p:cNvCxnSpPr>
          <p:nvPr/>
        </p:nvCxnSpPr>
        <p:spPr>
          <a:xfrm flipH="1">
            <a:off x="3751193" y="4810455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3E701B-2B70-4620-9119-70D107D0CA73}"/>
              </a:ext>
            </a:extLst>
          </p:cNvPr>
          <p:cNvSpPr txBox="1"/>
          <p:nvPr/>
        </p:nvSpPr>
        <p:spPr>
          <a:xfrm>
            <a:off x="7663960" y="4919861"/>
            <a:ext cx="240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Demanda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por </a:t>
            </a:r>
            <a:r>
              <a:rPr lang="en-US" sz="2000" dirty="0" err="1"/>
              <a:t>trab</a:t>
            </a:r>
            <a:r>
              <a:rPr lang="en-US" sz="2000" dirty="0"/>
              <a:t>. </a:t>
            </a:r>
            <a:r>
              <a:rPr lang="en-US" sz="2000" dirty="0" err="1"/>
              <a:t>qualificado</a:t>
            </a: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E54D9B-6CB0-4417-830A-4DB5CC95CD28}"/>
              </a:ext>
            </a:extLst>
          </p:cNvPr>
          <p:cNvCxnSpPr>
            <a:cxnSpLocks/>
          </p:cNvCxnSpPr>
          <p:nvPr/>
        </p:nvCxnSpPr>
        <p:spPr>
          <a:xfrm>
            <a:off x="5474710" y="2096219"/>
            <a:ext cx="0" cy="38550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6FECD8-64B1-4476-97CC-B40003DE74AA}"/>
              </a:ext>
            </a:extLst>
          </p:cNvPr>
          <p:cNvCxnSpPr>
            <a:cxnSpLocks/>
          </p:cNvCxnSpPr>
          <p:nvPr/>
        </p:nvCxnSpPr>
        <p:spPr>
          <a:xfrm flipH="1">
            <a:off x="3751193" y="4164433"/>
            <a:ext cx="1718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916190-42CD-466B-B368-632011A6926D}"/>
                  </a:ext>
                </a:extLst>
              </p:cNvPr>
              <p:cNvSpPr/>
              <p:nvPr/>
            </p:nvSpPr>
            <p:spPr>
              <a:xfrm>
                <a:off x="2612479" y="4541654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916190-42CD-466B-B368-632011A69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79" y="4541654"/>
                <a:ext cx="124572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424D0D0-5C34-44E6-8FF0-080C8DC1AB66}"/>
              </a:ext>
            </a:extLst>
          </p:cNvPr>
          <p:cNvSpPr txBox="1"/>
          <p:nvPr/>
        </p:nvSpPr>
        <p:spPr>
          <a:xfrm>
            <a:off x="6660396" y="4508876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70534-6630-49E5-91E3-FFB40C5A387D}"/>
              </a:ext>
            </a:extLst>
          </p:cNvPr>
          <p:cNvSpPr txBox="1"/>
          <p:nvPr/>
        </p:nvSpPr>
        <p:spPr>
          <a:xfrm>
            <a:off x="8194089" y="746146"/>
            <a:ext cx="3124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 a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movesse</a:t>
            </a:r>
            <a:r>
              <a:rPr lang="en-US" dirty="0"/>
              <a:t>, </a:t>
            </a:r>
            <a:r>
              <a:rPr lang="en-US" dirty="0" err="1"/>
              <a:t>salários</a:t>
            </a:r>
            <a:r>
              <a:rPr lang="en-US" dirty="0"/>
              <a:t> </a:t>
            </a:r>
            <a:r>
              <a:rPr lang="en-US" dirty="0" err="1"/>
              <a:t>relativos</a:t>
            </a:r>
            <a:r>
              <a:rPr lang="en-US" dirty="0"/>
              <a:t> </a:t>
            </a:r>
            <a:r>
              <a:rPr lang="en-US" dirty="0" err="1"/>
              <a:t>iriam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(</a:t>
            </a:r>
            <a:r>
              <a:rPr lang="en-US" dirty="0" err="1"/>
              <a:t>ponto</a:t>
            </a:r>
            <a:r>
              <a:rPr lang="en-US" dirty="0"/>
              <a:t> B)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636CFCA-2145-4DD5-84D1-450914BDC8CB}"/>
              </a:ext>
            </a:extLst>
          </p:cNvPr>
          <p:cNvSpPr/>
          <p:nvPr/>
        </p:nvSpPr>
        <p:spPr>
          <a:xfrm rot="11117280">
            <a:off x="5145822" y="-1724022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A0EE6A-54CE-418C-8E59-EABC78904BC3}"/>
              </a:ext>
            </a:extLst>
          </p:cNvPr>
          <p:cNvCxnSpPr>
            <a:cxnSpLocks/>
          </p:cNvCxnSpPr>
          <p:nvPr/>
        </p:nvCxnSpPr>
        <p:spPr>
          <a:xfrm flipH="1">
            <a:off x="3752669" y="3702222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CB4709-4D25-4993-BA5A-6300E92E3DFE}"/>
              </a:ext>
            </a:extLst>
          </p:cNvPr>
          <p:cNvSpPr txBox="1"/>
          <p:nvPr/>
        </p:nvSpPr>
        <p:spPr>
          <a:xfrm>
            <a:off x="6660396" y="3364213"/>
            <a:ext cx="7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26EFED6-5E5A-4BE0-AAEE-AC65FFF627A6}"/>
                  </a:ext>
                </a:extLst>
              </p:cNvPr>
              <p:cNvSpPr/>
              <p:nvPr/>
            </p:nvSpPr>
            <p:spPr>
              <a:xfrm>
                <a:off x="2617455" y="3383937"/>
                <a:ext cx="124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26EFED6-5E5A-4BE0-AAEE-AC65FFF62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55" y="3383937"/>
                <a:ext cx="12457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F1BE75-D4D8-4E9F-B7C8-77F080C180EC}"/>
                  </a:ext>
                </a:extLst>
              </p:cNvPr>
              <p:cNvSpPr txBox="1"/>
              <p:nvPr/>
            </p:nvSpPr>
            <p:spPr>
              <a:xfrm>
                <a:off x="5089115" y="5997254"/>
                <a:ext cx="782479" cy="277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F1BE75-D4D8-4E9F-B7C8-77F080C1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15" y="5997254"/>
                <a:ext cx="782479" cy="277576"/>
              </a:xfrm>
              <a:prstGeom prst="rect">
                <a:avLst/>
              </a:prstGeom>
              <a:blipFill>
                <a:blip r:embed="rId7"/>
                <a:stretch>
                  <a:fillRect t="-4444" r="-3046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B7D963-3883-4C2D-BEA9-9A3599361AED}"/>
                  </a:ext>
                </a:extLst>
              </p:cNvPr>
              <p:cNvSpPr txBox="1"/>
              <p:nvPr/>
            </p:nvSpPr>
            <p:spPr>
              <a:xfrm>
                <a:off x="6326213" y="5971781"/>
                <a:ext cx="782479" cy="277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B7D963-3883-4C2D-BEA9-9A3599361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13" y="5971781"/>
                <a:ext cx="782479" cy="277576"/>
              </a:xfrm>
              <a:prstGeom prst="rect">
                <a:avLst/>
              </a:prstGeom>
              <a:blipFill>
                <a:blip r:embed="rId8"/>
                <a:stretch>
                  <a:fillRect t="-4444" r="-3046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4067F12-CA3F-4190-8655-D97735C6E680}"/>
              </a:ext>
            </a:extLst>
          </p:cNvPr>
          <p:cNvSpPr txBox="1"/>
          <p:nvPr/>
        </p:nvSpPr>
        <p:spPr>
          <a:xfrm>
            <a:off x="8194088" y="1951439"/>
            <a:ext cx="3670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Nos dados, tanto </a:t>
            </a:r>
            <a:r>
              <a:rPr lang="en-US" dirty="0" err="1"/>
              <a:t>salários</a:t>
            </a:r>
            <a:r>
              <a:rPr lang="en-US" dirty="0"/>
              <a:t> </a:t>
            </a:r>
            <a:r>
              <a:rPr lang="en-US" dirty="0" err="1"/>
              <a:t>relativos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emprego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de </a:t>
            </a:r>
            <a:r>
              <a:rPr lang="en-US" dirty="0" err="1"/>
              <a:t>qualificados</a:t>
            </a:r>
            <a:r>
              <a:rPr lang="en-US" dirty="0"/>
              <a:t> </a:t>
            </a:r>
            <a:r>
              <a:rPr lang="en-US" dirty="0" err="1"/>
              <a:t>aumentaram</a:t>
            </a:r>
            <a:endParaRPr lang="en-US" dirty="0"/>
          </a:p>
          <a:p>
            <a:r>
              <a:rPr lang="en-US" dirty="0">
                <a:sym typeface="Wingdings 3" panose="05040102010807070707" pitchFamily="18" charset="2"/>
              </a:rPr>
              <a:t> </a:t>
            </a:r>
            <a:r>
              <a:rPr lang="en-US" dirty="0" err="1">
                <a:sym typeface="Wingdings 3" panose="05040102010807070707" pitchFamily="18" charset="2"/>
              </a:rPr>
              <a:t>Demanda</a:t>
            </a:r>
            <a:r>
              <a:rPr lang="en-US" dirty="0">
                <a:sym typeface="Wingdings 3" panose="05040102010807070707" pitchFamily="18" charset="2"/>
              </a:rPr>
              <a:t> </a:t>
            </a:r>
            <a:r>
              <a:rPr lang="en-US" dirty="0" err="1">
                <a:sym typeface="Wingdings 3" panose="05040102010807070707" pitchFamily="18" charset="2"/>
              </a:rPr>
              <a:t>relativa</a:t>
            </a:r>
            <a:r>
              <a:rPr lang="en-US" dirty="0">
                <a:sym typeface="Wingdings 3" panose="05040102010807070707" pitchFamily="18" charset="2"/>
              </a:rPr>
              <a:t> </a:t>
            </a:r>
            <a:r>
              <a:rPr lang="en-US" dirty="0" err="1">
                <a:sym typeface="Wingdings 3" panose="05040102010807070707" pitchFamily="18" charset="2"/>
              </a:rPr>
              <a:t>deve</a:t>
            </a:r>
            <a:r>
              <a:rPr lang="en-US" dirty="0">
                <a:sym typeface="Wingdings 3" panose="05040102010807070707" pitchFamily="18" charset="2"/>
              </a:rPr>
              <a:t> </a:t>
            </a:r>
            <a:r>
              <a:rPr lang="en-US" dirty="0" err="1">
                <a:sym typeface="Wingdings 3" panose="05040102010807070707" pitchFamily="18" charset="2"/>
              </a:rPr>
              <a:t>expandir</a:t>
            </a:r>
            <a:r>
              <a:rPr lang="en-US" dirty="0">
                <a:sym typeface="Wingdings 3" panose="05040102010807070707" pitchFamily="18" charset="2"/>
              </a:rPr>
              <a:t> (</a:t>
            </a:r>
            <a:r>
              <a:rPr lang="en-US" dirty="0" err="1">
                <a:sym typeface="Wingdings 3" panose="05040102010807070707" pitchFamily="18" charset="2"/>
              </a:rPr>
              <a:t>ponto</a:t>
            </a:r>
            <a:r>
              <a:rPr lang="en-US" dirty="0">
                <a:sym typeface="Wingdings 3" panose="05040102010807070707" pitchFamily="18" charset="2"/>
              </a:rPr>
              <a:t> C)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B99A3-73CF-4F61-87A1-2A8259D4782C}"/>
              </a:ext>
            </a:extLst>
          </p:cNvPr>
          <p:cNvSpPr/>
          <p:nvPr/>
        </p:nvSpPr>
        <p:spPr>
          <a:xfrm>
            <a:off x="5705494" y="5627747"/>
            <a:ext cx="763040" cy="176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122E04D-25AB-41AD-8ED9-7E1B68F8F913}"/>
              </a:ext>
            </a:extLst>
          </p:cNvPr>
          <p:cNvSpPr/>
          <p:nvPr/>
        </p:nvSpPr>
        <p:spPr>
          <a:xfrm>
            <a:off x="7180006" y="4596366"/>
            <a:ext cx="763040" cy="176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6" grpId="0"/>
      <p:bldP spid="7" grpId="0"/>
      <p:bldP spid="64" grpId="0"/>
      <p:bldP spid="51" grpId="0"/>
      <p:bldP spid="27" grpId="0"/>
      <p:bldP spid="31" grpId="0"/>
      <p:bldP spid="33" grpId="0"/>
      <p:bldP spid="10" grpId="0"/>
      <p:bldP spid="35" grpId="0" animBg="1"/>
      <p:bldP spid="38" grpId="0"/>
      <p:bldP spid="39" grpId="0"/>
      <p:bldP spid="40" grpId="0"/>
      <p:bldP spid="41" grpId="0"/>
      <p:bldP spid="42" grpId="0"/>
      <p:bldP spid="11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 dirty="0"/>
              <a:t>O que está por trás do aumento na demanda por trabalho qualificado?</a:t>
            </a:r>
          </a:p>
          <a:p>
            <a:pPr lvl="2" algn="just"/>
            <a:r>
              <a:rPr lang="pt-BR" sz="2000" dirty="0"/>
              <a:t>Possivelmente, aumento do comércio com países em desenvolvimento</a:t>
            </a:r>
          </a:p>
          <a:p>
            <a:pPr marL="128016" lvl="1" indent="0" algn="just">
              <a:buNone/>
            </a:pPr>
            <a:endParaRPr lang="pt-BR" sz="2400" dirty="0"/>
          </a:p>
          <a:p>
            <a:pPr lvl="1" algn="just"/>
            <a:r>
              <a:rPr lang="pt-BR" sz="2400" dirty="0"/>
              <a:t>Tome o modelo de </a:t>
            </a:r>
            <a:r>
              <a:rPr lang="pt-BR" sz="2400" dirty="0" err="1"/>
              <a:t>Heckscher</a:t>
            </a:r>
            <a:r>
              <a:rPr lang="pt-BR" sz="2400" dirty="0"/>
              <a:t>-Ohlin:</a:t>
            </a:r>
          </a:p>
          <a:p>
            <a:pPr lvl="2" algn="just"/>
            <a:r>
              <a:rPr lang="pt-BR" sz="2000" dirty="0"/>
              <a:t>2 fatores: trabalho qualificado, trabalho não qualificado</a:t>
            </a:r>
          </a:p>
          <a:p>
            <a:pPr lvl="2" algn="just"/>
            <a:r>
              <a:rPr lang="pt-BR" sz="2000" dirty="0"/>
              <a:t>2 setores: setor 1 (intensivo em trabalhado não qualificado), setor 2 (intensivo em trabalho qualificado)</a:t>
            </a:r>
          </a:p>
          <a:p>
            <a:pPr lvl="2" algn="just"/>
            <a:r>
              <a:rPr lang="pt-BR" sz="2000" dirty="0"/>
              <a:t>2 países: Norte (abundante em trabalho qualificado), Sul (abundante em trabalho não qualificado)</a:t>
            </a:r>
          </a:p>
          <a:p>
            <a:pPr lvl="2" algn="just"/>
            <a:r>
              <a:rPr lang="pt-BR" sz="2000" dirty="0"/>
              <a:t>Inicialmente em autarquia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FFDFD-BDA2-AF4F-B6D8-29B8F567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DESIGUALDADE salarial</a:t>
            </a:r>
            <a:br>
              <a:rPr lang="pt-BR" dirty="0"/>
            </a:br>
            <a:r>
              <a:rPr lang="pt-BR" sz="3000" cap="none" dirty="0"/>
              <a:t>Possível link com comércio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/>
          <p:nvPr/>
        </p:nvCxnSpPr>
        <p:spPr>
          <a:xfrm flipV="1">
            <a:off x="6536338" y="187685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6224367" y="6093855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6246970" y="18641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70" y="1864151"/>
                <a:ext cx="260350" cy="276999"/>
              </a:xfrm>
              <a:prstGeom prst="rect">
                <a:avLst/>
              </a:prstGeom>
              <a:blipFill>
                <a:blip r:embed="rId2"/>
                <a:stretch>
                  <a:fillRect l="-38095" r="-21429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E922E6-9FE8-4F9D-B500-92D86C62225D}"/>
                  </a:ext>
                </a:extLst>
              </p:cNvPr>
              <p:cNvSpPr txBox="1"/>
              <p:nvPr/>
            </p:nvSpPr>
            <p:spPr>
              <a:xfrm>
                <a:off x="11506120" y="5946652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E922E6-9FE8-4F9D-B500-92D86C622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120" y="5946652"/>
                <a:ext cx="260350" cy="276999"/>
              </a:xfrm>
              <a:prstGeom prst="rect">
                <a:avLst/>
              </a:prstGeom>
              <a:blipFill>
                <a:blip r:embed="rId3"/>
                <a:stretch>
                  <a:fillRect l="-37209" r="-1860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E0AA9DFE-478F-480E-A325-D92E5AFC36F2}"/>
              </a:ext>
            </a:extLst>
          </p:cNvPr>
          <p:cNvSpPr/>
          <p:nvPr/>
        </p:nvSpPr>
        <p:spPr>
          <a:xfrm>
            <a:off x="2260454" y="3196384"/>
            <a:ext cx="8412871" cy="6496013"/>
          </a:xfrm>
          <a:prstGeom prst="arc">
            <a:avLst>
              <a:gd name="adj1" fmla="val 16299266"/>
              <a:gd name="adj2" fmla="val 2132570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ector de seta reta 4">
            <a:extLst>
              <a:ext uri="{FF2B5EF4-FFF2-40B4-BE49-F238E27FC236}">
                <a16:creationId xmlns:a16="http://schemas.microsoft.com/office/drawing/2014/main" id="{9924782F-1BF6-4F7F-8BD2-9F64EAD8914D}"/>
              </a:ext>
            </a:extLst>
          </p:cNvPr>
          <p:cNvCxnSpPr>
            <a:cxnSpLocks/>
          </p:cNvCxnSpPr>
          <p:nvPr/>
        </p:nvCxnSpPr>
        <p:spPr>
          <a:xfrm>
            <a:off x="186130" y="6093855"/>
            <a:ext cx="508255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D5FCAB-ED91-4D9C-92C3-44408F7D5AFF}"/>
                  </a:ext>
                </a:extLst>
              </p:cNvPr>
              <p:cNvSpPr txBox="1"/>
              <p:nvPr/>
            </p:nvSpPr>
            <p:spPr>
              <a:xfrm>
                <a:off x="5342407" y="59466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D5FCAB-ED91-4D9C-92C3-44408F7D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07" y="5946651"/>
                <a:ext cx="260350" cy="276999"/>
              </a:xfrm>
              <a:prstGeom prst="rect">
                <a:avLst/>
              </a:prstGeom>
              <a:blipFill>
                <a:blip r:embed="rId4"/>
                <a:stretch>
                  <a:fillRect l="-37209" r="-1860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">
            <a:extLst>
              <a:ext uri="{FF2B5EF4-FFF2-40B4-BE49-F238E27FC236}">
                <a16:creationId xmlns:a16="http://schemas.microsoft.com/office/drawing/2014/main" id="{93BC6183-4829-40B5-B9F6-E1E3DC1A29D1}"/>
              </a:ext>
            </a:extLst>
          </p:cNvPr>
          <p:cNvCxnSpPr/>
          <p:nvPr/>
        </p:nvCxnSpPr>
        <p:spPr>
          <a:xfrm flipV="1">
            <a:off x="498101" y="1876857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53AEBA-9DD4-4333-B07F-72CAD93FEF63}"/>
                  </a:ext>
                </a:extLst>
              </p:cNvPr>
              <p:cNvSpPr txBox="1"/>
              <p:nvPr/>
            </p:nvSpPr>
            <p:spPr>
              <a:xfrm>
                <a:off x="208733" y="1864151"/>
                <a:ext cx="2603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53AEBA-9DD4-4333-B07F-72CAD93F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3" y="1864151"/>
                <a:ext cx="260350" cy="276999"/>
              </a:xfrm>
              <a:prstGeom prst="rect">
                <a:avLst/>
              </a:prstGeom>
              <a:blipFill>
                <a:blip r:embed="rId5"/>
                <a:stretch>
                  <a:fillRect l="-37209" r="-20930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BBD65E93-791C-4F3B-9DD7-0007BD3787D2}"/>
              </a:ext>
            </a:extLst>
          </p:cNvPr>
          <p:cNvSpPr/>
          <p:nvPr/>
        </p:nvSpPr>
        <p:spPr>
          <a:xfrm>
            <a:off x="-4422885" y="1957169"/>
            <a:ext cx="7831232" cy="8434230"/>
          </a:xfrm>
          <a:prstGeom prst="arc">
            <a:avLst>
              <a:gd name="adj1" fmla="val 17077117"/>
              <a:gd name="adj2" fmla="val 21530627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22CB8-D697-4F02-A775-06CD49E65728}"/>
              </a:ext>
            </a:extLst>
          </p:cNvPr>
          <p:cNvSpPr txBox="1"/>
          <p:nvPr/>
        </p:nvSpPr>
        <p:spPr>
          <a:xfrm>
            <a:off x="1393681" y="1442117"/>
            <a:ext cx="125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NORTE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03E21-D5A6-4B00-B747-9A3D1EE87A7E}"/>
              </a:ext>
            </a:extLst>
          </p:cNvPr>
          <p:cNvSpPr txBox="1"/>
          <p:nvPr/>
        </p:nvSpPr>
        <p:spPr>
          <a:xfrm>
            <a:off x="7205569" y="1437201"/>
            <a:ext cx="125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SUL</a:t>
            </a:r>
          </a:p>
        </p:txBody>
      </p:sp>
    </p:spTree>
    <p:extLst>
      <p:ext uri="{BB962C8B-B14F-4D97-AF65-F5344CB8AC3E}">
        <p14:creationId xmlns:p14="http://schemas.microsoft.com/office/powerpoint/2010/main" val="164541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5DBB8E-8E7C-4A6A-BE98-EC1E18701664}"/>
              </a:ext>
            </a:extLst>
          </p:cNvPr>
          <p:cNvCxnSpPr>
            <a:cxnSpLocks/>
          </p:cNvCxnSpPr>
          <p:nvPr/>
        </p:nvCxnSpPr>
        <p:spPr>
          <a:xfrm>
            <a:off x="5965276" y="4442617"/>
            <a:ext cx="0" cy="11963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8D953C-7BC0-47F6-851F-C8E5AE74E94E}"/>
              </a:ext>
            </a:extLst>
          </p:cNvPr>
          <p:cNvCxnSpPr>
            <a:cxnSpLocks/>
          </p:cNvCxnSpPr>
          <p:nvPr/>
        </p:nvCxnSpPr>
        <p:spPr>
          <a:xfrm flipH="1">
            <a:off x="3046343" y="3914912"/>
            <a:ext cx="19397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39B53C1F-DE63-40C2-A24E-8123EA01FF0C}"/>
              </a:ext>
            </a:extLst>
          </p:cNvPr>
          <p:cNvSpPr/>
          <p:nvPr/>
        </p:nvSpPr>
        <p:spPr>
          <a:xfrm rot="11117280">
            <a:off x="3418561" y="-1509104"/>
            <a:ext cx="9966832" cy="6524846"/>
          </a:xfrm>
          <a:prstGeom prst="arc">
            <a:avLst>
              <a:gd name="adj1" fmla="val 17444607"/>
              <a:gd name="adj2" fmla="val 2085278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8B71B24-497D-487F-98B8-95160BF4F0CE}"/>
              </a:ext>
            </a:extLst>
          </p:cNvPr>
          <p:cNvSpPr/>
          <p:nvPr/>
        </p:nvSpPr>
        <p:spPr>
          <a:xfrm rot="5764227">
            <a:off x="-29509" y="-847694"/>
            <a:ext cx="7228077" cy="4409784"/>
          </a:xfrm>
          <a:prstGeom prst="arc">
            <a:avLst>
              <a:gd name="adj1" fmla="val 18034969"/>
              <a:gd name="adj2" fmla="val 2130253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3046343" y="1391345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2734372" y="5608343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2343132" y="135761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32" y="1357613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7624885" y="5608343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885" y="5608343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l="-2344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1891940" y="3730246"/>
                <a:ext cx="1268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40" y="3730246"/>
                <a:ext cx="126893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B15280-5751-445D-BAD0-FC06EF13EAAA}"/>
              </a:ext>
            </a:extLst>
          </p:cNvPr>
          <p:cNvCxnSpPr>
            <a:cxnSpLocks/>
          </p:cNvCxnSpPr>
          <p:nvPr/>
        </p:nvCxnSpPr>
        <p:spPr>
          <a:xfrm>
            <a:off x="4941507" y="3914912"/>
            <a:ext cx="0" cy="16934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C86F2EB0-F2AA-42C8-BB63-90862E58C51F}"/>
              </a:ext>
            </a:extLst>
          </p:cNvPr>
          <p:cNvSpPr/>
          <p:nvPr/>
        </p:nvSpPr>
        <p:spPr>
          <a:xfrm>
            <a:off x="4925718" y="3892196"/>
            <a:ext cx="60350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EAE76E-0F03-413F-B850-16742F8053FE}"/>
              </a:ext>
            </a:extLst>
          </p:cNvPr>
          <p:cNvSpPr txBox="1"/>
          <p:nvPr/>
        </p:nvSpPr>
        <p:spPr>
          <a:xfrm>
            <a:off x="5495960" y="2382887"/>
            <a:ext cx="85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RS</a:t>
            </a:r>
            <a:r>
              <a:rPr lang="en-US" sz="2000" baseline="-25000" dirty="0" err="1"/>
              <a:t>Norte</a:t>
            </a:r>
            <a:endParaRPr lang="en-US" sz="2000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DD1CB4DE-6B10-4D1F-8CA4-E31A83D2A20E}"/>
              </a:ext>
            </a:extLst>
          </p:cNvPr>
          <p:cNvSpPr/>
          <p:nvPr/>
        </p:nvSpPr>
        <p:spPr>
          <a:xfrm rot="5764227">
            <a:off x="1290323" y="-700490"/>
            <a:ext cx="7228077" cy="4409784"/>
          </a:xfrm>
          <a:prstGeom prst="arc">
            <a:avLst>
              <a:gd name="adj1" fmla="val 17838837"/>
              <a:gd name="adj2" fmla="val 2130253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23F0F0-068B-4AA7-B0DC-AD30E4922A55}"/>
              </a:ext>
            </a:extLst>
          </p:cNvPr>
          <p:cNvSpPr txBox="1"/>
          <p:nvPr/>
        </p:nvSpPr>
        <p:spPr>
          <a:xfrm>
            <a:off x="6772572" y="2370500"/>
            <a:ext cx="101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RS</a:t>
            </a:r>
            <a:r>
              <a:rPr lang="en-US" sz="2000" baseline="-25000" dirty="0" err="1"/>
              <a:t>Sul</a:t>
            </a:r>
            <a:endParaRPr lang="en-US" sz="2000" dirty="0"/>
          </a:p>
        </p:txBody>
      </p:sp>
      <p:sp>
        <p:nvSpPr>
          <p:cNvPr id="54" name="Elipse 35">
            <a:extLst>
              <a:ext uri="{FF2B5EF4-FFF2-40B4-BE49-F238E27FC236}">
                <a16:creationId xmlns:a16="http://schemas.microsoft.com/office/drawing/2014/main" id="{C3812190-EA9A-4C09-BF41-CC3D61897B82}"/>
              </a:ext>
            </a:extLst>
          </p:cNvPr>
          <p:cNvSpPr/>
          <p:nvPr/>
        </p:nvSpPr>
        <p:spPr>
          <a:xfrm>
            <a:off x="5935101" y="4442617"/>
            <a:ext cx="60350" cy="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6838BB-8344-4813-B175-59A2B87BD629}"/>
              </a:ext>
            </a:extLst>
          </p:cNvPr>
          <p:cNvCxnSpPr>
            <a:cxnSpLocks/>
          </p:cNvCxnSpPr>
          <p:nvPr/>
        </p:nvCxnSpPr>
        <p:spPr>
          <a:xfrm flipH="1">
            <a:off x="3046343" y="4467555"/>
            <a:ext cx="2909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/>
              <p:nvPr/>
            </p:nvSpPr>
            <p:spPr>
              <a:xfrm>
                <a:off x="1849376" y="4229386"/>
                <a:ext cx="1346394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76" y="4229386"/>
                <a:ext cx="1346394" cy="375424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73E701B-2B70-4620-9119-70D107D0CA73}"/>
              </a:ext>
            </a:extLst>
          </p:cNvPr>
          <p:cNvSpPr txBox="1"/>
          <p:nvPr/>
        </p:nvSpPr>
        <p:spPr>
          <a:xfrm>
            <a:off x="6959111" y="4576961"/>
            <a:ext cx="211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RD</a:t>
            </a:r>
            <a:r>
              <a:rPr lang="en-US" sz="2000" baseline="-25000" dirty="0" err="1"/>
              <a:t>Norte</a:t>
            </a:r>
            <a:r>
              <a:rPr lang="en-US" sz="2000" dirty="0"/>
              <a:t> = </a:t>
            </a:r>
            <a:r>
              <a:rPr lang="en-US" sz="2000" dirty="0" err="1"/>
              <a:t>RD</a:t>
            </a:r>
            <a:r>
              <a:rPr lang="en-US" sz="2000" baseline="-25000" dirty="0" err="1"/>
              <a:t>Sul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EA6D76-75C5-4152-8D4F-A7357A0045F6}"/>
              </a:ext>
            </a:extLst>
          </p:cNvPr>
          <p:cNvCxnSpPr/>
          <p:nvPr/>
        </p:nvCxnSpPr>
        <p:spPr>
          <a:xfrm>
            <a:off x="3046343" y="4228646"/>
            <a:ext cx="567502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171A3F-8536-4160-B3BF-29DA49E47716}"/>
                  </a:ext>
                </a:extLst>
              </p:cNvPr>
              <p:cNvSpPr/>
              <p:nvPr/>
            </p:nvSpPr>
            <p:spPr>
              <a:xfrm>
                <a:off x="8682065" y="4012056"/>
                <a:ext cx="13843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171A3F-8536-4160-B3BF-29DA49E47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065" y="4012056"/>
                <a:ext cx="1384353" cy="390748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04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c 27">
            <a:extLst>
              <a:ext uri="{FF2B5EF4-FFF2-40B4-BE49-F238E27FC236}">
                <a16:creationId xmlns:a16="http://schemas.microsoft.com/office/drawing/2014/main" id="{E65FBEAE-C813-45E2-B0FE-1AC5554C8B97}"/>
              </a:ext>
            </a:extLst>
          </p:cNvPr>
          <p:cNvSpPr/>
          <p:nvPr/>
        </p:nvSpPr>
        <p:spPr>
          <a:xfrm rot="11144310">
            <a:off x="6972889" y="-614792"/>
            <a:ext cx="9810108" cy="5985041"/>
          </a:xfrm>
          <a:prstGeom prst="arc">
            <a:avLst>
              <a:gd name="adj1" fmla="val 17396661"/>
              <a:gd name="adj2" fmla="val 21135175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8">
            <a:extLst>
              <a:ext uri="{FF2B5EF4-FFF2-40B4-BE49-F238E27FC236}">
                <a16:creationId xmlns:a16="http://schemas.microsoft.com/office/drawing/2014/main" id="{7951FB09-D236-4B0B-9BA3-AF4BBDD437BC}"/>
              </a:ext>
            </a:extLst>
          </p:cNvPr>
          <p:cNvCxnSpPr>
            <a:cxnSpLocks/>
            <a:stCxn id="63" idx="1"/>
          </p:cNvCxnSpPr>
          <p:nvPr/>
        </p:nvCxnSpPr>
        <p:spPr>
          <a:xfrm>
            <a:off x="9433593" y="4801226"/>
            <a:ext cx="13434" cy="7720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">
            <a:extLst>
              <a:ext uri="{FF2B5EF4-FFF2-40B4-BE49-F238E27FC236}">
                <a16:creationId xmlns:a16="http://schemas.microsoft.com/office/drawing/2014/main" id="{697C43B4-12A3-47B0-A383-896A358DE720}"/>
              </a:ext>
            </a:extLst>
          </p:cNvPr>
          <p:cNvCxnSpPr>
            <a:cxnSpLocks/>
          </p:cNvCxnSpPr>
          <p:nvPr/>
        </p:nvCxnSpPr>
        <p:spPr>
          <a:xfrm>
            <a:off x="1302801" y="4826450"/>
            <a:ext cx="964853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">
            <a:extLst>
              <a:ext uri="{FF2B5EF4-FFF2-40B4-BE49-F238E27FC236}">
                <a16:creationId xmlns:a16="http://schemas.microsoft.com/office/drawing/2014/main" id="{F680E24E-358E-4E07-8AF3-6DC1C72AA735}"/>
              </a:ext>
            </a:extLst>
          </p:cNvPr>
          <p:cNvCxnSpPr>
            <a:cxnSpLocks/>
          </p:cNvCxnSpPr>
          <p:nvPr/>
        </p:nvCxnSpPr>
        <p:spPr>
          <a:xfrm>
            <a:off x="1287561" y="3226250"/>
            <a:ext cx="96485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A8B71B24-497D-487F-98B8-95160BF4F0CE}"/>
              </a:ext>
            </a:extLst>
          </p:cNvPr>
          <p:cNvSpPr/>
          <p:nvPr/>
        </p:nvSpPr>
        <p:spPr>
          <a:xfrm rot="5764227">
            <a:off x="-1894008" y="-1426068"/>
            <a:ext cx="7228077" cy="5756871"/>
          </a:xfrm>
          <a:prstGeom prst="arc">
            <a:avLst>
              <a:gd name="adj1" fmla="val 17396661"/>
              <a:gd name="adj2" fmla="val 21135175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1238286" y="1332361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926315" y="5549359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/>
              <p:nvPr/>
            </p:nvSpPr>
            <p:spPr>
              <a:xfrm>
                <a:off x="535075" y="129862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5CE202-16E9-463B-808A-59F24BFF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75" y="1298629"/>
                <a:ext cx="782479" cy="276999"/>
              </a:xfrm>
              <a:prstGeom prst="rect">
                <a:avLst/>
              </a:prstGeom>
              <a:blipFill>
                <a:blip r:embed="rId2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/>
              <p:nvPr/>
            </p:nvSpPr>
            <p:spPr>
              <a:xfrm>
                <a:off x="5694908" y="561031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30E163-C588-482E-8AE8-1980E23F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908" y="5610319"/>
                <a:ext cx="782479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/>
              <p:nvPr/>
            </p:nvSpPr>
            <p:spPr>
              <a:xfrm>
                <a:off x="80047" y="3012513"/>
                <a:ext cx="1268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D9C1E-07CD-452F-8A11-AAD8E2F17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" y="3012513"/>
                <a:ext cx="126893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>
            <a:extLst>
              <a:ext uri="{FF2B5EF4-FFF2-40B4-BE49-F238E27FC236}">
                <a16:creationId xmlns:a16="http://schemas.microsoft.com/office/drawing/2014/main" id="{C86F2EB0-F2AA-42C8-BB63-90862E58C51F}"/>
              </a:ext>
            </a:extLst>
          </p:cNvPr>
          <p:cNvSpPr/>
          <p:nvPr/>
        </p:nvSpPr>
        <p:spPr>
          <a:xfrm>
            <a:off x="4123501" y="3193132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/>
              <p:nvPr/>
            </p:nvSpPr>
            <p:spPr>
              <a:xfrm>
                <a:off x="26130" y="4599089"/>
                <a:ext cx="1346394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C00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FD342-C382-457F-B0CF-939FB500C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" y="4599089"/>
                <a:ext cx="1346394" cy="375424"/>
              </a:xfrm>
              <a:prstGeom prst="rect">
                <a:avLst/>
              </a:prstGeom>
              <a:blipFill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F5A67D-47BE-49A4-863C-21F53236F457}"/>
              </a:ext>
            </a:extLst>
          </p:cNvPr>
          <p:cNvCxnSpPr>
            <a:cxnSpLocks/>
          </p:cNvCxnSpPr>
          <p:nvPr/>
        </p:nvCxnSpPr>
        <p:spPr>
          <a:xfrm>
            <a:off x="1257081" y="4049210"/>
            <a:ext cx="964853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7C3863-891D-47DB-BE6A-BCC8CF3C1E4B}"/>
              </a:ext>
            </a:extLst>
          </p:cNvPr>
          <p:cNvCxnSpPr>
            <a:cxnSpLocks/>
          </p:cNvCxnSpPr>
          <p:nvPr/>
        </p:nvCxnSpPr>
        <p:spPr>
          <a:xfrm>
            <a:off x="2548129" y="4822276"/>
            <a:ext cx="0" cy="7152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5">
            <a:extLst>
              <a:ext uri="{FF2B5EF4-FFF2-40B4-BE49-F238E27FC236}">
                <a16:creationId xmlns:a16="http://schemas.microsoft.com/office/drawing/2014/main" id="{29C7C531-65D1-4F33-9829-5F9EC971E903}"/>
              </a:ext>
            </a:extLst>
          </p:cNvPr>
          <p:cNvSpPr/>
          <p:nvPr/>
        </p:nvSpPr>
        <p:spPr>
          <a:xfrm>
            <a:off x="3593279" y="4014696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A0329F-0B14-4AC0-AB2A-929DBF1FD5D6}"/>
              </a:ext>
            </a:extLst>
          </p:cNvPr>
          <p:cNvCxnSpPr>
            <a:cxnSpLocks/>
          </p:cNvCxnSpPr>
          <p:nvPr/>
        </p:nvCxnSpPr>
        <p:spPr>
          <a:xfrm>
            <a:off x="4155885" y="3220473"/>
            <a:ext cx="0" cy="23432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5">
            <a:extLst>
              <a:ext uri="{FF2B5EF4-FFF2-40B4-BE49-F238E27FC236}">
                <a16:creationId xmlns:a16="http://schemas.microsoft.com/office/drawing/2014/main" id="{BF8A6773-AD73-4329-AD6B-379B92A7116A}"/>
              </a:ext>
            </a:extLst>
          </p:cNvPr>
          <p:cNvSpPr/>
          <p:nvPr/>
        </p:nvSpPr>
        <p:spPr>
          <a:xfrm>
            <a:off x="7337273" y="3193132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5">
            <a:extLst>
              <a:ext uri="{FF2B5EF4-FFF2-40B4-BE49-F238E27FC236}">
                <a16:creationId xmlns:a16="http://schemas.microsoft.com/office/drawing/2014/main" id="{FFA6271D-E360-43D8-ABE7-ED88AFC1051B}"/>
              </a:ext>
            </a:extLst>
          </p:cNvPr>
          <p:cNvSpPr/>
          <p:nvPr/>
        </p:nvSpPr>
        <p:spPr>
          <a:xfrm>
            <a:off x="2534957" y="4808246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0E8AA1-894C-4C56-B202-8F8531414EA1}"/>
              </a:ext>
            </a:extLst>
          </p:cNvPr>
          <p:cNvCxnSpPr>
            <a:cxnSpLocks/>
          </p:cNvCxnSpPr>
          <p:nvPr/>
        </p:nvCxnSpPr>
        <p:spPr>
          <a:xfrm>
            <a:off x="3616023" y="4087920"/>
            <a:ext cx="0" cy="1475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3">
            <a:extLst>
              <a:ext uri="{FF2B5EF4-FFF2-40B4-BE49-F238E27FC236}">
                <a16:creationId xmlns:a16="http://schemas.microsoft.com/office/drawing/2014/main" id="{B82B7808-BA38-4AD2-AC44-CB4915860670}"/>
              </a:ext>
            </a:extLst>
          </p:cNvPr>
          <p:cNvCxnSpPr/>
          <p:nvPr/>
        </p:nvCxnSpPr>
        <p:spPr>
          <a:xfrm flipV="1">
            <a:off x="6785646" y="1347601"/>
            <a:ext cx="0" cy="446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">
            <a:extLst>
              <a:ext uri="{FF2B5EF4-FFF2-40B4-BE49-F238E27FC236}">
                <a16:creationId xmlns:a16="http://schemas.microsoft.com/office/drawing/2014/main" id="{2E49D5C6-E108-4156-A29C-2BE1A56FA97E}"/>
              </a:ext>
            </a:extLst>
          </p:cNvPr>
          <p:cNvCxnSpPr>
            <a:cxnSpLocks/>
          </p:cNvCxnSpPr>
          <p:nvPr/>
        </p:nvCxnSpPr>
        <p:spPr>
          <a:xfrm>
            <a:off x="6473675" y="5564599"/>
            <a:ext cx="51495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">
                <a:extLst>
                  <a:ext uri="{FF2B5EF4-FFF2-40B4-BE49-F238E27FC236}">
                    <a16:creationId xmlns:a16="http://schemas.microsoft.com/office/drawing/2014/main" id="{1208C13E-1DBF-4FCB-9AF1-B6317084B3FD}"/>
                  </a:ext>
                </a:extLst>
              </p:cNvPr>
              <p:cNvSpPr txBox="1"/>
              <p:nvPr/>
            </p:nvSpPr>
            <p:spPr>
              <a:xfrm>
                <a:off x="6082435" y="131386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1">
                <a:extLst>
                  <a:ext uri="{FF2B5EF4-FFF2-40B4-BE49-F238E27FC236}">
                    <a16:creationId xmlns:a16="http://schemas.microsoft.com/office/drawing/2014/main" id="{1208C13E-1DBF-4FCB-9AF1-B6317084B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435" y="1313869"/>
                <a:ext cx="782479" cy="276999"/>
              </a:xfrm>
              <a:prstGeom prst="rect">
                <a:avLst/>
              </a:prstGeom>
              <a:blipFill>
                <a:blip r:embed="rId6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5">
                <a:extLst>
                  <a:ext uri="{FF2B5EF4-FFF2-40B4-BE49-F238E27FC236}">
                    <a16:creationId xmlns:a16="http://schemas.microsoft.com/office/drawing/2014/main" id="{7D5162EA-227A-4B3B-91F0-1EA12A62302B}"/>
                  </a:ext>
                </a:extLst>
              </p:cNvPr>
              <p:cNvSpPr txBox="1"/>
              <p:nvPr/>
            </p:nvSpPr>
            <p:spPr>
              <a:xfrm>
                <a:off x="11242268" y="5625559"/>
                <a:ext cx="7824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25">
                <a:extLst>
                  <a:ext uri="{FF2B5EF4-FFF2-40B4-BE49-F238E27FC236}">
                    <a16:creationId xmlns:a16="http://schemas.microsoft.com/office/drawing/2014/main" id="{7D5162EA-227A-4B3B-91F0-1EA12A62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268" y="5625559"/>
                <a:ext cx="782479" cy="276999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lipse 47">
            <a:extLst>
              <a:ext uri="{FF2B5EF4-FFF2-40B4-BE49-F238E27FC236}">
                <a16:creationId xmlns:a16="http://schemas.microsoft.com/office/drawing/2014/main" id="{2F5198A0-70BE-4D3D-A241-BF6F72CD0103}"/>
              </a:ext>
            </a:extLst>
          </p:cNvPr>
          <p:cNvSpPr/>
          <p:nvPr/>
        </p:nvSpPr>
        <p:spPr>
          <a:xfrm>
            <a:off x="8074471" y="4010377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26">
                <a:extLst>
                  <a:ext uri="{FF2B5EF4-FFF2-40B4-BE49-F238E27FC236}">
                    <a16:creationId xmlns:a16="http://schemas.microsoft.com/office/drawing/2014/main" id="{5C213392-75F0-4F01-A566-14F27F1374AE}"/>
                  </a:ext>
                </a:extLst>
              </p:cNvPr>
              <p:cNvSpPr/>
              <p:nvPr/>
            </p:nvSpPr>
            <p:spPr>
              <a:xfrm>
                <a:off x="-14268" y="3768150"/>
                <a:ext cx="13843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B050"/>
                              </a:solidFill>
                            </a:rPr>
                            <m:t>)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Rectangle 26">
                <a:extLst>
                  <a:ext uri="{FF2B5EF4-FFF2-40B4-BE49-F238E27FC236}">
                    <a16:creationId xmlns:a16="http://schemas.microsoft.com/office/drawing/2014/main" id="{5C213392-75F0-4F01-A566-14F27F137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68" y="3768150"/>
                <a:ext cx="1384353" cy="39074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8">
            <a:extLst>
              <a:ext uri="{FF2B5EF4-FFF2-40B4-BE49-F238E27FC236}">
                <a16:creationId xmlns:a16="http://schemas.microsoft.com/office/drawing/2014/main" id="{1D7B5ECF-C095-48B8-A4C3-1F4B01338BA0}"/>
              </a:ext>
            </a:extLst>
          </p:cNvPr>
          <p:cNvCxnSpPr>
            <a:cxnSpLocks/>
          </p:cNvCxnSpPr>
          <p:nvPr/>
        </p:nvCxnSpPr>
        <p:spPr>
          <a:xfrm>
            <a:off x="8097330" y="4049210"/>
            <a:ext cx="0" cy="15241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35">
            <a:extLst>
              <a:ext uri="{FF2B5EF4-FFF2-40B4-BE49-F238E27FC236}">
                <a16:creationId xmlns:a16="http://schemas.microsoft.com/office/drawing/2014/main" id="{891F594B-38C3-4D26-8EBD-F5DC0179E8AC}"/>
              </a:ext>
            </a:extLst>
          </p:cNvPr>
          <p:cNvSpPr/>
          <p:nvPr/>
        </p:nvSpPr>
        <p:spPr>
          <a:xfrm>
            <a:off x="9426898" y="4793218"/>
            <a:ext cx="45719" cy="54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Straight Connector 38">
            <a:extLst>
              <a:ext uri="{FF2B5EF4-FFF2-40B4-BE49-F238E27FC236}">
                <a16:creationId xmlns:a16="http://schemas.microsoft.com/office/drawing/2014/main" id="{E6B5CB52-6086-4DCA-8C9F-92DD4C9A084D}"/>
              </a:ext>
            </a:extLst>
          </p:cNvPr>
          <p:cNvCxnSpPr>
            <a:cxnSpLocks/>
          </p:cNvCxnSpPr>
          <p:nvPr/>
        </p:nvCxnSpPr>
        <p:spPr>
          <a:xfrm>
            <a:off x="7355745" y="3253758"/>
            <a:ext cx="0" cy="23565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00862463-004B-4610-B9F5-C50559CCE76C}"/>
                  </a:ext>
                </a:extLst>
              </p:cNvPr>
              <p:cNvSpPr/>
              <p:nvPr/>
            </p:nvSpPr>
            <p:spPr>
              <a:xfrm>
                <a:off x="559878" y="10844"/>
                <a:ext cx="3359125" cy="820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00862463-004B-4610-B9F5-C50559CCE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8" y="10844"/>
                <a:ext cx="3359125" cy="820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6F062F70-2ADF-45D3-9E14-D5643290CDB6}"/>
                  </a:ext>
                </a:extLst>
              </p:cNvPr>
              <p:cNvSpPr/>
              <p:nvPr/>
            </p:nvSpPr>
            <p:spPr>
              <a:xfrm>
                <a:off x="2181799" y="5605168"/>
                <a:ext cx="1040028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0" name="Rectangle 24">
                <a:extLst>
                  <a:ext uri="{FF2B5EF4-FFF2-40B4-BE49-F238E27FC236}">
                    <a16:creationId xmlns:a16="http://schemas.microsoft.com/office/drawing/2014/main" id="{6F062F70-2ADF-45D3-9E14-D5643290C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99" y="5605168"/>
                <a:ext cx="1040028" cy="422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2CC4BE4D-1543-48EE-901B-7DE224BDB837}"/>
                  </a:ext>
                </a:extLst>
              </p:cNvPr>
              <p:cNvSpPr/>
              <p:nvPr/>
            </p:nvSpPr>
            <p:spPr>
              <a:xfrm>
                <a:off x="3872758" y="5587842"/>
                <a:ext cx="1040028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/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2CC4BE4D-1543-48EE-901B-7DE224BDB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58" y="5587842"/>
                <a:ext cx="1040028" cy="4564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FA431F4C-23DA-41AD-AC41-CC0429F9C7D9}"/>
                  </a:ext>
                </a:extLst>
              </p:cNvPr>
              <p:cNvSpPr/>
              <p:nvPr/>
            </p:nvSpPr>
            <p:spPr>
              <a:xfrm>
                <a:off x="9186206" y="5605168"/>
                <a:ext cx="800027" cy="42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2" name="Rectangle 24">
                <a:extLst>
                  <a:ext uri="{FF2B5EF4-FFF2-40B4-BE49-F238E27FC236}">
                    <a16:creationId xmlns:a16="http://schemas.microsoft.com/office/drawing/2014/main" id="{FA431F4C-23DA-41AD-AC41-CC0429F9C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6" y="5605168"/>
                <a:ext cx="800027" cy="4228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24">
                <a:extLst>
                  <a:ext uri="{FF2B5EF4-FFF2-40B4-BE49-F238E27FC236}">
                    <a16:creationId xmlns:a16="http://schemas.microsoft.com/office/drawing/2014/main" id="{9FCC3F4D-13BD-458D-8C05-0FEE30704FA4}"/>
                  </a:ext>
                </a:extLst>
              </p:cNvPr>
              <p:cNvSpPr/>
              <p:nvPr/>
            </p:nvSpPr>
            <p:spPr>
              <a:xfrm>
                <a:off x="6925837" y="5557954"/>
                <a:ext cx="1003608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𝑎𝑢𝑡</m:t>
                              </m:r>
                            </m:sub>
                            <m:sup/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Rectangle 24">
                <a:extLst>
                  <a:ext uri="{FF2B5EF4-FFF2-40B4-BE49-F238E27FC236}">
                    <a16:creationId xmlns:a16="http://schemas.microsoft.com/office/drawing/2014/main" id="{9FCC3F4D-13BD-458D-8C05-0FEE30704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37" y="5557954"/>
                <a:ext cx="1003608" cy="4580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24">
                <a:extLst>
                  <a:ext uri="{FF2B5EF4-FFF2-40B4-BE49-F238E27FC236}">
                    <a16:creationId xmlns:a16="http://schemas.microsoft.com/office/drawing/2014/main" id="{CC08E372-1C87-4C2F-8E87-031FB958141B}"/>
                  </a:ext>
                </a:extLst>
              </p:cNvPr>
              <p:cNvSpPr/>
              <p:nvPr/>
            </p:nvSpPr>
            <p:spPr>
              <a:xfrm>
                <a:off x="2621118" y="6135387"/>
                <a:ext cx="2198422" cy="465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/>
                          </m:sSubSup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Rectangle 24">
                <a:extLst>
                  <a:ext uri="{FF2B5EF4-FFF2-40B4-BE49-F238E27FC236}">
                    <a16:creationId xmlns:a16="http://schemas.microsoft.com/office/drawing/2014/main" id="{CC08E372-1C87-4C2F-8E87-031FB9581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18" y="6135387"/>
                <a:ext cx="2198422" cy="4657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9A221977-C102-4F60-A52A-1D8086967AC4}"/>
              </a:ext>
            </a:extLst>
          </p:cNvPr>
          <p:cNvCxnSpPr>
            <a:cxnSpLocks/>
          </p:cNvCxnSpPr>
          <p:nvPr/>
        </p:nvCxnSpPr>
        <p:spPr>
          <a:xfrm flipH="1" flipV="1">
            <a:off x="3597669" y="5620420"/>
            <a:ext cx="1" cy="51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55CDE1B2-6059-4CB5-B67D-0499E47B7199}"/>
                  </a:ext>
                </a:extLst>
              </p:cNvPr>
              <p:cNvSpPr/>
              <p:nvPr/>
            </p:nvSpPr>
            <p:spPr>
              <a:xfrm>
                <a:off x="7132167" y="6184297"/>
                <a:ext cx="2125582" cy="46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/>
                          </m:sSubSup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𝑜𝑝𝑒𝑛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55CDE1B2-6059-4CB5-B67D-0499E47B7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167" y="6184297"/>
                <a:ext cx="2125582" cy="467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F774AFD7-395C-4EC7-825A-84DC71C98F1A}"/>
              </a:ext>
            </a:extLst>
          </p:cNvPr>
          <p:cNvCxnSpPr>
            <a:cxnSpLocks/>
          </p:cNvCxnSpPr>
          <p:nvPr/>
        </p:nvCxnSpPr>
        <p:spPr>
          <a:xfrm flipH="1" flipV="1">
            <a:off x="8108718" y="5669330"/>
            <a:ext cx="1" cy="51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804C1A4-45C9-4C7A-B11D-291091E76B65}"/>
              </a:ext>
            </a:extLst>
          </p:cNvPr>
          <p:cNvSpPr/>
          <p:nvPr/>
        </p:nvSpPr>
        <p:spPr>
          <a:xfrm>
            <a:off x="2731950" y="5327748"/>
            <a:ext cx="726120" cy="115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89B75A6F-EE70-411A-92C2-5A09D0658C95}"/>
              </a:ext>
            </a:extLst>
          </p:cNvPr>
          <p:cNvSpPr/>
          <p:nvPr/>
        </p:nvSpPr>
        <p:spPr>
          <a:xfrm rot="10800000">
            <a:off x="3690234" y="5334647"/>
            <a:ext cx="370797" cy="10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617DF1B8-5E3A-4FC0-9EF4-E2F87B2F3FCE}"/>
              </a:ext>
            </a:extLst>
          </p:cNvPr>
          <p:cNvSpPr/>
          <p:nvPr/>
        </p:nvSpPr>
        <p:spPr>
          <a:xfrm>
            <a:off x="7486197" y="5366565"/>
            <a:ext cx="519952" cy="127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eta: para a Direita 48">
            <a:extLst>
              <a:ext uri="{FF2B5EF4-FFF2-40B4-BE49-F238E27FC236}">
                <a16:creationId xmlns:a16="http://schemas.microsoft.com/office/drawing/2014/main" id="{C0BD92E9-7952-43AF-843E-DC01AE51D37E}"/>
              </a:ext>
            </a:extLst>
          </p:cNvPr>
          <p:cNvSpPr/>
          <p:nvPr/>
        </p:nvSpPr>
        <p:spPr>
          <a:xfrm rot="10800000">
            <a:off x="8417168" y="5369819"/>
            <a:ext cx="836237" cy="12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2" grpId="0"/>
      <p:bldP spid="26" grpId="0"/>
      <p:bldP spid="7" grpId="0"/>
      <p:bldP spid="36" grpId="0" animBg="1"/>
      <p:bldP spid="25" grpId="0"/>
      <p:bldP spid="32" grpId="0" animBg="1"/>
      <p:bldP spid="37" grpId="0" animBg="1"/>
      <p:bldP spid="38" grpId="0" animBg="1"/>
      <p:bldP spid="45" grpId="0"/>
      <p:bldP spid="46" grpId="0"/>
      <p:bldP spid="48" grpId="0" animBg="1"/>
      <p:bldP spid="58" grpId="0"/>
      <p:bldP spid="63" grpId="0" animBg="1"/>
      <p:bldP spid="67" grpId="0"/>
      <p:bldP spid="70" grpId="0"/>
      <p:bldP spid="71" grpId="0"/>
      <p:bldP spid="72" grpId="0"/>
      <p:bldP spid="75" grpId="0"/>
      <p:bldP spid="76" grpId="0"/>
      <p:bldP spid="77" grpId="0"/>
      <p:bldP spid="8" grpId="0" animBg="1"/>
      <p:bldP spid="43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8" y="2249424"/>
            <a:ext cx="11285982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 dirty="0"/>
              <a:t>Modelo aponta na direção correta:</a:t>
            </a:r>
          </a:p>
          <a:p>
            <a:pPr lvl="2" algn="just"/>
            <a:r>
              <a:rPr lang="pt-BR" sz="2000" dirty="0"/>
              <a:t>Maior comércio entre Norte e Sul</a:t>
            </a:r>
          </a:p>
          <a:p>
            <a:pPr lvl="2" algn="just"/>
            <a:r>
              <a:rPr lang="pt-BR" sz="2000" dirty="0"/>
              <a:t>No Norte, maior salário de trabalhadores qualificados, menor de trabalhadores não qualificados</a:t>
            </a:r>
          </a:p>
          <a:p>
            <a:pPr lvl="2" algn="just"/>
            <a:r>
              <a:rPr lang="pt-BR" sz="2000" dirty="0"/>
              <a:t>Mais desigualdade de salários no Norte.</a:t>
            </a:r>
          </a:p>
          <a:p>
            <a:pPr marL="128016" lvl="1" indent="0" algn="just">
              <a:buNone/>
            </a:pPr>
            <a:endParaRPr lang="pt-BR" sz="2400" dirty="0"/>
          </a:p>
          <a:p>
            <a:pPr lvl="1" algn="just"/>
            <a:r>
              <a:rPr lang="pt-BR" sz="2400" dirty="0"/>
              <a:t>Mecanismo:</a:t>
            </a:r>
          </a:p>
          <a:p>
            <a:pPr lvl="2" algn="just"/>
            <a:r>
              <a:rPr lang="pt-BR" sz="2000" dirty="0"/>
              <a:t>Setor intensivo em trabalho qualificado expande no Norte; demanda ambos os tipos de trabalho, mas relativamente mais do qualificado.</a:t>
            </a:r>
          </a:p>
          <a:p>
            <a:pPr lvl="2" algn="just"/>
            <a:r>
              <a:rPr lang="pt-BR" sz="2000" dirty="0"/>
              <a:t>Outro setor encolhe; solta ambos os tipos de trabalho, mas relativamente mais do não qualificado.</a:t>
            </a:r>
          </a:p>
          <a:p>
            <a:pPr lvl="2" algn="just"/>
            <a:r>
              <a:rPr lang="pt-BR" sz="2000" dirty="0"/>
              <a:t>Aos preços iniciais, há excesso de demanda por qualificados, excesso de oferta de não qualificados</a:t>
            </a:r>
          </a:p>
          <a:p>
            <a:pPr lvl="2" algn="just"/>
            <a:r>
              <a:rPr lang="pt-BR" sz="2000" dirty="0"/>
              <a:t>Salário dos trabalhadores qualificados aumenta, e dos trabalhadores não qualificados cai.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F9513C-CC50-A44C-B851-F4E98A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DESIGUALDADE </a:t>
            </a:r>
            <a:r>
              <a:rPr lang="pt-BR" dirty="0" err="1"/>
              <a:t>SALaRIal</a:t>
            </a:r>
            <a:br>
              <a:rPr lang="pt-BR" dirty="0"/>
            </a:br>
            <a:r>
              <a:rPr lang="pt-BR" sz="3000" cap="none" dirty="0"/>
              <a:t>Possível link com comércio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 dirty="0"/>
              <a:t>Aumento na demanda por trabalho qualificado ocorre via mudanças na composição setorial</a:t>
            </a:r>
          </a:p>
          <a:p>
            <a:pPr lvl="2" algn="just"/>
            <a:r>
              <a:rPr lang="pt-BR" sz="2000" dirty="0"/>
              <a:t>Setores intensivos em trabalho qualificado expandem; outros encolhem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/>
              <a:t>Como o trabalho qualificado agora está relativamente mais caro, firmas deveriam usar relativamente mais trabalho não qualificado, de acordo com o modelo.</a:t>
            </a:r>
          </a:p>
          <a:p>
            <a:pPr lvl="2" algn="just"/>
            <a:r>
              <a:rPr lang="pt-BR" sz="2000" dirty="0"/>
              <a:t>Isso </a:t>
            </a:r>
            <a:r>
              <a:rPr lang="pt-BR" sz="2000" u="sng" dirty="0"/>
              <a:t>não </a:t>
            </a:r>
            <a:r>
              <a:rPr lang="pt-BR" sz="2000" dirty="0"/>
              <a:t>é verificado nos dados desagregados</a:t>
            </a:r>
          </a:p>
          <a:p>
            <a:pPr lvl="2" algn="just"/>
            <a:r>
              <a:rPr lang="pt-BR" sz="2000" dirty="0"/>
              <a:t>No nível do setor e da firma, emprego relativo de qualificados aumentou</a:t>
            </a:r>
          </a:p>
          <a:p>
            <a:pPr lvl="2" algn="just"/>
            <a:r>
              <a:rPr lang="pt-BR" sz="2000" dirty="0"/>
              <a:t>Tamanho relativo dos setores relativamente estável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542506-1787-7745-91A9-58EA9709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dirty="0"/>
              <a:t>DESIGUALDADE NOS SALÁRIOS</a:t>
            </a:r>
            <a:br>
              <a:rPr lang="pt-BR" dirty="0"/>
            </a:br>
            <a:r>
              <a:rPr lang="pt-BR" sz="3000" cap="none" dirty="0"/>
              <a:t>Possível link com comércio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6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B5759-C97F-48E2-948C-0D644DEE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4778B-8BEC-43FB-88E4-C3E55C0B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3" y="417876"/>
            <a:ext cx="6085714" cy="581904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349BB1D-A074-46A1-AA4A-1E01BEB8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661" y="4098374"/>
            <a:ext cx="4315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00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Krugman, P. R.; Obstfeld, M.; Melitz, M. (2018). </a:t>
            </a:r>
            <a:r>
              <a:rPr lang="en-US" altLang="en-US" sz="1000" i="1" dirty="0">
                <a:solidFill>
                  <a:srgbClr val="000000"/>
                </a:solidFill>
                <a:latin typeface="Arial Unicode MS"/>
              </a:rPr>
              <a:t>International Trade: Theory and Policy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. 11</a:t>
            </a:r>
            <a:r>
              <a:rPr lang="en-US" altLang="en-US" sz="1000" baseline="30000" dirty="0">
                <a:solidFill>
                  <a:srgbClr val="000000"/>
                </a:solidFill>
                <a:latin typeface="Arial Unicode MS"/>
              </a:rPr>
              <a:t>th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</a:rPr>
              <a:t> edition, Pearson, chapters 5.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54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en-US" sz="2400" dirty="0" err="1"/>
                  <a:t>Considere</a:t>
                </a:r>
                <a:r>
                  <a:rPr lang="en-US" sz="2400" dirty="0"/>
                  <a:t> o </a:t>
                </a:r>
                <a:r>
                  <a:rPr lang="en-US" sz="2400" dirty="0" err="1"/>
                  <a:t>setor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manufatura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composto</a:t>
                </a:r>
                <a:r>
                  <a:rPr lang="en-US" sz="2400" dirty="0"/>
                  <a:t> 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indústrias</a:t>
                </a:r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dirty="0" err="1"/>
                  <a:t>número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qualificados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indústria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i</a:t>
                </a:r>
                <a:endParaRPr lang="en-US" sz="2000" i="1" dirty="0"/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número de </a:t>
                </a:r>
                <a:r>
                  <a:rPr lang="en-US" sz="2000" dirty="0" err="1"/>
                  <a:t>não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qualificados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indústria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i</a:t>
                </a:r>
                <a:endParaRPr lang="en-US" sz="2000" i="1" dirty="0"/>
              </a:p>
              <a:p>
                <a:pPr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dirty="0" err="1"/>
                  <a:t>emprego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indústria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endParaRPr lang="en-US" sz="2000" dirty="0"/>
              </a:p>
              <a:p>
                <a:pPr lvl="1" algn="just"/>
                <a:r>
                  <a:rPr lang="en-US" sz="2400" dirty="0" err="1"/>
                  <a:t>Intensidade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qualificação</a:t>
                </a:r>
                <a:r>
                  <a:rPr lang="en-US" sz="2400" dirty="0"/>
                  <a:t> da </a:t>
                </a:r>
                <a:r>
                  <a:rPr lang="en-US" sz="2400" dirty="0" err="1"/>
                  <a:t>indústria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endParaRPr lang="en-US" sz="2400" i="1" dirty="0"/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lvl="1" algn="just"/>
                <a:r>
                  <a:rPr lang="en-US" sz="2400" dirty="0" err="1"/>
                  <a:t>Tamanho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relativo</a:t>
                </a:r>
                <a:r>
                  <a:rPr lang="en-US" sz="2400" dirty="0"/>
                  <a:t> da </a:t>
                </a:r>
                <a:r>
                  <a:rPr lang="en-US" sz="2400" dirty="0" err="1"/>
                  <a:t>indústria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endParaRPr lang="en-US" sz="2400" i="1" dirty="0"/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19845E-43F9-3848-8ED9-2D6E6C871FEF}"/>
              </a:ext>
            </a:extLst>
          </p:cNvPr>
          <p:cNvSpPr txBox="1">
            <a:spLocks/>
          </p:cNvSpPr>
          <p:nvPr/>
        </p:nvSpPr>
        <p:spPr>
          <a:xfrm>
            <a:off x="1024127" y="54864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DESIGUALDADE NOS SALÁRIOS</a:t>
            </a:r>
            <a:br>
              <a:rPr lang="pt-BR" dirty="0"/>
            </a:br>
            <a:r>
              <a:rPr lang="pt-BR" sz="3000" cap="none" dirty="0"/>
              <a:t>Decomposição “</a:t>
            </a:r>
            <a:r>
              <a:rPr lang="pt-BR" sz="3000" cap="none" dirty="0" err="1"/>
              <a:t>within-between</a:t>
            </a:r>
            <a:r>
              <a:rPr lang="pt-BR" sz="3000" cap="none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1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564" y="1977390"/>
                <a:ext cx="10786872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pt-BR" sz="2400" dirty="0"/>
                  <a:t>A mudança no emprego relativo de trabalhadores qualificados (</a:t>
                </a:r>
                <a:r>
                  <a:rPr lang="pt-BR" sz="2400" i="1" dirty="0"/>
                  <a:t>s</a:t>
                </a:r>
                <a:r>
                  <a:rPr lang="pt-BR" sz="2400" dirty="0"/>
                  <a:t>) pode ser decomposta em 2 partes (barras nas variáveis denotam médias simples no período)</a:t>
                </a:r>
              </a:p>
              <a:p>
                <a:pPr marL="128016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400" dirty="0"/>
              </a:p>
              <a:p>
                <a:pPr lvl="1" algn="just"/>
                <a:endParaRPr lang="pt-BR" sz="2400" dirty="0"/>
              </a:p>
              <a:p>
                <a:pPr lvl="1" algn="just"/>
                <a:r>
                  <a:rPr lang="pt-BR" sz="2400" dirty="0"/>
                  <a:t>Primeiro termo (“</a:t>
                </a:r>
                <a:r>
                  <a:rPr lang="pt-BR" sz="2400" dirty="0" err="1"/>
                  <a:t>within</a:t>
                </a:r>
                <a:r>
                  <a:rPr lang="pt-BR" sz="2400" dirty="0"/>
                  <a:t>”): Mudança na intensidade de qualificação das indústrias, mas mantendo os tamanhos constantes</a:t>
                </a:r>
              </a:p>
              <a:p>
                <a:pPr lvl="1" algn="just"/>
                <a:r>
                  <a:rPr lang="pt-BR" sz="2400" dirty="0"/>
                  <a:t>Segundo termo (“</a:t>
                </a:r>
                <a:r>
                  <a:rPr lang="pt-BR" sz="2400" dirty="0" err="1"/>
                  <a:t>between</a:t>
                </a:r>
                <a:r>
                  <a:rPr lang="pt-BR" sz="2400" dirty="0"/>
                  <a:t>”): Mudança nos tamanhos dos setores, mas mantendo intensidade de qualificação das indústrias constantes</a:t>
                </a:r>
              </a:p>
              <a:p>
                <a:pPr lvl="1" algn="just"/>
                <a:endParaRPr lang="pt-BR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564" y="1977390"/>
                <a:ext cx="10786872" cy="4023360"/>
              </a:xfrm>
              <a:blipFill>
                <a:blip r:embed="rId2"/>
                <a:stretch>
                  <a:fillRect t="-1515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58C117-1E64-EF4E-B920-F194DA97FB79}"/>
              </a:ext>
            </a:extLst>
          </p:cNvPr>
          <p:cNvSpPr txBox="1">
            <a:spLocks/>
          </p:cNvSpPr>
          <p:nvPr/>
        </p:nvSpPr>
        <p:spPr>
          <a:xfrm>
            <a:off x="1024127" y="54864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DESIGUALDADE NOS SALÁRIOS</a:t>
            </a:r>
            <a:br>
              <a:rPr lang="pt-BR" dirty="0"/>
            </a:br>
            <a:r>
              <a:rPr lang="pt-BR" sz="3000" cap="none" dirty="0"/>
              <a:t>Decomposição “</a:t>
            </a:r>
            <a:r>
              <a:rPr lang="pt-BR" sz="3000" cap="none" dirty="0" err="1"/>
              <a:t>within-between</a:t>
            </a:r>
            <a:r>
              <a:rPr lang="pt-BR" sz="3000" cap="none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121526-6769-4C45-9FCF-00271AD6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" y="1319012"/>
            <a:ext cx="11140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Quantidade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de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fatores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nas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exportações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e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importações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americanas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336699"/>
                </a:solidFill>
                <a:latin typeface="Calibri" panose="020F0502020204030204" pitchFamily="34" charset="0"/>
              </a:rPr>
              <a:t>em</a:t>
            </a:r>
            <a:r>
              <a:rPr lang="en-US" altLang="en-US" sz="2400" dirty="0">
                <a:solidFill>
                  <a:srgbClr val="336699"/>
                </a:solidFill>
                <a:latin typeface="Calibri" panose="020F0502020204030204" pitchFamily="34" charset="0"/>
              </a:rPr>
              <a:t> 1962</a:t>
            </a:r>
          </a:p>
        </p:txBody>
      </p:sp>
      <p:pic>
        <p:nvPicPr>
          <p:cNvPr id="9" name="Picture 5" descr="T4-3">
            <a:extLst>
              <a:ext uri="{FF2B5EF4-FFF2-40B4-BE49-F238E27FC236}">
                <a16:creationId xmlns:a16="http://schemas.microsoft.com/office/drawing/2014/main" id="{E145A530-2E7A-490B-BC90-24EF216B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87487"/>
            <a:ext cx="7772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>
            <a:extLst>
              <a:ext uri="{FF2B5EF4-FFF2-40B4-BE49-F238E27FC236}">
                <a16:creationId xmlns:a16="http://schemas.microsoft.com/office/drawing/2014/main" id="{96C8FA7C-4D9D-4127-BAEB-A875F4A06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1450" y="282237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200C6E8-C054-44BB-9381-9395B655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462012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dirty="0">
                <a:latin typeface="Calibri" panose="020F0502020204030204" pitchFamily="34" charset="0"/>
              </a:rPr>
              <a:t>Paradoxo de Leontief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74B88-EE12-4BA7-A795-CD4C2EBE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470203"/>
            <a:ext cx="80645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1073E-BC9F-6345-A6C6-78B86BDC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88802" cy="1499616"/>
          </a:xfrm>
        </p:spPr>
        <p:txBody>
          <a:bodyPr/>
          <a:lstStyle/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O Paradoxo de Leontief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7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pt-BR" sz="2400"/>
              <a:t>Modelo de Heckscher</a:t>
            </a:r>
            <a:r>
              <a:rPr lang="pt-BR" sz="2400" dirty="0"/>
              <a:t>-Ohlin:</a:t>
            </a:r>
          </a:p>
          <a:p>
            <a:pPr lvl="2" algn="just"/>
            <a:r>
              <a:rPr lang="pt-BR" sz="2000" dirty="0"/>
              <a:t>“</a:t>
            </a:r>
            <a:r>
              <a:rPr lang="pt-BR" sz="2000" dirty="0" err="1"/>
              <a:t>Within</a:t>
            </a:r>
            <a:r>
              <a:rPr lang="pt-BR" sz="2000" dirty="0"/>
              <a:t>” deveria ser negativo (indústrias ficam menos intensivas em qualificação)</a:t>
            </a:r>
          </a:p>
          <a:p>
            <a:pPr lvl="2" algn="just"/>
            <a:r>
              <a:rPr lang="pt-BR" sz="2000" dirty="0"/>
              <a:t>“</a:t>
            </a:r>
            <a:r>
              <a:rPr lang="pt-BR" sz="2000" dirty="0" err="1"/>
              <a:t>Between</a:t>
            </a:r>
            <a:r>
              <a:rPr lang="pt-BR" sz="2000" dirty="0"/>
              <a:t>” deveria ser positivo (fatores movem-se para setores intensivos em qualificação), e representar mais de 100% do efeito</a:t>
            </a:r>
          </a:p>
          <a:p>
            <a:pPr lvl="1" algn="just"/>
            <a:r>
              <a:rPr lang="pt-BR" sz="2400" dirty="0"/>
              <a:t>Nos dados, “</a:t>
            </a:r>
            <a:r>
              <a:rPr lang="pt-BR" sz="2400" dirty="0" err="1"/>
              <a:t>within</a:t>
            </a:r>
            <a:r>
              <a:rPr lang="pt-BR" sz="2400" dirty="0"/>
              <a:t>” é positivo e representa a maior parte do aumento de qualificação na manufatura</a:t>
            </a:r>
          </a:p>
          <a:p>
            <a:pPr lvl="1" algn="just"/>
            <a:r>
              <a:rPr lang="pt-BR" sz="2400" dirty="0"/>
              <a:t>Mudança tecnológica enviesada para qualificação (“Skill-</a:t>
            </a:r>
            <a:r>
              <a:rPr lang="pt-BR" sz="2400" dirty="0" err="1"/>
              <a:t>biased</a:t>
            </a:r>
            <a:r>
              <a:rPr lang="pt-BR" sz="2400" dirty="0"/>
              <a:t> </a:t>
            </a:r>
            <a:r>
              <a:rPr lang="pt-BR" sz="2400" dirty="0" err="1"/>
              <a:t>technological</a:t>
            </a:r>
            <a:r>
              <a:rPr lang="pt-BR" sz="2400" dirty="0"/>
              <a:t> </a:t>
            </a:r>
            <a:r>
              <a:rPr lang="pt-BR" sz="2400" dirty="0" err="1"/>
              <a:t>change</a:t>
            </a:r>
            <a:r>
              <a:rPr lang="pt-BR" sz="2400" dirty="0"/>
              <a:t>”) como candidata alternativa:</a:t>
            </a:r>
          </a:p>
          <a:p>
            <a:pPr lvl="2" algn="just"/>
            <a:r>
              <a:rPr lang="pt-BR" sz="2000" dirty="0"/>
              <a:t>“Espalhada” entre indústrias: sem incentivo para mudar composição setorial</a:t>
            </a:r>
          </a:p>
          <a:p>
            <a:pPr lvl="2" algn="just"/>
            <a:r>
              <a:rPr lang="pt-BR" sz="2000" dirty="0"/>
              <a:t>Mas há incentivo para firmas contratarem mais qualificados (ficando mais intensivas em qualificação), mesmo com trabalho qualificado relativamente mais caro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7C53C3-5A63-B941-A278-8871B73DFAB9}"/>
              </a:ext>
            </a:extLst>
          </p:cNvPr>
          <p:cNvSpPr txBox="1">
            <a:spLocks/>
          </p:cNvSpPr>
          <p:nvPr/>
        </p:nvSpPr>
        <p:spPr>
          <a:xfrm>
            <a:off x="1024127" y="54864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DESIGUALDADE NOS SALÁRIOS</a:t>
            </a:r>
            <a:br>
              <a:rPr lang="pt-BR" dirty="0"/>
            </a:br>
            <a:r>
              <a:rPr lang="pt-BR" sz="3000" cap="none" dirty="0"/>
              <a:t>Decomposição “</a:t>
            </a:r>
            <a:r>
              <a:rPr lang="pt-BR" sz="3000" cap="none" dirty="0" err="1"/>
              <a:t>within-between</a:t>
            </a:r>
            <a:r>
              <a:rPr lang="pt-BR" sz="3000" cap="none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A tabela nos dá mais informação, além da análise de Leontief.</a:t>
            </a:r>
          </a:p>
          <a:p>
            <a:pPr lvl="1"/>
            <a:r>
              <a:rPr lang="en-US" sz="2400" dirty="0" err="1"/>
              <a:t>Exportações</a:t>
            </a:r>
            <a:r>
              <a:rPr lang="en-US" sz="2400" dirty="0"/>
              <a:t> e </a:t>
            </a:r>
            <a:r>
              <a:rPr lang="en-US" sz="2400" dirty="0" err="1"/>
              <a:t>Importações</a:t>
            </a:r>
            <a:r>
              <a:rPr lang="en-US" sz="2400" dirty="0"/>
              <a:t> dos EUA:</a:t>
            </a:r>
          </a:p>
          <a:p>
            <a:pPr lvl="2"/>
            <a:r>
              <a:rPr lang="en-US" sz="2000" dirty="0" err="1"/>
              <a:t>Exportações</a:t>
            </a:r>
            <a:r>
              <a:rPr lang="en-US" sz="2000" dirty="0"/>
              <a:t> </a:t>
            </a:r>
            <a:r>
              <a:rPr lang="en-US" sz="2000" dirty="0" err="1"/>
              <a:t>tendem</a:t>
            </a:r>
            <a:r>
              <a:rPr lang="en-US" sz="2000" dirty="0"/>
              <a:t> a ser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intensivas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capital </a:t>
            </a:r>
            <a:r>
              <a:rPr lang="en-US" sz="2000" dirty="0" err="1"/>
              <a:t>humano</a:t>
            </a:r>
            <a:r>
              <a:rPr lang="en-US" sz="2000" dirty="0"/>
              <a:t>/</a:t>
            </a:r>
            <a:r>
              <a:rPr lang="en-US" sz="2000" dirty="0" err="1"/>
              <a:t>trabalho</a:t>
            </a:r>
            <a:r>
              <a:rPr lang="en-US" sz="2000" dirty="0"/>
              <a:t> </a:t>
            </a:r>
            <a:r>
              <a:rPr lang="en-US" sz="2000" dirty="0" err="1"/>
              <a:t>qualificado</a:t>
            </a:r>
            <a:endParaRPr lang="en-US" sz="2000" dirty="0"/>
          </a:p>
          <a:p>
            <a:pPr lvl="2"/>
            <a:r>
              <a:rPr lang="en-US" sz="2000" dirty="0" err="1"/>
              <a:t>Exportações</a:t>
            </a:r>
            <a:r>
              <a:rPr lang="en-US" sz="2000" dirty="0"/>
              <a:t> </a:t>
            </a:r>
            <a:r>
              <a:rPr lang="en-US" sz="2000" dirty="0" err="1"/>
              <a:t>tendem</a:t>
            </a:r>
            <a:r>
              <a:rPr lang="en-US" sz="2000" dirty="0"/>
              <a:t> a ser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intensivas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tecnologia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963486-3F2E-9D46-844A-2A902CEA14BF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O Paradoxo de Leontief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4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Bowen, </a:t>
            </a:r>
            <a:r>
              <a:rPr lang="pt-BR" sz="2400" dirty="0" err="1"/>
              <a:t>Leamer</a:t>
            </a:r>
            <a:r>
              <a:rPr lang="pt-BR" sz="2400" dirty="0"/>
              <a:t> e Sviekauskas (1981)</a:t>
            </a:r>
          </a:p>
          <a:p>
            <a:pPr lvl="1"/>
            <a:r>
              <a:rPr lang="pt-BR" sz="2400" dirty="0"/>
              <a:t>Calculam as importações líquidas de serviços de fatores incorporados nos bens usando o conteúdo de fatores do comércio</a:t>
            </a:r>
          </a:p>
          <a:p>
            <a:pPr lvl="2"/>
            <a:r>
              <a:rPr lang="pt-BR" sz="2000" dirty="0"/>
              <a:t>Hipótese chave: tecnologia comum para todos os países</a:t>
            </a:r>
          </a:p>
          <a:p>
            <a:pPr lvl="2"/>
            <a:r>
              <a:rPr lang="pt-BR" sz="2000" dirty="0"/>
              <a:t>Serviços de fatores estimados usando a matriz de insumo-produto dos EUA</a:t>
            </a:r>
          </a:p>
          <a:p>
            <a:pPr lvl="1"/>
            <a:r>
              <a:rPr lang="pt-BR" sz="2400" dirty="0"/>
              <a:t>Checam o sucesso preditivo do modelo</a:t>
            </a:r>
          </a:p>
          <a:p>
            <a:pPr lvl="3"/>
            <a:r>
              <a:rPr lang="pt-BR" sz="2000" dirty="0"/>
              <a:t>Sucesso se: país relativamente abundante em um fator e exportador líquido dos serviços desse fator; ou relativamente escasso em um fator e importador dos serviços deste.</a:t>
            </a:r>
          </a:p>
          <a:p>
            <a:pPr lvl="1"/>
            <a:r>
              <a:rPr lang="pt-BR" sz="2400" dirty="0"/>
              <a:t>Sucesso preditivo pouco acima de 60%</a:t>
            </a:r>
          </a:p>
          <a:p>
            <a:pPr lvl="2"/>
            <a:r>
              <a:rPr lang="pt-BR" sz="2000" dirty="0"/>
              <a:t>Não muito melhor que simplesmente jogar uma moeda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5B8E42-D281-9345-A03B-58C863B10D8D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Teste com dados globais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Dois artigos empíricos de Daniel Trefler</a:t>
            </a:r>
          </a:p>
          <a:p>
            <a:pPr lvl="2"/>
            <a:r>
              <a:rPr lang="pt-BR" sz="2000" dirty="0"/>
              <a:t>Diferenças tecnológicas entre países.</a:t>
            </a:r>
            <a:endParaRPr lang="pt-BR" sz="2400" dirty="0"/>
          </a:p>
          <a:p>
            <a:pPr lvl="1"/>
            <a:r>
              <a:rPr lang="pt-BR" sz="2400" dirty="0"/>
              <a:t>“</a:t>
            </a:r>
            <a:r>
              <a:rPr lang="pt-BR" sz="2400" dirty="0" err="1"/>
              <a:t>Missing</a:t>
            </a:r>
            <a:r>
              <a:rPr lang="pt-BR" sz="2400" dirty="0"/>
              <a:t> trade”: modelo prevê volumes de comércio que são muito mais altos do que o observado em dados</a:t>
            </a:r>
          </a:p>
          <a:p>
            <a:pPr lvl="2"/>
            <a:r>
              <a:rPr lang="pt-BR" sz="2000" dirty="0"/>
              <a:t>Diferenças em dotações de fatores são muito grandes</a:t>
            </a:r>
          </a:p>
          <a:p>
            <a:pPr lvl="2"/>
            <a:r>
              <a:rPr lang="pt-BR" sz="2000" dirty="0"/>
              <a:t>Por exemplo, em 2011, os EUA tinham 25% da renda do mundo, mas apenas 5% dos trabalhadores</a:t>
            </a:r>
          </a:p>
          <a:p>
            <a:pPr lvl="2"/>
            <a:r>
              <a:rPr lang="pt-BR" sz="2000" dirty="0"/>
              <a:t>Isso implicaria, segundo o modelo, muito comércio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E2C8EC-EC1E-AB49-98EE-85BB9491D9B5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“</a:t>
            </a:r>
            <a:r>
              <a:rPr lang="pt-BR" sz="3000" cap="none" dirty="0" err="1"/>
              <a:t>Missing</a:t>
            </a:r>
            <a:r>
              <a:rPr lang="pt-BR" sz="3000" cap="none" dirty="0"/>
              <a:t> trade”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lvl="1" algn="just"/>
                <a:r>
                  <a:rPr lang="pt-BR" sz="2400" dirty="0"/>
                  <a:t>Reconsidere a medida de dotação de trabalho – trabalho ajustado pela produtividade (ou unidades eficiência de trabalho):</a:t>
                </a:r>
              </a:p>
              <a:p>
                <a:pPr lvl="1" algn="just"/>
                <a:endParaRPr lang="pt-BR" sz="2400" dirty="0"/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  <a:p>
                <a:pPr marL="128016" lvl="1" indent="0">
                  <a:buNone/>
                </a:pPr>
                <a:r>
                  <a:rPr lang="pt-BR" sz="2400" dirty="0"/>
                  <a:t>	</a:t>
                </a:r>
              </a:p>
              <a:p>
                <a:pPr marL="128016" lvl="1" indent="0">
                  <a:buNone/>
                </a:pPr>
                <a:r>
                  <a:rPr lang="pt-BR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: Número de trabalhadores</a:t>
                </a:r>
              </a:p>
              <a:p>
                <a:pPr marL="128016" lvl="1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: produtividade média do trabalho (em relação aos EUA)</a:t>
                </a:r>
              </a:p>
              <a:p>
                <a:pPr lvl="1"/>
                <a:endParaRPr lang="pt-BR" sz="2400" dirty="0"/>
              </a:p>
              <a:p>
                <a:pPr lvl="1"/>
                <a:r>
                  <a:rPr lang="pt-BR" sz="2400" dirty="0"/>
                  <a:t>Como os trabalhadores dos EUA tendem a serem mais produtivos que no resto do mundo,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pt-BR" sz="2400" dirty="0"/>
                  <a:t>:</a:t>
                </a:r>
              </a:p>
              <a:p>
                <a:pPr lvl="2"/>
                <a:r>
                  <a:rPr lang="pt-BR" sz="2000" dirty="0"/>
                  <a:t>Com essa nova definição, diferenças nas dotações de trabalho são reduzidas</a:t>
                </a:r>
              </a:p>
              <a:p>
                <a:pPr lvl="2"/>
                <a:r>
                  <a:rPr lang="pt-BR" sz="2000" dirty="0"/>
                  <a:t>Forma simples de introduzir diferenças tecnológicas</a:t>
                </a:r>
              </a:p>
              <a:p>
                <a:pPr lvl="2"/>
                <a:endParaRPr lang="pt-BR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  <a:blipFill>
                <a:blip r:embed="rId2"/>
                <a:stretch>
                  <a:fillRect t="-2273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DA6CD2-1C1A-0049-8998-B38EC678FD61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“</a:t>
            </a:r>
            <a:r>
              <a:rPr lang="pt-BR" sz="3000" cap="none" dirty="0" err="1"/>
              <a:t>Missing</a:t>
            </a:r>
            <a:r>
              <a:rPr lang="pt-BR" sz="3000" cap="none" dirty="0"/>
              <a:t> trade”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 algn="just"/>
            <a:r>
              <a:rPr lang="en-US" sz="2400" dirty="0" err="1"/>
              <a:t>Modelo</a:t>
            </a:r>
            <a:r>
              <a:rPr lang="en-US" sz="2400" dirty="0"/>
              <a:t> Heckscher-Ohlin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prevê</a:t>
            </a:r>
            <a:r>
              <a:rPr lang="en-US" sz="2400" dirty="0"/>
              <a:t> </a:t>
            </a:r>
            <a:r>
              <a:rPr lang="en-US" sz="2400" dirty="0" err="1"/>
              <a:t>Equalização</a:t>
            </a:r>
            <a:r>
              <a:rPr lang="en-US" sz="2400" dirty="0"/>
              <a:t> dos </a:t>
            </a:r>
            <a:r>
              <a:rPr lang="en-US" sz="2400" dirty="0" err="1"/>
              <a:t>Preços</a:t>
            </a:r>
            <a:r>
              <a:rPr lang="en-US" sz="2400" dirty="0"/>
              <a:t> dos </a:t>
            </a:r>
            <a:r>
              <a:rPr lang="en-US" sz="2400" dirty="0" err="1"/>
              <a:t>Fatores</a:t>
            </a:r>
            <a:r>
              <a:rPr lang="en-US" sz="2400" dirty="0"/>
              <a:t>:</a:t>
            </a:r>
          </a:p>
          <a:p>
            <a:pPr lvl="2" algn="just"/>
            <a:r>
              <a:rPr lang="en-US" sz="2000" dirty="0"/>
              <a:t>Com </a:t>
            </a:r>
            <a:r>
              <a:rPr lang="en-US" sz="2000" dirty="0" err="1"/>
              <a:t>comércio</a:t>
            </a:r>
            <a:r>
              <a:rPr lang="en-US" sz="2000" dirty="0"/>
              <a:t>, </a:t>
            </a:r>
            <a:r>
              <a:rPr lang="en-US" sz="2000" dirty="0" err="1"/>
              <a:t>salários</a:t>
            </a:r>
            <a:r>
              <a:rPr lang="en-US" sz="2000" dirty="0"/>
              <a:t> </a:t>
            </a:r>
            <a:r>
              <a:rPr lang="en-US" sz="2000" dirty="0" err="1"/>
              <a:t>devem</a:t>
            </a:r>
            <a:r>
              <a:rPr lang="en-US" sz="2000" dirty="0"/>
              <a:t> </a:t>
            </a:r>
            <a:r>
              <a:rPr lang="en-US" sz="2000" dirty="0" err="1"/>
              <a:t>convergir</a:t>
            </a:r>
            <a:endParaRPr lang="en-US" sz="2000" dirty="0"/>
          </a:p>
          <a:p>
            <a:pPr lvl="2" algn="just"/>
            <a:r>
              <a:rPr lang="en-US" sz="2000" dirty="0" err="1"/>
              <a:t>Isso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amplamente</a:t>
            </a:r>
            <a:r>
              <a:rPr lang="en-US" sz="2000" dirty="0"/>
              <a:t> </a:t>
            </a:r>
            <a:r>
              <a:rPr lang="en-US" sz="2000" dirty="0" err="1"/>
              <a:t>rejeitado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dados</a:t>
            </a:r>
          </a:p>
          <a:p>
            <a:pPr lvl="2" algn="just"/>
            <a:r>
              <a:rPr lang="en-US" sz="2000" dirty="0"/>
              <a:t>Grandes </a:t>
            </a:r>
            <a:r>
              <a:rPr lang="en-US" sz="2000" dirty="0" err="1"/>
              <a:t>diferenças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renda</a:t>
            </a:r>
            <a:r>
              <a:rPr lang="en-US" sz="2000" dirty="0"/>
              <a:t> per capita entre </a:t>
            </a:r>
            <a:r>
              <a:rPr lang="en-US" sz="2000" dirty="0" err="1"/>
              <a:t>países</a:t>
            </a:r>
            <a:r>
              <a:rPr lang="en-US" sz="2000" dirty="0"/>
              <a:t>; </a:t>
            </a:r>
            <a:r>
              <a:rPr lang="en-US" sz="2000" dirty="0" err="1"/>
              <a:t>fração</a:t>
            </a:r>
            <a:r>
              <a:rPr lang="en-US" sz="2000" dirty="0"/>
              <a:t> </a:t>
            </a:r>
            <a:r>
              <a:rPr lang="en-US" sz="2000" dirty="0" err="1"/>
              <a:t>grande</a:t>
            </a:r>
            <a:r>
              <a:rPr lang="en-US" sz="2000" dirty="0"/>
              <a:t> </a:t>
            </a:r>
            <a:r>
              <a:rPr lang="en-US" sz="2000" dirty="0" err="1"/>
              <a:t>vem</a:t>
            </a:r>
            <a:r>
              <a:rPr lang="en-US" sz="2000" dirty="0"/>
              <a:t> de </a:t>
            </a:r>
            <a:r>
              <a:rPr lang="en-US" sz="2000" dirty="0" err="1"/>
              <a:t>diferenças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renda</a:t>
            </a:r>
            <a:r>
              <a:rPr lang="en-US" sz="2000" dirty="0"/>
              <a:t> do </a:t>
            </a:r>
            <a:r>
              <a:rPr lang="en-US" sz="2000" dirty="0" err="1"/>
              <a:t>trabalho</a:t>
            </a:r>
            <a:endParaRPr lang="en-US" sz="2000" dirty="0"/>
          </a:p>
          <a:p>
            <a:pPr lvl="2" algn="just"/>
            <a:r>
              <a:rPr lang="pt-BR" sz="2000" dirty="0"/>
              <a:t>Essas diferenças não vem caindo, apesar do aumento do comércio nas últimas décadas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Entretanto, se considerarmos diferenças na produtividade do trabalho, podemos ter </a:t>
            </a:r>
            <a:r>
              <a:rPr lang="en-US" sz="2400" dirty="0" err="1"/>
              <a:t>Equalização</a:t>
            </a:r>
            <a:r>
              <a:rPr lang="en-US" sz="2400" dirty="0"/>
              <a:t> dos </a:t>
            </a:r>
            <a:r>
              <a:rPr lang="en-US" sz="2400" dirty="0" err="1"/>
              <a:t>Preços</a:t>
            </a:r>
            <a:r>
              <a:rPr lang="en-US" sz="2400" dirty="0"/>
              <a:t> dos </a:t>
            </a:r>
            <a:r>
              <a:rPr lang="en-US" sz="2400" dirty="0" err="1"/>
              <a:t>Fatores</a:t>
            </a:r>
            <a:r>
              <a:rPr lang="en-US" sz="2400" dirty="0"/>
              <a:t> e </a:t>
            </a:r>
            <a:r>
              <a:rPr lang="en-US" sz="2400" dirty="0" err="1"/>
              <a:t>diferenças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salários</a:t>
            </a:r>
            <a:endParaRPr lang="pt-B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446C51-9EF4-3247-9D1F-502780F2C1A9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“</a:t>
            </a:r>
            <a:r>
              <a:rPr lang="pt-BR" sz="3000" cap="none" dirty="0" err="1"/>
              <a:t>Missing</a:t>
            </a:r>
            <a:r>
              <a:rPr lang="pt-BR" sz="3000" cap="none" dirty="0"/>
              <a:t> trade”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0373" y="2266088"/>
                <a:ext cx="10828876" cy="4023360"/>
              </a:xfrm>
            </p:spPr>
            <p:txBody>
              <a:bodyPr anchor="ctr">
                <a:normAutofit/>
              </a:bodyPr>
              <a:lstStyle/>
              <a:p>
                <a:pPr lvl="1" algn="just"/>
                <a:r>
                  <a:rPr lang="en-US" sz="2400" dirty="0"/>
                  <a:t>Preço do </a:t>
                </a:r>
                <a:r>
                  <a:rPr lang="en-US" sz="2400" dirty="0" err="1"/>
                  <a:t>fator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trabalho</a:t>
                </a:r>
                <a:r>
                  <a:rPr lang="en-US" sz="2400" dirty="0"/>
                  <a:t> (por </a:t>
                </a:r>
                <a:r>
                  <a:rPr lang="en-US" sz="2400" dirty="0" err="1"/>
                  <a:t>unidade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eficiência</a:t>
                </a:r>
                <a:r>
                  <a:rPr lang="en-US" sz="2400" dirty="0"/>
                  <a:t>) no </a:t>
                </a:r>
                <a:r>
                  <a:rPr lang="en-US" sz="2400" dirty="0" err="1"/>
                  <a:t>país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 algn="just"/>
                <a:r>
                  <a:rPr lang="en-US" sz="2400" dirty="0" err="1"/>
                  <a:t>Salário</a:t>
                </a:r>
                <a:r>
                  <a:rPr lang="en-US" sz="2400" dirty="0"/>
                  <a:t> no </a:t>
                </a:r>
                <a:r>
                  <a:rPr lang="en-US" sz="2400" dirty="0" err="1"/>
                  <a:t>país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pt-BR" sz="2400" dirty="0"/>
              </a:p>
              <a:p>
                <a:pPr lvl="1"/>
                <a:r>
                  <a:rPr lang="pt-BR" sz="2400" dirty="0"/>
                  <a:t>Equalização dos Preços dos Fatores implica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 é equalizado entre países</a:t>
                </a:r>
              </a:p>
              <a:p>
                <a:pPr lvl="2"/>
                <a:r>
                  <a:rPr lang="pt-BR" sz="2000" dirty="0"/>
                  <a:t>Logo, podemos ainda observar diferenças de salário advindas de diferenças tecnológicas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000" dirty="0"/>
                  <a:t>)</a:t>
                </a:r>
              </a:p>
              <a:p>
                <a:pPr lvl="1"/>
                <a:r>
                  <a:rPr lang="pt-BR" sz="2400" dirty="0" err="1"/>
                  <a:t>Trefler</a:t>
                </a:r>
                <a:r>
                  <a:rPr lang="pt-BR" sz="2400" dirty="0"/>
                  <a:t> usa dados de comércio para estimar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, de modo que o modelo se encaixe exatamente nos dados</a:t>
                </a:r>
              </a:p>
              <a:p>
                <a:pPr lvl="1"/>
                <a:r>
                  <a:rPr lang="pt-BR" sz="2400" dirty="0"/>
                  <a:t>Depois, compara essas estimativas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400" dirty="0"/>
                  <a:t> com dados de salários entre países:</a:t>
                </a:r>
              </a:p>
              <a:p>
                <a:pPr lvl="2"/>
                <a:r>
                  <a:rPr lang="pt-BR" sz="2000" dirty="0"/>
                  <a:t>Bom “</a:t>
                </a:r>
                <a:r>
                  <a:rPr lang="pt-BR" sz="2000" dirty="0" err="1"/>
                  <a:t>fit</a:t>
                </a:r>
                <a:r>
                  <a:rPr lang="pt-BR" sz="2000" dirty="0"/>
                  <a:t>”</a:t>
                </a:r>
              </a:p>
              <a:p>
                <a:pPr lvl="1"/>
                <a:r>
                  <a:rPr lang="pt-BR" sz="2400" dirty="0"/>
                  <a:t>Isso ressalta a importância de levar em conta diferenças tecnológicas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373" y="2266088"/>
                <a:ext cx="10828876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140952-0BEF-5444-ACE2-8574E509E468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1098880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EVIDÊNCIA EMPÍRICA</a:t>
            </a:r>
            <a:br>
              <a:rPr lang="pt-BR" dirty="0"/>
            </a:br>
            <a:r>
              <a:rPr lang="pt-BR" sz="3000" cap="none" dirty="0"/>
              <a:t>“</a:t>
            </a:r>
            <a:r>
              <a:rPr lang="pt-BR" sz="3000" cap="none" dirty="0" err="1"/>
              <a:t>Missing</a:t>
            </a:r>
            <a:r>
              <a:rPr lang="pt-BR" sz="3000" cap="none" dirty="0"/>
              <a:t> trade”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0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13395</TotalTime>
  <Words>1851</Words>
  <Application>Microsoft Office PowerPoint</Application>
  <PresentationFormat>Widescreen</PresentationFormat>
  <Paragraphs>240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Arial Unicode MS</vt:lpstr>
      <vt:lpstr>Calibri</vt:lpstr>
      <vt:lpstr>Cambria Math</vt:lpstr>
      <vt:lpstr>Tw Cen MT</vt:lpstr>
      <vt:lpstr>Tw Cen MT Condensed</vt:lpstr>
      <vt:lpstr>Wingdings 3</vt:lpstr>
      <vt:lpstr>Integral</vt:lpstr>
      <vt:lpstr>MODELO DE Heckscher-ohlin– PartE IV</vt:lpstr>
      <vt:lpstr>EVIDÊNCIA EMPÍRICA O Paradoxo de Leontief</vt:lpstr>
      <vt:lpstr>EVIDÊNCIA EMPÍRICA O Paradoxo de Leontief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DESIGUALDADE SALarial Fatos </vt:lpstr>
      <vt:lpstr>Apresentação do PowerPoint</vt:lpstr>
      <vt:lpstr>DESIGUALDADE salarial Aumento na demanda por trabalho qualificado </vt:lpstr>
      <vt:lpstr>Apresentação do PowerPoint</vt:lpstr>
      <vt:lpstr>DESIGUALDADE salarial Possível link com comércio</vt:lpstr>
      <vt:lpstr>Apresentação do PowerPoint</vt:lpstr>
      <vt:lpstr>Apresentação do PowerPoint</vt:lpstr>
      <vt:lpstr>Apresentação do PowerPoint</vt:lpstr>
      <vt:lpstr>DESIGUALDADE SALaRIal Possível link com comércio</vt:lpstr>
      <vt:lpstr>DESIGUALDADE NOS SALÁRIOS Possível link com comércio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Ana Fava</cp:lastModifiedBy>
  <cp:revision>284</cp:revision>
  <dcterms:created xsi:type="dcterms:W3CDTF">2019-10-01T20:20:17Z</dcterms:created>
  <dcterms:modified xsi:type="dcterms:W3CDTF">2021-06-01T17:19:11Z</dcterms:modified>
</cp:coreProperties>
</file>