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522" r:id="rId2"/>
    <p:sldId id="523" r:id="rId3"/>
    <p:sldId id="524" r:id="rId4"/>
    <p:sldId id="525" r:id="rId5"/>
    <p:sldId id="526" r:id="rId6"/>
    <p:sldId id="528" r:id="rId7"/>
    <p:sldId id="529" r:id="rId8"/>
    <p:sldId id="530" r:id="rId9"/>
    <p:sldId id="531" r:id="rId10"/>
    <p:sldId id="532" r:id="rId11"/>
    <p:sldId id="533" r:id="rId12"/>
    <p:sldId id="534" r:id="rId13"/>
    <p:sldId id="535" r:id="rId14"/>
    <p:sldId id="536" r:id="rId15"/>
    <p:sldId id="537" r:id="rId16"/>
    <p:sldId id="538" r:id="rId17"/>
    <p:sldId id="539" r:id="rId18"/>
    <p:sldId id="540" r:id="rId19"/>
    <p:sldId id="542" r:id="rId20"/>
    <p:sldId id="543" r:id="rId21"/>
    <p:sldId id="544" r:id="rId22"/>
    <p:sldId id="545" r:id="rId23"/>
    <p:sldId id="546" r:id="rId24"/>
    <p:sldId id="547" r:id="rId25"/>
    <p:sldId id="548" r:id="rId26"/>
    <p:sldId id="549" r:id="rId27"/>
    <p:sldId id="550" r:id="rId28"/>
    <p:sldId id="551" r:id="rId29"/>
    <p:sldId id="552" r:id="rId30"/>
    <p:sldId id="553" r:id="rId31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B2C09"/>
    <a:srgbClr val="EDE433"/>
    <a:srgbClr val="B2484B"/>
    <a:srgbClr val="A3A1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9" autoAdjust="0"/>
    <p:restoredTop sz="95356" autoAdjust="0"/>
  </p:normalViewPr>
  <p:slideViewPr>
    <p:cSldViewPr snapToGrid="0">
      <p:cViewPr varScale="1">
        <p:scale>
          <a:sx n="87" d="100"/>
          <a:sy n="87" d="100"/>
        </p:scale>
        <p:origin x="24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2034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maury\AppData\Local\Microsoft\Windows\Temporary%20Internet%20Files\Content.IE5\QGV04KYX\ipeadata%5b04-03-2013-11-29%5d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maury\AppData\Local\Microsoft\Windows\Temporary%20Internet%20Files\Content.IE5\QGV04KYX\ipeadata%5b04-03-2013-11-29%5d.xls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maury\AppData\Local\Microsoft\Windows\Temporary%20Internet%20Files\Content.IE5\QGV04KYX\ipeadata%5b04-03-2013-11-29%5d.xls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Inflação Brasileira: 1940 - 2012 (IPC Fipe anual)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44450"/>
          </c:spPr>
          <c:marker>
            <c:symbol val="none"/>
          </c:marker>
          <c:cat>
            <c:strRef>
              <c:f>Séries!$A$2:$A$74</c:f>
              <c:strCache>
                <c:ptCount val="73"/>
                <c:pt idx="0">
                  <c:v>1940</c:v>
                </c:pt>
                <c:pt idx="1">
                  <c:v>1941</c:v>
                </c:pt>
                <c:pt idx="2">
                  <c:v>1942</c:v>
                </c:pt>
                <c:pt idx="3">
                  <c:v>1943</c:v>
                </c:pt>
                <c:pt idx="4">
                  <c:v>1944</c:v>
                </c:pt>
                <c:pt idx="5">
                  <c:v>1945</c:v>
                </c:pt>
                <c:pt idx="6">
                  <c:v>1946</c:v>
                </c:pt>
                <c:pt idx="7">
                  <c:v>1947</c:v>
                </c:pt>
                <c:pt idx="8">
                  <c:v>1948</c:v>
                </c:pt>
                <c:pt idx="9">
                  <c:v>1949</c:v>
                </c:pt>
                <c:pt idx="10">
                  <c:v>1950</c:v>
                </c:pt>
                <c:pt idx="11">
                  <c:v>1951</c:v>
                </c:pt>
                <c:pt idx="12">
                  <c:v>1952</c:v>
                </c:pt>
                <c:pt idx="13">
                  <c:v>1953</c:v>
                </c:pt>
                <c:pt idx="14">
                  <c:v>1954</c:v>
                </c:pt>
                <c:pt idx="15">
                  <c:v>1955</c:v>
                </c:pt>
                <c:pt idx="16">
                  <c:v>1956</c:v>
                </c:pt>
                <c:pt idx="17">
                  <c:v>1957</c:v>
                </c:pt>
                <c:pt idx="18">
                  <c:v>1958</c:v>
                </c:pt>
                <c:pt idx="19">
                  <c:v>1959</c:v>
                </c:pt>
                <c:pt idx="20">
                  <c:v>1960</c:v>
                </c:pt>
                <c:pt idx="21">
                  <c:v>1961</c:v>
                </c:pt>
                <c:pt idx="22">
                  <c:v>1962</c:v>
                </c:pt>
                <c:pt idx="23">
                  <c:v>1963</c:v>
                </c:pt>
                <c:pt idx="24">
                  <c:v>1964</c:v>
                </c:pt>
                <c:pt idx="25">
                  <c:v>1965</c:v>
                </c:pt>
                <c:pt idx="26">
                  <c:v>1966</c:v>
                </c:pt>
                <c:pt idx="27">
                  <c:v>1967</c:v>
                </c:pt>
                <c:pt idx="28">
                  <c:v>1968</c:v>
                </c:pt>
                <c:pt idx="29">
                  <c:v>1969</c:v>
                </c:pt>
                <c:pt idx="30">
                  <c:v>1970</c:v>
                </c:pt>
                <c:pt idx="31">
                  <c:v>1971</c:v>
                </c:pt>
                <c:pt idx="32">
                  <c:v>1972</c:v>
                </c:pt>
                <c:pt idx="33">
                  <c:v>1973</c:v>
                </c:pt>
                <c:pt idx="34">
                  <c:v>1974</c:v>
                </c:pt>
                <c:pt idx="35">
                  <c:v>1975</c:v>
                </c:pt>
                <c:pt idx="36">
                  <c:v>1976</c:v>
                </c:pt>
                <c:pt idx="37">
                  <c:v>1977</c:v>
                </c:pt>
                <c:pt idx="38">
                  <c:v>1978</c:v>
                </c:pt>
                <c:pt idx="39">
                  <c:v>1979</c:v>
                </c:pt>
                <c:pt idx="40">
                  <c:v>1980</c:v>
                </c:pt>
                <c:pt idx="41">
                  <c:v>1981</c:v>
                </c:pt>
                <c:pt idx="42">
                  <c:v>1982</c:v>
                </c:pt>
                <c:pt idx="43">
                  <c:v>1983</c:v>
                </c:pt>
                <c:pt idx="44">
                  <c:v>1984</c:v>
                </c:pt>
                <c:pt idx="45">
                  <c:v>1985</c:v>
                </c:pt>
                <c:pt idx="46">
                  <c:v>1986</c:v>
                </c:pt>
                <c:pt idx="47">
                  <c:v>1987</c:v>
                </c:pt>
                <c:pt idx="48">
                  <c:v>1988</c:v>
                </c:pt>
                <c:pt idx="49">
                  <c:v>1989</c:v>
                </c:pt>
                <c:pt idx="50">
                  <c:v>1990</c:v>
                </c:pt>
                <c:pt idx="51">
                  <c:v>1991</c:v>
                </c:pt>
                <c:pt idx="52">
                  <c:v>1992</c:v>
                </c:pt>
                <c:pt idx="53">
                  <c:v>1993</c:v>
                </c:pt>
                <c:pt idx="54">
                  <c:v>1994</c:v>
                </c:pt>
                <c:pt idx="55">
                  <c:v>1995</c:v>
                </c:pt>
                <c:pt idx="56">
                  <c:v>1996</c:v>
                </c:pt>
                <c:pt idx="57">
                  <c:v>1997</c:v>
                </c:pt>
                <c:pt idx="58">
                  <c:v>1998</c:v>
                </c:pt>
                <c:pt idx="59">
                  <c:v>1999</c:v>
                </c:pt>
                <c:pt idx="60">
                  <c:v>2000</c:v>
                </c:pt>
                <c:pt idx="61">
                  <c:v>2001</c:v>
                </c:pt>
                <c:pt idx="62">
                  <c:v>2002</c:v>
                </c:pt>
                <c:pt idx="63">
                  <c:v>2003</c:v>
                </c:pt>
                <c:pt idx="64">
                  <c:v>2004</c:v>
                </c:pt>
                <c:pt idx="65">
                  <c:v>2005</c:v>
                </c:pt>
                <c:pt idx="66">
                  <c:v>2006</c:v>
                </c:pt>
                <c:pt idx="67">
                  <c:v>2007</c:v>
                </c:pt>
                <c:pt idx="68">
                  <c:v>2008</c:v>
                </c:pt>
                <c:pt idx="69">
                  <c:v>2009</c:v>
                </c:pt>
                <c:pt idx="70">
                  <c:v>2010</c:v>
                </c:pt>
                <c:pt idx="71">
                  <c:v>2011</c:v>
                </c:pt>
                <c:pt idx="72">
                  <c:v>2012</c:v>
                </c:pt>
              </c:strCache>
            </c:strRef>
          </c:cat>
          <c:val>
            <c:numRef>
              <c:f>Séries!$B$2:$B$74</c:f>
              <c:numCache>
                <c:formatCode>#,##0.0000</c:formatCode>
                <c:ptCount val="73"/>
                <c:pt idx="0">
                  <c:v>9.3077316749457228</c:v>
                </c:pt>
                <c:pt idx="1">
                  <c:v>11.2803995889851</c:v>
                </c:pt>
                <c:pt idx="2">
                  <c:v>15.7227883033624</c:v>
                </c:pt>
                <c:pt idx="3">
                  <c:v>19.208748382967975</c:v>
                </c:pt>
                <c:pt idx="4">
                  <c:v>37.381646278132067</c:v>
                </c:pt>
                <c:pt idx="5">
                  <c:v>15.0471275298433</c:v>
                </c:pt>
                <c:pt idx="6">
                  <c:v>18.970729814205278</c:v>
                </c:pt>
                <c:pt idx="7">
                  <c:v>23.2699901153103</c:v>
                </c:pt>
                <c:pt idx="8">
                  <c:v>3.2731626169268901</c:v>
                </c:pt>
                <c:pt idx="9">
                  <c:v>4.2297109416487695</c:v>
                </c:pt>
                <c:pt idx="10">
                  <c:v>3.71946883838155</c:v>
                </c:pt>
                <c:pt idx="11">
                  <c:v>11.268373349884195</c:v>
                </c:pt>
                <c:pt idx="12">
                  <c:v>27.163877497792612</c:v>
                </c:pt>
                <c:pt idx="13">
                  <c:v>19.230437768805</c:v>
                </c:pt>
                <c:pt idx="14">
                  <c:v>22.572643953674785</c:v>
                </c:pt>
                <c:pt idx="15">
                  <c:v>18.442066338685589</c:v>
                </c:pt>
                <c:pt idx="16">
                  <c:v>26.463428859761873</c:v>
                </c:pt>
                <c:pt idx="17">
                  <c:v>13.736695319046405</c:v>
                </c:pt>
                <c:pt idx="18">
                  <c:v>22.602659363593091</c:v>
                </c:pt>
                <c:pt idx="19">
                  <c:v>42.700384656917294</c:v>
                </c:pt>
                <c:pt idx="20">
                  <c:v>32.199427282908822</c:v>
                </c:pt>
                <c:pt idx="21">
                  <c:v>43.505043617105599</c:v>
                </c:pt>
                <c:pt idx="22">
                  <c:v>61.728625761497298</c:v>
                </c:pt>
                <c:pt idx="23">
                  <c:v>80.532426825639888</c:v>
                </c:pt>
                <c:pt idx="24">
                  <c:v>85.596431045589057</c:v>
                </c:pt>
                <c:pt idx="25">
                  <c:v>41.203368329718202</c:v>
                </c:pt>
                <c:pt idx="26">
                  <c:v>46.285494434236078</c:v>
                </c:pt>
                <c:pt idx="27">
                  <c:v>25.32826613454689</c:v>
                </c:pt>
                <c:pt idx="28">
                  <c:v>25.21724011765291</c:v>
                </c:pt>
                <c:pt idx="29">
                  <c:v>22.584214395804601</c:v>
                </c:pt>
                <c:pt idx="30">
                  <c:v>17.459602083668084</c:v>
                </c:pt>
                <c:pt idx="31">
                  <c:v>20.603593207399189</c:v>
                </c:pt>
                <c:pt idx="32">
                  <c:v>17.458131596782881</c:v>
                </c:pt>
                <c:pt idx="33">
                  <c:v>13.965634300366011</c:v>
                </c:pt>
                <c:pt idx="34">
                  <c:v>33.050076192540395</c:v>
                </c:pt>
                <c:pt idx="35">
                  <c:v>29.2570930501136</c:v>
                </c:pt>
                <c:pt idx="36">
                  <c:v>38.066282975058698</c:v>
                </c:pt>
                <c:pt idx="37">
                  <c:v>41.1023643640629</c:v>
                </c:pt>
                <c:pt idx="38">
                  <c:v>39.905323106324602</c:v>
                </c:pt>
                <c:pt idx="39">
                  <c:v>67.1930602017338</c:v>
                </c:pt>
                <c:pt idx="40">
                  <c:v>84.771450676520388</c:v>
                </c:pt>
                <c:pt idx="41">
                  <c:v>90.872434988918201</c:v>
                </c:pt>
                <c:pt idx="42">
                  <c:v>94.632170873660215</c:v>
                </c:pt>
                <c:pt idx="43">
                  <c:v>164.09029631852809</c:v>
                </c:pt>
                <c:pt idx="44">
                  <c:v>178.56265785203809</c:v>
                </c:pt>
                <c:pt idx="45">
                  <c:v>228.22200509572798</c:v>
                </c:pt>
                <c:pt idx="46">
                  <c:v>68.083691266975606</c:v>
                </c:pt>
                <c:pt idx="47">
                  <c:v>367.12415272927581</c:v>
                </c:pt>
                <c:pt idx="48">
                  <c:v>891.66903224397731</c:v>
                </c:pt>
                <c:pt idx="49">
                  <c:v>1636.6093348871098</c:v>
                </c:pt>
                <c:pt idx="50">
                  <c:v>1639.0759322676699</c:v>
                </c:pt>
                <c:pt idx="51">
                  <c:v>458.60603646903985</c:v>
                </c:pt>
                <c:pt idx="52">
                  <c:v>1129.4466334231513</c:v>
                </c:pt>
                <c:pt idx="53">
                  <c:v>2490.9907553993412</c:v>
                </c:pt>
                <c:pt idx="54">
                  <c:v>941.25073665644436</c:v>
                </c:pt>
                <c:pt idx="55">
                  <c:v>23.1662791464042</c:v>
                </c:pt>
                <c:pt idx="56">
                  <c:v>10.042228958784699</c:v>
                </c:pt>
                <c:pt idx="57">
                  <c:v>4.8253125588601167</c:v>
                </c:pt>
                <c:pt idx="58">
                  <c:v>-1.78920550755439</c:v>
                </c:pt>
                <c:pt idx="59">
                  <c:v>8.6372596890724633</c:v>
                </c:pt>
                <c:pt idx="60">
                  <c:v>4.3784821611300604</c:v>
                </c:pt>
                <c:pt idx="61">
                  <c:v>7.1255243716622267</c:v>
                </c:pt>
                <c:pt idx="62">
                  <c:v>9.9198708118198393</c:v>
                </c:pt>
                <c:pt idx="63">
                  <c:v>8.1667153650290008</c:v>
                </c:pt>
                <c:pt idx="64">
                  <c:v>6.5654044685454256</c:v>
                </c:pt>
                <c:pt idx="65">
                  <c:v>4.5254124674678469</c:v>
                </c:pt>
                <c:pt idx="66">
                  <c:v>2.5386221608828285</c:v>
                </c:pt>
                <c:pt idx="67">
                  <c:v>4.3820137652229398</c:v>
                </c:pt>
                <c:pt idx="68">
                  <c:v>6.163209745453373</c:v>
                </c:pt>
                <c:pt idx="69">
                  <c:v>3.6511365248203602</c:v>
                </c:pt>
                <c:pt idx="70">
                  <c:v>6.3987095598403201</c:v>
                </c:pt>
                <c:pt idx="71">
                  <c:v>5.8067602596595602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0DA-4C17-A7FD-E03FBA5E08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0088960"/>
        <c:axId val="110090496"/>
      </c:lineChart>
      <c:catAx>
        <c:axId val="1100889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0090496"/>
        <c:crosses val="autoZero"/>
        <c:auto val="1"/>
        <c:lblAlgn val="ctr"/>
        <c:lblOffset val="100"/>
        <c:noMultiLvlLbl val="0"/>
      </c:catAx>
      <c:valAx>
        <c:axId val="110090496"/>
        <c:scaling>
          <c:orientation val="minMax"/>
        </c:scaling>
        <c:delete val="0"/>
        <c:axPos val="l"/>
        <c:majorGridlines/>
        <c:numFmt formatCode="#,##0.0000" sourceLinked="1"/>
        <c:majorTickMark val="out"/>
        <c:minorTickMark val="none"/>
        <c:tickLblPos val="nextTo"/>
        <c:crossAx val="110088960"/>
        <c:crosses val="autoZero"/>
        <c:crossBetween val="between"/>
      </c:valAx>
    </c:plotArea>
    <c:plotVisOnly val="1"/>
    <c:dispBlanksAs val="gap"/>
    <c:showDLblsOverMax val="0"/>
  </c:chart>
  <c:spPr>
    <a:solidFill>
      <a:prstClr val="white"/>
    </a:solidFill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/>
            </a:pPr>
            <a:r>
              <a:rPr lang="en-US" sz="2400" dirty="0" err="1"/>
              <a:t>Inflação</a:t>
            </a:r>
            <a:r>
              <a:rPr lang="en-US" sz="2400" dirty="0"/>
              <a:t> no </a:t>
            </a:r>
            <a:r>
              <a:rPr lang="en-US" sz="2400" dirty="0" err="1"/>
              <a:t>Brasil</a:t>
            </a:r>
            <a:r>
              <a:rPr lang="en-US" sz="2400" dirty="0"/>
              <a:t> : </a:t>
            </a:r>
            <a:r>
              <a:rPr lang="en-US" sz="2400" dirty="0" err="1"/>
              <a:t>diferentes</a:t>
            </a:r>
            <a:r>
              <a:rPr lang="en-US" sz="2400" dirty="0"/>
              <a:t> </a:t>
            </a:r>
            <a:r>
              <a:rPr lang="en-US" sz="2400" dirty="0" err="1"/>
              <a:t>indicadores</a:t>
            </a:r>
            <a:r>
              <a:rPr lang="en-US" sz="2400" dirty="0"/>
              <a:t> </a:t>
            </a:r>
            <a:r>
              <a:rPr lang="en-US" sz="2400" dirty="0" err="1"/>
              <a:t>mensais</a:t>
            </a:r>
            <a:endParaRPr lang="en-US" sz="2400" dirty="0"/>
          </a:p>
          <a:p>
            <a:pPr>
              <a:defRPr sz="2400"/>
            </a:pPr>
            <a:r>
              <a:rPr lang="en-US" sz="2400" dirty="0"/>
              <a:t> 1995-2012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IPC FIPE</c:v>
          </c:tx>
          <c:spPr>
            <a:ln w="44450"/>
          </c:spPr>
          <c:marker>
            <c:symbol val="none"/>
          </c:marker>
          <c:cat>
            <c:strRef>
              <c:f>Séries!$A$57:$A$74</c:f>
              <c:strCache>
                <c:ptCount val="18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</c:strCache>
            </c:strRef>
          </c:cat>
          <c:val>
            <c:numRef>
              <c:f>Séries!$B$57:$B$74</c:f>
              <c:numCache>
                <c:formatCode>#,##0.0000</c:formatCode>
                <c:ptCount val="18"/>
                <c:pt idx="0">
                  <c:v>23.1662791464042</c:v>
                </c:pt>
                <c:pt idx="1">
                  <c:v>10.042228958784699</c:v>
                </c:pt>
                <c:pt idx="2">
                  <c:v>4.8253125588601149</c:v>
                </c:pt>
                <c:pt idx="3">
                  <c:v>-1.78920550755439</c:v>
                </c:pt>
                <c:pt idx="4">
                  <c:v>8.6372596890724598</c:v>
                </c:pt>
                <c:pt idx="5">
                  <c:v>4.3784821611300604</c:v>
                </c:pt>
                <c:pt idx="6">
                  <c:v>7.125524371662225</c:v>
                </c:pt>
                <c:pt idx="7">
                  <c:v>9.9198708118198393</c:v>
                </c:pt>
                <c:pt idx="8">
                  <c:v>8.1667153650290008</c:v>
                </c:pt>
                <c:pt idx="9">
                  <c:v>6.5654044685454238</c:v>
                </c:pt>
                <c:pt idx="10">
                  <c:v>4.5254124674678451</c:v>
                </c:pt>
                <c:pt idx="11">
                  <c:v>2.5386221608828277</c:v>
                </c:pt>
                <c:pt idx="12">
                  <c:v>4.3820137652229398</c:v>
                </c:pt>
                <c:pt idx="13">
                  <c:v>6.1632097454533747</c:v>
                </c:pt>
                <c:pt idx="14">
                  <c:v>3.6511365248203602</c:v>
                </c:pt>
                <c:pt idx="15">
                  <c:v>6.3987095598403201</c:v>
                </c:pt>
                <c:pt idx="16">
                  <c:v>5.8067602596595602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8CF7-4FDC-8486-6081CB5BF176}"/>
            </c:ext>
          </c:extLst>
        </c:ser>
        <c:ser>
          <c:idx val="1"/>
          <c:order val="1"/>
          <c:tx>
            <c:v>IPCA IBGE</c:v>
          </c:tx>
          <c:spPr>
            <a:ln w="44450"/>
          </c:spPr>
          <c:marker>
            <c:symbol val="none"/>
          </c:marker>
          <c:cat>
            <c:strRef>
              <c:f>Séries!$A$57:$A$74</c:f>
              <c:strCache>
                <c:ptCount val="18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</c:strCache>
            </c:strRef>
          </c:cat>
          <c:val>
            <c:numRef>
              <c:f>Séries!$C$57:$C$74</c:f>
              <c:numCache>
                <c:formatCode>#,##0.00</c:formatCode>
                <c:ptCount val="18"/>
                <c:pt idx="0">
                  <c:v>22.408161659091405</c:v>
                </c:pt>
                <c:pt idx="1">
                  <c:v>9.564951817589991</c:v>
                </c:pt>
                <c:pt idx="2">
                  <c:v>5.2243185352542465</c:v>
                </c:pt>
                <c:pt idx="3">
                  <c:v>1.6549781799422711</c:v>
                </c:pt>
                <c:pt idx="4">
                  <c:v>8.9397887806885059</c:v>
                </c:pt>
                <c:pt idx="5">
                  <c:v>5.9745933423981645</c:v>
                </c:pt>
                <c:pt idx="6">
                  <c:v>7.6734364140733247</c:v>
                </c:pt>
                <c:pt idx="7">
                  <c:v>12.530273356687699</c:v>
                </c:pt>
                <c:pt idx="8">
                  <c:v>9.3005128004000408</c:v>
                </c:pt>
                <c:pt idx="9">
                  <c:v>7.5994958488264119</c:v>
                </c:pt>
                <c:pt idx="10">
                  <c:v>5.6892268187350865</c:v>
                </c:pt>
                <c:pt idx="11">
                  <c:v>3.14151613157687</c:v>
                </c:pt>
                <c:pt idx="12">
                  <c:v>4.4576585533737196</c:v>
                </c:pt>
                <c:pt idx="13">
                  <c:v>5.9027243906546545</c:v>
                </c:pt>
                <c:pt idx="14">
                  <c:v>4.31165006256784</c:v>
                </c:pt>
                <c:pt idx="15">
                  <c:v>5.9086887217945359</c:v>
                </c:pt>
                <c:pt idx="16">
                  <c:v>6.5033527436801748</c:v>
                </c:pt>
                <c:pt idx="17">
                  <c:v>5.8385947181474451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8CF7-4FDC-8486-6081CB5BF176}"/>
            </c:ext>
          </c:extLst>
        </c:ser>
        <c:ser>
          <c:idx val="4"/>
          <c:order val="2"/>
          <c:tx>
            <c:v>IPC - FGV</c:v>
          </c:tx>
          <c:spPr>
            <a:ln w="44450"/>
          </c:spPr>
          <c:marker>
            <c:symbol val="none"/>
          </c:marker>
          <c:cat>
            <c:strRef>
              <c:f>Séries!$A$57:$A$74</c:f>
              <c:strCache>
                <c:ptCount val="18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</c:strCache>
            </c:strRef>
          </c:cat>
          <c:val>
            <c:numRef>
              <c:f>Séries!$F$57:$F$74</c:f>
              <c:numCache>
                <c:formatCode>#,##0.00</c:formatCode>
                <c:ptCount val="18"/>
                <c:pt idx="0">
                  <c:v>25.909723053685376</c:v>
                </c:pt>
                <c:pt idx="1">
                  <c:v>11.34307178020469</c:v>
                </c:pt>
                <c:pt idx="2">
                  <c:v>7.2147474641299096</c:v>
                </c:pt>
                <c:pt idx="3">
                  <c:v>1.6630105761100011</c:v>
                </c:pt>
                <c:pt idx="4">
                  <c:v>9.1156757799315216</c:v>
                </c:pt>
                <c:pt idx="5">
                  <c:v>6.2131288804436524</c:v>
                </c:pt>
                <c:pt idx="6">
                  <c:v>7.9382579933847959</c:v>
                </c:pt>
                <c:pt idx="7">
                  <c:v>12.175496752558409</c:v>
                </c:pt>
                <c:pt idx="8">
                  <c:v>8.9305809688254492</c:v>
                </c:pt>
                <c:pt idx="9">
                  <c:v>6.2702574819604848</c:v>
                </c:pt>
                <c:pt idx="10">
                  <c:v>4.9344741607052685</c:v>
                </c:pt>
                <c:pt idx="11">
                  <c:v>2.0543755370194199</c:v>
                </c:pt>
                <c:pt idx="12">
                  <c:v>4.6039615966960286</c:v>
                </c:pt>
                <c:pt idx="13">
                  <c:v>6.0730220033189024</c:v>
                </c:pt>
                <c:pt idx="14">
                  <c:v>3.9469904198048869</c:v>
                </c:pt>
                <c:pt idx="15">
                  <c:v>6.2388099157664403</c:v>
                </c:pt>
                <c:pt idx="16">
                  <c:v>6.3585106262653719</c:v>
                </c:pt>
                <c:pt idx="17">
                  <c:v>5.7404310640481304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8CF7-4FDC-8486-6081CB5BF1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4652160"/>
        <c:axId val="34624640"/>
      </c:lineChart>
      <c:catAx>
        <c:axId val="1046521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4624640"/>
        <c:crosses val="autoZero"/>
        <c:auto val="1"/>
        <c:lblAlgn val="ctr"/>
        <c:lblOffset val="100"/>
        <c:noMultiLvlLbl val="0"/>
      </c:catAx>
      <c:valAx>
        <c:axId val="34624640"/>
        <c:scaling>
          <c:orientation val="minMax"/>
          <c:max val="40"/>
          <c:min val="-10"/>
        </c:scaling>
        <c:delete val="0"/>
        <c:axPos val="l"/>
        <c:majorGridlines/>
        <c:numFmt formatCode="#,##0.0000" sourceLinked="1"/>
        <c:majorTickMark val="out"/>
        <c:minorTickMark val="none"/>
        <c:tickLblPos val="nextTo"/>
        <c:crossAx val="10465216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spPr>
    <a:solidFill>
      <a:prstClr val="white"/>
    </a:solidFill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/>
            </a:pPr>
            <a:r>
              <a:rPr lang="en-US" sz="2400"/>
              <a:t>Inflação no Brasil : diferentes indicadores 1995-2012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IPC FIPE</c:v>
          </c:tx>
          <c:spPr>
            <a:ln w="44450"/>
          </c:spPr>
          <c:marker>
            <c:symbol val="none"/>
          </c:marker>
          <c:cat>
            <c:strRef>
              <c:f>Séries!$A$57:$A$74</c:f>
              <c:strCache>
                <c:ptCount val="18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</c:strCache>
            </c:strRef>
          </c:cat>
          <c:val>
            <c:numRef>
              <c:f>Séries!$B$57:$B$74</c:f>
              <c:numCache>
                <c:formatCode>#,##0.0000</c:formatCode>
                <c:ptCount val="18"/>
                <c:pt idx="0">
                  <c:v>23.1662791464042</c:v>
                </c:pt>
                <c:pt idx="1">
                  <c:v>10.042228958784699</c:v>
                </c:pt>
                <c:pt idx="2">
                  <c:v>4.8253125588601149</c:v>
                </c:pt>
                <c:pt idx="3">
                  <c:v>-1.7892055075543898</c:v>
                </c:pt>
                <c:pt idx="4">
                  <c:v>8.6372596890724598</c:v>
                </c:pt>
                <c:pt idx="5">
                  <c:v>4.3784821611300604</c:v>
                </c:pt>
                <c:pt idx="6">
                  <c:v>7.125524371662225</c:v>
                </c:pt>
                <c:pt idx="7">
                  <c:v>9.9198708118198393</c:v>
                </c:pt>
                <c:pt idx="8">
                  <c:v>8.1667153650290008</c:v>
                </c:pt>
                <c:pt idx="9">
                  <c:v>6.5654044685454238</c:v>
                </c:pt>
                <c:pt idx="10">
                  <c:v>4.5254124674678451</c:v>
                </c:pt>
                <c:pt idx="11">
                  <c:v>2.5386221608828277</c:v>
                </c:pt>
                <c:pt idx="12">
                  <c:v>4.3820137652229398</c:v>
                </c:pt>
                <c:pt idx="13">
                  <c:v>6.1632097454533747</c:v>
                </c:pt>
                <c:pt idx="14">
                  <c:v>3.6511365248203602</c:v>
                </c:pt>
                <c:pt idx="15">
                  <c:v>6.3987095598403201</c:v>
                </c:pt>
                <c:pt idx="16">
                  <c:v>5.8067602596595602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7C0E-4885-9069-418F29138F30}"/>
            </c:ext>
          </c:extLst>
        </c:ser>
        <c:ser>
          <c:idx val="1"/>
          <c:order val="1"/>
          <c:tx>
            <c:v>IPCA IBGE</c:v>
          </c:tx>
          <c:spPr>
            <a:ln w="44450"/>
          </c:spPr>
          <c:marker>
            <c:symbol val="none"/>
          </c:marker>
          <c:cat>
            <c:strRef>
              <c:f>Séries!$A$57:$A$74</c:f>
              <c:strCache>
                <c:ptCount val="18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</c:strCache>
            </c:strRef>
          </c:cat>
          <c:val>
            <c:numRef>
              <c:f>Séries!$C$57:$C$74</c:f>
              <c:numCache>
                <c:formatCode>#,##0.00</c:formatCode>
                <c:ptCount val="18"/>
                <c:pt idx="0">
                  <c:v>22.408161659091405</c:v>
                </c:pt>
                <c:pt idx="1">
                  <c:v>9.564951817589991</c:v>
                </c:pt>
                <c:pt idx="2">
                  <c:v>5.2243185352542465</c:v>
                </c:pt>
                <c:pt idx="3">
                  <c:v>1.6549781799422711</c:v>
                </c:pt>
                <c:pt idx="4">
                  <c:v>8.9397887806885059</c:v>
                </c:pt>
                <c:pt idx="5">
                  <c:v>5.9745933423981645</c:v>
                </c:pt>
                <c:pt idx="6">
                  <c:v>7.6734364140733247</c:v>
                </c:pt>
                <c:pt idx="7">
                  <c:v>12.530273356687699</c:v>
                </c:pt>
                <c:pt idx="8">
                  <c:v>9.3005128004000408</c:v>
                </c:pt>
                <c:pt idx="9">
                  <c:v>7.5994958488264119</c:v>
                </c:pt>
                <c:pt idx="10">
                  <c:v>5.6892268187350865</c:v>
                </c:pt>
                <c:pt idx="11">
                  <c:v>3.14151613157687</c:v>
                </c:pt>
                <c:pt idx="12">
                  <c:v>4.4576585533737196</c:v>
                </c:pt>
                <c:pt idx="13">
                  <c:v>5.9027243906546545</c:v>
                </c:pt>
                <c:pt idx="14">
                  <c:v>4.31165006256784</c:v>
                </c:pt>
                <c:pt idx="15">
                  <c:v>5.9086887217945359</c:v>
                </c:pt>
                <c:pt idx="16">
                  <c:v>6.5033527436801748</c:v>
                </c:pt>
                <c:pt idx="17">
                  <c:v>5.8385947181474451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7C0E-4885-9069-418F29138F30}"/>
            </c:ext>
          </c:extLst>
        </c:ser>
        <c:ser>
          <c:idx val="2"/>
          <c:order val="2"/>
          <c:tx>
            <c:v>IGP - FGV</c:v>
          </c:tx>
          <c:spPr>
            <a:ln w="44450">
              <a:solidFill>
                <a:srgbClr val="FFFFF3">
                  <a:lumMod val="50000"/>
                </a:srgbClr>
              </a:solidFill>
            </a:ln>
          </c:spPr>
          <c:marker>
            <c:symbol val="none"/>
          </c:marker>
          <c:cat>
            <c:strRef>
              <c:f>Séries!$A$57:$A$74</c:f>
              <c:strCache>
                <c:ptCount val="18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</c:strCache>
            </c:strRef>
          </c:cat>
          <c:val>
            <c:numRef>
              <c:f>Séries!$D$57:$D$74</c:f>
              <c:numCache>
                <c:formatCode>#,##0.00</c:formatCode>
                <c:ptCount val="18"/>
                <c:pt idx="0">
                  <c:v>14.779408339156802</c:v>
                </c:pt>
                <c:pt idx="1">
                  <c:v>9.3370241989820393</c:v>
                </c:pt>
                <c:pt idx="2">
                  <c:v>7.4809375672846299</c:v>
                </c:pt>
                <c:pt idx="3">
                  <c:v>1.7034504196456399</c:v>
                </c:pt>
                <c:pt idx="4">
                  <c:v>19.9794880154315</c:v>
                </c:pt>
                <c:pt idx="5">
                  <c:v>9.8065633721489895</c:v>
                </c:pt>
                <c:pt idx="6">
                  <c:v>10.396968603392301</c:v>
                </c:pt>
                <c:pt idx="7">
                  <c:v>26.410662332992374</c:v>
                </c:pt>
                <c:pt idx="8">
                  <c:v>7.6729271644525801</c:v>
                </c:pt>
                <c:pt idx="9">
                  <c:v>12.135715805147909</c:v>
                </c:pt>
                <c:pt idx="10">
                  <c:v>1.22447855632692</c:v>
                </c:pt>
                <c:pt idx="11">
                  <c:v>3.7931295056448122</c:v>
                </c:pt>
                <c:pt idx="12">
                  <c:v>7.8923304522051154</c:v>
                </c:pt>
                <c:pt idx="13">
                  <c:v>9.0961847308258097</c:v>
                </c:pt>
                <c:pt idx="14">
                  <c:v>-1.429543402154948</c:v>
                </c:pt>
                <c:pt idx="15">
                  <c:v>11.300002258996509</c:v>
                </c:pt>
                <c:pt idx="16">
                  <c:v>4.9972148741506555</c:v>
                </c:pt>
                <c:pt idx="17">
                  <c:v>8.0966781647214319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7C0E-4885-9069-418F29138F30}"/>
            </c:ext>
          </c:extLst>
        </c:ser>
        <c:ser>
          <c:idx val="3"/>
          <c:order val="3"/>
          <c:tx>
            <c:v>IPA - FGV</c:v>
          </c:tx>
          <c:spPr>
            <a:ln w="44450"/>
          </c:spPr>
          <c:marker>
            <c:symbol val="none"/>
          </c:marker>
          <c:cat>
            <c:strRef>
              <c:f>Séries!$A$57:$A$74</c:f>
              <c:strCache>
                <c:ptCount val="18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</c:strCache>
            </c:strRef>
          </c:cat>
          <c:val>
            <c:numRef>
              <c:f>Séries!$E$57:$E$74</c:f>
              <c:numCache>
                <c:formatCode>#,##0.00</c:formatCode>
                <c:ptCount val="18"/>
                <c:pt idx="0">
                  <c:v>6.3921649253312953</c:v>
                </c:pt>
                <c:pt idx="1">
                  <c:v>8.0872406584333092</c:v>
                </c:pt>
                <c:pt idx="2">
                  <c:v>7.7836379446254895</c:v>
                </c:pt>
                <c:pt idx="3">
                  <c:v>1.5147288341337901</c:v>
                </c:pt>
                <c:pt idx="4">
                  <c:v>28.896316102198501</c:v>
                </c:pt>
                <c:pt idx="5">
                  <c:v>12.055593329722411</c:v>
                </c:pt>
                <c:pt idx="6">
                  <c:v>11.871876092724802</c:v>
                </c:pt>
                <c:pt idx="7">
                  <c:v>35.414492886856195</c:v>
                </c:pt>
                <c:pt idx="8">
                  <c:v>6.25659790699964</c:v>
                </c:pt>
                <c:pt idx="9">
                  <c:v>14.674810642967399</c:v>
                </c:pt>
                <c:pt idx="10">
                  <c:v>-0.96637602028025649</c:v>
                </c:pt>
                <c:pt idx="11">
                  <c:v>4.2930962219515498</c:v>
                </c:pt>
                <c:pt idx="12">
                  <c:v>9.4410715200815432</c:v>
                </c:pt>
                <c:pt idx="13">
                  <c:v>9.8048880268725505</c:v>
                </c:pt>
                <c:pt idx="14">
                  <c:v>-4.0751696771645101</c:v>
                </c:pt>
                <c:pt idx="15">
                  <c:v>13.850419401256502</c:v>
                </c:pt>
                <c:pt idx="16">
                  <c:v>4.1151603708247775</c:v>
                </c:pt>
                <c:pt idx="17">
                  <c:v>9.1284308597258388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3-7C0E-4885-9069-418F29138F30}"/>
            </c:ext>
          </c:extLst>
        </c:ser>
        <c:ser>
          <c:idx val="4"/>
          <c:order val="4"/>
          <c:tx>
            <c:v>IPC - FGV</c:v>
          </c:tx>
          <c:spPr>
            <a:ln w="44450"/>
          </c:spPr>
          <c:marker>
            <c:symbol val="none"/>
          </c:marker>
          <c:cat>
            <c:strRef>
              <c:f>Séries!$A$57:$A$74</c:f>
              <c:strCache>
                <c:ptCount val="18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</c:strCache>
            </c:strRef>
          </c:cat>
          <c:val>
            <c:numRef>
              <c:f>Séries!$F$57:$F$74</c:f>
              <c:numCache>
                <c:formatCode>#,##0.00</c:formatCode>
                <c:ptCount val="18"/>
                <c:pt idx="0">
                  <c:v>25.909723053685376</c:v>
                </c:pt>
                <c:pt idx="1">
                  <c:v>11.34307178020469</c:v>
                </c:pt>
                <c:pt idx="2">
                  <c:v>7.2147474641299096</c:v>
                </c:pt>
                <c:pt idx="3">
                  <c:v>1.6630105761100011</c:v>
                </c:pt>
                <c:pt idx="4">
                  <c:v>9.1156757799315216</c:v>
                </c:pt>
                <c:pt idx="5">
                  <c:v>6.2131288804436524</c:v>
                </c:pt>
                <c:pt idx="6">
                  <c:v>7.9382579933847959</c:v>
                </c:pt>
                <c:pt idx="7">
                  <c:v>12.175496752558409</c:v>
                </c:pt>
                <c:pt idx="8">
                  <c:v>8.9305809688254492</c:v>
                </c:pt>
                <c:pt idx="9">
                  <c:v>6.2702574819604848</c:v>
                </c:pt>
                <c:pt idx="10">
                  <c:v>4.9344741607052685</c:v>
                </c:pt>
                <c:pt idx="11">
                  <c:v>2.0543755370194199</c:v>
                </c:pt>
                <c:pt idx="12">
                  <c:v>4.6039615966960286</c:v>
                </c:pt>
                <c:pt idx="13">
                  <c:v>6.0730220033189024</c:v>
                </c:pt>
                <c:pt idx="14">
                  <c:v>3.9469904198048869</c:v>
                </c:pt>
                <c:pt idx="15">
                  <c:v>6.2388099157664403</c:v>
                </c:pt>
                <c:pt idx="16">
                  <c:v>6.3585106262653719</c:v>
                </c:pt>
                <c:pt idx="17">
                  <c:v>5.7404310640481304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4-7C0E-4885-9069-418F29138F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7596160"/>
        <c:axId val="97597696"/>
      </c:lineChart>
      <c:catAx>
        <c:axId val="975961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7597696"/>
        <c:crosses val="autoZero"/>
        <c:auto val="1"/>
        <c:lblAlgn val="ctr"/>
        <c:lblOffset val="100"/>
        <c:noMultiLvlLbl val="0"/>
      </c:catAx>
      <c:valAx>
        <c:axId val="97597696"/>
        <c:scaling>
          <c:orientation val="minMax"/>
        </c:scaling>
        <c:delete val="0"/>
        <c:axPos val="l"/>
        <c:majorGridlines/>
        <c:numFmt formatCode="#,##0.0000" sourceLinked="1"/>
        <c:majorTickMark val="out"/>
        <c:minorTickMark val="none"/>
        <c:tickLblPos val="nextTo"/>
        <c:crossAx val="9759616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spPr>
    <a:solidFill>
      <a:prstClr val="white"/>
    </a:solidFill>
  </c:sp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do cabeçalho 1">
            <a:extLst>
              <a:ext uri="{FF2B5EF4-FFF2-40B4-BE49-F238E27FC236}">
                <a16:creationId xmlns:a16="http://schemas.microsoft.com/office/drawing/2014/main" id="{894F1C46-C0AF-42B2-998C-8F36915BA03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Espaço reservado de data 2">
            <a:extLst>
              <a:ext uri="{FF2B5EF4-FFF2-40B4-BE49-F238E27FC236}">
                <a16:creationId xmlns:a16="http://schemas.microsoft.com/office/drawing/2014/main" id="{7D5DC0E2-A3B2-414C-96EF-DCD146CA896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</a:defRPr>
            </a:lvl1pPr>
          </a:lstStyle>
          <a:p>
            <a:pPr>
              <a:defRPr/>
            </a:pPr>
            <a:fld id="{EC94E328-CB9C-4A8C-A29F-D55435C555A5}" type="datetimeFigureOut">
              <a:rPr/>
              <a:pPr>
                <a:defRPr/>
              </a:pPr>
              <a:t>24/09/2019</a:t>
            </a:fld>
            <a:endParaRPr dirty="0"/>
          </a:p>
        </p:txBody>
      </p:sp>
      <p:sp>
        <p:nvSpPr>
          <p:cNvPr id="4" name="Espaço reservado do rodapé 3">
            <a:extLst>
              <a:ext uri="{FF2B5EF4-FFF2-40B4-BE49-F238E27FC236}">
                <a16:creationId xmlns:a16="http://schemas.microsoft.com/office/drawing/2014/main" id="{B5A78360-A52B-4754-A4B9-9215EB20CA6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Espaço reservado do número do slide 4">
            <a:extLst>
              <a:ext uri="{FF2B5EF4-FFF2-40B4-BE49-F238E27FC236}">
                <a16:creationId xmlns:a16="http://schemas.microsoft.com/office/drawing/2014/main" id="{3BD55B33-307D-4DC9-BD83-DC97D550805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Euphemia"/>
              </a:defRPr>
            </a:lvl1pPr>
          </a:lstStyle>
          <a:p>
            <a:pPr>
              <a:defRPr/>
            </a:pPr>
            <a:fld id="{823C8CF1-9AEE-478E-BBB7-876186A61D2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do cabeçalho 1">
            <a:extLst>
              <a:ext uri="{FF2B5EF4-FFF2-40B4-BE49-F238E27FC236}">
                <a16:creationId xmlns:a16="http://schemas.microsoft.com/office/drawing/2014/main" id="{7898717C-E9C7-43E5-BFA0-BF00AAE8D6D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Espaço reservado de data 2">
            <a:extLst>
              <a:ext uri="{FF2B5EF4-FFF2-40B4-BE49-F238E27FC236}">
                <a16:creationId xmlns:a16="http://schemas.microsoft.com/office/drawing/2014/main" id="{28691F1D-4A9C-4BE1-AA2B-369B7F68C53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</a:defRPr>
            </a:lvl1pPr>
          </a:lstStyle>
          <a:p>
            <a:pPr>
              <a:defRPr/>
            </a:pPr>
            <a:fld id="{A5830502-E832-4805-94D8-6D4B0CAB9917}" type="datetimeFigureOut">
              <a:rPr/>
              <a:pPr>
                <a:defRPr/>
              </a:pPr>
              <a:t>24/09/2019</a:t>
            </a:fld>
            <a:endParaRPr dirty="0"/>
          </a:p>
        </p:txBody>
      </p:sp>
      <p:sp>
        <p:nvSpPr>
          <p:cNvPr id="4" name="Espaço reservado para a imagem do slide 3">
            <a:extLst>
              <a:ext uri="{FF2B5EF4-FFF2-40B4-BE49-F238E27FC236}">
                <a16:creationId xmlns:a16="http://schemas.microsoft.com/office/drawing/2014/main" id="{F3B8FA67-CCD5-405B-8373-84B5ED86103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dirty="0"/>
          </a:p>
        </p:txBody>
      </p:sp>
      <p:sp>
        <p:nvSpPr>
          <p:cNvPr id="5" name="Espaço reservado para observações 4">
            <a:extLst>
              <a:ext uri="{FF2B5EF4-FFF2-40B4-BE49-F238E27FC236}">
                <a16:creationId xmlns:a16="http://schemas.microsoft.com/office/drawing/2014/main" id="{638A9805-73EB-4C91-BCFB-157AA3929D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dirty="0"/>
              <a:t>Clique para editar o texto mestre </a:t>
            </a:r>
          </a:p>
          <a:p>
            <a:pPr lvl="1"/>
            <a:r>
              <a:rPr lang="pt-BR" noProof="0" dirty="0"/>
              <a:t>Segundo nível</a:t>
            </a:r>
          </a:p>
          <a:p>
            <a:pPr lvl="2"/>
            <a:r>
              <a:rPr lang="pt-BR" noProof="0" dirty="0"/>
              <a:t>Terceiro nível</a:t>
            </a:r>
          </a:p>
          <a:p>
            <a:pPr lvl="3"/>
            <a:r>
              <a:rPr lang="pt-BR" noProof="0" dirty="0"/>
              <a:t>Quarto nível</a:t>
            </a:r>
          </a:p>
          <a:p>
            <a:pPr lvl="4"/>
            <a:r>
              <a:rPr lang="pt-BR" noProof="0" dirty="0"/>
              <a:t>Quinto nível</a:t>
            </a:r>
          </a:p>
        </p:txBody>
      </p:sp>
      <p:sp>
        <p:nvSpPr>
          <p:cNvPr id="6" name="Espaço reservado do rodapé 5">
            <a:extLst>
              <a:ext uri="{FF2B5EF4-FFF2-40B4-BE49-F238E27FC236}">
                <a16:creationId xmlns:a16="http://schemas.microsoft.com/office/drawing/2014/main" id="{45C6E54B-FC24-4A0C-A889-17F434B80C1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Espaço reservado do número do slide 6">
            <a:extLst>
              <a:ext uri="{FF2B5EF4-FFF2-40B4-BE49-F238E27FC236}">
                <a16:creationId xmlns:a16="http://schemas.microsoft.com/office/drawing/2014/main" id="{D502A688-4DFC-4703-87D5-D163D93C1AA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Euphemia"/>
              </a:defRPr>
            </a:lvl1pPr>
          </a:lstStyle>
          <a:p>
            <a:pPr>
              <a:defRPr/>
            </a:pPr>
            <a:fld id="{DB1478AC-CE08-4084-8E16-CF532541A50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lang="pt-B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lang="pt-B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lang="pt-B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lang="pt-B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lang="pt-B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1E82C590-C996-4A1C-A579-878ED4FF25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>
              <a:spcBef>
                <a:spcPct val="0"/>
              </a:spcBef>
            </a:pPr>
            <a:fld id="{D37C3216-37E4-4597-8AAD-6E9B9DD681F5}" type="slidenum">
              <a:rPr lang="pt-BR" altLang="pt-BR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E504FB03-92F2-44E9-A38A-D34092EDB59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EDAA9F31-DBD1-49E0-94DA-D42CBFA795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alt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88145BA3-6A0C-4616-85A3-F1AD30562D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>
              <a:spcBef>
                <a:spcPct val="0"/>
              </a:spcBef>
            </a:pPr>
            <a:fld id="{90D5A7F2-9987-4741-A7BE-FA94127736D8}" type="slidenum">
              <a:rPr lang="pt-BR" altLang="pt-BR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83" name="Rectangle 7">
            <a:extLst>
              <a:ext uri="{FF2B5EF4-FFF2-40B4-BE49-F238E27FC236}">
                <a16:creationId xmlns:a16="http://schemas.microsoft.com/office/drawing/2014/main" id="{B7E82601-B39B-49A0-8A6B-3E920289B4C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68AAA70-8F42-4999-9B5E-13A437A4B635}" type="slidenum">
              <a:rPr lang="pt-BR" altLang="pt-BR">
                <a:latin typeface="Calibri" panose="020F050202020403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pt-BR" altLang="pt-BR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0484" name="Rectangle 2">
            <a:extLst>
              <a:ext uri="{FF2B5EF4-FFF2-40B4-BE49-F238E27FC236}">
                <a16:creationId xmlns:a16="http://schemas.microsoft.com/office/drawing/2014/main" id="{7D25EB32-FCA3-48D0-ABE1-F4C56BB58F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5" name="Rectangle 3">
            <a:extLst>
              <a:ext uri="{FF2B5EF4-FFF2-40B4-BE49-F238E27FC236}">
                <a16:creationId xmlns:a16="http://schemas.microsoft.com/office/drawing/2014/main" id="{2F5B5CFE-6621-44CC-BF2D-C35172822E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alt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966AC350-BBEF-4BBD-B49E-D47F3599AE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>
              <a:spcBef>
                <a:spcPct val="0"/>
              </a:spcBef>
            </a:pPr>
            <a:fld id="{48214D4F-B794-4B51-96BD-9FFEBCAB4140}" type="slidenum">
              <a:rPr lang="pt-BR" altLang="pt-BR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6D14F5C0-1395-443D-9202-7794F64B249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F61DEA62-9E01-41BE-9085-C671E2DC08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alt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E7CD84D6-5477-4BBB-8FA9-451A56DA35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>
              <a:spcBef>
                <a:spcPct val="0"/>
              </a:spcBef>
            </a:pPr>
            <a:fld id="{BB64D62E-6351-47D2-B83C-FA8102E67C53}" type="slidenum">
              <a:rPr lang="pt-BR" altLang="pt-BR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DAAB7BA6-71FA-4B1C-BCC9-B18180A5083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01A2B5C7-CD00-4A78-84D9-D4D8B670BA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alt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C413FE1D-0B5B-4E95-818F-152A8E239B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>
              <a:spcBef>
                <a:spcPct val="0"/>
              </a:spcBef>
            </a:pPr>
            <a:fld id="{663712DE-1E5A-45BC-8D44-325458113072}" type="slidenum">
              <a:rPr lang="pt-BR" altLang="pt-BR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98445929-611B-4376-BCC8-F8C5495DAF8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E06FB9E5-E358-4AA2-B03F-C4557B9F68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alt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7BDFD1FE-600B-4E67-9CD5-B1869998C5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>
              <a:spcBef>
                <a:spcPct val="0"/>
              </a:spcBef>
            </a:pPr>
            <a:fld id="{3F7CF304-17CE-4825-9E6B-067EA479A9A6}" type="slidenum">
              <a:rPr lang="pt-BR" altLang="pt-BR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16</a:t>
            </a:fld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2A337B83-E017-423E-AA08-E39BAD9A75F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A612C01C-436B-4F92-BEA2-E4136DD7C2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alt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AC4E4E4B-BBE3-4E7B-9C98-65BABDB648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>
              <a:spcBef>
                <a:spcPct val="0"/>
              </a:spcBef>
            </a:pPr>
            <a:fld id="{B290DF19-558D-407C-8D10-E21FFDD864B4}" type="slidenum">
              <a:rPr lang="pt-BR" altLang="pt-BR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19</a:t>
            </a:fld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64C39DEC-A00B-4B7E-918A-CD0318D7BDA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79619FD3-CA07-447C-8C58-D4C7A2F456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alt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9CD90790-E3D5-4927-AF25-A7900F5548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>
              <a:spcBef>
                <a:spcPct val="0"/>
              </a:spcBef>
            </a:pPr>
            <a:fld id="{D856DF4B-58B4-4782-BE84-02741D402D50}" type="slidenum">
              <a:rPr lang="pt-BR" altLang="pt-BR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21</a:t>
            </a:fld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8954CBC5-D17A-48F9-BA7B-F1CE1B4B121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E70000B4-2B0E-43E3-B476-E753E3CB95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alt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BC790BBF-091E-4472-9558-E0DBC7247A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>
              <a:spcBef>
                <a:spcPct val="0"/>
              </a:spcBef>
            </a:pPr>
            <a:fld id="{37851597-0DCF-493B-8414-2EF872CA8DFD}" type="slidenum">
              <a:rPr lang="pt-BR" altLang="pt-BR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23</a:t>
            </a:fld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50EB309F-EC12-4924-9D16-901921E2C2F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3121F9B2-C3F3-4A30-8BBD-0FB9C4D1B7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6">
            <a:extLst>
              <a:ext uri="{FF2B5EF4-FFF2-40B4-BE49-F238E27FC236}">
                <a16:creationId xmlns:a16="http://schemas.microsoft.com/office/drawing/2014/main" id="{52B6B73F-66AF-4135-8F4B-244E790692BB}"/>
              </a:ext>
            </a:extLst>
          </p:cNvPr>
          <p:cNvSpPr/>
          <p:nvPr/>
        </p:nvSpPr>
        <p:spPr>
          <a:xfrm>
            <a:off x="0" y="5778500"/>
            <a:ext cx="12192000" cy="1079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5" name="Retângulo 7">
            <a:extLst>
              <a:ext uri="{FF2B5EF4-FFF2-40B4-BE49-F238E27FC236}">
                <a16:creationId xmlns:a16="http://schemas.microsoft.com/office/drawing/2014/main" id="{E025907E-BB6D-4B84-A649-A99EF59A01D6}"/>
              </a:ext>
            </a:extLst>
          </p:cNvPr>
          <p:cNvSpPr/>
          <p:nvPr/>
        </p:nvSpPr>
        <p:spPr>
          <a:xfrm>
            <a:off x="0" y="0"/>
            <a:ext cx="12192000" cy="1079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6" name="Imagem 10">
            <a:extLst>
              <a:ext uri="{FF2B5EF4-FFF2-40B4-BE49-F238E27FC236}">
                <a16:creationId xmlns:a16="http://schemas.microsoft.com/office/drawing/2014/main" id="{02C2F550-54E4-400A-A264-8D96B17D741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anchor="ctr">
            <a:normAutofit/>
          </a:bodyPr>
          <a:lstStyle>
            <a:lvl1pPr algn="l" latinLnBrk="0">
              <a:defRPr lang="pt-BR" sz="4400" cap="all" baseline="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/>
          <a:lstStyle>
            <a:lvl1pPr marL="0" indent="0" algn="l" latinLnBrk="0">
              <a:spcBef>
                <a:spcPts val="0"/>
              </a:spcBef>
              <a:buNone/>
              <a:defRPr lang="pt-BR" sz="1800"/>
            </a:lvl1pPr>
            <a:lvl2pPr marL="457200" indent="0" algn="ctr" latinLnBrk="0">
              <a:buNone/>
              <a:defRPr lang="pt-BR" sz="2000"/>
            </a:lvl2pPr>
            <a:lvl3pPr marL="914400" indent="0" algn="ctr" latinLnBrk="0">
              <a:buNone/>
              <a:defRPr lang="pt-BR" sz="1800"/>
            </a:lvl3pPr>
            <a:lvl4pPr marL="1371600" indent="0" algn="ctr" latinLnBrk="0">
              <a:buNone/>
              <a:defRPr lang="pt-BR" sz="1600"/>
            </a:lvl4pPr>
            <a:lvl5pPr marL="1828800" indent="0" algn="ctr" latinLnBrk="0">
              <a:buNone/>
              <a:defRPr lang="pt-BR" sz="1600"/>
            </a:lvl5pPr>
            <a:lvl6pPr marL="2286000" indent="0" algn="ctr" latinLnBrk="0">
              <a:buNone/>
              <a:defRPr lang="pt-BR" sz="1600"/>
            </a:lvl6pPr>
            <a:lvl7pPr marL="2743200" indent="0" algn="ctr" latinLnBrk="0">
              <a:buNone/>
              <a:defRPr lang="pt-BR" sz="1600"/>
            </a:lvl7pPr>
            <a:lvl8pPr marL="3200400" indent="0" algn="ctr" latinLnBrk="0">
              <a:buNone/>
              <a:defRPr lang="pt-BR" sz="1600"/>
            </a:lvl8pPr>
            <a:lvl9pPr marL="3657600" indent="0" algn="ctr" latinLnBrk="0">
              <a:buNone/>
              <a:defRPr lang="pt-BR" sz="16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7" name="Espaço reservado de data 3">
            <a:extLst>
              <a:ext uri="{FF2B5EF4-FFF2-40B4-BE49-F238E27FC236}">
                <a16:creationId xmlns:a16="http://schemas.microsoft.com/office/drawing/2014/main" id="{775DBD62-F9DD-4FA3-80DA-09FC58382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47CE3-56F5-4970-B4D4-5F2D2CF0C13C}" type="datetimeFigureOut">
              <a:rPr/>
              <a:pPr>
                <a:defRPr/>
              </a:pPr>
              <a:t>24/09/2019</a:t>
            </a:fld>
            <a:endParaRPr dirty="0"/>
          </a:p>
        </p:txBody>
      </p:sp>
      <p:sp>
        <p:nvSpPr>
          <p:cNvPr id="8" name="Espaço reservado do rodapé 4">
            <a:extLst>
              <a:ext uri="{FF2B5EF4-FFF2-40B4-BE49-F238E27FC236}">
                <a16:creationId xmlns:a16="http://schemas.microsoft.com/office/drawing/2014/main" id="{E3640892-1715-439B-A514-AE8865A17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Espaço reservado do número do slide 5">
            <a:extLst>
              <a:ext uri="{FF2B5EF4-FFF2-40B4-BE49-F238E27FC236}">
                <a16:creationId xmlns:a16="http://schemas.microsoft.com/office/drawing/2014/main" id="{F16ECC54-E356-498C-8850-3220AC474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B108C-48DC-44EB-99C6-621044F408D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99016559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6">
            <a:extLst>
              <a:ext uri="{FF2B5EF4-FFF2-40B4-BE49-F238E27FC236}">
                <a16:creationId xmlns:a16="http://schemas.microsoft.com/office/drawing/2014/main" id="{8DF38315-3851-425E-BB39-5D36CF9D769B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6513513" y="3228975"/>
            <a:ext cx="5634038" cy="84137"/>
            <a:chOff x="1073150" y="1219201"/>
            <a:chExt cx="10058400" cy="63125"/>
          </a:xfrm>
        </p:grpSpPr>
        <p:cxnSp>
          <p:nvCxnSpPr>
            <p:cNvPr id="5" name="Conector de Linha Reta 7">
              <a:extLst>
                <a:ext uri="{FF2B5EF4-FFF2-40B4-BE49-F238E27FC236}">
                  <a16:creationId xmlns:a16="http://schemas.microsoft.com/office/drawing/2014/main" id="{CC11EF54-7A9E-431E-9D22-3D3AB1569559}"/>
                </a:ext>
              </a:extLst>
            </p:cNvPr>
            <p:cNvCxnSpPr/>
            <p:nvPr/>
          </p:nvCxnSpPr>
          <p:spPr>
            <a:xfrm rot="10800000">
              <a:off x="1073151" y="1201335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ector de Linha Reta 8">
              <a:extLst>
                <a:ext uri="{FF2B5EF4-FFF2-40B4-BE49-F238E27FC236}">
                  <a16:creationId xmlns:a16="http://schemas.microsoft.com/office/drawing/2014/main" id="{09F047DE-AF3A-4018-B6FD-750A7446BFB3}"/>
                </a:ext>
              </a:extLst>
            </p:cNvPr>
            <p:cNvCxnSpPr/>
            <p:nvPr/>
          </p:nvCxnSpPr>
          <p:spPr>
            <a:xfrm rot="10800000">
              <a:off x="1073151" y="1264461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o texto vertical 2"/>
          <p:cNvSpPr>
            <a:spLocks noGrp="1"/>
          </p:cNvSpPr>
          <p:nvPr>
            <p:ph type="body" orient="vert" idx="1"/>
          </p:nvPr>
        </p:nvSpPr>
        <p:spPr>
          <a:xfrm>
            <a:off x="1104900" y="365125"/>
            <a:ext cx="8098896" cy="5811838"/>
          </a:xfrm>
        </p:spPr>
        <p:txBody>
          <a:bodyPr vert="eaVert"/>
          <a:lstStyle/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7" name="Espaço reservado de data 3">
            <a:extLst>
              <a:ext uri="{FF2B5EF4-FFF2-40B4-BE49-F238E27FC236}">
                <a16:creationId xmlns:a16="http://schemas.microsoft.com/office/drawing/2014/main" id="{92AB9845-602E-4792-B0F0-906ED61C1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117DB-92B6-4C30-BEF0-3B90B8A18800}" type="datetimeFigureOut">
              <a:rPr/>
              <a:pPr>
                <a:defRPr/>
              </a:pPr>
              <a:t>24/09/2019</a:t>
            </a:fld>
            <a:endParaRPr dirty="0"/>
          </a:p>
        </p:txBody>
      </p:sp>
      <p:sp>
        <p:nvSpPr>
          <p:cNvPr id="8" name="Espaço reservado do rodapé 4">
            <a:extLst>
              <a:ext uri="{FF2B5EF4-FFF2-40B4-BE49-F238E27FC236}">
                <a16:creationId xmlns:a16="http://schemas.microsoft.com/office/drawing/2014/main" id="{B0B5A576-F167-49AA-A049-537865E97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Espaço reservado do número do slide 5">
            <a:extLst>
              <a:ext uri="{FF2B5EF4-FFF2-40B4-BE49-F238E27FC236}">
                <a16:creationId xmlns:a16="http://schemas.microsoft.com/office/drawing/2014/main" id="{71F45A76-0803-4172-9733-7CE8422A4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B9760-72C2-41B4-B355-380AE8F7D6B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24624354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de data 3">
            <a:extLst>
              <a:ext uri="{FF2B5EF4-FFF2-40B4-BE49-F238E27FC236}">
                <a16:creationId xmlns:a16="http://schemas.microsoft.com/office/drawing/2014/main" id="{D9B32F55-9317-4882-AD8F-2F069CD3C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579F7-BE85-4751-9F72-0B0819073959}" type="datetimeFigureOut">
              <a:rPr/>
              <a:pPr>
                <a:defRPr/>
              </a:pPr>
              <a:t>24/09/2019</a:t>
            </a:fld>
            <a:endParaRPr dirty="0"/>
          </a:p>
        </p:txBody>
      </p:sp>
      <p:sp>
        <p:nvSpPr>
          <p:cNvPr id="3" name="Espaço reservado do rodapé 4">
            <a:extLst>
              <a:ext uri="{FF2B5EF4-FFF2-40B4-BE49-F238E27FC236}">
                <a16:creationId xmlns:a16="http://schemas.microsoft.com/office/drawing/2014/main" id="{20E755A0-BCF2-4D00-AC01-112ED4B86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Espaço reservado do número do slide 5">
            <a:extLst>
              <a:ext uri="{FF2B5EF4-FFF2-40B4-BE49-F238E27FC236}">
                <a16:creationId xmlns:a16="http://schemas.microsoft.com/office/drawing/2014/main" id="{2107AF6A-3805-4481-8408-27A0C38D2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71F71-BD1C-4E4C-9BAA-3F2AD9E0CB3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514670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en-US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Clique para editar o estilo do subtítulo mestre</a:t>
            </a:r>
            <a:endParaRPr lang="pt-BR"/>
          </a:p>
        </p:txBody>
      </p:sp>
      <p:sp>
        <p:nvSpPr>
          <p:cNvPr id="4" name="Espaço reservado de data 3">
            <a:extLst>
              <a:ext uri="{FF2B5EF4-FFF2-40B4-BE49-F238E27FC236}">
                <a16:creationId xmlns:a16="http://schemas.microsoft.com/office/drawing/2014/main" id="{ED7FF112-0425-4B61-B75D-59EE6B9F4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81FFE-9342-4459-822C-9B0EE85E08C5}" type="datetimeFigureOut">
              <a:rPr/>
              <a:pPr>
                <a:defRPr/>
              </a:pPr>
              <a:t>24/09/2019</a:t>
            </a:fld>
            <a:endParaRPr dirty="0"/>
          </a:p>
        </p:txBody>
      </p:sp>
      <p:sp>
        <p:nvSpPr>
          <p:cNvPr id="5" name="Espaço reservado do rodapé 4">
            <a:extLst>
              <a:ext uri="{FF2B5EF4-FFF2-40B4-BE49-F238E27FC236}">
                <a16:creationId xmlns:a16="http://schemas.microsoft.com/office/drawing/2014/main" id="{8E13D56A-DB5A-4B6F-86BB-7001E5330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Espaço reservado do número do slide 5">
            <a:extLst>
              <a:ext uri="{FF2B5EF4-FFF2-40B4-BE49-F238E27FC236}">
                <a16:creationId xmlns:a16="http://schemas.microsoft.com/office/drawing/2014/main" id="{BAF8F8CA-BC7A-4B28-A00B-4B6748219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375E8-B9F9-495D-B9CB-161CAD5E094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071302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ítulo, clip-art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6233" y="304801"/>
            <a:ext cx="10668000" cy="1216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lip-art 2"/>
          <p:cNvSpPr>
            <a:spLocks noGrp="1"/>
          </p:cNvSpPr>
          <p:nvPr>
            <p:ph type="clipArt" sz="half" idx="1"/>
          </p:nvPr>
        </p:nvSpPr>
        <p:spPr>
          <a:xfrm>
            <a:off x="755651" y="1752600"/>
            <a:ext cx="5232400" cy="4267200"/>
          </a:xfrm>
        </p:spPr>
        <p:txBody>
          <a:bodyPr/>
          <a:lstStyle/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191251" y="1752600"/>
            <a:ext cx="5232400" cy="42672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6217180-4FEC-4D58-996C-FCC2C93EA9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altLang="pt-BR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9855941-FDE2-49F2-AB8F-09CAA62273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altLang="pt-BR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CA455917-49CE-4EBE-A163-4CCD9D5F5E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D990E-4E6D-4F6D-BCF7-DD3B5EBE545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021812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ítulo e text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6233" y="304801"/>
            <a:ext cx="10668000" cy="1216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755651" y="1752600"/>
            <a:ext cx="5232400" cy="42672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6191251" y="1752600"/>
            <a:ext cx="5232400" cy="20574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6191251" y="3962400"/>
            <a:ext cx="5232400" cy="20574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A9539C0-F6AE-447A-BF02-D0678097AC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altLang="pt-BR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B54115DD-632A-4C63-ACB1-3C3F1E7524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altLang="pt-BR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E5B7D3E6-D560-4067-8024-8A4B082F91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A6857-DB54-463A-A57D-F17BAC35001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628990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6233" y="304801"/>
            <a:ext cx="10668000" cy="1216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755651" y="1752600"/>
            <a:ext cx="5232400" cy="42672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1251" y="1752600"/>
            <a:ext cx="5232400" cy="42672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FCE4F30-BA2D-49EE-80D9-4AC4DD9F06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altLang="pt-BR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127D4C1A-907C-4BF4-8B0B-FA4EFDB541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altLang="pt-BR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BD5CAAA2-2405-45A3-B72C-C7E6A7D1D5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888AE-C788-4AF8-90BC-CC1AB4B47DD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304013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ítulo e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6233" y="304801"/>
            <a:ext cx="10668000" cy="1216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Gráfico 2"/>
          <p:cNvSpPr>
            <a:spLocks noGrp="1"/>
          </p:cNvSpPr>
          <p:nvPr>
            <p:ph type="chart" idx="1"/>
          </p:nvPr>
        </p:nvSpPr>
        <p:spPr>
          <a:xfrm>
            <a:off x="755651" y="1752600"/>
            <a:ext cx="10668000" cy="4267200"/>
          </a:xfrm>
        </p:spPr>
        <p:txBody>
          <a:bodyPr/>
          <a:lstStyle/>
          <a:p>
            <a:pPr lvl="0"/>
            <a:endParaRPr lang="pt-BR" noProof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E7FC7FC-AD9A-424B-90DF-31479EC25C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altLang="pt-BR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806EB452-908D-41AC-BA3D-8CEA09866B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altLang="pt-BR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08FF07C0-A4DE-4364-85AB-F45A1582C3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F9FEA-FC33-46C9-A783-34A32180936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664403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ítulo, texto e clip-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6233" y="304801"/>
            <a:ext cx="10668000" cy="1216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755651" y="1752600"/>
            <a:ext cx="5232400" cy="42672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lip-art 3"/>
          <p:cNvSpPr>
            <a:spLocks noGrp="1"/>
          </p:cNvSpPr>
          <p:nvPr>
            <p:ph type="clipArt" sz="half" idx="2"/>
          </p:nvPr>
        </p:nvSpPr>
        <p:spPr>
          <a:xfrm>
            <a:off x="6191251" y="1752600"/>
            <a:ext cx="5232400" cy="4267200"/>
          </a:xfrm>
        </p:spPr>
        <p:txBody>
          <a:bodyPr/>
          <a:lstStyle/>
          <a:p>
            <a:pPr lvl="0"/>
            <a:endParaRPr lang="pt-BR" noProof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E04E1B4-5EE1-43F4-AF9B-917054CD77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altLang="pt-BR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E5B09941-BCE7-4946-92B5-B610865E16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altLang="pt-BR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4DA5EB68-01BD-4150-93F9-296F7F9441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77914-3560-4B0A-8003-6D7E476CE9A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18400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de data 3">
            <a:extLst>
              <a:ext uri="{FF2B5EF4-FFF2-40B4-BE49-F238E27FC236}">
                <a16:creationId xmlns:a16="http://schemas.microsoft.com/office/drawing/2014/main" id="{DB3F2C8A-18EB-41E3-978A-1A13B2870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7CC03-C1FB-44CA-9B46-BF51BDE89C4D}" type="datetimeFigureOut">
              <a:rPr/>
              <a:pPr>
                <a:defRPr/>
              </a:pPr>
              <a:t>24/09/2019</a:t>
            </a:fld>
            <a:endParaRPr dirty="0"/>
          </a:p>
        </p:txBody>
      </p:sp>
      <p:sp>
        <p:nvSpPr>
          <p:cNvPr id="5" name="Espaço reservado do rodapé 4">
            <a:extLst>
              <a:ext uri="{FF2B5EF4-FFF2-40B4-BE49-F238E27FC236}">
                <a16:creationId xmlns:a16="http://schemas.microsoft.com/office/drawing/2014/main" id="{D5925C46-28B7-48E5-90DB-6E782500D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Espaço reservado do número do slide 5">
            <a:extLst>
              <a:ext uri="{FF2B5EF4-FFF2-40B4-BE49-F238E27FC236}">
                <a16:creationId xmlns:a16="http://schemas.microsoft.com/office/drawing/2014/main" id="{A30C95C4-626B-42AD-AD1B-C13F1C476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EBD6F-8BE1-4237-9607-F22F8277983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4060716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lide de título com image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12">
            <a:extLst>
              <a:ext uri="{FF2B5EF4-FFF2-40B4-BE49-F238E27FC236}">
                <a16:creationId xmlns:a16="http://schemas.microsoft.com/office/drawing/2014/main" id="{55B466C9-0F1C-425D-BB77-C07BD31DA90C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0" y="5645150"/>
            <a:ext cx="12192000" cy="63500"/>
            <a:chOff x="507492" y="1501519"/>
            <a:chExt cx="8129016" cy="63125"/>
          </a:xfrm>
        </p:grpSpPr>
        <p:cxnSp>
          <p:nvCxnSpPr>
            <p:cNvPr id="6" name="Conector de Linha Reta 16">
              <a:extLst>
                <a:ext uri="{FF2B5EF4-FFF2-40B4-BE49-F238E27FC236}">
                  <a16:creationId xmlns:a16="http://schemas.microsoft.com/office/drawing/2014/main" id="{BF371BB4-83D2-4407-9EDC-CB14D395EA02}"/>
                </a:ext>
              </a:extLst>
            </p:cNvPr>
            <p:cNvCxnSpPr/>
            <p:nvPr/>
          </p:nvCxnSpPr>
          <p:spPr>
            <a:xfrm>
              <a:off x="523369" y="1564644"/>
              <a:ext cx="8129017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de Linha Reta 17">
              <a:extLst>
                <a:ext uri="{FF2B5EF4-FFF2-40B4-BE49-F238E27FC236}">
                  <a16:creationId xmlns:a16="http://schemas.microsoft.com/office/drawing/2014/main" id="{ED4C893C-4D93-492D-AF2E-FFDCB205E2BD}"/>
                </a:ext>
              </a:extLst>
            </p:cNvPr>
            <p:cNvCxnSpPr/>
            <p:nvPr/>
          </p:nvCxnSpPr>
          <p:spPr>
            <a:xfrm>
              <a:off x="523369" y="1501519"/>
              <a:ext cx="8129017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o 13">
            <a:extLst>
              <a:ext uri="{FF2B5EF4-FFF2-40B4-BE49-F238E27FC236}">
                <a16:creationId xmlns:a16="http://schemas.microsoft.com/office/drawing/2014/main" id="{7C9F2FE5-EEBF-4A5F-A686-2F6521FDBFD5}"/>
              </a:ext>
            </a:extLst>
          </p:cNvPr>
          <p:cNvGrpSpPr>
            <a:grpSpLocks/>
          </p:cNvGrpSpPr>
          <p:nvPr/>
        </p:nvGrpSpPr>
        <p:grpSpPr bwMode="auto">
          <a:xfrm>
            <a:off x="0" y="1143000"/>
            <a:ext cx="12192000" cy="63500"/>
            <a:chOff x="507492" y="1501519"/>
            <a:chExt cx="8129016" cy="63125"/>
          </a:xfrm>
        </p:grpSpPr>
        <p:cxnSp>
          <p:nvCxnSpPr>
            <p:cNvPr id="9" name="Conector de Linha Reta 14">
              <a:extLst>
                <a:ext uri="{FF2B5EF4-FFF2-40B4-BE49-F238E27FC236}">
                  <a16:creationId xmlns:a16="http://schemas.microsoft.com/office/drawing/2014/main" id="{19269FBA-00B7-4DA8-A53D-E84A7B12DF44}"/>
                </a:ext>
              </a:extLst>
            </p:cNvPr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de Linha Reta 15">
              <a:extLst>
                <a:ext uri="{FF2B5EF4-FFF2-40B4-BE49-F238E27FC236}">
                  <a16:creationId xmlns:a16="http://schemas.microsoft.com/office/drawing/2014/main" id="{77D0584F-100A-4490-B1B7-8F6FCC9E515A}"/>
                </a:ext>
              </a:extLst>
            </p:cNvPr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Retângulo 6">
            <a:extLst>
              <a:ext uri="{FF2B5EF4-FFF2-40B4-BE49-F238E27FC236}">
                <a16:creationId xmlns:a16="http://schemas.microsoft.com/office/drawing/2014/main" id="{C9EDE5D6-7157-4BB7-890D-12D2A27E273A}"/>
              </a:ext>
            </a:extLst>
          </p:cNvPr>
          <p:cNvSpPr/>
          <p:nvPr/>
        </p:nvSpPr>
        <p:spPr>
          <a:xfrm>
            <a:off x="0" y="5778500"/>
            <a:ext cx="12192000" cy="1079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13" name="Retângulo 7">
            <a:extLst>
              <a:ext uri="{FF2B5EF4-FFF2-40B4-BE49-F238E27FC236}">
                <a16:creationId xmlns:a16="http://schemas.microsoft.com/office/drawing/2014/main" id="{0CF4D924-477B-487D-AD85-676453ECA406}"/>
              </a:ext>
            </a:extLst>
          </p:cNvPr>
          <p:cNvSpPr/>
          <p:nvPr/>
        </p:nvSpPr>
        <p:spPr>
          <a:xfrm>
            <a:off x="0" y="0"/>
            <a:ext cx="12192000" cy="1079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14" name="Imagem 9">
            <a:extLst>
              <a:ext uri="{FF2B5EF4-FFF2-40B4-BE49-F238E27FC236}">
                <a16:creationId xmlns:a16="http://schemas.microsoft.com/office/drawing/2014/main" id="{028D9D81-80CC-476F-8FFD-D2D8809DA7A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>
            <a:normAutofit/>
          </a:bodyPr>
          <a:lstStyle>
            <a:lvl1pPr algn="l" latinLnBrk="0">
              <a:defRPr lang="pt-BR" sz="4400" cap="all" baseline="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/>
          <a:lstStyle>
            <a:lvl1pPr marL="0" indent="0" algn="l" latinLnBrk="0">
              <a:spcBef>
                <a:spcPts val="0"/>
              </a:spcBef>
              <a:buNone/>
              <a:defRPr lang="pt-BR" sz="1800"/>
            </a:lvl1pPr>
            <a:lvl2pPr marL="457200" indent="0" algn="ctr" latinLnBrk="0">
              <a:buNone/>
              <a:defRPr lang="pt-BR" sz="2000"/>
            </a:lvl2pPr>
            <a:lvl3pPr marL="914400" indent="0" algn="ctr" latinLnBrk="0">
              <a:buNone/>
              <a:defRPr lang="pt-BR" sz="1800"/>
            </a:lvl3pPr>
            <a:lvl4pPr marL="1371600" indent="0" algn="ctr" latinLnBrk="0">
              <a:buNone/>
              <a:defRPr lang="pt-BR" sz="1600"/>
            </a:lvl4pPr>
            <a:lvl5pPr marL="1828800" indent="0" algn="ctr" latinLnBrk="0">
              <a:buNone/>
              <a:defRPr lang="pt-BR" sz="1600"/>
            </a:lvl5pPr>
            <a:lvl6pPr marL="2286000" indent="0" algn="ctr" latinLnBrk="0">
              <a:buNone/>
              <a:defRPr lang="pt-BR" sz="1600"/>
            </a:lvl6pPr>
            <a:lvl7pPr marL="2743200" indent="0" algn="ctr" latinLnBrk="0">
              <a:buNone/>
              <a:defRPr lang="pt-BR" sz="1600"/>
            </a:lvl7pPr>
            <a:lvl8pPr marL="3200400" indent="0" algn="ctr" latinLnBrk="0">
              <a:buNone/>
              <a:defRPr lang="pt-BR" sz="1600"/>
            </a:lvl8pPr>
            <a:lvl9pPr marL="3657600" indent="0" algn="ctr" latinLnBrk="0">
              <a:buNone/>
              <a:defRPr lang="pt-BR" sz="16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11" name="Espaço reservado de imagem 10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/>
          <a:lstStyle>
            <a:lvl1pPr marL="0" indent="0" algn="ctr" latinLnBrk="0">
              <a:buNone/>
              <a:defRPr lang="pt-BR"/>
            </a:lvl1pPr>
          </a:lstStyle>
          <a:p>
            <a:pPr lvl="0"/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922180410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4914900" cy="4571999"/>
          </a:xfrm>
        </p:spPr>
        <p:txBody>
          <a:bodyPr/>
          <a:lstStyle>
            <a:lvl5pPr latinLnBrk="0">
              <a:defRPr lang="pt-BR"/>
            </a:lvl5pPr>
            <a:lvl6pPr latinLnBrk="0">
              <a:defRPr lang="pt-BR"/>
            </a:lvl6pPr>
            <a:lvl7pPr latinLnBrk="0">
              <a:defRPr lang="pt-BR"/>
            </a:lvl7pPr>
            <a:lvl8pPr latinLnBrk="0">
              <a:defRPr lang="pt-BR"/>
            </a:lvl8pPr>
            <a:lvl9pPr latinLnBrk="0">
              <a:defRPr lang="pt-BR"/>
            </a:lvl9pPr>
          </a:lstStyle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914900" cy="4571999"/>
          </a:xfrm>
        </p:spPr>
        <p:txBody>
          <a:bodyPr/>
          <a:lstStyle>
            <a:lvl5pPr latinLnBrk="0">
              <a:defRPr lang="pt-BR"/>
            </a:lvl5pPr>
            <a:lvl6pPr latinLnBrk="0">
              <a:defRPr lang="pt-BR"/>
            </a:lvl6pPr>
            <a:lvl7pPr latinLnBrk="0">
              <a:defRPr lang="pt-BR"/>
            </a:lvl7pPr>
            <a:lvl8pPr latinLnBrk="0">
              <a:defRPr lang="pt-BR"/>
            </a:lvl8pPr>
          </a:lstStyle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Espaço reservado de data 3">
            <a:extLst>
              <a:ext uri="{FF2B5EF4-FFF2-40B4-BE49-F238E27FC236}">
                <a16:creationId xmlns:a16="http://schemas.microsoft.com/office/drawing/2014/main" id="{9E38991B-985B-4591-B7F8-91FBFA435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91CDB-DE01-46AE-83D0-0425AC134042}" type="datetimeFigureOut">
              <a:rPr/>
              <a:pPr>
                <a:defRPr/>
              </a:pPr>
              <a:t>24/09/2019</a:t>
            </a:fld>
            <a:endParaRPr dirty="0"/>
          </a:p>
        </p:txBody>
      </p:sp>
      <p:sp>
        <p:nvSpPr>
          <p:cNvPr id="6" name="Espaço reservado do rodapé 4">
            <a:extLst>
              <a:ext uri="{FF2B5EF4-FFF2-40B4-BE49-F238E27FC236}">
                <a16:creationId xmlns:a16="http://schemas.microsoft.com/office/drawing/2014/main" id="{5423E756-5338-46DB-8FF1-72E431418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Espaço reservado do número do slide 5">
            <a:extLst>
              <a:ext uri="{FF2B5EF4-FFF2-40B4-BE49-F238E27FC236}">
                <a16:creationId xmlns:a16="http://schemas.microsoft.com/office/drawing/2014/main" id="{9BB1B47C-FB9C-4C5A-A869-C458885D2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EEEDB-4C78-4DE9-A8BB-E314B57BE11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13116936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4919472" cy="823912"/>
          </a:xfrm>
        </p:spPr>
        <p:txBody>
          <a:bodyPr anchor="b"/>
          <a:lstStyle>
            <a:lvl1pPr marL="0" indent="0" latinLnBrk="0">
              <a:spcBef>
                <a:spcPts val="0"/>
              </a:spcBef>
              <a:buNone/>
              <a:defRPr lang="pt-BR" sz="2400" b="1"/>
            </a:lvl1pPr>
            <a:lvl2pPr marL="457200" indent="0" latinLnBrk="0">
              <a:buNone/>
              <a:defRPr lang="pt-BR" sz="2000" b="1"/>
            </a:lvl2pPr>
            <a:lvl3pPr marL="914400" indent="0" latinLnBrk="0">
              <a:buNone/>
              <a:defRPr lang="pt-BR" sz="1800" b="1"/>
            </a:lvl3pPr>
            <a:lvl4pPr marL="1371600" indent="0" latinLnBrk="0">
              <a:buNone/>
              <a:defRPr lang="pt-BR" sz="1600" b="1"/>
            </a:lvl4pPr>
            <a:lvl5pPr marL="1828800" indent="0" latinLnBrk="0">
              <a:buNone/>
              <a:defRPr lang="pt-BR" sz="1600" b="1"/>
            </a:lvl5pPr>
            <a:lvl6pPr marL="2286000" indent="0" latinLnBrk="0">
              <a:buNone/>
              <a:defRPr lang="pt-BR" sz="1600" b="1"/>
            </a:lvl6pPr>
            <a:lvl7pPr marL="2743200" indent="0" latinLnBrk="0">
              <a:buNone/>
              <a:defRPr lang="pt-BR" sz="1600" b="1"/>
            </a:lvl7pPr>
            <a:lvl8pPr marL="3200400" indent="0" latinLnBrk="0">
              <a:buNone/>
              <a:defRPr lang="pt-BR" sz="1600" b="1"/>
            </a:lvl8pPr>
            <a:lvl9pPr marL="3657600" indent="0" latinLnBrk="0">
              <a:buNone/>
              <a:defRPr lang="pt-BR" sz="1600" b="1"/>
            </a:lvl9pPr>
          </a:lstStyle>
          <a:p>
            <a:pPr lvl="0"/>
            <a:r>
              <a:rPr lang="pt-BR" dirty="0"/>
              <a:t>Clique para editar o texto mestre </a:t>
            </a:r>
          </a:p>
        </p:txBody>
      </p:sp>
      <p:sp>
        <p:nvSpPr>
          <p:cNvPr id="4" name="Espaço reservado 3"/>
          <p:cNvSpPr>
            <a:spLocks noGrp="1"/>
          </p:cNvSpPr>
          <p:nvPr>
            <p:ph sz="half" idx="2"/>
          </p:nvPr>
        </p:nvSpPr>
        <p:spPr>
          <a:xfrm>
            <a:off x="1104900" y="2424112"/>
            <a:ext cx="4919472" cy="3748088"/>
          </a:xfrm>
        </p:spPr>
        <p:txBody>
          <a:bodyPr/>
          <a:lstStyle/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66110" y="1600200"/>
            <a:ext cx="4919472" cy="823912"/>
          </a:xfrm>
        </p:spPr>
        <p:txBody>
          <a:bodyPr anchor="b"/>
          <a:lstStyle>
            <a:lvl1pPr marL="0" indent="0" latinLnBrk="0">
              <a:spcBef>
                <a:spcPts val="0"/>
              </a:spcBef>
              <a:buNone/>
              <a:defRPr lang="pt-BR" sz="2400" b="1"/>
            </a:lvl1pPr>
            <a:lvl2pPr marL="457200" indent="0" latinLnBrk="0">
              <a:buNone/>
              <a:defRPr lang="pt-BR" sz="2000" b="1"/>
            </a:lvl2pPr>
            <a:lvl3pPr marL="914400" indent="0" latinLnBrk="0">
              <a:buNone/>
              <a:defRPr lang="pt-BR" sz="1800" b="1"/>
            </a:lvl3pPr>
            <a:lvl4pPr marL="1371600" indent="0" latinLnBrk="0">
              <a:buNone/>
              <a:defRPr lang="pt-BR" sz="1600" b="1"/>
            </a:lvl4pPr>
            <a:lvl5pPr marL="1828800" indent="0" latinLnBrk="0">
              <a:buNone/>
              <a:defRPr lang="pt-BR" sz="1600" b="1"/>
            </a:lvl5pPr>
            <a:lvl6pPr marL="2286000" indent="0" latinLnBrk="0">
              <a:buNone/>
              <a:defRPr lang="pt-BR" sz="1600" b="1"/>
            </a:lvl6pPr>
            <a:lvl7pPr marL="2743200" indent="0" latinLnBrk="0">
              <a:buNone/>
              <a:defRPr lang="pt-BR" sz="1600" b="1"/>
            </a:lvl7pPr>
            <a:lvl8pPr marL="3200400" indent="0" latinLnBrk="0">
              <a:buNone/>
              <a:defRPr lang="pt-BR" sz="1600" b="1"/>
            </a:lvl8pPr>
            <a:lvl9pPr marL="3657600" indent="0" latinLnBrk="0">
              <a:buNone/>
              <a:defRPr lang="pt-BR" sz="1600" b="1"/>
            </a:lvl9pPr>
          </a:lstStyle>
          <a:p>
            <a:pPr lvl="0"/>
            <a:r>
              <a:rPr lang="pt-BR" dirty="0"/>
              <a:t>Clique para editar o texto mestre </a:t>
            </a:r>
          </a:p>
        </p:txBody>
      </p:sp>
      <p:sp>
        <p:nvSpPr>
          <p:cNvPr id="6" name="Espaço reservado 5"/>
          <p:cNvSpPr>
            <a:spLocks noGrp="1"/>
          </p:cNvSpPr>
          <p:nvPr>
            <p:ph sz="quarter" idx="4"/>
          </p:nvPr>
        </p:nvSpPr>
        <p:spPr>
          <a:xfrm>
            <a:off x="6166110" y="2424112"/>
            <a:ext cx="4919472" cy="3748088"/>
          </a:xfrm>
        </p:spPr>
        <p:txBody>
          <a:bodyPr/>
          <a:lstStyle/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7" name="Espaço reservado de data 3">
            <a:extLst>
              <a:ext uri="{FF2B5EF4-FFF2-40B4-BE49-F238E27FC236}">
                <a16:creationId xmlns:a16="http://schemas.microsoft.com/office/drawing/2014/main" id="{702A387C-F5C8-496A-A381-056070B4A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DF5A5-D285-410B-972D-0BC4019E4646}" type="datetimeFigureOut">
              <a:rPr/>
              <a:pPr>
                <a:defRPr/>
              </a:pPr>
              <a:t>24/09/2019</a:t>
            </a:fld>
            <a:endParaRPr dirty="0"/>
          </a:p>
        </p:txBody>
      </p:sp>
      <p:sp>
        <p:nvSpPr>
          <p:cNvPr id="8" name="Espaço reservado do rodapé 4">
            <a:extLst>
              <a:ext uri="{FF2B5EF4-FFF2-40B4-BE49-F238E27FC236}">
                <a16:creationId xmlns:a16="http://schemas.microsoft.com/office/drawing/2014/main" id="{D0617218-F4F7-4545-A8E3-F29E25425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Espaço reservado do número do slide 5">
            <a:extLst>
              <a:ext uri="{FF2B5EF4-FFF2-40B4-BE49-F238E27FC236}">
                <a16:creationId xmlns:a16="http://schemas.microsoft.com/office/drawing/2014/main" id="{18C3FB51-1CC9-4B7B-A316-9C5942F02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C753F-46DC-4360-BB0F-8D1B70E1A75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47496482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de data 3">
            <a:extLst>
              <a:ext uri="{FF2B5EF4-FFF2-40B4-BE49-F238E27FC236}">
                <a16:creationId xmlns:a16="http://schemas.microsoft.com/office/drawing/2014/main" id="{91F842F2-31E0-412B-8811-489AAE77A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6DFCA-CBB9-4644-96EE-2D767BE521E2}" type="datetimeFigureOut">
              <a:rPr/>
              <a:pPr>
                <a:defRPr/>
              </a:pPr>
              <a:t>24/09/2019</a:t>
            </a:fld>
            <a:endParaRPr dirty="0"/>
          </a:p>
        </p:txBody>
      </p:sp>
      <p:sp>
        <p:nvSpPr>
          <p:cNvPr id="4" name="Espaço reservado do rodapé 4">
            <a:extLst>
              <a:ext uri="{FF2B5EF4-FFF2-40B4-BE49-F238E27FC236}">
                <a16:creationId xmlns:a16="http://schemas.microsoft.com/office/drawing/2014/main" id="{4624D1E9-A973-49BC-9EAA-8F94C446D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Espaço reservado do número do slide 5">
            <a:extLst>
              <a:ext uri="{FF2B5EF4-FFF2-40B4-BE49-F238E27FC236}">
                <a16:creationId xmlns:a16="http://schemas.microsoft.com/office/drawing/2014/main" id="{3F5FFCAD-A475-4780-857E-F5745616D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63E82-8ED5-486E-BDEB-86A2019F6A2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4553601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pt-BR" sz="320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2"/>
          <p:cNvSpPr>
            <a:spLocks noGrp="1"/>
          </p:cNvSpPr>
          <p:nvPr>
            <p:ph idx="1"/>
          </p:nvPr>
        </p:nvSpPr>
        <p:spPr>
          <a:xfrm>
            <a:off x="5641848" y="1600199"/>
            <a:ext cx="5445252" cy="4572001"/>
          </a:xfrm>
        </p:spPr>
        <p:txBody>
          <a:bodyPr/>
          <a:lstStyle>
            <a:lvl1pPr latinLnBrk="0">
              <a:defRPr lang="pt-BR" sz="2000"/>
            </a:lvl1pPr>
            <a:lvl2pPr latinLnBrk="0">
              <a:defRPr lang="pt-BR" sz="1600"/>
            </a:lvl2pPr>
            <a:lvl3pPr latinLnBrk="0">
              <a:defRPr lang="pt-BR" sz="1600"/>
            </a:lvl3pPr>
            <a:lvl4pPr latinLnBrk="0">
              <a:defRPr lang="pt-BR" sz="1400"/>
            </a:lvl4pPr>
            <a:lvl5pPr latinLnBrk="0">
              <a:defRPr lang="pt-BR" sz="1400"/>
            </a:lvl5pPr>
            <a:lvl6pPr latinLnBrk="0">
              <a:defRPr lang="pt-BR" sz="1400"/>
            </a:lvl6pPr>
            <a:lvl7pPr latinLnBrk="0">
              <a:defRPr lang="pt-BR" sz="1400"/>
            </a:lvl7pPr>
            <a:lvl8pPr latinLnBrk="0">
              <a:defRPr lang="pt-BR" sz="1400"/>
            </a:lvl8pPr>
            <a:lvl9pPr latinLnBrk="0">
              <a:defRPr lang="pt-BR" sz="1400"/>
            </a:lvl9pPr>
          </a:lstStyle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4384548" cy="4572000"/>
          </a:xfrm>
        </p:spPr>
        <p:txBody>
          <a:bodyPr/>
          <a:lstStyle>
            <a:lvl1pPr marL="0" indent="0" latinLnBrk="0">
              <a:spcBef>
                <a:spcPts val="1200"/>
              </a:spcBef>
              <a:buNone/>
              <a:defRPr lang="pt-BR" sz="1800"/>
            </a:lvl1pPr>
            <a:lvl2pPr marL="457200" indent="0" latinLnBrk="0">
              <a:buNone/>
              <a:defRPr lang="pt-BR" sz="1400"/>
            </a:lvl2pPr>
            <a:lvl3pPr marL="914400" indent="0" latinLnBrk="0">
              <a:buNone/>
              <a:defRPr lang="pt-BR" sz="1200"/>
            </a:lvl3pPr>
            <a:lvl4pPr marL="1371600" indent="0" latinLnBrk="0">
              <a:buNone/>
              <a:defRPr lang="pt-BR" sz="1000"/>
            </a:lvl4pPr>
            <a:lvl5pPr marL="1828800" indent="0" latinLnBrk="0">
              <a:buNone/>
              <a:defRPr lang="pt-BR" sz="1000"/>
            </a:lvl5pPr>
            <a:lvl6pPr marL="2286000" indent="0" latinLnBrk="0">
              <a:buNone/>
              <a:defRPr lang="pt-BR" sz="1000"/>
            </a:lvl6pPr>
            <a:lvl7pPr marL="2743200" indent="0" latinLnBrk="0">
              <a:buNone/>
              <a:defRPr lang="pt-BR" sz="1000"/>
            </a:lvl7pPr>
            <a:lvl8pPr marL="3200400" indent="0" latinLnBrk="0">
              <a:buNone/>
              <a:defRPr lang="pt-BR" sz="1000"/>
            </a:lvl8pPr>
            <a:lvl9pPr marL="3657600" indent="0" latinLnBrk="0">
              <a:buNone/>
              <a:defRPr lang="pt-BR" sz="1000"/>
            </a:lvl9pPr>
          </a:lstStyle>
          <a:p>
            <a:pPr lvl="0"/>
            <a:r>
              <a:rPr lang="pt-BR" dirty="0"/>
              <a:t>Clique para editar o texto mestre </a:t>
            </a:r>
          </a:p>
        </p:txBody>
      </p:sp>
      <p:sp>
        <p:nvSpPr>
          <p:cNvPr id="5" name="Espaço reservado de data 3">
            <a:extLst>
              <a:ext uri="{FF2B5EF4-FFF2-40B4-BE49-F238E27FC236}">
                <a16:creationId xmlns:a16="http://schemas.microsoft.com/office/drawing/2014/main" id="{C93757B2-C197-4DD6-BA03-81F1CD844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04A98-EE28-45C7-A559-A8046D6BE754}" type="datetimeFigureOut">
              <a:rPr/>
              <a:pPr>
                <a:defRPr/>
              </a:pPr>
              <a:t>24/09/2019</a:t>
            </a:fld>
            <a:endParaRPr dirty="0"/>
          </a:p>
        </p:txBody>
      </p:sp>
      <p:sp>
        <p:nvSpPr>
          <p:cNvPr id="6" name="Espaço reservado do rodapé 4">
            <a:extLst>
              <a:ext uri="{FF2B5EF4-FFF2-40B4-BE49-F238E27FC236}">
                <a16:creationId xmlns:a16="http://schemas.microsoft.com/office/drawing/2014/main" id="{50795B7D-E971-4017-B5A7-BD85FCB10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Espaço reservado do número do slide 5">
            <a:extLst>
              <a:ext uri="{FF2B5EF4-FFF2-40B4-BE49-F238E27FC236}">
                <a16:creationId xmlns:a16="http://schemas.microsoft.com/office/drawing/2014/main" id="{50DF6BB1-02CA-4BB6-BC13-370F5BA49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0BFB8-CA8F-4BBA-BB5A-4FD0297FE1F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05199722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pt-BR" sz="320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de imagem 2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/>
          <a:lstStyle>
            <a:lvl1pPr marL="0" indent="0" algn="ctr" latinLnBrk="0">
              <a:buNone/>
              <a:defRPr lang="pt-BR" sz="2000"/>
            </a:lvl1pPr>
            <a:lvl2pPr marL="457200" indent="0" latinLnBrk="0">
              <a:buNone/>
              <a:defRPr lang="pt-BR" sz="2800"/>
            </a:lvl2pPr>
            <a:lvl3pPr marL="914400" indent="0" latinLnBrk="0">
              <a:buNone/>
              <a:defRPr lang="pt-BR" sz="2400"/>
            </a:lvl3pPr>
            <a:lvl4pPr marL="1371600" indent="0" latinLnBrk="0">
              <a:buNone/>
              <a:defRPr lang="pt-BR" sz="2000"/>
            </a:lvl4pPr>
            <a:lvl5pPr marL="1828800" indent="0" latinLnBrk="0">
              <a:buNone/>
              <a:defRPr lang="pt-BR" sz="2000"/>
            </a:lvl5pPr>
            <a:lvl6pPr marL="2286000" indent="0" latinLnBrk="0">
              <a:buNone/>
              <a:defRPr lang="pt-BR" sz="2000"/>
            </a:lvl6pPr>
            <a:lvl7pPr marL="2743200" indent="0" latinLnBrk="0">
              <a:buNone/>
              <a:defRPr lang="pt-BR" sz="2000"/>
            </a:lvl7pPr>
            <a:lvl8pPr marL="3200400" indent="0" latinLnBrk="0">
              <a:buNone/>
              <a:defRPr lang="pt-BR" sz="2000"/>
            </a:lvl8pPr>
            <a:lvl9pPr marL="3657600" indent="0" latinLnBrk="0">
              <a:buNone/>
              <a:defRPr lang="pt-BR"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3396996" cy="4572000"/>
          </a:xfrm>
        </p:spPr>
        <p:txBody>
          <a:bodyPr/>
          <a:lstStyle>
            <a:lvl1pPr marL="0" indent="0" latinLnBrk="0">
              <a:spcBef>
                <a:spcPts val="1200"/>
              </a:spcBef>
              <a:buNone/>
              <a:defRPr lang="pt-BR" sz="1800"/>
            </a:lvl1pPr>
            <a:lvl2pPr marL="457200" indent="0" latinLnBrk="0">
              <a:buNone/>
              <a:defRPr lang="pt-BR" sz="1400"/>
            </a:lvl2pPr>
            <a:lvl3pPr marL="914400" indent="0" latinLnBrk="0">
              <a:buNone/>
              <a:defRPr lang="pt-BR" sz="1200"/>
            </a:lvl3pPr>
            <a:lvl4pPr marL="1371600" indent="0" latinLnBrk="0">
              <a:buNone/>
              <a:defRPr lang="pt-BR" sz="1000"/>
            </a:lvl4pPr>
            <a:lvl5pPr marL="1828800" indent="0" latinLnBrk="0">
              <a:buNone/>
              <a:defRPr lang="pt-BR" sz="1000"/>
            </a:lvl5pPr>
            <a:lvl6pPr marL="2286000" indent="0" latinLnBrk="0">
              <a:buNone/>
              <a:defRPr lang="pt-BR" sz="1000"/>
            </a:lvl6pPr>
            <a:lvl7pPr marL="2743200" indent="0" latinLnBrk="0">
              <a:buNone/>
              <a:defRPr lang="pt-BR" sz="1000"/>
            </a:lvl7pPr>
            <a:lvl8pPr marL="3200400" indent="0" latinLnBrk="0">
              <a:buNone/>
              <a:defRPr lang="pt-BR" sz="1000"/>
            </a:lvl8pPr>
            <a:lvl9pPr marL="3657600" indent="0" latinLnBrk="0">
              <a:buNone/>
              <a:defRPr lang="pt-BR" sz="1000"/>
            </a:lvl9pPr>
          </a:lstStyle>
          <a:p>
            <a:pPr lvl="0"/>
            <a:r>
              <a:rPr lang="pt-BR" dirty="0"/>
              <a:t>Clique para editar o texto mestre </a:t>
            </a:r>
          </a:p>
        </p:txBody>
      </p:sp>
      <p:sp>
        <p:nvSpPr>
          <p:cNvPr id="5" name="Espaço reservado de data 3">
            <a:extLst>
              <a:ext uri="{FF2B5EF4-FFF2-40B4-BE49-F238E27FC236}">
                <a16:creationId xmlns:a16="http://schemas.microsoft.com/office/drawing/2014/main" id="{2AD59A6F-79FC-411A-AE6F-ECF8A43F0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14B95-39D6-4472-859C-B98317A01F18}" type="datetimeFigureOut">
              <a:rPr/>
              <a:pPr>
                <a:defRPr/>
              </a:pPr>
              <a:t>24/09/2019</a:t>
            </a:fld>
            <a:endParaRPr dirty="0"/>
          </a:p>
        </p:txBody>
      </p:sp>
      <p:sp>
        <p:nvSpPr>
          <p:cNvPr id="6" name="Espaço reservado do rodapé 4">
            <a:extLst>
              <a:ext uri="{FF2B5EF4-FFF2-40B4-BE49-F238E27FC236}">
                <a16:creationId xmlns:a16="http://schemas.microsoft.com/office/drawing/2014/main" id="{A44E07BC-A723-4861-9867-746E0E9B5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Espaço reservado do número do slide 5">
            <a:extLst>
              <a:ext uri="{FF2B5EF4-FFF2-40B4-BE49-F238E27FC236}">
                <a16:creationId xmlns:a16="http://schemas.microsoft.com/office/drawing/2014/main" id="{5F9E6D5D-9E1D-4B4E-835D-D4CA3016D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A0870-4F53-4754-8C9A-160ED8B4A74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72430423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o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de data 3">
            <a:extLst>
              <a:ext uri="{FF2B5EF4-FFF2-40B4-BE49-F238E27FC236}">
                <a16:creationId xmlns:a16="http://schemas.microsoft.com/office/drawing/2014/main" id="{8BCD48AE-5D6B-4474-B35A-4E7D01A08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70090-D954-41DC-899A-68BEF315284F}" type="datetimeFigureOut">
              <a:rPr/>
              <a:pPr>
                <a:defRPr/>
              </a:pPr>
              <a:t>24/09/2019</a:t>
            </a:fld>
            <a:endParaRPr dirty="0"/>
          </a:p>
        </p:txBody>
      </p:sp>
      <p:sp>
        <p:nvSpPr>
          <p:cNvPr id="5" name="Espaço reservado do rodapé 4">
            <a:extLst>
              <a:ext uri="{FF2B5EF4-FFF2-40B4-BE49-F238E27FC236}">
                <a16:creationId xmlns:a16="http://schemas.microsoft.com/office/drawing/2014/main" id="{7CD8F7B5-46CB-4E3B-AFFA-0E14509D9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Espaço reservado do número do slide 5">
            <a:extLst>
              <a:ext uri="{FF2B5EF4-FFF2-40B4-BE49-F238E27FC236}">
                <a16:creationId xmlns:a16="http://schemas.microsoft.com/office/drawing/2014/main" id="{A9D4D2AC-D75E-4C91-8F7A-4EC9F3034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03658-8DE5-4EEF-B208-CD0168387B6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69906428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do título 1">
            <a:extLst>
              <a:ext uri="{FF2B5EF4-FFF2-40B4-BE49-F238E27FC236}">
                <a16:creationId xmlns:a16="http://schemas.microsoft.com/office/drawing/2014/main" id="{E1E7C923-B55D-4EAC-9FAA-F29A4E7A544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104900" y="76200"/>
            <a:ext cx="9980613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83E38D2-6ECB-40FD-81D4-2C05E352F6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  <a:p>
            <a:pPr lvl="5"/>
            <a:r>
              <a:rPr lang="pt-BR" dirty="0"/>
              <a:t>Sexto nível</a:t>
            </a:r>
          </a:p>
          <a:p>
            <a:pPr lvl="6"/>
            <a:r>
              <a:rPr lang="pt-BR" dirty="0"/>
              <a:t>Sétimo nível</a:t>
            </a:r>
          </a:p>
          <a:p>
            <a:pPr lvl="7"/>
            <a:r>
              <a:rPr lang="pt-BR" dirty="0"/>
              <a:t>Oitavo nível</a:t>
            </a:r>
          </a:p>
          <a:p>
            <a:pPr lvl="8"/>
            <a:r>
              <a:rPr lang="pt-BR" dirty="0"/>
              <a:t>Nono nível</a:t>
            </a:r>
          </a:p>
        </p:txBody>
      </p:sp>
      <p:sp>
        <p:nvSpPr>
          <p:cNvPr id="4" name="Espaço reservado de data 3">
            <a:extLst>
              <a:ext uri="{FF2B5EF4-FFF2-40B4-BE49-F238E27FC236}">
                <a16:creationId xmlns:a16="http://schemas.microsoft.com/office/drawing/2014/main" id="{BC77340F-D0C6-4412-A8FD-A47DF82B49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4900" y="6356350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F4DD2C7-C2D0-4E8E-BF9E-1480ED920453}" type="datetimeFigureOut">
              <a:rPr/>
              <a:pPr>
                <a:defRPr/>
              </a:pPr>
              <a:t>24/09/2019</a:t>
            </a:fld>
            <a:endParaRPr dirty="0"/>
          </a:p>
        </p:txBody>
      </p:sp>
      <p:sp>
        <p:nvSpPr>
          <p:cNvPr id="5" name="Espaço reservado do rodapé 4">
            <a:extLst>
              <a:ext uri="{FF2B5EF4-FFF2-40B4-BE49-F238E27FC236}">
                <a16:creationId xmlns:a16="http://schemas.microsoft.com/office/drawing/2014/main" id="{D96A1BD2-3826-4F97-8A7C-3B2E7F3A04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933700" y="6356350"/>
            <a:ext cx="6324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Espaço reservado do número do slide 5">
            <a:extLst>
              <a:ext uri="{FF2B5EF4-FFF2-40B4-BE49-F238E27FC236}">
                <a16:creationId xmlns:a16="http://schemas.microsoft.com/office/drawing/2014/main" id="{473492F3-7145-4FB8-97EB-620742569A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56713" y="6356350"/>
            <a:ext cx="1828800" cy="365125"/>
          </a:xfrm>
          <a:prstGeom prst="rect">
            <a:avLst/>
          </a:prstGeom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9D8F88"/>
                </a:solidFill>
                <a:latin typeface="Euphemia"/>
              </a:defRPr>
            </a:lvl1pPr>
          </a:lstStyle>
          <a:p>
            <a:pPr>
              <a:defRPr/>
            </a:pPr>
            <a:fld id="{48D9BE1B-19BA-40CC-A770-7B2DF01660D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  <p:grpSp>
        <p:nvGrpSpPr>
          <p:cNvPr id="1031" name="Grupo 14">
            <a:extLst>
              <a:ext uri="{FF2B5EF4-FFF2-40B4-BE49-F238E27FC236}">
                <a16:creationId xmlns:a16="http://schemas.microsoft.com/office/drawing/2014/main" id="{0DE106E9-3C08-452B-B4F0-0A060ABCD6CD}"/>
              </a:ext>
            </a:extLst>
          </p:cNvPr>
          <p:cNvGrpSpPr>
            <a:grpSpLocks/>
          </p:cNvGrpSpPr>
          <p:nvPr/>
        </p:nvGrpSpPr>
        <p:grpSpPr bwMode="auto">
          <a:xfrm>
            <a:off x="1103313" y="1219200"/>
            <a:ext cx="9985375" cy="84138"/>
            <a:chOff x="1073150" y="1219201"/>
            <a:chExt cx="10058400" cy="63125"/>
          </a:xfrm>
        </p:grpSpPr>
        <p:cxnSp>
          <p:nvCxnSpPr>
            <p:cNvPr id="13" name="Conector de Linha Reta 12">
              <a:extLst>
                <a:ext uri="{FF2B5EF4-FFF2-40B4-BE49-F238E27FC236}">
                  <a16:creationId xmlns:a16="http://schemas.microsoft.com/office/drawing/2014/main" id="{41EDE953-3D55-45AA-B818-C03E9D84FCCD}"/>
                </a:ext>
              </a:extLst>
            </p:cNvPr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de Linha Reta 13">
              <a:extLst>
                <a:ext uri="{FF2B5EF4-FFF2-40B4-BE49-F238E27FC236}">
                  <a16:creationId xmlns:a16="http://schemas.microsoft.com/office/drawing/2014/main" id="{4A9E6B5A-D6EE-4D59-8C0C-A4E2BDF31AC0}"/>
                </a:ext>
              </a:extLst>
            </p:cNvPr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27" r:id="rId2"/>
    <p:sldLayoutId id="214748373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8" r:id="rId10"/>
    <p:sldLayoutId id="2147483734" r:id="rId11"/>
    <p:sldLayoutId id="2147483735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transition spd="med">
    <p:fade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pt-BR" sz="28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800"/>
        </a:spcBef>
        <a:spcAft>
          <a:spcPct val="0"/>
        </a:spcAft>
        <a:buFont typeface="Wingdings" panose="05000000000000000000" pitchFamily="2" charset="2"/>
        <a:buChar char="§"/>
        <a:defRPr lang="pt-BR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Wingdings" panose="05000000000000000000" pitchFamily="2" charset="2"/>
        <a:buChar char="§"/>
        <a:defRPr lang="pt-BR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Wingdings" panose="05000000000000000000" pitchFamily="2" charset="2"/>
        <a:buChar char="§"/>
        <a:defRPr lang="pt-BR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Wingdings" panose="05000000000000000000" pitchFamily="2" charset="2"/>
        <a:buChar char="§"/>
        <a:defRPr lang="pt-BR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Wingdings" panose="05000000000000000000" pitchFamily="2" charset="2"/>
        <a:buChar char="§"/>
        <a:defRPr lang="pt-BR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lang="pt-BR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lang="pt-BR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lang="pt-BR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lang="pt-BR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8.jpeg"/><Relationship Id="rId4" Type="http://schemas.openxmlformats.org/officeDocument/2006/relationships/hyperlink" Target="http://www.traca.com.br/util/thumb.php?imgThumb=346497.jpg&amp;larThumb=500&amp;altThumb=650&amp;pathImagem=../capas/&amp;path2=346497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2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eesp.fgv.br/_upload/pessoa/4818dd70b656b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hyperlink" Target="http://images.google.com.br/imgres?imgurl=http://www.sescsp.org.br/sesc/controle/dynimages/PB390Bresser.jpg&amp;imgrefurl=http://www.sescsp.org.br/sesc/revistas_sesc/pb/artigo.cfm%3FEdicao_Id%3D324%26Artigo_ID%3D5059%26IDCategoria%3D5788%26reftype%3D1&amp;usg=__ilPs7UzDWXVIT3BkQFjUP7ErXEM=&amp;h=250&amp;w=178&amp;sz=6&amp;hl=pt-BR&amp;start=15&amp;um=1&amp;tbnid=9QqJZcm4h2czsM:&amp;tbnh=111&amp;tbnw=79&amp;prev=/images%3Fq%3DBresser%2BPereira%2Be%2BNakano%26hl%3Dpt-BR%26sa%3DN%26um%3D1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3.w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4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5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m.br/imgres?imgurl=http://img.mercadolivre.com.br/jm/img%3Fs%3DMLB%26f%3D46800746_6242.jpg%26v%3DE&amp;imgrefurl=http://produto.mercadolivre.com.br/MLB-106761376-_JM&amp;usg=__SJ-tgebkKAjylQdhlmChQnIcY-g=&amp;h=280&amp;w=280&amp;sz=11&amp;hl=pt-BR&amp;start=15&amp;um=1&amp;tbnid=BYov0NIubiOXVM:&amp;tbnh=114&amp;tbnw=114&amp;prev=/images%3Fq%3DPersio%2BArida%26hl%3Dpt-BR%26um%3D1" TargetMode="External"/><Relationship Id="rId3" Type="http://schemas.openxmlformats.org/officeDocument/2006/relationships/image" Target="../media/image16.jpeg"/><Relationship Id="rId7" Type="http://schemas.openxmlformats.org/officeDocument/2006/relationships/image" Target="../media/image18.jpeg"/><Relationship Id="rId2" Type="http://schemas.openxmlformats.org/officeDocument/2006/relationships/hyperlink" Target="http://images.google.com.br/imgres?imgurl=http://www.macrometrica.com.br/institucional/images/FranciscoLopes.jpg&amp;imgrefurl=http://www.macrometrica.com.br/emacro/ChicoLopes.htm&amp;usg=__6XDo6p1Co1N6_gEcVYsPfKtmE_A=&amp;h=323&amp;w=273&amp;sz=76&amp;hl=pt-BR&amp;start=1&amp;um=1&amp;tbnid=2LvLCe4RoONcQM:&amp;tbnh=118&amp;tbnw=100&amp;prev=/images%3Fq%3Dfrancisco%2Blopes%2Binfla%25C3%25A7%25C3%25A3o%2Binercial%26hl%3Dpt-BR%26sa%3DN%26um%3D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google.com.br/imgres?imgurl=http://veja.abril.com.br/181198/imagens/brasil18.jpg&amp;imgrefurl=http://veja.abril.com.br/181198/p_042.html&amp;usg=__q3akLgma1NU2rcEBWyxd56hYDIE=&amp;h=220&amp;w=150&amp;sz=14&amp;hl=pt-BR&amp;start=7&amp;um=1&amp;tbnid=mUDp4SSwJVZwRM:&amp;tbnh=107&amp;tbnw=73&amp;prev=/images%3Fq%3DPersio%2BArida%26hl%3Dpt-BR%26um%3D1" TargetMode="External"/><Relationship Id="rId11" Type="http://schemas.openxmlformats.org/officeDocument/2006/relationships/image" Target="../media/image20.jpeg"/><Relationship Id="rId5" Type="http://schemas.openxmlformats.org/officeDocument/2006/relationships/image" Target="../media/image17.jpeg"/><Relationship Id="rId10" Type="http://schemas.openxmlformats.org/officeDocument/2006/relationships/hyperlink" Target="http://www.livrariacultura.com.br/imagem/capas1/609/62609.jpg" TargetMode="External"/><Relationship Id="rId4" Type="http://schemas.openxmlformats.org/officeDocument/2006/relationships/hyperlink" Target="http://images.google.com.br/imgres?imgurl=http://www.paulohenriqueamorim.com.br/wp-content/uploads/2009/04/andre.png&amp;imgrefurl=http://www.paulohenriqueamorim.com.br/%3Fp%3D9735&amp;usg=__qcA1nk-mCp_I9886y03DPPMSECg=&amp;h=381&amp;w=556&amp;sz=319&amp;hl=pt-BR&amp;start=18&amp;um=1&amp;tbnid=G-gvQMUWtjFGjM:&amp;tbnh=91&amp;tbnw=133&amp;prev=/images%3Fq%3DPersio%2BArida%26hl%3Dpt-BR%26um%3D1" TargetMode="External"/><Relationship Id="rId9" Type="http://schemas.openxmlformats.org/officeDocument/2006/relationships/image" Target="../media/image19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en.wikipedia.org/wiki/File:NAIRU-SR-and-LR.sv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AD8BA9B-6D97-4157-BF11-FC97F0F33D7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104900" y="2292350"/>
            <a:ext cx="10096500" cy="2219325"/>
          </a:xfrm>
        </p:spPr>
        <p:txBody>
          <a:bodyPr/>
          <a:lstStyle/>
          <a:p>
            <a:pPr algn="ctr" eaLnBrk="1" hangingPunct="1">
              <a:defRPr/>
            </a:pPr>
            <a:r>
              <a:rPr altLang="pt-BR" sz="3600" dirty="0"/>
              <a:t>Aula 12: Os debates em torno da questão inflacionaria em meados dos anos oitenta 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3D3A0DCA-DB2D-425D-AD46-F72829103C3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971800" y="3429000"/>
            <a:ext cx="7010400" cy="2376488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altLang="pt-BR"/>
          </a:p>
          <a:p>
            <a:pPr eaLnBrk="1" hangingPunct="1">
              <a:spcBef>
                <a:spcPct val="0"/>
              </a:spcBef>
            </a:pPr>
            <a:endParaRPr altLang="pt-BR"/>
          </a:p>
          <a:p>
            <a:pPr eaLnBrk="1" hangingPunct="1">
              <a:spcBef>
                <a:spcPct val="0"/>
              </a:spcBef>
            </a:pPr>
            <a:r>
              <a:rPr altLang="pt-BR"/>
              <a:t>				</a:t>
            </a:r>
          </a:p>
          <a:p>
            <a:pPr eaLnBrk="1" hangingPunct="1">
              <a:spcBef>
                <a:spcPct val="0"/>
              </a:spcBef>
            </a:pPr>
            <a:r>
              <a:rPr altLang="pt-BR"/>
              <a:t>				</a:t>
            </a: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3">
            <a:extLst>
              <a:ext uri="{FF2B5EF4-FFF2-40B4-BE49-F238E27FC236}">
                <a16:creationId xmlns:a16="http://schemas.microsoft.com/office/drawing/2014/main" id="{3F19A0A2-74BE-4C8E-A0E6-23931DADEB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8300" y="2420938"/>
            <a:ext cx="4681538" cy="2554287"/>
          </a:xfrm>
          <a:prstGeom prst="rect">
            <a:avLst/>
          </a:prstGeom>
          <a:solidFill>
            <a:srgbClr val="00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pt-BR" altLang="pt-BR" sz="3200"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Segunda metade dos anos 80, Inflação passa a ser o  principal alvo dos economistas</a:t>
            </a:r>
            <a:endParaRPr lang="pt-BR" altLang="pt-BR" sz="2400">
              <a:solidFill>
                <a:schemeClr val="accent2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23555" name="Picture 15" descr="j0293844">
            <a:extLst>
              <a:ext uri="{FF2B5EF4-FFF2-40B4-BE49-F238E27FC236}">
                <a16:creationId xmlns:a16="http://schemas.microsoft.com/office/drawing/2014/main" id="{50A6FE16-1F6E-4B85-9CC8-D67A1B56494E}"/>
              </a:ext>
            </a:extLst>
          </p:cNvPr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8213" y="2205038"/>
            <a:ext cx="2881312" cy="2735262"/>
          </a:xfrm>
        </p:spPr>
      </p:pic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3C844C3D-EC8D-4935-A25E-7818CDCBBD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altLang="pt-BR" sz="3400"/>
              <a:t>Origens das idéias de inércia: Ignácio Rangel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0144B28B-5456-4759-AD16-42771360DF0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847850" y="1752600"/>
            <a:ext cx="8243888" cy="45561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altLang="pt-BR" sz="2600" i="1">
                <a:effectLst>
                  <a:outerShdw blurRad="38100" dist="38100" dir="2700000" algn="tl">
                    <a:srgbClr val="C0C0C0"/>
                  </a:outerShdw>
                </a:effectLst>
              </a:rPr>
              <a:t>	A Inflação brasileira (1962)</a:t>
            </a:r>
          </a:p>
          <a:p>
            <a:pPr eaLnBrk="1" hangingPunct="1">
              <a:lnSpc>
                <a:spcPct val="80000"/>
              </a:lnSpc>
              <a:buSzPct val="120000"/>
              <a:buFont typeface="Wingdings" panose="05000000000000000000" pitchFamily="2" charset="2"/>
              <a:buChar char="Ä"/>
              <a:defRPr/>
            </a:pPr>
            <a:r>
              <a:rPr altLang="pt-BR" sz="2600"/>
              <a:t>Em parte baseado em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altLang="pt-BR" sz="2600"/>
              <a:t>	concepções estruturalistas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altLang="pt-BR" sz="2200"/>
              <a:t>Inflação mecanismo de defesa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altLang="pt-BR" sz="2200"/>
              <a:t>Empresas oligopolizadas buscam manter margem de lucro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altLang="pt-BR" sz="2100"/>
              <a:t>Na recessão – reagem elevando preços 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altLang="pt-BR" sz="1800"/>
              <a:t>Hipótese: economia fechada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altLang="pt-BR" sz="2200"/>
              <a:t>Primeiras iniciativas de ver o 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altLang="pt-BR" sz="2200"/>
              <a:t>	“conflito distributivo” na base do 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altLang="pt-BR" sz="2200"/>
              <a:t>	processo inflacionário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altLang="pt-BR" sz="2200"/>
              <a:t>Ineficácia da política monetária: 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altLang="pt-BR" sz="2200"/>
              <a:t>	efeitos perversos: estagflação </a:t>
            </a:r>
          </a:p>
        </p:txBody>
      </p:sp>
      <p:pic>
        <p:nvPicPr>
          <p:cNvPr id="24580" name="Picture 4" descr="rangel">
            <a:extLst>
              <a:ext uri="{FF2B5EF4-FFF2-40B4-BE49-F238E27FC236}">
                <a16:creationId xmlns:a16="http://schemas.microsoft.com/office/drawing/2014/main" id="{08563E70-5545-42CD-B6EA-DCB1F6A1DF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7650" y="1454150"/>
            <a:ext cx="1908175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1" name="Picture 5" descr="186322_mini">
            <a:extLst>
              <a:ext uri="{FF2B5EF4-FFF2-40B4-BE49-F238E27FC236}">
                <a16:creationId xmlns:a16="http://schemas.microsoft.com/office/drawing/2014/main" id="{15B53A29-D80A-428C-8DAB-9C4B292666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5238" y="4367213"/>
            <a:ext cx="1655762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E7EA6693-0C28-4176-A606-30C65656DD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altLang="pt-BR"/>
              <a:t>UNiCAMP: anos 80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57633C5C-3A01-47B8-B912-685C6507CA36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090738" y="1752600"/>
            <a:ext cx="8001000" cy="4556125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altLang="pt-BR" sz="2600" b="1" u="sng"/>
              <a:t>Pos keynesianos</a:t>
            </a:r>
          </a:p>
          <a:p>
            <a:pPr eaLnBrk="1" hangingPunct="1"/>
            <a:r>
              <a:rPr altLang="pt-BR" sz="2600"/>
              <a:t>Formação de preços:</a:t>
            </a:r>
          </a:p>
          <a:p>
            <a:pPr lvl="1" eaLnBrk="1" hangingPunct="1"/>
            <a:r>
              <a:rPr altLang="pt-BR"/>
              <a:t>Flex x fix prices (mark-up)</a:t>
            </a:r>
          </a:p>
          <a:p>
            <a:pPr eaLnBrk="1" hangingPunct="1"/>
            <a:r>
              <a:rPr altLang="pt-BR" sz="2600"/>
              <a:t>Crise do sistema monetário internacional e cambial brasileira</a:t>
            </a:r>
          </a:p>
          <a:p>
            <a:pPr lvl="1" eaLnBrk="1" hangingPunct="1"/>
            <a:r>
              <a:rPr altLang="pt-BR" sz="2200"/>
              <a:t>instabilidade cambial</a:t>
            </a:r>
          </a:p>
          <a:p>
            <a:pPr lvl="1" eaLnBrk="1" hangingPunct="1"/>
            <a:r>
              <a:rPr altLang="pt-BR" sz="2200"/>
              <a:t>Taxas flutuantes de juros</a:t>
            </a:r>
          </a:p>
          <a:p>
            <a:pPr lvl="1" eaLnBrk="1" hangingPunct="1"/>
            <a:r>
              <a:rPr altLang="pt-BR" sz="2200"/>
              <a:t>Deterioração financeira do Estado</a:t>
            </a:r>
          </a:p>
          <a:p>
            <a:pPr eaLnBrk="1" hangingPunct="1"/>
            <a:r>
              <a:rPr altLang="pt-BR" sz="2600"/>
              <a:t>Elevação dos mark-ups que se perpetuam com base na indexação </a:t>
            </a:r>
          </a:p>
        </p:txBody>
      </p:sp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EA80B660-DB9E-4662-82BC-0FE67ABF4A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2475" y="-273050"/>
            <a:ext cx="10668000" cy="1216025"/>
          </a:xfrm>
        </p:spPr>
        <p:txBody>
          <a:bodyPr/>
          <a:lstStyle/>
          <a:p>
            <a:pPr algn="ctr" eaLnBrk="1" hangingPunct="1"/>
            <a:r>
              <a:rPr altLang="pt-BR" sz="3400"/>
              <a:t>Origens das idéias de inércia: Simonsen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5CECB62B-AADC-462C-BDB3-CFD060F09EC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47700" y="1844675"/>
            <a:ext cx="7392988" cy="4668838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altLang="pt-BR" sz="3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Inflação: Gradualismo x Tratamento de choque</a:t>
            </a:r>
            <a:r>
              <a:rPr altLang="pt-BR" sz="3200" i="1" dirty="0"/>
              <a:t> </a:t>
            </a:r>
            <a:r>
              <a:rPr altLang="pt-BR" sz="3200" dirty="0"/>
              <a:t>(1970)</a:t>
            </a:r>
          </a:p>
          <a:p>
            <a:pPr eaLnBrk="1" hangingPunct="1">
              <a:buSzPct val="125000"/>
              <a:buFont typeface="Wingdings" panose="05000000000000000000" pitchFamily="2" charset="2"/>
              <a:buChar char="Ä"/>
              <a:defRPr/>
            </a:pPr>
            <a:r>
              <a:rPr altLang="pt-BR" sz="2800" dirty="0"/>
              <a:t>Experiência heterodoxa de combate a inflação com PAEG</a:t>
            </a:r>
          </a:p>
          <a:p>
            <a:pPr lvl="1" eaLnBrk="1" hangingPunct="1">
              <a:defRPr/>
            </a:pPr>
            <a:r>
              <a:rPr altLang="pt-BR" sz="2800" dirty="0"/>
              <a:t>Inflação cede em função de controles monetários, fiscais e salariais</a:t>
            </a:r>
          </a:p>
          <a:p>
            <a:pPr lvl="1" eaLnBrk="1" hangingPunct="1">
              <a:defRPr/>
            </a:pPr>
            <a:r>
              <a:rPr altLang="pt-BR" sz="2800" dirty="0"/>
              <a:t>Morosidade da queda devido à:</a:t>
            </a:r>
          </a:p>
          <a:p>
            <a:pPr lvl="2" eaLnBrk="1" hangingPunct="1">
              <a:defRPr/>
            </a:pPr>
            <a:r>
              <a:rPr altLang="pt-BR" sz="2400" dirty="0"/>
              <a:t>conflito de objetivos: estabilidade monetária com desenvolvimentismo de horizonte curto</a:t>
            </a:r>
          </a:p>
          <a:p>
            <a:pPr lvl="2" eaLnBrk="1" hangingPunct="1">
              <a:defRPr/>
            </a:pPr>
            <a:r>
              <a:rPr altLang="pt-BR" sz="2400" dirty="0"/>
              <a:t>Correção monetária </a:t>
            </a:r>
          </a:p>
        </p:txBody>
      </p:sp>
      <p:pic>
        <p:nvPicPr>
          <p:cNvPr id="26628" name="Picture 4" descr="historia9">
            <a:extLst>
              <a:ext uri="{FF2B5EF4-FFF2-40B4-BE49-F238E27FC236}">
                <a16:creationId xmlns:a16="http://schemas.microsoft.com/office/drawing/2014/main" id="{3868CBE1-011F-4ED9-9B68-2F93BB9304BD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3963" y="1628775"/>
            <a:ext cx="1428750" cy="1428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6629" name="Picture 6" descr="INFLAÇÃO: GRADUALISMO X TRATAMENTO DE CHOQUE">
            <a:hlinkClick r:id="rId4" tooltip="INFLAÇÃO: GRADUALISMO X TRATAMENTO DE CHOQUE - MÁRIO HENRIQUE SIMONSEN"/>
            <a:extLst>
              <a:ext uri="{FF2B5EF4-FFF2-40B4-BE49-F238E27FC236}">
                <a16:creationId xmlns:a16="http://schemas.microsoft.com/office/drawing/2014/main" id="{6B052050-1C9E-4762-8B87-A8D1FCD88090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00" y="3213100"/>
            <a:ext cx="1944688" cy="25130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45A93667-890D-4B78-9A43-A17C72069F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55688" y="304800"/>
            <a:ext cx="10379075" cy="792163"/>
          </a:xfrm>
        </p:spPr>
        <p:txBody>
          <a:bodyPr/>
          <a:lstStyle/>
          <a:p>
            <a:pPr eaLnBrk="1" hangingPunct="1"/>
            <a:r>
              <a:rPr altLang="pt-BR"/>
              <a:t>Ainda Simonsen ...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DDE6D960-1C74-4F75-BBFF-83D0C6894D9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71538" y="1628775"/>
            <a:ext cx="9301162" cy="4997450"/>
          </a:xfrm>
          <a:ln>
            <a:solidFill>
              <a:srgbClr val="0099FF"/>
            </a:solidFill>
            <a:miter lim="800000"/>
            <a:headEnd/>
            <a:tailEnd/>
          </a:ln>
        </p:spPr>
        <p:txBody>
          <a:bodyPr>
            <a:normAutofit lnSpcReduction="10000"/>
          </a:bodyPr>
          <a:lstStyle/>
          <a:p>
            <a:pPr eaLnBrk="1" hangingPunct="1">
              <a:buSzPct val="135000"/>
              <a:buFont typeface="Wingdings" panose="05000000000000000000" pitchFamily="2" charset="2"/>
              <a:buChar char="Ä"/>
              <a:defRPr/>
            </a:pPr>
            <a:r>
              <a:rPr altLang="pt-BR" sz="2400" dirty="0"/>
              <a:t>Introdução da Correção Monetária </a:t>
            </a:r>
          </a:p>
          <a:p>
            <a:pPr lvl="1" eaLnBrk="1" hangingPunct="1">
              <a:defRPr/>
            </a:pPr>
            <a:r>
              <a:rPr altLang="pt-BR" sz="2400" dirty="0"/>
              <a:t>Necessária: reabilitar títulos (públicos e privados)</a:t>
            </a:r>
          </a:p>
          <a:p>
            <a:pPr lvl="1" eaLnBrk="1" hangingPunct="1">
              <a:defRPr/>
            </a:pPr>
            <a:r>
              <a:rPr altLang="pt-BR" sz="2400" dirty="0"/>
              <a:t>Mecanismo de convivência pacifica com inflação mas age como </a:t>
            </a:r>
            <a:r>
              <a:rPr altLang="pt-BR" sz="2400" dirty="0" err="1"/>
              <a:t>realimentador</a:t>
            </a:r>
            <a:r>
              <a:rPr altLang="pt-BR" sz="2400" dirty="0"/>
              <a:t> automático da inflação 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altLang="pt-BR" sz="2400" dirty="0"/>
              <a:t>			</a:t>
            </a:r>
            <a:r>
              <a:rPr altLang="pt-BR" sz="2400" dirty="0" err="1"/>
              <a:t>P</a:t>
            </a:r>
            <a:r>
              <a:rPr altLang="pt-BR" sz="2400" baseline="-25000" dirty="0" err="1"/>
              <a:t>t</a:t>
            </a:r>
            <a:r>
              <a:rPr altLang="pt-BR" sz="2400" dirty="0"/>
              <a:t> = </a:t>
            </a:r>
            <a:r>
              <a:rPr altLang="pt-BR" sz="2800" b="1" i="1" dirty="0">
                <a:latin typeface="Vivaldi" panose="03020602050506090804" pitchFamily="66" charset="0"/>
              </a:rPr>
              <a:t>a </a:t>
            </a:r>
            <a:r>
              <a:rPr altLang="pt-BR" sz="2400" dirty="0" err="1"/>
              <a:t>d</a:t>
            </a:r>
            <a:r>
              <a:rPr altLang="pt-BR" sz="2400" baseline="-25000" dirty="0" err="1"/>
              <a:t>t</a:t>
            </a:r>
            <a:r>
              <a:rPr altLang="pt-BR" sz="2400" dirty="0"/>
              <a:t>  + </a:t>
            </a:r>
            <a:r>
              <a:rPr altLang="pt-BR" sz="2400" b="1" i="1" dirty="0">
                <a:latin typeface="Vivaldi" panose="03020602050506090804" pitchFamily="66" charset="0"/>
              </a:rPr>
              <a:t>b </a:t>
            </a:r>
            <a:r>
              <a:rPr altLang="pt-BR" sz="2400" dirty="0" err="1"/>
              <a:t>c</a:t>
            </a:r>
            <a:r>
              <a:rPr altLang="pt-BR" sz="2400" baseline="-25000" dirty="0" err="1"/>
              <a:t>t</a:t>
            </a:r>
            <a:r>
              <a:rPr altLang="pt-BR" sz="2400" dirty="0"/>
              <a:t>  + </a:t>
            </a:r>
            <a:r>
              <a:rPr altLang="pt-BR" sz="2400" b="1" i="1" dirty="0">
                <a:latin typeface="Vivaldi" panose="03020602050506090804" pitchFamily="66" charset="0"/>
              </a:rPr>
              <a:t>p</a:t>
            </a:r>
            <a:r>
              <a:rPr altLang="pt-BR" sz="2400" i="1" dirty="0">
                <a:latin typeface="Vivaldi" panose="03020602050506090804" pitchFamily="66" charset="0"/>
              </a:rPr>
              <a:t> </a:t>
            </a:r>
            <a:r>
              <a:rPr altLang="pt-BR" sz="2400" dirty="0"/>
              <a:t>P</a:t>
            </a:r>
            <a:r>
              <a:rPr altLang="pt-BR" sz="2400" baseline="-25000" dirty="0"/>
              <a:t>t-1</a:t>
            </a:r>
          </a:p>
          <a:p>
            <a:pPr lvl="1" eaLnBrk="1" hangingPunct="1">
              <a:lnSpc>
                <a:spcPct val="75000"/>
              </a:lnSpc>
              <a:defRPr/>
            </a:pPr>
            <a:r>
              <a:rPr altLang="pt-BR" sz="2400" dirty="0"/>
              <a:t>Torna a  inflação resistente à baixa e </a:t>
            </a:r>
          </a:p>
          <a:p>
            <a:pPr lvl="1" eaLnBrk="1" hangingPunct="1">
              <a:lnSpc>
                <a:spcPct val="75000"/>
              </a:lnSpc>
              <a:buFont typeface="Wingdings" panose="05000000000000000000" pitchFamily="2" charset="2"/>
              <a:buNone/>
              <a:defRPr/>
            </a:pPr>
            <a:r>
              <a:rPr altLang="pt-BR" sz="2400" dirty="0"/>
              <a:t>	há perda de eficiência dos </a:t>
            </a:r>
          </a:p>
          <a:p>
            <a:pPr lvl="1" eaLnBrk="1" hangingPunct="1">
              <a:lnSpc>
                <a:spcPct val="75000"/>
              </a:lnSpc>
              <a:buFont typeface="Wingdings" panose="05000000000000000000" pitchFamily="2" charset="2"/>
              <a:buNone/>
              <a:defRPr/>
            </a:pPr>
            <a:r>
              <a:rPr altLang="pt-BR" sz="2400" dirty="0"/>
              <a:t>	mecanismos ortodoxos de </a:t>
            </a:r>
          </a:p>
          <a:p>
            <a:pPr lvl="1" eaLnBrk="1" hangingPunct="1">
              <a:lnSpc>
                <a:spcPct val="75000"/>
              </a:lnSpc>
              <a:buFont typeface="Wingdings" panose="05000000000000000000" pitchFamily="2" charset="2"/>
              <a:buNone/>
              <a:defRPr/>
            </a:pPr>
            <a:r>
              <a:rPr altLang="pt-BR" sz="2400" dirty="0"/>
              <a:t>	combate à inflação</a:t>
            </a:r>
          </a:p>
          <a:p>
            <a:pPr lvl="1" eaLnBrk="1" hangingPunct="1">
              <a:defRPr/>
            </a:pPr>
            <a:r>
              <a:rPr altLang="pt-BR" sz="2400" dirty="0"/>
              <a:t>necessário </a:t>
            </a:r>
          </a:p>
          <a:p>
            <a:pPr lvl="2" eaLnBrk="1" hangingPunct="1">
              <a:defRPr/>
            </a:pPr>
            <a:r>
              <a:rPr altLang="pt-BR" sz="2000" dirty="0"/>
              <a:t>processo de desindexação </a:t>
            </a:r>
          </a:p>
          <a:p>
            <a:pPr lvl="2" eaLnBrk="1" hangingPunct="1">
              <a:lnSpc>
                <a:spcPct val="75000"/>
              </a:lnSpc>
              <a:defRPr/>
            </a:pPr>
            <a:r>
              <a:rPr altLang="pt-BR" sz="2000" dirty="0"/>
              <a:t>conversão à média </a:t>
            </a:r>
          </a:p>
          <a:p>
            <a:pPr lvl="2" eaLnBrk="1" hangingPunct="1">
              <a:lnSpc>
                <a:spcPct val="75000"/>
              </a:lnSpc>
              <a:buFont typeface="Wingdings" panose="05000000000000000000" pitchFamily="2" charset="2"/>
              <a:buNone/>
              <a:defRPr/>
            </a:pPr>
            <a:r>
              <a:rPr altLang="pt-BR" sz="2000" dirty="0"/>
              <a:t>     de valores nominais </a:t>
            </a:r>
          </a:p>
          <a:p>
            <a:pPr lvl="2" eaLnBrk="1" hangingPunct="1">
              <a:lnSpc>
                <a:spcPct val="75000"/>
              </a:lnSpc>
              <a:buFont typeface="Wingdings" panose="05000000000000000000" pitchFamily="2" charset="2"/>
              <a:buNone/>
              <a:defRPr/>
            </a:pPr>
            <a:r>
              <a:rPr altLang="pt-BR" sz="2000" dirty="0"/>
              <a:t>     como os salários </a:t>
            </a:r>
          </a:p>
          <a:p>
            <a:pPr eaLnBrk="1" hangingPunct="1">
              <a:lnSpc>
                <a:spcPct val="75000"/>
              </a:lnSpc>
              <a:buFont typeface="Wingdings" panose="05000000000000000000" pitchFamily="2" charset="2"/>
              <a:buChar char="Ø"/>
              <a:defRPr/>
            </a:pPr>
            <a:endParaRPr altLang="pt-BR" sz="2200" dirty="0"/>
          </a:p>
        </p:txBody>
      </p:sp>
      <p:pic>
        <p:nvPicPr>
          <p:cNvPr id="35844" name="Picture 4" descr="economia_curvadesimonsen">
            <a:extLst>
              <a:ext uri="{FF2B5EF4-FFF2-40B4-BE49-F238E27FC236}">
                <a16:creationId xmlns:a16="http://schemas.microsoft.com/office/drawing/2014/main" id="{E6805D88-88D6-49E4-9A26-644DD38A1AA5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4888" y="3240088"/>
            <a:ext cx="3924300" cy="3155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8677" name="Text Box 6">
            <a:extLst>
              <a:ext uri="{FF2B5EF4-FFF2-40B4-BE49-F238E27FC236}">
                <a16:creationId xmlns:a16="http://schemas.microsoft.com/office/drawing/2014/main" id="{A2717A9B-9B82-42DE-AAF3-702444EB94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48525" y="158750"/>
            <a:ext cx="280828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>
                <a:latin typeface="Verdana" panose="020B0604030504040204" pitchFamily="34" charset="0"/>
                <a:cs typeface="Arial" panose="020B0604020202020204" pitchFamily="34" charset="0"/>
              </a:rPr>
              <a:t>Primeiras análises de mecanismos de indexação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584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41568E-6 L -0.32292 -0.2833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46" y="-141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D18E4D8A-2F74-4A99-B46F-2016112B91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altLang="pt-BR" sz="3400"/>
              <a:t>Inflação inercial: </a:t>
            </a:r>
            <a:br>
              <a:rPr altLang="pt-BR" sz="3400"/>
            </a:br>
            <a:r>
              <a:rPr altLang="pt-BR" sz="3400"/>
              <a:t>choque x tendência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86A6AE1C-F51F-4D12-BC55-CA597107E546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44550" y="1752600"/>
            <a:ext cx="9428163" cy="4484688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altLang="pt-BR" sz="4000"/>
              <a:t>Em processos inflacionários crônicos a inflação possui dois componentes:</a:t>
            </a:r>
          </a:p>
          <a:p>
            <a:pPr lvl="1" eaLnBrk="1" hangingPunct="1"/>
            <a:r>
              <a:rPr altLang="pt-BR" sz="3200">
                <a:solidFill>
                  <a:schemeClr val="accent2"/>
                </a:solidFill>
              </a:rPr>
              <a:t>Tendência</a:t>
            </a:r>
            <a:r>
              <a:rPr altLang="pt-BR" sz="3200"/>
              <a:t>: componente que se reproduz (</a:t>
            </a:r>
            <a:r>
              <a:rPr altLang="pt-BR" sz="3200">
                <a:solidFill>
                  <a:schemeClr val="accent2"/>
                </a:solidFill>
              </a:rPr>
              <a:t>inércia</a:t>
            </a:r>
            <a:r>
              <a:rPr altLang="pt-BR" sz="3200"/>
              <a:t>)</a:t>
            </a:r>
          </a:p>
          <a:p>
            <a:pPr lvl="1" eaLnBrk="1" hangingPunct="1"/>
            <a:r>
              <a:rPr altLang="pt-BR" sz="3200">
                <a:solidFill>
                  <a:schemeClr val="accent2"/>
                </a:solidFill>
              </a:rPr>
              <a:t>Choque</a:t>
            </a:r>
            <a:r>
              <a:rPr altLang="pt-BR" sz="3200"/>
              <a:t> – responsável pela alteração do patamar inflacionário</a:t>
            </a:r>
          </a:p>
          <a:p>
            <a:pPr eaLnBrk="1" hangingPunct="1"/>
            <a:r>
              <a:rPr altLang="pt-BR" sz="4000"/>
              <a:t>Inflação puramente inercial: inflação estável </a:t>
            </a:r>
          </a:p>
        </p:txBody>
      </p:sp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>
            <a:extLst>
              <a:ext uri="{FF2B5EF4-FFF2-40B4-BE49-F238E27FC236}">
                <a16:creationId xmlns:a16="http://schemas.microsoft.com/office/drawing/2014/main" id="{D4F45BC8-B06F-4E42-A683-2AF6659EBF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87400" y="304800"/>
            <a:ext cx="10647363" cy="603250"/>
          </a:xfrm>
        </p:spPr>
        <p:txBody>
          <a:bodyPr/>
          <a:lstStyle/>
          <a:p>
            <a:pPr algn="ctr" eaLnBrk="1" hangingPunct="1"/>
            <a:r>
              <a:rPr altLang="pt-BR"/>
              <a:t>Brasil: Inflação (1973 – 1985) Taxas anuais (%)</a:t>
            </a:r>
          </a:p>
        </p:txBody>
      </p:sp>
      <p:graphicFrame>
        <p:nvGraphicFramePr>
          <p:cNvPr id="43013" name="Object 5">
            <a:extLst>
              <a:ext uri="{FF2B5EF4-FFF2-40B4-BE49-F238E27FC236}">
                <a16:creationId xmlns:a16="http://schemas.microsoft.com/office/drawing/2014/main" id="{08095E29-963D-4CBF-8467-846918641C88}"/>
              </a:ext>
            </a:extLst>
          </p:cNvPr>
          <p:cNvGraphicFramePr>
            <a:graphicFrameLocks noGrp="1" noChangeAspect="1"/>
          </p:cNvGraphicFramePr>
          <p:nvPr>
            <p:ph type="chart" idx="1"/>
          </p:nvPr>
        </p:nvGraphicFramePr>
        <p:xfrm>
          <a:off x="1992313" y="1773238"/>
          <a:ext cx="8001000" cy="426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4" name="Gráfico" r:id="rId4" imgW="8001191" imgH="4267200" progId="MSGraph.Chart.8">
                  <p:embed followColorScheme="full"/>
                </p:oleObj>
              </mc:Choice>
              <mc:Fallback>
                <p:oleObj name="Gráfico" r:id="rId4" imgW="8001191" imgH="4267200" progId="MSGraph.Chart.8">
                  <p:embed followColorScheme="full"/>
                  <p:pic>
                    <p:nvPicPr>
                      <p:cNvPr id="0" name="Object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2313" y="1773238"/>
                        <a:ext cx="8001000" cy="426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4" name="Line 6">
            <a:extLst>
              <a:ext uri="{FF2B5EF4-FFF2-40B4-BE49-F238E27FC236}">
                <a16:creationId xmlns:a16="http://schemas.microsoft.com/office/drawing/2014/main" id="{262EC2C2-9201-48C1-BDDE-5D1AB034741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19513" y="4941888"/>
            <a:ext cx="208915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3015" name="Line 7">
            <a:extLst>
              <a:ext uri="{FF2B5EF4-FFF2-40B4-BE49-F238E27FC236}">
                <a16:creationId xmlns:a16="http://schemas.microsoft.com/office/drawing/2014/main" id="{ED7E46BF-2CF6-4638-B8DD-175764B1394D}"/>
              </a:ext>
            </a:extLst>
          </p:cNvPr>
          <p:cNvSpPr>
            <a:spLocks noChangeShapeType="1"/>
          </p:cNvSpPr>
          <p:nvPr/>
        </p:nvSpPr>
        <p:spPr bwMode="auto">
          <a:xfrm>
            <a:off x="6600825" y="4076700"/>
            <a:ext cx="1223963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3016" name="Line 8">
            <a:extLst>
              <a:ext uri="{FF2B5EF4-FFF2-40B4-BE49-F238E27FC236}">
                <a16:creationId xmlns:a16="http://schemas.microsoft.com/office/drawing/2014/main" id="{C0F07DF3-D080-4DEA-AE7F-6871A8068EF0}"/>
              </a:ext>
            </a:extLst>
          </p:cNvPr>
          <p:cNvSpPr>
            <a:spLocks noChangeShapeType="1"/>
          </p:cNvSpPr>
          <p:nvPr/>
        </p:nvSpPr>
        <p:spPr bwMode="auto">
          <a:xfrm>
            <a:off x="8112125" y="2492375"/>
            <a:ext cx="1223963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3017" name="Text Box 9">
            <a:extLst>
              <a:ext uri="{FF2B5EF4-FFF2-40B4-BE49-F238E27FC236}">
                <a16:creationId xmlns:a16="http://schemas.microsoft.com/office/drawing/2014/main" id="{83FBE315-3F43-4DFF-B962-1F6910AC63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2538" y="2636838"/>
            <a:ext cx="1798637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pt-BR" altLang="pt-BR" sz="1800">
                <a:solidFill>
                  <a:schemeClr val="accent2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Tendências</a:t>
            </a:r>
            <a:r>
              <a:rPr lang="pt-BR" altLang="pt-BR" sz="1800">
                <a:latin typeface="Verdana" panose="020B060403050404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3018" name="Line 10">
            <a:extLst>
              <a:ext uri="{FF2B5EF4-FFF2-40B4-BE49-F238E27FC236}">
                <a16:creationId xmlns:a16="http://schemas.microsoft.com/office/drawing/2014/main" id="{F4B5B345-D492-4560-AE2B-6428807FCE24}"/>
              </a:ext>
            </a:extLst>
          </p:cNvPr>
          <p:cNvSpPr>
            <a:spLocks noChangeShapeType="1"/>
          </p:cNvSpPr>
          <p:nvPr/>
        </p:nvSpPr>
        <p:spPr bwMode="auto">
          <a:xfrm>
            <a:off x="4583113" y="2997200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3020" name="Line 12">
            <a:extLst>
              <a:ext uri="{FF2B5EF4-FFF2-40B4-BE49-F238E27FC236}">
                <a16:creationId xmlns:a16="http://schemas.microsoft.com/office/drawing/2014/main" id="{0F9F2497-205F-4B94-BABB-8D82520B7714}"/>
              </a:ext>
            </a:extLst>
          </p:cNvPr>
          <p:cNvSpPr>
            <a:spLocks noChangeShapeType="1"/>
          </p:cNvSpPr>
          <p:nvPr/>
        </p:nvSpPr>
        <p:spPr bwMode="auto">
          <a:xfrm>
            <a:off x="5375275" y="2997200"/>
            <a:ext cx="187325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3021" name="Text Box 13">
            <a:extLst>
              <a:ext uri="{FF2B5EF4-FFF2-40B4-BE49-F238E27FC236}">
                <a16:creationId xmlns:a16="http://schemas.microsoft.com/office/drawing/2014/main" id="{379C591E-86FE-4D22-BE0E-C6239B1DA1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2038" y="3500438"/>
            <a:ext cx="1223962" cy="376237"/>
          </a:xfrm>
          <a:prstGeom prst="rect">
            <a:avLst/>
          </a:prstGeom>
          <a:solidFill>
            <a:srgbClr val="66FF33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pt-BR" altLang="pt-BR" sz="1800">
                <a:solidFill>
                  <a:schemeClr val="accent2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Choques</a:t>
            </a:r>
          </a:p>
        </p:txBody>
      </p:sp>
      <p:sp>
        <p:nvSpPr>
          <p:cNvPr id="43022" name="Line 14">
            <a:extLst>
              <a:ext uri="{FF2B5EF4-FFF2-40B4-BE49-F238E27FC236}">
                <a16:creationId xmlns:a16="http://schemas.microsoft.com/office/drawing/2014/main" id="{20C0E4C1-EF44-44C9-8DA5-09CB6FA5F89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08663" y="4076700"/>
            <a:ext cx="792162" cy="865188"/>
          </a:xfrm>
          <a:prstGeom prst="line">
            <a:avLst/>
          </a:prstGeom>
          <a:noFill/>
          <a:ln w="57150">
            <a:solidFill>
              <a:srgbClr val="66FF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3023" name="Line 15">
            <a:extLst>
              <a:ext uri="{FF2B5EF4-FFF2-40B4-BE49-F238E27FC236}">
                <a16:creationId xmlns:a16="http://schemas.microsoft.com/office/drawing/2014/main" id="{983723B9-11EB-4752-81B1-C061DBB4764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824788" y="2492375"/>
            <a:ext cx="287337" cy="1584325"/>
          </a:xfrm>
          <a:prstGeom prst="line">
            <a:avLst/>
          </a:prstGeom>
          <a:noFill/>
          <a:ln w="57150">
            <a:solidFill>
              <a:srgbClr val="66FF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3024" name="Line 16">
            <a:extLst>
              <a:ext uri="{FF2B5EF4-FFF2-40B4-BE49-F238E27FC236}">
                <a16:creationId xmlns:a16="http://schemas.microsoft.com/office/drawing/2014/main" id="{E83DD37D-E1F7-4B87-8C83-95B4F366A56E}"/>
              </a:ext>
            </a:extLst>
          </p:cNvPr>
          <p:cNvSpPr>
            <a:spLocks noChangeShapeType="1"/>
          </p:cNvSpPr>
          <p:nvPr/>
        </p:nvSpPr>
        <p:spPr bwMode="auto">
          <a:xfrm>
            <a:off x="5880100" y="3860800"/>
            <a:ext cx="4318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3025" name="Line 17">
            <a:extLst>
              <a:ext uri="{FF2B5EF4-FFF2-40B4-BE49-F238E27FC236}">
                <a16:creationId xmlns:a16="http://schemas.microsoft.com/office/drawing/2014/main" id="{BB56D5E1-836D-4A89-A247-23D987A7819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0" y="3500438"/>
            <a:ext cx="1800225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3029" name="Freeform 21">
            <a:extLst>
              <a:ext uri="{FF2B5EF4-FFF2-40B4-BE49-F238E27FC236}">
                <a16:creationId xmlns:a16="http://schemas.microsoft.com/office/drawing/2014/main" id="{DBE2293C-F392-486B-991C-747B551BCFDD}"/>
              </a:ext>
            </a:extLst>
          </p:cNvPr>
          <p:cNvSpPr>
            <a:spLocks/>
          </p:cNvSpPr>
          <p:nvPr/>
        </p:nvSpPr>
        <p:spPr bwMode="auto">
          <a:xfrm>
            <a:off x="4943475" y="2133600"/>
            <a:ext cx="3384550" cy="468313"/>
          </a:xfrm>
          <a:custGeom>
            <a:avLst/>
            <a:gdLst>
              <a:gd name="T0" fmla="*/ 0 w 2132"/>
              <a:gd name="T1" fmla="*/ 2147483646 h 295"/>
              <a:gd name="T2" fmla="*/ 2147483646 w 2132"/>
              <a:gd name="T3" fmla="*/ 2147483646 h 295"/>
              <a:gd name="T4" fmla="*/ 2147483646 w 2132"/>
              <a:gd name="T5" fmla="*/ 2147483646 h 29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32" h="295">
                <a:moveTo>
                  <a:pt x="0" y="295"/>
                </a:moveTo>
                <a:cubicBezTo>
                  <a:pt x="662" y="170"/>
                  <a:pt x="1324" y="46"/>
                  <a:pt x="1679" y="23"/>
                </a:cubicBezTo>
                <a:cubicBezTo>
                  <a:pt x="2034" y="0"/>
                  <a:pt x="2057" y="136"/>
                  <a:pt x="2132" y="15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30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30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430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43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43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430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430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30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3013" grpId="0"/>
      <p:bldP spid="43017" grpId="0" animBg="1"/>
      <p:bldP spid="4302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A7CB6347-0D74-456B-B050-4659DD48F21D}"/>
              </a:ext>
            </a:extLst>
          </p:cNvPr>
          <p:cNvGraphicFramePr>
            <a:graphicFrameLocks noGrp="1"/>
          </p:cNvGraphicFramePr>
          <p:nvPr/>
        </p:nvGraphicFramePr>
        <p:xfrm>
          <a:off x="152400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3CDCAFA8-1EE2-417B-B3F5-E040DC0E6726}"/>
              </a:ext>
            </a:extLst>
          </p:cNvPr>
          <p:cNvGraphicFramePr>
            <a:graphicFrameLocks noGrp="1"/>
          </p:cNvGraphicFramePr>
          <p:nvPr/>
        </p:nvGraphicFramePr>
        <p:xfrm>
          <a:off x="152400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0C7C9BC4-D426-4A26-8A0D-74C440B23E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altLang="pt-BR"/>
              <a:t>Distribuição de renda e inércia</a:t>
            </a:r>
          </a:p>
        </p:txBody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6FD04559-DD30-4E58-89FE-070717A1A58A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090738" y="1752600"/>
            <a:ext cx="8001000" cy="4484688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altLang="pt-BR" sz="2600"/>
              <a:t>Natureza dos choque:</a:t>
            </a:r>
          </a:p>
          <a:p>
            <a:pPr lvl="1" eaLnBrk="1" hangingPunct="1"/>
            <a:r>
              <a:rPr altLang="pt-BR" sz="2200"/>
              <a:t>demanda,</a:t>
            </a:r>
          </a:p>
          <a:p>
            <a:pPr lvl="1" eaLnBrk="1" hangingPunct="1"/>
            <a:r>
              <a:rPr altLang="pt-BR" sz="2200"/>
              <a:t>custo </a:t>
            </a:r>
          </a:p>
          <a:p>
            <a:pPr lvl="1" eaLnBrk="1" hangingPunct="1"/>
            <a:r>
              <a:rPr altLang="pt-BR" sz="2200"/>
              <a:t>busca de alteração da posição distributiva relativa</a:t>
            </a:r>
          </a:p>
          <a:p>
            <a:pPr eaLnBrk="1" hangingPunct="1"/>
            <a:r>
              <a:rPr altLang="pt-BR" sz="2600"/>
              <a:t>Com inflação inercial</a:t>
            </a:r>
          </a:p>
          <a:p>
            <a:pPr lvl="1" eaLnBrk="1" hangingPunct="1"/>
            <a:r>
              <a:rPr altLang="pt-BR" sz="2400"/>
              <a:t>Mecanismos de indexação</a:t>
            </a:r>
            <a:endParaRPr altLang="pt-BR" sz="2200"/>
          </a:p>
          <a:p>
            <a:pPr lvl="1" eaLnBrk="1" hangingPunct="1"/>
            <a:r>
              <a:rPr altLang="pt-BR" sz="2200"/>
              <a:t>Conflito distributivo passivo</a:t>
            </a:r>
          </a:p>
          <a:p>
            <a:pPr lvl="2" eaLnBrk="1" hangingPunct="1"/>
            <a:r>
              <a:rPr altLang="pt-BR" sz="2100"/>
              <a:t>Com inflação inercial – perfil da distribuição só pode ser captado ao longo de um dado período de tempo</a:t>
            </a:r>
          </a:p>
          <a:p>
            <a:pPr lvl="2" eaLnBrk="1" hangingPunct="1"/>
            <a:r>
              <a:rPr altLang="pt-BR" sz="2100"/>
              <a:t>Em um dado momento – situação distorcida</a:t>
            </a:r>
          </a:p>
          <a:p>
            <a:pPr eaLnBrk="1" hangingPunct="1"/>
            <a:endParaRPr altLang="pt-BR" sz="260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93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93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ítulo 1">
            <a:extLst>
              <a:ext uri="{FF2B5EF4-FFF2-40B4-BE49-F238E27FC236}">
                <a16:creationId xmlns:a16="http://schemas.microsoft.com/office/drawing/2014/main" id="{90FF4CF8-0F4B-460C-9DA8-C0E3A8001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pt-BR" sz="3600"/>
              <a:t>O (des) ajuste interno fruto do ajuste externo </a:t>
            </a:r>
          </a:p>
        </p:txBody>
      </p:sp>
      <p:sp>
        <p:nvSpPr>
          <p:cNvPr id="14339" name="Espaço Reservado para Conteúdo 2">
            <a:extLst>
              <a:ext uri="{FF2B5EF4-FFF2-40B4-BE49-F238E27FC236}">
                <a16:creationId xmlns:a16="http://schemas.microsoft.com/office/drawing/2014/main" id="{18B9127E-C9A6-4B7E-A3BE-AFC2B73832E4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604838" y="1600200"/>
            <a:ext cx="10482262" cy="4572000"/>
          </a:xfrm>
        </p:spPr>
        <p:txBody>
          <a:bodyPr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>
              <a:defRPr/>
            </a:pPr>
            <a:r>
              <a:rPr altLang="pt-BR" sz="4000"/>
              <a:t>Situação externa e seu ajuste possui dois tipos de impactos sobre contas publicas </a:t>
            </a:r>
          </a:p>
          <a:p>
            <a:pPr lvl="1">
              <a:defRPr/>
            </a:pPr>
            <a:r>
              <a:rPr altLang="pt-BR" sz="4000"/>
              <a:t>Elevação do custo da divida e problema na obtenção dos recursos para fazer frente a este custo</a:t>
            </a:r>
          </a:p>
          <a:p>
            <a:pPr lvl="1">
              <a:defRPr/>
            </a:pPr>
            <a:r>
              <a:rPr altLang="pt-BR" sz="4000"/>
              <a:t>Natureza da politica econômica para fazer frente ao ajuste externo tem implicações negativas sobre as contas publicas </a:t>
            </a:r>
          </a:p>
        </p:txBody>
      </p:sp>
    </p:spTree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F185DB75-A199-420B-BA52-B39AECAA09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altLang="pt-BR"/>
              <a:t>Inflação e Conflito distributivo </a:t>
            </a:r>
          </a:p>
        </p:txBody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5D4AD1E6-F0BF-48E0-B688-7637E57B668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847850" y="1752600"/>
            <a:ext cx="8569325" cy="462915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altLang="pt-BR" sz="2600"/>
              <a:t>L.C.Bresser Pereira e Y. Nakano (1983) 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altLang="pt-BR" sz="1800" i="1">
                <a:effectLst>
                  <a:outerShdw blurRad="38100" dist="38100" dir="2700000" algn="tl">
                    <a:srgbClr val="C0C0C0"/>
                  </a:outerShdw>
                </a:effectLst>
              </a:rPr>
              <a:t>“Fatores aceleradores, mantenedores e sancionadores da Inflação”</a:t>
            </a:r>
          </a:p>
          <a:p>
            <a:pPr eaLnBrk="1" hangingPunct="1">
              <a:defRPr/>
            </a:pPr>
            <a:r>
              <a:rPr altLang="pt-BR" sz="1800"/>
              <a:t>Palavra inércia não explicita</a:t>
            </a:r>
          </a:p>
          <a:p>
            <a:pPr eaLnBrk="1" hangingPunct="1">
              <a:lnSpc>
                <a:spcPct val="75000"/>
              </a:lnSpc>
              <a:defRPr/>
            </a:pPr>
            <a:r>
              <a:rPr altLang="pt-BR" sz="1800"/>
              <a:t>Empresários, trabalhadores e burocratas </a:t>
            </a:r>
          </a:p>
          <a:p>
            <a:pPr eaLnBrk="1" hangingPunct="1">
              <a:lnSpc>
                <a:spcPct val="75000"/>
              </a:lnSpc>
              <a:buFont typeface="Wingdings" panose="05000000000000000000" pitchFamily="2" charset="2"/>
              <a:buNone/>
              <a:defRPr/>
            </a:pPr>
            <a:r>
              <a:rPr altLang="pt-BR" sz="1800"/>
              <a:t>	estão em constante disputa por</a:t>
            </a:r>
            <a:r>
              <a:rPr altLang="pt-BR" sz="1800" i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altLang="pt-BR" sz="1800"/>
              <a:t>sua </a:t>
            </a:r>
          </a:p>
          <a:p>
            <a:pPr eaLnBrk="1" hangingPunct="1">
              <a:lnSpc>
                <a:spcPct val="75000"/>
              </a:lnSpc>
              <a:buFont typeface="Wingdings" panose="05000000000000000000" pitchFamily="2" charset="2"/>
              <a:buNone/>
              <a:defRPr/>
            </a:pPr>
            <a:r>
              <a:rPr altLang="pt-BR" sz="1800"/>
              <a:t>	participação na renda</a:t>
            </a:r>
          </a:p>
          <a:p>
            <a:pPr lvl="1" eaLnBrk="1" hangingPunct="1">
              <a:defRPr/>
            </a:pPr>
            <a:r>
              <a:rPr altLang="pt-BR"/>
              <a:t>ninguém quer perder sua fatia da renda</a:t>
            </a:r>
          </a:p>
          <a:p>
            <a:pPr lvl="1" eaLnBrk="1" hangingPunct="1">
              <a:defRPr/>
            </a:pPr>
            <a:r>
              <a:rPr altLang="pt-BR"/>
              <a:t>Recupera parte das idéias de Rangel</a:t>
            </a:r>
          </a:p>
          <a:p>
            <a:pPr lvl="1" eaLnBrk="1" hangingPunct="1">
              <a:defRPr/>
            </a:pPr>
            <a:r>
              <a:rPr altLang="pt-BR"/>
              <a:t>Fatores aceleradores – aumentos de alguns preços </a:t>
            </a:r>
          </a:p>
          <a:p>
            <a:pPr lvl="2" eaLnBrk="1" hangingPunct="1">
              <a:defRPr/>
            </a:pPr>
            <a:r>
              <a:rPr altLang="pt-BR" sz="1600"/>
              <a:t>alteração de preços relativos – busca de melhor participação da renda destes setores </a:t>
            </a:r>
          </a:p>
          <a:p>
            <a:pPr lvl="1" eaLnBrk="1" hangingPunct="1">
              <a:defRPr/>
            </a:pPr>
            <a:r>
              <a:rPr altLang="pt-BR"/>
              <a:t>Fatores mantenedores - defesa dos outros agentes  - mecanismos de indexação</a:t>
            </a:r>
          </a:p>
          <a:p>
            <a:pPr lvl="2" eaLnBrk="1" hangingPunct="1">
              <a:defRPr/>
            </a:pPr>
            <a:r>
              <a:rPr altLang="pt-BR" sz="1600"/>
              <a:t> assincronia dos reajustes</a:t>
            </a:r>
          </a:p>
          <a:p>
            <a:pPr lvl="2" eaLnBrk="1" hangingPunct="1">
              <a:defRPr/>
            </a:pPr>
            <a:r>
              <a:rPr altLang="pt-BR" sz="1600" i="1">
                <a:effectLst>
                  <a:outerShdw blurRad="38100" dist="38100" dir="2700000" algn="tl">
                    <a:srgbClr val="C0C0C0"/>
                  </a:outerShdw>
                </a:effectLst>
              </a:rPr>
              <a:t>Problema de coordenação</a:t>
            </a:r>
          </a:p>
        </p:txBody>
      </p:sp>
      <p:pic>
        <p:nvPicPr>
          <p:cNvPr id="38916" name="Picture 4" descr="Ver imagem em tamanho grande">
            <a:hlinkClick r:id="rId2"/>
            <a:extLst>
              <a:ext uri="{FF2B5EF4-FFF2-40B4-BE49-F238E27FC236}">
                <a16:creationId xmlns:a16="http://schemas.microsoft.com/office/drawing/2014/main" id="{05A34517-7F0C-48AD-9E89-4AA0B7809A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4425" y="2636838"/>
            <a:ext cx="1511300" cy="151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7" name="Picture 5" descr="PB390Bresser">
            <a:hlinkClick r:id="rId4"/>
            <a:extLst>
              <a:ext uri="{FF2B5EF4-FFF2-40B4-BE49-F238E27FC236}">
                <a16:creationId xmlns:a16="http://schemas.microsoft.com/office/drawing/2014/main" id="{80656CB5-C9A7-4BF9-8C1B-4CDFA9A4F8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5725" y="2636838"/>
            <a:ext cx="1368425" cy="151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11739C25-140C-400C-9374-78FC49229C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altLang="pt-BR"/>
              <a:t>Debate sobre inflação inercial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05562280-8715-4C8B-9C9A-92A4239AE6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90738" y="1700213"/>
            <a:ext cx="8181975" cy="4484687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altLang="pt-BR" sz="2100" dirty="0"/>
              <a:t>Desvencilha-se, em parte, do antigo rotulo: 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altLang="pt-BR" sz="2100" dirty="0"/>
              <a:t>estruturalismo x monetarismo</a:t>
            </a:r>
          </a:p>
          <a:p>
            <a:pPr eaLnBrk="1" hangingPunct="1">
              <a:defRPr/>
            </a:pPr>
            <a:r>
              <a:rPr altLang="pt-BR" sz="2100" dirty="0"/>
              <a:t>Debate dos anos 80 alinha:</a:t>
            </a:r>
          </a:p>
          <a:p>
            <a:pPr lvl="1" eaLnBrk="1" hangingPunct="1">
              <a:defRPr/>
            </a:pPr>
            <a:r>
              <a:rPr altLang="pt-BR" sz="2000" dirty="0"/>
              <a:t>Ortodoxos: </a:t>
            </a:r>
          </a:p>
          <a:p>
            <a:pPr lvl="2" eaLnBrk="1" hangingPunct="1">
              <a:defRPr/>
            </a:pPr>
            <a:r>
              <a:rPr altLang="pt-BR" sz="1800" dirty="0"/>
              <a:t>antigo diagnostico, acrescido da perspectiva </a:t>
            </a:r>
            <a:r>
              <a:rPr altLang="pt-BR" sz="1800" dirty="0" err="1"/>
              <a:t>expectacional</a:t>
            </a:r>
            <a:r>
              <a:rPr altLang="pt-BR" sz="1800" dirty="0"/>
              <a:t> </a:t>
            </a:r>
          </a:p>
          <a:p>
            <a:pPr lvl="2" eaLnBrk="1" hangingPunct="1">
              <a:defRPr/>
            </a:pPr>
            <a:r>
              <a:rPr altLang="pt-BR" sz="1800" dirty="0"/>
              <a:t>Aprofundar antigas receitas: aperto monetário e recessão</a:t>
            </a:r>
          </a:p>
          <a:p>
            <a:pPr lvl="1" eaLnBrk="1" hangingPunct="1">
              <a:defRPr/>
            </a:pPr>
            <a:r>
              <a:rPr altLang="pt-BR" sz="2000" dirty="0"/>
              <a:t>Heterodoxos: </a:t>
            </a:r>
          </a:p>
          <a:p>
            <a:pPr lvl="2" eaLnBrk="1" hangingPunct="1">
              <a:defRPr/>
            </a:pPr>
            <a:r>
              <a:rPr altLang="pt-BR" sz="1800" dirty="0"/>
              <a:t>Posições variadas </a:t>
            </a:r>
          </a:p>
          <a:p>
            <a:pPr lvl="2" eaLnBrk="1" hangingPunct="1">
              <a:defRPr/>
            </a:pPr>
            <a:r>
              <a:rPr altLang="pt-BR" sz="1800" dirty="0"/>
              <a:t>Receitas não convencionais – ataque às tendências </a:t>
            </a:r>
          </a:p>
          <a:p>
            <a:pPr eaLnBrk="1" hangingPunct="1">
              <a:defRPr/>
            </a:pPr>
            <a:r>
              <a:rPr altLang="pt-BR" sz="2100" dirty="0"/>
              <a:t>Ortodoxos problema: </a:t>
            </a:r>
          </a:p>
          <a:p>
            <a:pPr lvl="1" eaLnBrk="1" hangingPunct="1">
              <a:defRPr/>
            </a:pPr>
            <a:r>
              <a:rPr altLang="pt-BR" sz="2000" dirty="0"/>
              <a:t>recessão de 81/83 inócua em relação à inflação</a:t>
            </a:r>
          </a:p>
          <a:p>
            <a:pPr lvl="1" eaLnBrk="1" hangingPunct="1">
              <a:defRPr/>
            </a:pPr>
            <a:r>
              <a:rPr altLang="pt-BR" sz="2000" dirty="0"/>
              <a:t>Associados ao regime autoritário</a:t>
            </a:r>
          </a:p>
        </p:txBody>
      </p:sp>
    </p:spTree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660" name="Object 4">
            <a:extLst>
              <a:ext uri="{FF2B5EF4-FFF2-40B4-BE49-F238E27FC236}">
                <a16:creationId xmlns:a16="http://schemas.microsoft.com/office/drawing/2014/main" id="{BF833300-425D-4E85-9F43-BC8D97E996E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16275" y="2492375"/>
          <a:ext cx="2105025" cy="218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8" name="Clip" r:id="rId3" imgW="1063467" imgH="2287818" progId="MS_ClipArt_Gallery.2">
                  <p:embed/>
                </p:oleObj>
              </mc:Choice>
              <mc:Fallback>
                <p:oleObj name="Clip" r:id="rId3" imgW="1063467" imgH="2287818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6275" y="2492375"/>
                        <a:ext cx="2105025" cy="2185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87" name="Text Box 5">
            <a:extLst>
              <a:ext uri="{FF2B5EF4-FFF2-40B4-BE49-F238E27FC236}">
                <a16:creationId xmlns:a16="http://schemas.microsoft.com/office/drawing/2014/main" id="{B232FFAA-F078-4E5F-AE5F-D92395370E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9600" y="1989138"/>
            <a:ext cx="2808288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pt-BR" altLang="pt-BR" sz="6000">
                <a:solidFill>
                  <a:srgbClr val="0066FF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O   que fazer ?</a:t>
            </a:r>
            <a:r>
              <a:rPr lang="pt-BR" altLang="pt-BR" sz="1800">
                <a:latin typeface="Verdana" panose="020B0604030504040204" pitchFamily="34" charset="0"/>
                <a:cs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AB7996D6-AE09-4676-84CC-1B5FAFD124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altLang="pt-BR" sz="3400"/>
              <a:t>Duas formas de atacar inflação inercial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2E37EA08-A207-4471-80EC-98330F1FB14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090738" y="1752600"/>
            <a:ext cx="8253412" cy="4556125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altLang="pt-BR"/>
              <a:t>Receituário ortodoxo: </a:t>
            </a:r>
          </a:p>
          <a:p>
            <a:pPr lvl="1" eaLnBrk="1" hangingPunct="1"/>
            <a:r>
              <a:rPr altLang="pt-BR" sz="2400"/>
              <a:t>Choques desaceleracionistas </a:t>
            </a:r>
          </a:p>
          <a:p>
            <a:pPr lvl="1" eaLnBrk="1" hangingPunct="1"/>
            <a:r>
              <a:rPr altLang="pt-BR" sz="2400"/>
              <a:t>quebrar a inércia inflacionária com choques fortes o suficiente para reverter expectativas </a:t>
            </a:r>
          </a:p>
          <a:p>
            <a:pPr lvl="1" eaLnBrk="1" hangingPunct="1"/>
            <a:r>
              <a:rPr altLang="pt-BR" sz="2400"/>
              <a:t>Expectativas principal mecanismo informal de transmissão da tendência</a:t>
            </a:r>
          </a:p>
          <a:p>
            <a:pPr lvl="1" eaLnBrk="1" hangingPunct="1"/>
            <a:r>
              <a:rPr altLang="pt-BR" sz="2400"/>
              <a:t>Necessário reverter expectativas ruins </a:t>
            </a:r>
          </a:p>
          <a:p>
            <a:pPr eaLnBrk="1" hangingPunct="1"/>
            <a:r>
              <a:rPr altLang="pt-BR"/>
              <a:t>Receituário heterodoxo:</a:t>
            </a:r>
          </a:p>
          <a:p>
            <a:pPr lvl="1" eaLnBrk="1" hangingPunct="1"/>
            <a:r>
              <a:rPr altLang="pt-BR" sz="2400"/>
              <a:t>atacar diretamente a tendência </a:t>
            </a:r>
          </a:p>
          <a:p>
            <a:pPr lvl="1" eaLnBrk="1" hangingPunct="1"/>
            <a:r>
              <a:rPr altLang="pt-BR" sz="2400"/>
              <a:t>custos da alternativa anterior muito elevados </a:t>
            </a:r>
          </a:p>
        </p:txBody>
      </p:sp>
    </p:spTree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522A6423-54A7-4F7D-910D-BA1CBEF9EA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altLang="pt-BR"/>
              <a:t>Várias possibilidades: 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1BB62FD5-772B-4FB2-8BCB-80AF3A797F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571500" indent="-571500" eaLnBrk="1" hangingPunct="1">
              <a:buFont typeface="Wingdings" panose="05000000000000000000" pitchFamily="2" charset="2"/>
              <a:buNone/>
            </a:pPr>
            <a:r>
              <a:rPr altLang="pt-BR"/>
              <a:t>Debate em torno de Tancredo Neves:   3 propostas principais na mesa:</a:t>
            </a:r>
          </a:p>
          <a:p>
            <a:pPr marL="571500" indent="-571500" eaLnBrk="1" hangingPunct="1">
              <a:buFont typeface="Wingdings" panose="05000000000000000000" pitchFamily="2" charset="2"/>
              <a:buNone/>
            </a:pPr>
            <a:endParaRPr altLang="pt-BR"/>
          </a:p>
          <a:p>
            <a:pPr marL="571500" indent="-571500" eaLnBrk="1" hangingPunct="1">
              <a:buFont typeface="Wingdings" panose="05000000000000000000" pitchFamily="2" charset="2"/>
              <a:buAutoNum type="arabicPeriod"/>
            </a:pPr>
            <a:r>
              <a:rPr altLang="pt-BR"/>
              <a:t>Choque Ortodoxo</a:t>
            </a:r>
          </a:p>
          <a:p>
            <a:pPr marL="571500" indent="-571500" eaLnBrk="1" hangingPunct="1">
              <a:buFont typeface="Wingdings" panose="05000000000000000000" pitchFamily="2" charset="2"/>
              <a:buNone/>
            </a:pPr>
            <a:endParaRPr altLang="pt-BR"/>
          </a:p>
          <a:p>
            <a:pPr marL="571500" indent="-571500" algn="ctr" eaLnBrk="1" hangingPunct="1">
              <a:buFont typeface="Wingdings" panose="05000000000000000000" pitchFamily="2" charset="2"/>
              <a:buAutoNum type="arabicPeriod" startAt="2"/>
            </a:pPr>
            <a:r>
              <a:rPr altLang="pt-BR"/>
              <a:t>Pacto Social</a:t>
            </a:r>
          </a:p>
          <a:p>
            <a:pPr marL="571500" indent="-571500" algn="ctr" eaLnBrk="1" hangingPunct="1">
              <a:buFont typeface="Wingdings" panose="05000000000000000000" pitchFamily="2" charset="2"/>
              <a:buNone/>
            </a:pPr>
            <a:endParaRPr altLang="pt-BR"/>
          </a:p>
          <a:p>
            <a:pPr marL="571500" indent="-571500" algn="r" eaLnBrk="1" hangingPunct="1">
              <a:buFont typeface="Wingdings" panose="05000000000000000000" pitchFamily="2" charset="2"/>
              <a:buAutoNum type="arabicPeriod" startAt="3"/>
            </a:pPr>
            <a:r>
              <a:rPr altLang="pt-BR"/>
              <a:t>Desindexação </a:t>
            </a:r>
          </a:p>
        </p:txBody>
      </p:sp>
    </p:spTree>
  </p:cSld>
  <p:clrMapOvr>
    <a:masterClrMapping/>
  </p:clrMapOvr>
  <p:transition spd="med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FFB1FD4C-B03B-4778-A4D1-84FB84F029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altLang="pt-BR"/>
              <a:t>Choque Ortodoxo</a:t>
            </a:r>
          </a:p>
        </p:txBody>
      </p:sp>
      <p:graphicFrame>
        <p:nvGraphicFramePr>
          <p:cNvPr id="72708" name="Object 4">
            <a:extLst>
              <a:ext uri="{FF2B5EF4-FFF2-40B4-BE49-F238E27FC236}">
                <a16:creationId xmlns:a16="http://schemas.microsoft.com/office/drawing/2014/main" id="{DF7073C1-95DB-4E1F-A5B5-74316FAE201F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7967663" y="2695575"/>
          <a:ext cx="2286000" cy="174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5" name="Clip" r:id="rId3" imgW="2286383" imgH="1741569" progId="MS_ClipArt_Gallery.2">
                  <p:embed/>
                </p:oleObj>
              </mc:Choice>
              <mc:Fallback>
                <p:oleObj name="Clip" r:id="rId3" imgW="2286383" imgH="1741569" progId="MS_ClipArt_Gallery.2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67663" y="2695575"/>
                        <a:ext cx="2286000" cy="174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4" name="Rectangle 3">
            <a:extLst>
              <a:ext uri="{FF2B5EF4-FFF2-40B4-BE49-F238E27FC236}">
                <a16:creationId xmlns:a16="http://schemas.microsoft.com/office/drawing/2014/main" id="{F8B765DC-E8FA-4015-B773-322CF6411BB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524000" y="1700213"/>
            <a:ext cx="8913813" cy="4629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altLang="pt-BR" sz="4000"/>
              <a:t>Visão da Ortodoxia clássica</a:t>
            </a:r>
          </a:p>
          <a:p>
            <a:pPr lvl="1" eaLnBrk="1" hangingPunct="1">
              <a:buFont typeface="Wingdings" panose="05000000000000000000" pitchFamily="2" charset="2"/>
              <a:buChar char="v"/>
            </a:pPr>
            <a:r>
              <a:rPr altLang="pt-BR" sz="3200"/>
              <a:t>Problema emissões e déficit público</a:t>
            </a:r>
          </a:p>
          <a:p>
            <a:pPr lvl="1" eaLnBrk="1" hangingPunct="1">
              <a:buFont typeface="Wingdings" panose="05000000000000000000" pitchFamily="2" charset="2"/>
              <a:buChar char="v"/>
            </a:pPr>
            <a:r>
              <a:rPr altLang="pt-BR" sz="3200"/>
              <a:t>Necessário:</a:t>
            </a:r>
          </a:p>
          <a:p>
            <a:pPr lvl="2" eaLnBrk="1" hangingPunct="1"/>
            <a:r>
              <a:rPr altLang="pt-BR" sz="2800"/>
              <a:t>Congelamento de crédito</a:t>
            </a:r>
          </a:p>
          <a:p>
            <a:pPr lvl="2" eaLnBrk="1" hangingPunct="1"/>
            <a:r>
              <a:rPr altLang="pt-BR" sz="2800"/>
              <a:t>Corte de gastos</a:t>
            </a:r>
          </a:p>
          <a:p>
            <a:pPr lvl="2" eaLnBrk="1" hangingPunct="1"/>
            <a:r>
              <a:rPr altLang="pt-BR" sz="2800"/>
              <a:t>Reforma tributária</a:t>
            </a:r>
          </a:p>
          <a:p>
            <a:pPr lvl="1" eaLnBrk="1" hangingPunct="1">
              <a:buFont typeface="Wingdings" panose="05000000000000000000" pitchFamily="2" charset="2"/>
              <a:buChar char="v"/>
            </a:pPr>
            <a:r>
              <a:rPr altLang="pt-BR" sz="3200"/>
              <a:t>Ajuste com o FMI – parcial (só externo)</a:t>
            </a:r>
          </a:p>
          <a:p>
            <a:pPr lvl="2" eaLnBrk="1" hangingPunct="1"/>
            <a:r>
              <a:rPr altLang="pt-BR" sz="2800"/>
              <a:t>Não ataca cerne do problema fiscal brasileiro </a:t>
            </a:r>
          </a:p>
          <a:p>
            <a:pPr lvl="1" eaLnBrk="1" hangingPunct="1">
              <a:buFont typeface="Wingdings" panose="05000000000000000000" pitchFamily="2" charset="2"/>
              <a:buChar char="v"/>
            </a:pPr>
            <a:r>
              <a:rPr altLang="pt-BR" sz="3200"/>
              <a:t>Aprofundar ajuste e reverter expectativas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A0FD93C4-D37A-45D4-ACA7-F2CAC016EB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47850" y="-176213"/>
            <a:ext cx="10668000" cy="1216026"/>
          </a:xfrm>
        </p:spPr>
        <p:txBody>
          <a:bodyPr/>
          <a:lstStyle/>
          <a:p>
            <a:pPr eaLnBrk="1" hangingPunct="1"/>
            <a:r>
              <a:rPr altLang="pt-BR"/>
              <a:t>Pacto Social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9A28AD28-2678-4F31-9C21-2E99DF56F28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422275" y="1628775"/>
            <a:ext cx="7113588" cy="4032250"/>
          </a:xfrm>
        </p:spPr>
        <p:txBody>
          <a:bodyPr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altLang="pt-BR" sz="2800"/>
              <a:t>Se problema principal conflito distributivo </a:t>
            </a:r>
          </a:p>
          <a:p>
            <a:pPr lvl="1" eaLnBrk="1" hangingPunct="1">
              <a:defRPr/>
            </a:pPr>
            <a:r>
              <a:rPr altLang="pt-BR" sz="2400"/>
              <a:t>Necessário estabilizar o conflito  para isto necessário estabelecer uma coalizão – pacto social</a:t>
            </a:r>
          </a:p>
          <a:p>
            <a:pPr lvl="1" eaLnBrk="1" hangingPunct="1">
              <a:defRPr/>
            </a:pPr>
            <a:r>
              <a:rPr altLang="pt-BR" sz="2400"/>
              <a:t>Proposto por economistas da Unicamp e do PMDB</a:t>
            </a:r>
          </a:p>
          <a:p>
            <a:pPr lvl="1" eaLnBrk="1" hangingPunct="1">
              <a:defRPr/>
            </a:pPr>
            <a:r>
              <a:rPr altLang="pt-BR" sz="2400"/>
              <a:t>Vem junto com processo de redemocratização e promoção de um acordo arbitrado pelo governo </a:t>
            </a:r>
          </a:p>
          <a:p>
            <a:pPr lvl="2" eaLnBrk="1" hangingPunct="1">
              <a:defRPr/>
            </a:pPr>
            <a:r>
              <a:rPr altLang="pt-BR" sz="2000"/>
              <a:t>Se todos concordassem em não aumentar seus preços e não elevarem seus </a:t>
            </a:r>
            <a:r>
              <a:rPr altLang="pt-BR" sz="2000" i="1"/>
              <a:t>mark-up </a:t>
            </a:r>
            <a:r>
              <a:rPr altLang="pt-BR" sz="2000"/>
              <a:t>– inflação viria abaixo</a:t>
            </a:r>
          </a:p>
        </p:txBody>
      </p:sp>
      <p:graphicFrame>
        <p:nvGraphicFramePr>
          <p:cNvPr id="75780" name="Object 4">
            <a:extLst>
              <a:ext uri="{FF2B5EF4-FFF2-40B4-BE49-F238E27FC236}">
                <a16:creationId xmlns:a16="http://schemas.microsoft.com/office/drawing/2014/main" id="{1A5A8F5E-F01D-41C5-8088-18DA180791B7}"/>
              </a:ext>
            </a:extLst>
          </p:cNvPr>
          <p:cNvGraphicFramePr>
            <a:graphicFrameLocks noGrp="1" noChangeAspect="1"/>
          </p:cNvGraphicFramePr>
          <p:nvPr>
            <p:ph type="clipArt" sz="half" idx="2"/>
          </p:nvPr>
        </p:nvGraphicFramePr>
        <p:xfrm>
          <a:off x="7608888" y="2147888"/>
          <a:ext cx="2679700" cy="2684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0" name="Clip" r:id="rId3" imgW="3452813" imgH="3459163" progId="MS_ClipArt_Gallery.2">
                  <p:embed/>
                </p:oleObj>
              </mc:Choice>
              <mc:Fallback>
                <p:oleObj name="Clip" r:id="rId3" imgW="3452813" imgH="3459163" progId="MS_ClipArt_Gallery.2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08888" y="2147888"/>
                        <a:ext cx="2679700" cy="2684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09" name="Text Box 6">
            <a:extLst>
              <a:ext uri="{FF2B5EF4-FFF2-40B4-BE49-F238E27FC236}">
                <a16:creationId xmlns:a16="http://schemas.microsoft.com/office/drawing/2014/main" id="{A15A121A-6C6A-49EA-B38E-71AD1A34DA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975" y="5940425"/>
            <a:ext cx="11198225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0066FF"/>
              </a:buClr>
              <a:buSzPct val="105000"/>
              <a:buFont typeface="Wingdings" panose="05000000000000000000" pitchFamily="2" charset="2"/>
              <a:buChar char="Ø"/>
            </a:pPr>
            <a:r>
              <a:rPr lang="pt-BR" altLang="pt-BR">
                <a:latin typeface="Verdana" panose="020B0604030504040204" pitchFamily="34" charset="0"/>
                <a:cs typeface="Arial" panose="020B0604020202020204" pitchFamily="34" charset="0"/>
              </a:rPr>
              <a:t>  Necessário ação para diminuição da incerteza, ampliação horizonte de cálculo, renegociação da dívida externa e ajuste patrimonial do Estado</a:t>
            </a:r>
          </a:p>
          <a:p>
            <a:pPr lvl="2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t-BR" altLang="pt-BR" sz="1800">
              <a:latin typeface="Verdana" panose="020B060403050404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endParaRPr lang="pt-BR" altLang="pt-BR" sz="1800"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15DF0359-ECEB-48C8-9775-E4174C9336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altLang="pt-BR"/>
              <a:t>Desindexação 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51EB2112-3EF9-4CCF-A47C-31ED8F0333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63613" y="1952625"/>
            <a:ext cx="9982200" cy="45720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571500" indent="-571500" eaLnBrk="1" hangingPunct="1"/>
            <a:r>
              <a:rPr altLang="pt-BR" sz="2600"/>
              <a:t>Problemas mecanismos formais e informais de indexação </a:t>
            </a:r>
          </a:p>
          <a:p>
            <a:pPr marL="966788" lvl="1" indent="-495300" eaLnBrk="1" hangingPunct="1"/>
            <a:r>
              <a:rPr altLang="pt-BR" sz="2200"/>
              <a:t>Pacto social difícil de se construir</a:t>
            </a:r>
          </a:p>
          <a:p>
            <a:pPr marL="966788" lvl="1" indent="-495300" eaLnBrk="1" hangingPunct="1"/>
            <a:r>
              <a:rPr altLang="pt-BR" sz="2200"/>
              <a:t>Desindexação – pacto de adesão não voluntaria</a:t>
            </a:r>
          </a:p>
          <a:p>
            <a:pPr marL="571500" indent="-571500" eaLnBrk="1" hangingPunct="1"/>
            <a:r>
              <a:rPr altLang="pt-BR" sz="2600"/>
              <a:t>Duas opções de combate:</a:t>
            </a:r>
          </a:p>
          <a:p>
            <a:pPr marL="966788" lvl="1" indent="-495300" eaLnBrk="1" hangingPunct="1">
              <a:buFont typeface="Wingdings" panose="05000000000000000000" pitchFamily="2" charset="2"/>
              <a:buAutoNum type="alphaLcParenR"/>
            </a:pPr>
            <a:r>
              <a:rPr altLang="pt-BR" sz="2200"/>
              <a:t>Choque heterodoxo (congelamento)</a:t>
            </a:r>
          </a:p>
          <a:p>
            <a:pPr marL="966788" lvl="1" indent="-495300" eaLnBrk="1" hangingPunct="1">
              <a:buFont typeface="Wingdings" panose="05000000000000000000" pitchFamily="2" charset="2"/>
              <a:buNone/>
            </a:pPr>
            <a:r>
              <a:rPr altLang="pt-BR" sz="2200"/>
              <a:t>	Francisco Lopes </a:t>
            </a:r>
          </a:p>
          <a:p>
            <a:pPr marL="966788" lvl="1" indent="-495300" eaLnBrk="1" hangingPunct="1">
              <a:buFont typeface="Wingdings" panose="05000000000000000000" pitchFamily="2" charset="2"/>
              <a:buAutoNum type="alphaLcParenR"/>
            </a:pPr>
            <a:r>
              <a:rPr altLang="pt-BR" sz="2200"/>
              <a:t>Proposta Larida </a:t>
            </a:r>
          </a:p>
          <a:p>
            <a:pPr marL="966788" lvl="1" indent="-495300" eaLnBrk="1" hangingPunct="1">
              <a:buFont typeface="Wingdings" panose="05000000000000000000" pitchFamily="2" charset="2"/>
              <a:buNone/>
            </a:pPr>
            <a:r>
              <a:rPr altLang="pt-BR" sz="2200"/>
              <a:t>	(desindexação por indexação total) </a:t>
            </a:r>
          </a:p>
          <a:p>
            <a:pPr marL="966788" lvl="1" indent="-495300" eaLnBrk="1" hangingPunct="1">
              <a:buFont typeface="Wingdings" panose="05000000000000000000" pitchFamily="2" charset="2"/>
              <a:buNone/>
            </a:pPr>
            <a:r>
              <a:rPr altLang="pt-BR" sz="2200"/>
              <a:t>	Persio Arida e A. L. Resende</a:t>
            </a:r>
          </a:p>
          <a:p>
            <a:pPr marL="571500" indent="-571500" eaLnBrk="1" hangingPunct="1"/>
            <a:endParaRPr altLang="pt-BR" sz="2600"/>
          </a:p>
        </p:txBody>
      </p:sp>
      <p:pic>
        <p:nvPicPr>
          <p:cNvPr id="48132" name="Picture 5" descr="FranciscoLopes">
            <a:hlinkClick r:id="rId2"/>
            <a:extLst>
              <a:ext uri="{FF2B5EF4-FFF2-40B4-BE49-F238E27FC236}">
                <a16:creationId xmlns:a16="http://schemas.microsoft.com/office/drawing/2014/main" id="{911157D0-AC09-443A-9110-B8073A99AA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863" y="188913"/>
            <a:ext cx="1223962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3" name="Picture 7" descr="andre">
            <a:hlinkClick r:id="rId4"/>
            <a:extLst>
              <a:ext uri="{FF2B5EF4-FFF2-40B4-BE49-F238E27FC236}">
                <a16:creationId xmlns:a16="http://schemas.microsoft.com/office/drawing/2014/main" id="{F7FF7700-53A8-40D0-960E-EA515ACF6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8388" y="5373688"/>
            <a:ext cx="18415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4" name="Picture 9" descr="brasil18">
            <a:hlinkClick r:id="rId6"/>
            <a:extLst>
              <a:ext uri="{FF2B5EF4-FFF2-40B4-BE49-F238E27FC236}">
                <a16:creationId xmlns:a16="http://schemas.microsoft.com/office/drawing/2014/main" id="{66C28B05-8B9F-429E-BB42-08BD2424B7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5725" y="3573463"/>
            <a:ext cx="1223963" cy="158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5" name="Picture 11" descr="img%3Fs%3DMLB%26f%3D46800746_6242">
            <a:hlinkClick r:id="rId8"/>
            <a:extLst>
              <a:ext uri="{FF2B5EF4-FFF2-40B4-BE49-F238E27FC236}">
                <a16:creationId xmlns:a16="http://schemas.microsoft.com/office/drawing/2014/main" id="{D1D655C0-A20B-4929-8F92-90614ECB4D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888" y="5589588"/>
            <a:ext cx="1042987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6" name="Picture 13" descr="Ver imagem em tamanho grande">
            <a:hlinkClick r:id="rId10"/>
            <a:extLst>
              <a:ext uri="{FF2B5EF4-FFF2-40B4-BE49-F238E27FC236}">
                <a16:creationId xmlns:a16="http://schemas.microsoft.com/office/drawing/2014/main" id="{EA6D68A0-B208-46B7-8F4E-0A01DABF04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750" y="188913"/>
            <a:ext cx="1008063" cy="134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Espaço Reservado para Número de Slide 5">
            <a:extLst>
              <a:ext uri="{FF2B5EF4-FFF2-40B4-BE49-F238E27FC236}">
                <a16:creationId xmlns:a16="http://schemas.microsoft.com/office/drawing/2014/main" id="{BD59FAA4-AE16-48C3-BC52-06E9C97A0261}"/>
              </a:ext>
            </a:extLst>
          </p:cNvPr>
          <p:cNvSpPr txBox="1">
            <a:spLocks noGrp="1"/>
          </p:cNvSpPr>
          <p:nvPr/>
        </p:nvSpPr>
        <p:spPr bwMode="auto">
          <a:xfrm>
            <a:off x="807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fld id="{5E9F630F-7240-4F04-A2C4-FACE6C3D4390}" type="slidenum">
              <a:rPr lang="pt-BR" altLang="en-US" sz="1200">
                <a:latin typeface="Verdana" panose="020B0604030504040204" pitchFamily="34" charset="0"/>
                <a:cs typeface="Arial" panose="020B0604020202020204" pitchFamily="34" charset="0"/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28</a:t>
            </a:fld>
            <a:endParaRPr lang="pt-BR" altLang="en-US" sz="1200"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97C2847C-0BFC-4881-8808-2539D05C5F5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404813"/>
            <a:ext cx="7772400" cy="1143000"/>
          </a:xfrm>
        </p:spPr>
        <p:txBody>
          <a:bodyPr anchor="t"/>
          <a:lstStyle/>
          <a:p>
            <a:pPr eaLnBrk="1" hangingPunct="1"/>
            <a:r>
              <a:rPr altLang="pt-BR"/>
              <a:t>A Economia na Nova República</a:t>
            </a:r>
          </a:p>
        </p:txBody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B24D01B9-6900-41C6-99F2-CAFD078D53A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524000" y="1628775"/>
            <a:ext cx="8458200" cy="46085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/>
            <a:r>
              <a:rPr altLang="pt-BR" sz="2200"/>
              <a:t>Ambiente de redemocratização </a:t>
            </a:r>
          </a:p>
          <a:p>
            <a:pPr marL="342900" indent="-342900" eaLnBrk="1" hangingPunct="1"/>
            <a:r>
              <a:rPr altLang="pt-BR" sz="2200"/>
              <a:t>Brasil excluído do fluxo de capitais internacional</a:t>
            </a:r>
          </a:p>
          <a:p>
            <a:pPr marL="342900" indent="-342900" eaLnBrk="1" hangingPunct="1"/>
            <a:r>
              <a:rPr altLang="pt-BR" sz="2200"/>
              <a:t>Combate à inflação meta principal</a:t>
            </a:r>
          </a:p>
          <a:p>
            <a:pPr marL="669925" lvl="1" indent="-325438" eaLnBrk="1" hangingPunct="1"/>
            <a:r>
              <a:rPr altLang="pt-BR" sz="2000"/>
              <a:t>Diferentes planos de estabilização</a:t>
            </a:r>
          </a:p>
          <a:p>
            <a:pPr marL="1022350" lvl="2" indent="-350838" eaLnBrk="1" hangingPunct="1"/>
            <a:r>
              <a:rPr altLang="pt-BR" sz="1900"/>
              <a:t>Cruzado (1986) – Funaro/Sarney</a:t>
            </a:r>
          </a:p>
          <a:p>
            <a:pPr marL="1022350" lvl="2" indent="-350838" eaLnBrk="1" hangingPunct="1"/>
            <a:r>
              <a:rPr altLang="pt-BR" sz="1900"/>
              <a:t>Bresser(1987) – Bresser/Sarney </a:t>
            </a:r>
          </a:p>
          <a:p>
            <a:pPr lvl="3" eaLnBrk="1" hangingPunct="1"/>
            <a:r>
              <a:rPr altLang="pt-BR" sz="1600"/>
              <a:t>1988 – Feijão com Arroz – Mailson/Sarney</a:t>
            </a:r>
          </a:p>
          <a:p>
            <a:pPr marL="1022350" lvl="2" indent="-350838" eaLnBrk="1" hangingPunct="1"/>
            <a:r>
              <a:rPr altLang="pt-BR" sz="1900"/>
              <a:t>Verão (1989) – Mailson/Sarney</a:t>
            </a:r>
          </a:p>
          <a:p>
            <a:pPr marL="1022350" lvl="2" indent="-350838" eaLnBrk="1" hangingPunct="1"/>
            <a:r>
              <a:rPr altLang="pt-BR" sz="1900"/>
              <a:t>Collor I (1990) – Zélia/Collor</a:t>
            </a:r>
          </a:p>
          <a:p>
            <a:pPr marL="1022350" lvl="2" indent="-350838" eaLnBrk="1" hangingPunct="1"/>
            <a:r>
              <a:rPr altLang="pt-BR" sz="1900"/>
              <a:t>Collor II (1991) – Zélia/Collor</a:t>
            </a:r>
          </a:p>
          <a:p>
            <a:pPr lvl="3" eaLnBrk="1" hangingPunct="1"/>
            <a:r>
              <a:rPr altLang="pt-BR" sz="1600"/>
              <a:t>1992-1993 – “Plano Nada” – Marcilio M. Moreira e outros – Collor/Itamar</a:t>
            </a:r>
          </a:p>
          <a:p>
            <a:pPr marL="1022350" lvl="2" indent="-350838" eaLnBrk="1" hangingPunct="1"/>
            <a:r>
              <a:rPr altLang="pt-BR" sz="1900"/>
              <a:t>Real (1994) </a:t>
            </a:r>
          </a:p>
        </p:txBody>
      </p:sp>
    </p:spTree>
  </p:cSld>
  <p:clrMapOvr>
    <a:masterClrMapping/>
  </p:clrMapOvr>
  <p:transition spd="med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Espaço Reservado para Número de Slide 3">
            <a:extLst>
              <a:ext uri="{FF2B5EF4-FFF2-40B4-BE49-F238E27FC236}">
                <a16:creationId xmlns:a16="http://schemas.microsoft.com/office/drawing/2014/main" id="{613F1AEA-F4B2-4BF2-8B0D-1B562EC37759}"/>
              </a:ext>
            </a:extLst>
          </p:cNvPr>
          <p:cNvSpPr txBox="1">
            <a:spLocks noGrp="1"/>
          </p:cNvSpPr>
          <p:nvPr/>
        </p:nvSpPr>
        <p:spPr bwMode="auto">
          <a:xfrm>
            <a:off x="807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fld id="{811F529B-409B-4716-B0FB-E4DC8974F91C}" type="slidenum">
              <a:rPr lang="pt-BR" altLang="en-US" sz="1200">
                <a:latin typeface="Verdana" panose="020B0604030504040204" pitchFamily="34" charset="0"/>
                <a:cs typeface="Arial" panose="020B0604020202020204" pitchFamily="34" charset="0"/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29</a:t>
            </a:fld>
            <a:endParaRPr lang="pt-BR" altLang="en-US" sz="1200"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0179" name="Object 2">
            <a:extLst>
              <a:ext uri="{FF2B5EF4-FFF2-40B4-BE49-F238E27FC236}">
                <a16:creationId xmlns:a16="http://schemas.microsoft.com/office/drawing/2014/main" id="{21B7C914-547B-4992-93BD-9DD233DE6D8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0"/>
          <a:ext cx="9144000" cy="702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0" name="Gráfico" r:id="rId3" imgW="6239113" imgH="3934063" progId="Excel.Sheet.8">
                  <p:embed/>
                </p:oleObj>
              </mc:Choice>
              <mc:Fallback>
                <p:oleObj name="Gráfico" r:id="rId3" imgW="6239113" imgH="3934063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9144000" cy="702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Espaço Reservado para Número de Slide 5">
            <a:extLst>
              <a:ext uri="{FF2B5EF4-FFF2-40B4-BE49-F238E27FC236}">
                <a16:creationId xmlns:a16="http://schemas.microsoft.com/office/drawing/2014/main" id="{FAB37023-A400-44CA-A5BD-772DAF41A71B}"/>
              </a:ext>
            </a:extLst>
          </p:cNvPr>
          <p:cNvSpPr txBox="1">
            <a:spLocks noGrp="1"/>
          </p:cNvSpPr>
          <p:nvPr/>
        </p:nvSpPr>
        <p:spPr>
          <a:xfrm>
            <a:off x="1524000" y="1811338"/>
            <a:ext cx="533400" cy="182562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defRPr/>
            </a:pPr>
            <a:fld id="{FAEF2E72-19B8-4044-8BA6-30D8585E6235}" type="slidenum">
              <a:rPr lang="pt-BR" altLang="pt-BR" sz="900" b="1" smtClean="0">
                <a:solidFill>
                  <a:srgbClr val="FFFFFF"/>
                </a:solidFill>
                <a:latin typeface="Euphemia"/>
              </a:rPr>
              <a:pPr algn="ctr" eaLnBrk="1" hangingPunct="1">
                <a:lnSpc>
                  <a:spcPct val="80000"/>
                </a:lnSpc>
                <a:defRPr/>
              </a:pPr>
              <a:t>3</a:t>
            </a:fld>
            <a:endParaRPr lang="pt-BR" altLang="pt-BR" sz="900" b="1">
              <a:solidFill>
                <a:srgbClr val="FFFFFF"/>
              </a:solidFill>
              <a:latin typeface="Euphemia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924BA855-C9A4-4A10-AF2F-C63EAD9EFE1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933575" y="117475"/>
            <a:ext cx="7772400" cy="857250"/>
          </a:xfrm>
        </p:spPr>
        <p:txBody>
          <a:bodyPr lIns="68580" rIns="68580" anchor="ctr"/>
          <a:lstStyle/>
          <a:p>
            <a:r>
              <a:rPr altLang="pt-BR" sz="2700" b="1"/>
              <a:t>Problema interno do ajuste externo</a:t>
            </a:r>
          </a:p>
        </p:txBody>
      </p:sp>
      <p:sp>
        <p:nvSpPr>
          <p:cNvPr id="276484" name="Rectangle 3">
            <a:extLst>
              <a:ext uri="{FF2B5EF4-FFF2-40B4-BE49-F238E27FC236}">
                <a16:creationId xmlns:a16="http://schemas.microsoft.com/office/drawing/2014/main" id="{582DAE86-4616-404A-AB0E-4439428920E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93700" y="1476375"/>
            <a:ext cx="11591925" cy="5121275"/>
          </a:xfrm>
        </p:spPr>
        <p:txBody>
          <a:bodyPr wrap="square" lIns="68580" rIns="68580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dirty="0"/>
              <a:t> </a:t>
            </a:r>
            <a:r>
              <a:rPr sz="2400" dirty="0"/>
              <a:t>80% da dívida externa era pública	</a:t>
            </a:r>
          </a:p>
          <a:p>
            <a:pPr marL="582216" lvl="1" indent="-239316">
              <a:lnSpc>
                <a:spcPct val="120000"/>
              </a:lnSpc>
              <a:defRPr/>
            </a:pPr>
            <a:r>
              <a:rPr sz="2000" dirty="0"/>
              <a:t>Ônus da </a:t>
            </a:r>
            <a:r>
              <a:rPr sz="2000" dirty="0">
                <a:solidFill>
                  <a:srgbClr val="FF0000"/>
                </a:solidFill>
              </a:rPr>
              <a:t>ampliação dos juros internacionais </a:t>
            </a:r>
            <a:r>
              <a:rPr sz="2000" dirty="0"/>
              <a:t>impacto sobre Balanço de Pagamentos mas também diretamente </a:t>
            </a:r>
            <a:r>
              <a:rPr sz="2000" dirty="0">
                <a:solidFill>
                  <a:srgbClr val="FF0000"/>
                </a:solidFill>
              </a:rPr>
              <a:t>sobre contas publicas </a:t>
            </a:r>
          </a:p>
          <a:p>
            <a:pPr lvl="1">
              <a:lnSpc>
                <a:spcPct val="120000"/>
              </a:lnSpc>
              <a:defRPr/>
            </a:pPr>
            <a:r>
              <a:rPr sz="2000" dirty="0"/>
              <a:t>Impacto das </a:t>
            </a:r>
            <a:r>
              <a:rPr sz="2000" dirty="0">
                <a:solidFill>
                  <a:srgbClr val="FF0000"/>
                </a:solidFill>
              </a:rPr>
              <a:t>desvalorizações cambiais sobre divida/juros externos pagos pelo governo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  <a:defRPr/>
            </a:pPr>
            <a:r>
              <a:rPr sz="2400" dirty="0"/>
              <a:t> Problema é ainda maior pois a maior parte da geração do superávit comercial, e portanto dos dólares necessários ao pagamento dos juros, era privado.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q"/>
              <a:defRPr/>
            </a:pPr>
            <a:r>
              <a:rPr sz="2000" dirty="0">
                <a:solidFill>
                  <a:srgbClr val="FF0000"/>
                </a:solidFill>
              </a:rPr>
              <a:t>Problema forma pelo qual estado se financia para adquirir estes </a:t>
            </a:r>
            <a:r>
              <a:rPr sz="2000" dirty="0" err="1">
                <a:solidFill>
                  <a:srgbClr val="FF0000"/>
                </a:solidFill>
              </a:rPr>
              <a:t>dolares</a:t>
            </a:r>
            <a:endParaRPr sz="2000" dirty="0">
              <a:solidFill>
                <a:srgbClr val="FF0000"/>
              </a:solidFill>
            </a:endParaRPr>
          </a:p>
          <a:p>
            <a:pPr marL="239316" indent="-239316">
              <a:lnSpc>
                <a:spcPct val="120000"/>
              </a:lnSpc>
              <a:defRPr/>
            </a:pPr>
            <a:r>
              <a:rPr sz="2400" dirty="0"/>
              <a:t>Alternativas para o governo adquirir divisas:</a:t>
            </a:r>
          </a:p>
          <a:p>
            <a:pPr marL="479822" lvl="1" indent="-204788">
              <a:lnSpc>
                <a:spcPct val="120000"/>
              </a:lnSpc>
              <a:defRPr/>
            </a:pPr>
            <a:r>
              <a:rPr dirty="0"/>
              <a:t>gerar superávit fiscal – inviável.</a:t>
            </a:r>
          </a:p>
          <a:p>
            <a:pPr marL="479822" lvl="1" indent="-204788">
              <a:lnSpc>
                <a:spcPct val="120000"/>
              </a:lnSpc>
              <a:defRPr/>
            </a:pPr>
            <a:r>
              <a:rPr dirty="0"/>
              <a:t>emitir moeda – incompatível com a política de controle da absorção interna.</a:t>
            </a:r>
          </a:p>
          <a:p>
            <a:pPr marL="479822" lvl="1" indent="-204788">
              <a:lnSpc>
                <a:spcPct val="120000"/>
              </a:lnSpc>
              <a:defRPr/>
            </a:pPr>
            <a:r>
              <a:rPr dirty="0"/>
              <a:t>endividar-se internamente – foi o que aconteceu em condições cada vez piores </a:t>
            </a:r>
          </a:p>
          <a:p>
            <a:pPr lvl="2">
              <a:lnSpc>
                <a:spcPct val="120000"/>
              </a:lnSpc>
              <a:defRPr/>
            </a:pPr>
            <a:r>
              <a:rPr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transformação da dívida externa em dívida interna.</a:t>
            </a:r>
            <a:r>
              <a:rPr sz="2400" dirty="0">
                <a:solidFill>
                  <a:srgbClr val="C00000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02" name="Object 4">
            <a:extLst>
              <a:ext uri="{FF2B5EF4-FFF2-40B4-BE49-F238E27FC236}">
                <a16:creationId xmlns:a16="http://schemas.microsoft.com/office/drawing/2014/main" id="{A8748686-EDFE-44EA-A1D0-8B2C5C3E40C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1052513"/>
          <a:ext cx="9144000" cy="561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4" name="Gráfico" r:id="rId3" imgW="9715643" imgH="5819870" progId="Excel.Chart.8">
                  <p:embed/>
                </p:oleObj>
              </mc:Choice>
              <mc:Fallback>
                <p:oleObj name="Gráfico" r:id="rId3" imgW="9715643" imgH="5819870" progId="Excel.Char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052513"/>
                        <a:ext cx="9144000" cy="561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03" name="Rectangle 5">
            <a:extLst>
              <a:ext uri="{FF2B5EF4-FFF2-40B4-BE49-F238E27FC236}">
                <a16:creationId xmlns:a16="http://schemas.microsoft.com/office/drawing/2014/main" id="{ACF01890-34C0-47E8-B54E-5B7CEEF8BF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5188" y="115888"/>
            <a:ext cx="7964487" cy="1404937"/>
          </a:xfrm>
          <a:solidFill>
            <a:schemeClr val="bg1"/>
          </a:solidFill>
        </p:spPr>
        <p:txBody>
          <a:bodyPr/>
          <a:lstStyle/>
          <a:p>
            <a:pPr algn="ctr" eaLnBrk="1" hangingPunct="1"/>
            <a:r>
              <a:rPr altLang="pt-BR" sz="3000"/>
              <a:t>Taxas de crescimento do PIB durante os Planos de Estabilização </a:t>
            </a:r>
            <a:br>
              <a:rPr altLang="pt-BR" sz="3000"/>
            </a:br>
            <a:r>
              <a:rPr altLang="pt-BR" sz="3000"/>
              <a:t>Brasil 1985 - 1996</a:t>
            </a: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D3725500-92E4-4498-AD87-35308965AC7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724025" y="101600"/>
            <a:ext cx="8953500" cy="912813"/>
          </a:xfrm>
        </p:spPr>
        <p:txBody>
          <a:bodyPr lIns="68580" rIns="68580" anchor="ctr"/>
          <a:lstStyle/>
          <a:p>
            <a:pPr algn="ctr"/>
            <a:r>
              <a:rPr altLang="pt-BR"/>
              <a:t>INDICADORES MACROECONÔMICOS: 1980-1984</a:t>
            </a:r>
          </a:p>
        </p:txBody>
      </p:sp>
      <p:graphicFrame>
        <p:nvGraphicFramePr>
          <p:cNvPr id="389123" name="Group 3">
            <a:extLst>
              <a:ext uri="{FF2B5EF4-FFF2-40B4-BE49-F238E27FC236}">
                <a16:creationId xmlns:a16="http://schemas.microsoft.com/office/drawing/2014/main" id="{A016CDDD-24BB-4D06-BAD8-AF71D18C7B22}"/>
              </a:ext>
            </a:extLst>
          </p:cNvPr>
          <p:cNvGraphicFramePr>
            <a:graphicFrameLocks noGrp="1"/>
          </p:cNvGraphicFramePr>
          <p:nvPr/>
        </p:nvGraphicFramePr>
        <p:xfrm>
          <a:off x="969963" y="1885950"/>
          <a:ext cx="9904412" cy="4562475"/>
        </p:xfrm>
        <a:graphic>
          <a:graphicData uri="http://schemas.openxmlformats.org/drawingml/2006/table">
            <a:tbl>
              <a:tblPr/>
              <a:tblGrid>
                <a:gridCol w="1435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99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98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75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416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525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ANO</a:t>
                      </a:r>
                    </a:p>
                  </a:txBody>
                  <a:tcPr marL="68585" marR="68585" marT="34293" marB="342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PIB</a:t>
                      </a:r>
                    </a:p>
                  </a:txBody>
                  <a:tcPr marL="68585" marR="68585" marT="34293" marB="342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INFLAÇÃO</a:t>
                      </a:r>
                    </a:p>
                  </a:txBody>
                  <a:tcPr marL="68585" marR="68585" marT="34293" marB="342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DÍVIDA EXTERNA</a:t>
                      </a:r>
                    </a:p>
                  </a:txBody>
                  <a:tcPr marL="68585" marR="68585" marT="34293" marB="342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DÍVIDA INTERNA FEDERAL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(% PIB)</a:t>
                      </a:r>
                    </a:p>
                  </a:txBody>
                  <a:tcPr marL="68585" marR="68585" marT="34293" marB="342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19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1980</a:t>
                      </a:r>
                    </a:p>
                  </a:txBody>
                  <a:tcPr marL="68585" marR="68585" marT="34293" marB="342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9,3</a:t>
                      </a:r>
                    </a:p>
                  </a:txBody>
                  <a:tcPr marL="68585" marR="68585" marT="34293" marB="342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110,2</a:t>
                      </a:r>
                    </a:p>
                  </a:txBody>
                  <a:tcPr marL="68585" marR="68585" marT="34293" marB="342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53.847</a:t>
                      </a:r>
                    </a:p>
                  </a:txBody>
                  <a:tcPr marL="68585" marR="68585" marT="34293" marB="342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6,7</a:t>
                      </a:r>
                    </a:p>
                  </a:txBody>
                  <a:tcPr marL="68585" marR="68585" marT="34293" marB="342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19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1981</a:t>
                      </a:r>
                    </a:p>
                  </a:txBody>
                  <a:tcPr marL="68585" marR="68585" marT="34293" marB="342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-4,2</a:t>
                      </a:r>
                    </a:p>
                  </a:txBody>
                  <a:tcPr marL="68585" marR="68585" marT="34293" marB="342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95,2</a:t>
                      </a:r>
                    </a:p>
                  </a:txBody>
                  <a:tcPr marL="68585" marR="68585" marT="34293" marB="342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61.410</a:t>
                      </a:r>
                    </a:p>
                  </a:txBody>
                  <a:tcPr marL="68585" marR="68585" marT="34293" marB="342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12,6</a:t>
                      </a:r>
                    </a:p>
                  </a:txBody>
                  <a:tcPr marL="68585" marR="68585" marT="34293" marB="342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19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1982</a:t>
                      </a:r>
                    </a:p>
                  </a:txBody>
                  <a:tcPr marL="68585" marR="68585" marT="34293" marB="342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0,8</a:t>
                      </a:r>
                    </a:p>
                  </a:txBody>
                  <a:tcPr marL="68585" marR="68585" marT="34293" marB="342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99,7</a:t>
                      </a:r>
                    </a:p>
                  </a:txBody>
                  <a:tcPr marL="68585" marR="68585" marT="34293" marB="342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70.197</a:t>
                      </a:r>
                    </a:p>
                  </a:txBody>
                  <a:tcPr marL="68585" marR="68585" marT="34293" marB="342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16,1</a:t>
                      </a:r>
                    </a:p>
                  </a:txBody>
                  <a:tcPr marL="68585" marR="68585" marT="34293" marB="342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19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1983</a:t>
                      </a:r>
                    </a:p>
                  </a:txBody>
                  <a:tcPr marL="68585" marR="68585" marT="34293" marB="342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-2,9</a:t>
                      </a:r>
                    </a:p>
                  </a:txBody>
                  <a:tcPr marL="68585" marR="68585" marT="34293" marB="342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211,0</a:t>
                      </a:r>
                    </a:p>
                  </a:txBody>
                  <a:tcPr marL="68585" marR="68585" marT="34293" marB="342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81.319</a:t>
                      </a:r>
                    </a:p>
                  </a:txBody>
                  <a:tcPr marL="68585" marR="68585" marT="34293" marB="342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21,4</a:t>
                      </a:r>
                    </a:p>
                  </a:txBody>
                  <a:tcPr marL="68585" marR="68585" marT="34293" marB="342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19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1984</a:t>
                      </a:r>
                    </a:p>
                  </a:txBody>
                  <a:tcPr marL="68585" marR="68585" marT="34293" marB="342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5,4</a:t>
                      </a:r>
                    </a:p>
                  </a:txBody>
                  <a:tcPr marL="68585" marR="68585" marT="34293" marB="342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224,7</a:t>
                      </a:r>
                    </a:p>
                  </a:txBody>
                  <a:tcPr marL="68585" marR="68585" marT="34293" marB="342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91.091</a:t>
                      </a:r>
                    </a:p>
                  </a:txBody>
                  <a:tcPr marL="68585" marR="68585" marT="34293" marB="342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25,3</a:t>
                      </a:r>
                    </a:p>
                  </a:txBody>
                  <a:tcPr marL="68585" marR="68585" marT="34293" marB="342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Espaço Reservado para Número de Slide 5">
            <a:extLst>
              <a:ext uri="{FF2B5EF4-FFF2-40B4-BE49-F238E27FC236}">
                <a16:creationId xmlns:a16="http://schemas.microsoft.com/office/drawing/2014/main" id="{7C0CAC86-2FB2-4D03-A99E-7F5BE5E5FE44}"/>
              </a:ext>
            </a:extLst>
          </p:cNvPr>
          <p:cNvSpPr txBox="1">
            <a:spLocks noGrp="1"/>
          </p:cNvSpPr>
          <p:nvPr/>
        </p:nvSpPr>
        <p:spPr>
          <a:xfrm>
            <a:off x="1524000" y="1811338"/>
            <a:ext cx="533400" cy="182562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defRPr/>
            </a:pPr>
            <a:fld id="{28631975-019F-424D-B016-1E66C9D1EFE7}" type="slidenum">
              <a:rPr lang="pt-BR" altLang="pt-BR" sz="900" b="1" smtClean="0">
                <a:solidFill>
                  <a:srgbClr val="FFFFFF"/>
                </a:solidFill>
                <a:latin typeface="Euphemia"/>
              </a:rPr>
              <a:pPr algn="ctr" eaLnBrk="1" hangingPunct="1">
                <a:lnSpc>
                  <a:spcPct val="80000"/>
                </a:lnSpc>
                <a:defRPr/>
              </a:pPr>
              <a:t>5</a:t>
            </a:fld>
            <a:endParaRPr lang="pt-BR" altLang="pt-BR" sz="900" b="1">
              <a:solidFill>
                <a:srgbClr val="FFFFFF"/>
              </a:solidFill>
              <a:latin typeface="Euphemia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8739230E-1F3B-4B22-BF24-329A9B1CD30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703263" y="476250"/>
            <a:ext cx="11141075" cy="666750"/>
          </a:xfrm>
        </p:spPr>
        <p:txBody>
          <a:bodyPr lIns="68580" rIns="68580" anchor="ctr"/>
          <a:lstStyle/>
          <a:p>
            <a:pPr marL="238125" indent="-238125"/>
            <a:r>
              <a:rPr altLang="pt-BR" b="1"/>
              <a:t>A situação fiscal do setor público se deteriora por várias razões:</a:t>
            </a:r>
          </a:p>
        </p:txBody>
      </p:sp>
      <p:sp>
        <p:nvSpPr>
          <p:cNvPr id="88068" name="Rectangle 3">
            <a:extLst>
              <a:ext uri="{FF2B5EF4-FFF2-40B4-BE49-F238E27FC236}">
                <a16:creationId xmlns:a16="http://schemas.microsoft.com/office/drawing/2014/main" id="{DEC85F83-D5B7-4544-B154-34C4A7CA4CE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79413" y="1406525"/>
            <a:ext cx="11464925" cy="5248275"/>
          </a:xfrm>
        </p:spPr>
        <p:txBody>
          <a:bodyPr wrap="square" lIns="68580" rIns="68580" numCol="1" anchor="t" anchorCtr="0" compatLnSpc="1">
            <a:prstTxWarp prst="textNoShape">
              <a:avLst/>
            </a:prstTxWarp>
            <a:normAutofit fontScale="92500"/>
          </a:bodyPr>
          <a:lstStyle/>
          <a:p>
            <a:pPr marL="582216" lvl="1" indent="-239316">
              <a:defRPr/>
            </a:pPr>
            <a:r>
              <a:rPr sz="2800" dirty="0"/>
              <a:t>Impacto direto e indireto das contas externas nas internas</a:t>
            </a:r>
          </a:p>
          <a:p>
            <a:pPr marL="479822" lvl="1" indent="-204788">
              <a:buFont typeface="Wingdings" panose="05000000000000000000" pitchFamily="2" charset="2"/>
              <a:buNone/>
              <a:defRPr/>
            </a:pPr>
            <a:r>
              <a:rPr sz="2400" dirty="0"/>
              <a:t>i.	As taxas de juros internacionais em elevação são em boa parte custos do governo </a:t>
            </a:r>
          </a:p>
          <a:p>
            <a:pPr marL="479822" lvl="1" indent="-204788">
              <a:buFont typeface="Wingdings" panose="05000000000000000000" pitchFamily="2" charset="2"/>
              <a:buNone/>
              <a:defRPr/>
            </a:pPr>
            <a:r>
              <a:rPr sz="2400" dirty="0" err="1"/>
              <a:t>ii</a:t>
            </a:r>
            <a:r>
              <a:rPr sz="2400" dirty="0"/>
              <a:t>. as maxidesvalorizações aumentavam o custo interno do serviço da dívida externa.</a:t>
            </a:r>
          </a:p>
          <a:p>
            <a:pPr marL="479822" lvl="1" indent="-204788">
              <a:buFont typeface="Wingdings" panose="05000000000000000000" pitchFamily="2" charset="2"/>
              <a:buNone/>
              <a:defRPr/>
            </a:pPr>
            <a:r>
              <a:rPr sz="2400" dirty="0" err="1"/>
              <a:t>iii</a:t>
            </a:r>
            <a:r>
              <a:rPr sz="2400" dirty="0"/>
              <a:t>. Elevação da divida pública com juros elevados – </a:t>
            </a:r>
            <a:r>
              <a:rPr sz="2400" dirty="0" err="1"/>
              <a:t>tb</a:t>
            </a:r>
            <a:r>
              <a:rPr sz="2400" dirty="0"/>
              <a:t> custo financeiro grande</a:t>
            </a:r>
          </a:p>
          <a:p>
            <a:pPr marL="479822" lvl="1" indent="-204788">
              <a:buFont typeface="Wingdings" panose="05000000000000000000" pitchFamily="2" charset="2"/>
              <a:buNone/>
              <a:defRPr/>
            </a:pPr>
            <a:endParaRPr sz="800" dirty="0"/>
          </a:p>
          <a:p>
            <a:pPr marL="532210" lvl="1" indent="-257175">
              <a:defRPr/>
            </a:pPr>
            <a:r>
              <a:rPr sz="3000" dirty="0"/>
              <a:t>Formato do ajuste interno (redução da absorção doméstica e estímulos às exportações ) também prejudica as contas publicas:</a:t>
            </a:r>
          </a:p>
          <a:p>
            <a:pPr marL="660797" lvl="1" indent="-385763">
              <a:buFontTx/>
              <a:buAutoNum type="romanLcPeriod" startAt="4"/>
              <a:defRPr/>
            </a:pPr>
            <a:r>
              <a:rPr sz="2400" dirty="0"/>
              <a:t>a transferência de recursos produtivos com </a:t>
            </a:r>
            <a:r>
              <a:rPr sz="2400" i="1" dirty="0"/>
              <a:t>drive exportador </a:t>
            </a:r>
            <a:r>
              <a:rPr sz="2400" dirty="0"/>
              <a:t>significava uma redução da base tributável e/ou renúncia fiscal;</a:t>
            </a:r>
          </a:p>
          <a:p>
            <a:pPr marL="875110" lvl="2" indent="-257175">
              <a:defRPr/>
            </a:pPr>
            <a:r>
              <a:rPr sz="2000" dirty="0"/>
              <a:t>Recessão – diminui base tributável (apesar de aumento de impostos)</a:t>
            </a:r>
          </a:p>
          <a:p>
            <a:pPr marL="875110" lvl="2" indent="-257175">
              <a:defRPr/>
            </a:pPr>
            <a:r>
              <a:rPr sz="2000" dirty="0"/>
              <a:t>Exportação menos tributável – objeto de incentivos fiscais (renuncia fiscal)</a:t>
            </a:r>
          </a:p>
          <a:p>
            <a:pPr marL="660797" lvl="1" indent="-385763">
              <a:buFontTx/>
              <a:buAutoNum type="romanLcPeriod" startAt="5"/>
              <a:defRPr/>
            </a:pPr>
            <a:r>
              <a:rPr sz="2400" dirty="0"/>
              <a:t>as taxas de juros interna elevadas encareciam a rolagem da dívida</a:t>
            </a:r>
          </a:p>
          <a:p>
            <a:pPr marL="660797" lvl="1" indent="-385763">
              <a:buFontTx/>
              <a:buAutoNum type="romanLcPeriod" startAt="5"/>
              <a:defRPr/>
            </a:pPr>
            <a:r>
              <a:rPr sz="2400" dirty="0"/>
              <a:t>Controle dos preços públicos – amplia déficit das estatais</a:t>
            </a:r>
          </a:p>
          <a:p>
            <a:pPr marL="479822" lvl="1" indent="-204788">
              <a:buFont typeface="Wingdings" panose="05000000000000000000" pitchFamily="2" charset="2"/>
              <a:buNone/>
              <a:defRPr/>
            </a:pPr>
            <a:r>
              <a:rPr sz="2400" dirty="0"/>
              <a:t>vi. A aceleração inflacionária diminuía a arrecadação (</a:t>
            </a:r>
            <a:r>
              <a:rPr sz="2400" b="1" dirty="0"/>
              <a:t>Efeito </a:t>
            </a:r>
            <a:r>
              <a:rPr sz="2400" b="1" dirty="0" err="1"/>
              <a:t>Olivera-Tanzi</a:t>
            </a:r>
            <a:r>
              <a:rPr sz="2400" dirty="0"/>
              <a:t>).</a:t>
            </a:r>
            <a:endParaRPr sz="1875" dirty="0"/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240A5104-CEB1-47E1-B86F-92C40DF56A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altLang="pt-BR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AF62C707-F60E-43B4-B14C-2F6B2614F81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altLang="pt-BR" sz="2900"/>
              <a:t>Por outro lado: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altLang="pt-BR" sz="2900"/>
              <a:t>	A inflação mostrava-se resistente às políticas ortodoxas e o peso do ajustamento era cada vez mais criticada por causa do desemprego (movimento das “Diretas Já”).</a:t>
            </a:r>
            <a:endParaRPr altLang="pt-BR"/>
          </a:p>
          <a:p>
            <a:pPr eaLnBrk="1" hangingPunct="1"/>
            <a:endParaRPr altLang="pt-BR"/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ço Reservado para Número de Slide 5">
            <a:extLst>
              <a:ext uri="{FF2B5EF4-FFF2-40B4-BE49-F238E27FC236}">
                <a16:creationId xmlns:a16="http://schemas.microsoft.com/office/drawing/2014/main" id="{1B49087D-E1AC-405F-8479-E5C93F08F9F2}"/>
              </a:ext>
            </a:extLst>
          </p:cNvPr>
          <p:cNvSpPr txBox="1">
            <a:spLocks noGrp="1"/>
          </p:cNvSpPr>
          <p:nvPr/>
        </p:nvSpPr>
        <p:spPr bwMode="auto">
          <a:xfrm>
            <a:off x="1524000" y="1271588"/>
            <a:ext cx="533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fld id="{C25D73A4-3BBB-4F07-904E-9F2CE8147FE4}" type="slidenum">
              <a:rPr lang="pt-BR" altLang="en-US" sz="1200" b="1">
                <a:solidFill>
                  <a:srgbClr val="FFFFFF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pPr algn="ctr" eaLnBrk="1" hangingPunct="1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t>7</a:t>
            </a:fld>
            <a:endParaRPr lang="pt-BR" altLang="en-US" sz="1200" b="1">
              <a:solidFill>
                <a:srgbClr val="FFFFFF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DA7A8564-51E4-4F56-B6B2-2CCBFDFA148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277813"/>
            <a:ext cx="8229600" cy="1139825"/>
          </a:xfrm>
        </p:spPr>
        <p:txBody>
          <a:bodyPr anchor="ctr"/>
          <a:lstStyle/>
          <a:p>
            <a:pPr algn="ctr" eaLnBrk="1" hangingPunct="1"/>
            <a:r>
              <a:rPr altLang="pt-BR"/>
              <a:t>Brasil: Inflação (1973 – 1985) </a:t>
            </a:r>
            <a:r>
              <a:rPr altLang="pt-BR" sz="2500"/>
              <a:t>Taxas anuais (%)</a:t>
            </a:r>
          </a:p>
        </p:txBody>
      </p:sp>
      <p:graphicFrame>
        <p:nvGraphicFramePr>
          <p:cNvPr id="178179" name="Object 2">
            <a:extLst>
              <a:ext uri="{FF2B5EF4-FFF2-40B4-BE49-F238E27FC236}">
                <a16:creationId xmlns:a16="http://schemas.microsoft.com/office/drawing/2014/main" id="{728E1B5D-81E5-46DA-A80E-7ED763DFD9B0}"/>
              </a:ext>
            </a:extLst>
          </p:cNvPr>
          <p:cNvGraphicFramePr>
            <a:graphicFrameLocks noChangeAspect="1"/>
          </p:cNvGraphicFramePr>
          <p:nvPr>
            <p:ph type="chart" idx="4294967295"/>
          </p:nvPr>
        </p:nvGraphicFramePr>
        <p:xfrm>
          <a:off x="1524000" y="1773238"/>
          <a:ext cx="8001000" cy="426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1" name="Gráfico" r:id="rId4" imgW="8001191" imgH="4267200" progId="MSGraph.Chart.8">
                  <p:embed followColorScheme="full"/>
                </p:oleObj>
              </mc:Choice>
              <mc:Fallback>
                <p:oleObj name="Gráfico" r:id="rId4" imgW="8001191" imgH="4267200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773238"/>
                        <a:ext cx="8001000" cy="426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78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7817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8E2AF368-13F3-4A73-B244-654CDC7CEF49}"/>
              </a:ext>
            </a:extLst>
          </p:cNvPr>
          <p:cNvGraphicFramePr/>
          <p:nvPr/>
        </p:nvGraphicFramePr>
        <p:xfrm>
          <a:off x="379828" y="0"/>
          <a:ext cx="11812172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8307" name="Rectangle 3">
            <a:extLst>
              <a:ext uri="{FF2B5EF4-FFF2-40B4-BE49-F238E27FC236}">
                <a16:creationId xmlns:a16="http://schemas.microsoft.com/office/drawing/2014/main" id="{FB52B8D5-C017-4EE9-9F8F-6136E2ED54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94650" y="361950"/>
            <a:ext cx="4033838" cy="54721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t-BR" altLang="pt-BR" sz="1800"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983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DD5017A9-3EDB-4792-83B7-270A40313A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altLang="pt-BR"/>
              <a:t>A inflação nos anos 80 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ED526E50-1A9F-428D-93A5-D8B97F1C976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090738" y="1752600"/>
            <a:ext cx="8181975" cy="42672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altLang="pt-BR" sz="2600"/>
              <a:t>Pastore – Presidente do Banco Central (8/83 -3/85)</a:t>
            </a:r>
          </a:p>
          <a:p>
            <a:pPr lvl="1" eaLnBrk="1" hangingPunct="1"/>
            <a:r>
              <a:rPr altLang="pt-BR" sz="2200"/>
              <a:t>incomodado com resistência da inflação apesar do arrocho monetário que se estava praticando</a:t>
            </a:r>
          </a:p>
          <a:p>
            <a:pPr eaLnBrk="1" hangingPunct="1"/>
            <a:r>
              <a:rPr altLang="pt-BR" sz="2600"/>
              <a:t>Mesmo período economistas PUC-RJ</a:t>
            </a:r>
          </a:p>
          <a:p>
            <a:pPr lvl="1" eaLnBrk="1" hangingPunct="1"/>
            <a:r>
              <a:rPr altLang="pt-BR" sz="2200"/>
              <a:t>André Lara Resende e Francisco Lopes </a:t>
            </a:r>
          </a:p>
          <a:p>
            <a:pPr lvl="1" eaLnBrk="1" hangingPunct="1"/>
            <a:r>
              <a:rPr altLang="pt-BR" sz="2200"/>
              <a:t>Curva de Phillips não vale </a:t>
            </a:r>
          </a:p>
          <a:p>
            <a:pPr lvl="1" eaLnBrk="1" hangingPunct="1"/>
            <a:r>
              <a:rPr altLang="pt-BR" sz="2200"/>
              <a:t>Inflação – insensível ao “hiato do produto”</a:t>
            </a:r>
          </a:p>
          <a:p>
            <a:pPr eaLnBrk="1" hangingPunct="1">
              <a:buSzPct val="130000"/>
              <a:buFont typeface="Wingdings" panose="05000000000000000000" pitchFamily="2" charset="2"/>
              <a:buChar char="è"/>
            </a:pPr>
            <a:r>
              <a:rPr altLang="pt-BR" sz="2600"/>
              <a:t>Problema com a natureza da inflação no Brasil </a:t>
            </a:r>
          </a:p>
        </p:txBody>
      </p:sp>
      <p:pic>
        <p:nvPicPr>
          <p:cNvPr id="55304" name="Picture 8" descr="200px-NAIRU-SR-and-LR">
            <a:hlinkClick r:id="rId2"/>
            <a:extLst>
              <a:ext uri="{FF2B5EF4-FFF2-40B4-BE49-F238E27FC236}">
                <a16:creationId xmlns:a16="http://schemas.microsoft.com/office/drawing/2014/main" id="{046FDB02-20F2-4F61-9D9B-47F495730C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4425" y="2565400"/>
            <a:ext cx="2303463" cy="2305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5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5530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" dur="500"/>
                                        <p:tgtEl>
                                          <p:spTgt spid="553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iteratura acadêmica 16x9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Perfil 10">
    <a:dk1>
      <a:srgbClr val="000000"/>
    </a:dk1>
    <a:lt1>
      <a:srgbClr val="FFFFFF"/>
    </a:lt1>
    <a:dk2>
      <a:srgbClr val="000000"/>
    </a:dk2>
    <a:lt2>
      <a:srgbClr val="DDDDDD"/>
    </a:lt2>
    <a:accent1>
      <a:srgbClr val="A3B2C1"/>
    </a:accent1>
    <a:accent2>
      <a:srgbClr val="0066FF"/>
    </a:accent2>
    <a:accent3>
      <a:srgbClr val="FFFFFF"/>
    </a:accent3>
    <a:accent4>
      <a:srgbClr val="000000"/>
    </a:accent4>
    <a:accent5>
      <a:srgbClr val="CED5DD"/>
    </a:accent5>
    <a:accent6>
      <a:srgbClr val="005CE7"/>
    </a:accent6>
    <a:hlink>
      <a:srgbClr val="336699"/>
    </a:hlink>
    <a:folHlink>
      <a:srgbClr val="003366"/>
    </a:folHlink>
  </a:clrScheme>
  <a:fontScheme name="Perfil">
    <a:majorFont>
      <a:latin typeface="Verdana"/>
      <a:ea typeface=""/>
      <a:cs typeface="Arial"/>
    </a:majorFont>
    <a:minorFont>
      <a:latin typeface="Verdana"/>
      <a:ea typeface=""/>
      <a:cs typeface="Arial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Perfil 10">
    <a:dk1>
      <a:srgbClr val="000000"/>
    </a:dk1>
    <a:lt1>
      <a:srgbClr val="FFFFFF"/>
    </a:lt1>
    <a:dk2>
      <a:srgbClr val="000000"/>
    </a:dk2>
    <a:lt2>
      <a:srgbClr val="DDDDDD"/>
    </a:lt2>
    <a:accent1>
      <a:srgbClr val="A3B2C1"/>
    </a:accent1>
    <a:accent2>
      <a:srgbClr val="0066FF"/>
    </a:accent2>
    <a:accent3>
      <a:srgbClr val="FFFFFF"/>
    </a:accent3>
    <a:accent4>
      <a:srgbClr val="000000"/>
    </a:accent4>
    <a:accent5>
      <a:srgbClr val="CED5DD"/>
    </a:accent5>
    <a:accent6>
      <a:srgbClr val="005CE7"/>
    </a:accent6>
    <a:hlink>
      <a:srgbClr val="336699"/>
    </a:hlink>
    <a:folHlink>
      <a:srgbClr val="003366"/>
    </a:folHlink>
  </a:clrScheme>
  <a:fontScheme name="Perfil">
    <a:majorFont>
      <a:latin typeface="Verdana"/>
      <a:ea typeface=""/>
      <a:cs typeface="Arial"/>
    </a:majorFont>
    <a:minorFont>
      <a:latin typeface="Verdana"/>
      <a:ea typeface=""/>
      <a:cs typeface="Arial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Perfil 10">
    <a:dk1>
      <a:srgbClr val="000000"/>
    </a:dk1>
    <a:lt1>
      <a:srgbClr val="FFFFFF"/>
    </a:lt1>
    <a:dk2>
      <a:srgbClr val="000000"/>
    </a:dk2>
    <a:lt2>
      <a:srgbClr val="DDDDDD"/>
    </a:lt2>
    <a:accent1>
      <a:srgbClr val="A3B2C1"/>
    </a:accent1>
    <a:accent2>
      <a:srgbClr val="0066FF"/>
    </a:accent2>
    <a:accent3>
      <a:srgbClr val="FFFFFF"/>
    </a:accent3>
    <a:accent4>
      <a:srgbClr val="000000"/>
    </a:accent4>
    <a:accent5>
      <a:srgbClr val="CED5DD"/>
    </a:accent5>
    <a:accent6>
      <a:srgbClr val="005CE7"/>
    </a:accent6>
    <a:hlink>
      <a:srgbClr val="336699"/>
    </a:hlink>
    <a:folHlink>
      <a:srgbClr val="003366"/>
    </a:folHlink>
  </a:clrScheme>
  <a:fontScheme name="Perfil">
    <a:majorFont>
      <a:latin typeface="Verdana"/>
      <a:ea typeface=""/>
      <a:cs typeface="Arial"/>
    </a:majorFont>
    <a:minorFont>
      <a:latin typeface="Verdana"/>
      <a:ea typeface=""/>
      <a:cs typeface="Arial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1176</TotalTime>
  <Words>944</Words>
  <Application>Microsoft Office PowerPoint</Application>
  <PresentationFormat>Ecrã Panorâmico</PresentationFormat>
  <Paragraphs>244</Paragraphs>
  <Slides>30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30</vt:i4>
      </vt:variant>
    </vt:vector>
  </HeadingPairs>
  <TitlesOfParts>
    <vt:vector size="31" baseType="lpstr">
      <vt:lpstr>Literatura acadêmica 16x9</vt:lpstr>
      <vt:lpstr>Aula 12: Os debates em torno da questão inflacionaria em meados dos anos oitenta </vt:lpstr>
      <vt:lpstr>O (des) ajuste interno fruto do ajuste externo </vt:lpstr>
      <vt:lpstr>Problema interno do ajuste externo</vt:lpstr>
      <vt:lpstr>INDICADORES MACROECONÔMICOS: 1980-1984</vt:lpstr>
      <vt:lpstr>A situação fiscal do setor público se deteriora por várias razões:</vt:lpstr>
      <vt:lpstr>Apresentação do PowerPoint</vt:lpstr>
      <vt:lpstr>Brasil: Inflação (1973 – 1985) Taxas anuais (%)</vt:lpstr>
      <vt:lpstr>Apresentação do PowerPoint</vt:lpstr>
      <vt:lpstr>A inflação nos anos 80 </vt:lpstr>
      <vt:lpstr>Apresentação do PowerPoint</vt:lpstr>
      <vt:lpstr>Origens das idéias de inércia: Ignácio Rangel</vt:lpstr>
      <vt:lpstr>UNiCAMP: anos 80</vt:lpstr>
      <vt:lpstr>Origens das idéias de inércia: Simonsen</vt:lpstr>
      <vt:lpstr>Ainda Simonsen ...</vt:lpstr>
      <vt:lpstr>Inflação inercial:  choque x tendência</vt:lpstr>
      <vt:lpstr>Brasil: Inflação (1973 – 1985) Taxas anuais (%)</vt:lpstr>
      <vt:lpstr>Apresentação do PowerPoint</vt:lpstr>
      <vt:lpstr>Apresentação do PowerPoint</vt:lpstr>
      <vt:lpstr>Distribuição de renda e inércia</vt:lpstr>
      <vt:lpstr>Inflação e Conflito distributivo </vt:lpstr>
      <vt:lpstr>Debate sobre inflação inercial</vt:lpstr>
      <vt:lpstr>Apresentação do PowerPoint</vt:lpstr>
      <vt:lpstr>Duas formas de atacar inflação inercial</vt:lpstr>
      <vt:lpstr>Várias possibilidades: </vt:lpstr>
      <vt:lpstr>Choque Ortodoxo</vt:lpstr>
      <vt:lpstr>Pacto Social</vt:lpstr>
      <vt:lpstr>Desindexação </vt:lpstr>
      <vt:lpstr>A Economia na Nova República</vt:lpstr>
      <vt:lpstr>Apresentação do PowerPoint</vt:lpstr>
      <vt:lpstr>Taxas de crescimento do PIB durante os Planos de Estabilização  Brasil 1985 - 1996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Layout de título com imagem</dc:title>
  <dc:creator>Amaury Gremaud</dc:creator>
  <cp:lastModifiedBy>Amaury Gremaud</cp:lastModifiedBy>
  <cp:revision>45</cp:revision>
  <dcterms:created xsi:type="dcterms:W3CDTF">2013-04-05T19:49:59Z</dcterms:created>
  <dcterms:modified xsi:type="dcterms:W3CDTF">2019-09-25T00:01:45Z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