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57" r:id="rId3"/>
    <p:sldId id="258" r:id="rId4"/>
    <p:sldId id="259" r:id="rId5"/>
    <p:sldId id="260" r:id="rId6"/>
    <p:sldId id="261" r:id="rId7"/>
    <p:sldId id="262" r:id="rId8"/>
    <p:sldId id="263" r:id="rId9"/>
    <p:sldId id="265" r:id="rId10"/>
    <p:sldId id="266" r:id="rId11"/>
    <p:sldId id="264"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300" r:id="rId35"/>
    <p:sldId id="289" r:id="rId36"/>
    <p:sldId id="290" r:id="rId37"/>
    <p:sldId id="291" r:id="rId38"/>
    <p:sldId id="292" r:id="rId39"/>
    <p:sldId id="293" r:id="rId40"/>
    <p:sldId id="294" r:id="rId41"/>
    <p:sldId id="295" r:id="rId42"/>
    <p:sldId id="296" r:id="rId43"/>
    <p:sldId id="297" r:id="rId44"/>
    <p:sldId id="298" r:id="rId45"/>
    <p:sldId id="299" r:id="rId46"/>
  </p:sldIdLst>
  <p:sldSz cx="9144000" cy="6858000" type="screen4x3"/>
  <p:notesSz cx="6858000" cy="9144000"/>
  <p:defaultTextStyle>
    <a:defPPr>
      <a:defRPr lang="pt-BR"/>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9" autoAdjust="0"/>
    <p:restoredTop sz="93556" autoAdjust="0"/>
  </p:normalViewPr>
  <p:slideViewPr>
    <p:cSldViewPr>
      <p:cViewPr>
        <p:scale>
          <a:sx n="76" d="100"/>
          <a:sy n="76" d="100"/>
        </p:scale>
        <p:origin x="-1194"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2.wmf"/><Relationship Id="rId7" Type="http://schemas.openxmlformats.org/officeDocument/2006/relationships/image" Target="../media/image20.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pt-B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pt-B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pt-B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pt-B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pt-B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pt-B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pt-BR"/>
            </a:p>
          </p:txBody>
        </p:sp>
      </p:grpSp>
      <p:sp>
        <p:nvSpPr>
          <p:cNvPr id="59404" name="Rectangle 12"/>
          <p:cNvSpPr>
            <a:spLocks noGrp="1" noChangeArrowheads="1"/>
          </p:cNvSpPr>
          <p:nvPr>
            <p:ph type="ctrTitle"/>
          </p:nvPr>
        </p:nvSpPr>
        <p:spPr>
          <a:xfrm>
            <a:off x="990600" y="1828800"/>
            <a:ext cx="7772400" cy="1143000"/>
          </a:xfrm>
        </p:spPr>
        <p:txBody>
          <a:bodyPr/>
          <a:lstStyle>
            <a:lvl1pPr>
              <a:defRPr/>
            </a:lvl1pPr>
          </a:lstStyle>
          <a:p>
            <a:r>
              <a:rPr lang="pt-BR"/>
              <a:t>Clique para editar o estilo do título mestre</a:t>
            </a:r>
          </a:p>
        </p:txBody>
      </p:sp>
      <p:sp>
        <p:nvSpPr>
          <p:cNvPr id="5940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pt-BR"/>
              <a:t>Clique para editar o estilo do subtítulo mestre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pt-B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pt-B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BFC0AF70-F15C-46E1-9311-589D730EFF81}" type="slidenum">
              <a:rPr lang="pt-BR"/>
              <a:pPr>
                <a:defRPr/>
              </a:pPr>
              <a:t>‹nº›</a:t>
            </a:fld>
            <a:endParaRPr lang="pt-BR"/>
          </a:p>
        </p:txBody>
      </p:sp>
    </p:spTree>
    <p:extLst>
      <p:ext uri="{BB962C8B-B14F-4D97-AF65-F5344CB8AC3E}">
        <p14:creationId xmlns:p14="http://schemas.microsoft.com/office/powerpoint/2010/main" val="2642506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1"/>
          <p:cNvSpPr>
            <a:spLocks noGrp="1" noChangeArrowheads="1"/>
          </p:cNvSpPr>
          <p:nvPr>
            <p:ph type="dt" sz="half" idx="10"/>
          </p:nvPr>
        </p:nvSpPr>
        <p:spPr>
          <a:ln/>
        </p:spPr>
        <p:txBody>
          <a:bodyPr/>
          <a:lstStyle>
            <a:lvl1pPr>
              <a:defRPr/>
            </a:lvl1pPr>
          </a:lstStyle>
          <a:p>
            <a:pPr>
              <a:defRPr/>
            </a:pPr>
            <a:endParaRPr lang="pt-BR"/>
          </a:p>
        </p:txBody>
      </p:sp>
      <p:sp>
        <p:nvSpPr>
          <p:cNvPr id="5" name="Rectangle 12"/>
          <p:cNvSpPr>
            <a:spLocks noGrp="1" noChangeArrowheads="1"/>
          </p:cNvSpPr>
          <p:nvPr>
            <p:ph type="ftr" sz="quarter" idx="11"/>
          </p:nvPr>
        </p:nvSpPr>
        <p:spPr>
          <a:ln/>
        </p:spPr>
        <p:txBody>
          <a:bodyPr/>
          <a:lstStyle>
            <a:lvl1pPr>
              <a:defRPr/>
            </a:lvl1pPr>
          </a:lstStyle>
          <a:p>
            <a:pPr>
              <a:defRPr/>
            </a:pPr>
            <a:endParaRPr lang="pt-BR"/>
          </a:p>
        </p:txBody>
      </p:sp>
      <p:sp>
        <p:nvSpPr>
          <p:cNvPr id="6" name="Rectangle 13"/>
          <p:cNvSpPr>
            <a:spLocks noGrp="1" noChangeArrowheads="1"/>
          </p:cNvSpPr>
          <p:nvPr>
            <p:ph type="sldNum" sz="quarter" idx="12"/>
          </p:nvPr>
        </p:nvSpPr>
        <p:spPr>
          <a:ln/>
        </p:spPr>
        <p:txBody>
          <a:bodyPr/>
          <a:lstStyle>
            <a:lvl1pPr>
              <a:defRPr/>
            </a:lvl1pPr>
          </a:lstStyle>
          <a:p>
            <a:pPr>
              <a:defRPr/>
            </a:pPr>
            <a:fld id="{46AFF59C-CABD-4551-BDCE-A207DE8744A3}" type="slidenum">
              <a:rPr lang="pt-BR"/>
              <a:pPr>
                <a:defRPr/>
              </a:pPr>
              <a:t>‹nº›</a:t>
            </a:fld>
            <a:endParaRPr lang="pt-BR"/>
          </a:p>
        </p:txBody>
      </p:sp>
    </p:spTree>
    <p:extLst>
      <p:ext uri="{BB962C8B-B14F-4D97-AF65-F5344CB8AC3E}">
        <p14:creationId xmlns:p14="http://schemas.microsoft.com/office/powerpoint/2010/main" val="3571172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004050" y="617538"/>
            <a:ext cx="1951038" cy="551497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1150938" y="617538"/>
            <a:ext cx="5700712" cy="551497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1"/>
          <p:cNvSpPr>
            <a:spLocks noGrp="1" noChangeArrowheads="1"/>
          </p:cNvSpPr>
          <p:nvPr>
            <p:ph type="dt" sz="half" idx="10"/>
          </p:nvPr>
        </p:nvSpPr>
        <p:spPr>
          <a:ln/>
        </p:spPr>
        <p:txBody>
          <a:bodyPr/>
          <a:lstStyle>
            <a:lvl1pPr>
              <a:defRPr/>
            </a:lvl1pPr>
          </a:lstStyle>
          <a:p>
            <a:pPr>
              <a:defRPr/>
            </a:pPr>
            <a:endParaRPr lang="pt-BR"/>
          </a:p>
        </p:txBody>
      </p:sp>
      <p:sp>
        <p:nvSpPr>
          <p:cNvPr id="5" name="Rectangle 12"/>
          <p:cNvSpPr>
            <a:spLocks noGrp="1" noChangeArrowheads="1"/>
          </p:cNvSpPr>
          <p:nvPr>
            <p:ph type="ftr" sz="quarter" idx="11"/>
          </p:nvPr>
        </p:nvSpPr>
        <p:spPr>
          <a:ln/>
        </p:spPr>
        <p:txBody>
          <a:bodyPr/>
          <a:lstStyle>
            <a:lvl1pPr>
              <a:defRPr/>
            </a:lvl1pPr>
          </a:lstStyle>
          <a:p>
            <a:pPr>
              <a:defRPr/>
            </a:pPr>
            <a:endParaRPr lang="pt-BR"/>
          </a:p>
        </p:txBody>
      </p:sp>
      <p:sp>
        <p:nvSpPr>
          <p:cNvPr id="6" name="Rectangle 13"/>
          <p:cNvSpPr>
            <a:spLocks noGrp="1" noChangeArrowheads="1"/>
          </p:cNvSpPr>
          <p:nvPr>
            <p:ph type="sldNum" sz="quarter" idx="12"/>
          </p:nvPr>
        </p:nvSpPr>
        <p:spPr>
          <a:ln/>
        </p:spPr>
        <p:txBody>
          <a:bodyPr/>
          <a:lstStyle>
            <a:lvl1pPr>
              <a:defRPr/>
            </a:lvl1pPr>
          </a:lstStyle>
          <a:p>
            <a:pPr>
              <a:defRPr/>
            </a:pPr>
            <a:fld id="{5B4D06B8-7CA0-4F17-B5B8-29A049927444}" type="slidenum">
              <a:rPr lang="pt-BR"/>
              <a:pPr>
                <a:defRPr/>
              </a:pPr>
              <a:t>‹nº›</a:t>
            </a:fld>
            <a:endParaRPr lang="pt-BR"/>
          </a:p>
        </p:txBody>
      </p:sp>
    </p:spTree>
    <p:extLst>
      <p:ext uri="{BB962C8B-B14F-4D97-AF65-F5344CB8AC3E}">
        <p14:creationId xmlns:p14="http://schemas.microsoft.com/office/powerpoint/2010/main" val="1927365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1"/>
          <p:cNvSpPr>
            <a:spLocks noGrp="1" noChangeArrowheads="1"/>
          </p:cNvSpPr>
          <p:nvPr>
            <p:ph type="dt" sz="half" idx="10"/>
          </p:nvPr>
        </p:nvSpPr>
        <p:spPr>
          <a:ln/>
        </p:spPr>
        <p:txBody>
          <a:bodyPr/>
          <a:lstStyle>
            <a:lvl1pPr>
              <a:defRPr/>
            </a:lvl1pPr>
          </a:lstStyle>
          <a:p>
            <a:pPr>
              <a:defRPr/>
            </a:pPr>
            <a:endParaRPr lang="pt-BR"/>
          </a:p>
        </p:txBody>
      </p:sp>
      <p:sp>
        <p:nvSpPr>
          <p:cNvPr id="5" name="Rectangle 12"/>
          <p:cNvSpPr>
            <a:spLocks noGrp="1" noChangeArrowheads="1"/>
          </p:cNvSpPr>
          <p:nvPr>
            <p:ph type="ftr" sz="quarter" idx="11"/>
          </p:nvPr>
        </p:nvSpPr>
        <p:spPr>
          <a:ln/>
        </p:spPr>
        <p:txBody>
          <a:bodyPr/>
          <a:lstStyle>
            <a:lvl1pPr>
              <a:defRPr/>
            </a:lvl1pPr>
          </a:lstStyle>
          <a:p>
            <a:pPr>
              <a:defRPr/>
            </a:pPr>
            <a:endParaRPr lang="pt-BR"/>
          </a:p>
        </p:txBody>
      </p:sp>
      <p:sp>
        <p:nvSpPr>
          <p:cNvPr id="6" name="Rectangle 13"/>
          <p:cNvSpPr>
            <a:spLocks noGrp="1" noChangeArrowheads="1"/>
          </p:cNvSpPr>
          <p:nvPr>
            <p:ph type="sldNum" sz="quarter" idx="12"/>
          </p:nvPr>
        </p:nvSpPr>
        <p:spPr>
          <a:ln/>
        </p:spPr>
        <p:txBody>
          <a:bodyPr/>
          <a:lstStyle>
            <a:lvl1pPr>
              <a:defRPr/>
            </a:lvl1pPr>
          </a:lstStyle>
          <a:p>
            <a:pPr>
              <a:defRPr/>
            </a:pPr>
            <a:fld id="{B717B8AC-2A61-488A-A21A-39BB6D512065}" type="slidenum">
              <a:rPr lang="pt-BR"/>
              <a:pPr>
                <a:defRPr/>
              </a:pPr>
              <a:t>‹nº›</a:t>
            </a:fld>
            <a:endParaRPr lang="pt-BR"/>
          </a:p>
        </p:txBody>
      </p:sp>
    </p:spTree>
    <p:extLst>
      <p:ext uri="{BB962C8B-B14F-4D97-AF65-F5344CB8AC3E}">
        <p14:creationId xmlns:p14="http://schemas.microsoft.com/office/powerpoint/2010/main" val="125062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11"/>
          <p:cNvSpPr>
            <a:spLocks noGrp="1" noChangeArrowheads="1"/>
          </p:cNvSpPr>
          <p:nvPr>
            <p:ph type="dt" sz="half" idx="10"/>
          </p:nvPr>
        </p:nvSpPr>
        <p:spPr>
          <a:ln/>
        </p:spPr>
        <p:txBody>
          <a:bodyPr/>
          <a:lstStyle>
            <a:lvl1pPr>
              <a:defRPr/>
            </a:lvl1pPr>
          </a:lstStyle>
          <a:p>
            <a:pPr>
              <a:defRPr/>
            </a:pPr>
            <a:endParaRPr lang="pt-BR"/>
          </a:p>
        </p:txBody>
      </p:sp>
      <p:sp>
        <p:nvSpPr>
          <p:cNvPr id="5" name="Rectangle 12"/>
          <p:cNvSpPr>
            <a:spLocks noGrp="1" noChangeArrowheads="1"/>
          </p:cNvSpPr>
          <p:nvPr>
            <p:ph type="ftr" sz="quarter" idx="11"/>
          </p:nvPr>
        </p:nvSpPr>
        <p:spPr>
          <a:ln/>
        </p:spPr>
        <p:txBody>
          <a:bodyPr/>
          <a:lstStyle>
            <a:lvl1pPr>
              <a:defRPr/>
            </a:lvl1pPr>
          </a:lstStyle>
          <a:p>
            <a:pPr>
              <a:defRPr/>
            </a:pPr>
            <a:endParaRPr lang="pt-BR"/>
          </a:p>
        </p:txBody>
      </p:sp>
      <p:sp>
        <p:nvSpPr>
          <p:cNvPr id="6" name="Rectangle 13"/>
          <p:cNvSpPr>
            <a:spLocks noGrp="1" noChangeArrowheads="1"/>
          </p:cNvSpPr>
          <p:nvPr>
            <p:ph type="sldNum" sz="quarter" idx="12"/>
          </p:nvPr>
        </p:nvSpPr>
        <p:spPr>
          <a:ln/>
        </p:spPr>
        <p:txBody>
          <a:bodyPr/>
          <a:lstStyle>
            <a:lvl1pPr>
              <a:defRPr/>
            </a:lvl1pPr>
          </a:lstStyle>
          <a:p>
            <a:pPr>
              <a:defRPr/>
            </a:pPr>
            <a:fld id="{4F6529B1-5AF5-47C4-9F89-DFA0A4D9F5C1}" type="slidenum">
              <a:rPr lang="pt-BR"/>
              <a:pPr>
                <a:defRPr/>
              </a:pPr>
              <a:t>‹nº›</a:t>
            </a:fld>
            <a:endParaRPr lang="pt-BR"/>
          </a:p>
        </p:txBody>
      </p:sp>
    </p:spTree>
    <p:extLst>
      <p:ext uri="{BB962C8B-B14F-4D97-AF65-F5344CB8AC3E}">
        <p14:creationId xmlns:p14="http://schemas.microsoft.com/office/powerpoint/2010/main" val="2513347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11"/>
          <p:cNvSpPr>
            <a:spLocks noGrp="1" noChangeArrowheads="1"/>
          </p:cNvSpPr>
          <p:nvPr>
            <p:ph type="dt" sz="half" idx="10"/>
          </p:nvPr>
        </p:nvSpPr>
        <p:spPr>
          <a:ln/>
        </p:spPr>
        <p:txBody>
          <a:bodyPr/>
          <a:lstStyle>
            <a:lvl1pPr>
              <a:defRPr/>
            </a:lvl1pPr>
          </a:lstStyle>
          <a:p>
            <a:pPr>
              <a:defRPr/>
            </a:pPr>
            <a:endParaRPr lang="pt-BR"/>
          </a:p>
        </p:txBody>
      </p:sp>
      <p:sp>
        <p:nvSpPr>
          <p:cNvPr id="6" name="Rectangle 12"/>
          <p:cNvSpPr>
            <a:spLocks noGrp="1" noChangeArrowheads="1"/>
          </p:cNvSpPr>
          <p:nvPr>
            <p:ph type="ftr" sz="quarter" idx="11"/>
          </p:nvPr>
        </p:nvSpPr>
        <p:spPr>
          <a:ln/>
        </p:spPr>
        <p:txBody>
          <a:bodyPr/>
          <a:lstStyle>
            <a:lvl1pPr>
              <a:defRPr/>
            </a:lvl1pPr>
          </a:lstStyle>
          <a:p>
            <a:pPr>
              <a:defRPr/>
            </a:pPr>
            <a:endParaRPr lang="pt-BR"/>
          </a:p>
        </p:txBody>
      </p:sp>
      <p:sp>
        <p:nvSpPr>
          <p:cNvPr id="7" name="Rectangle 13"/>
          <p:cNvSpPr>
            <a:spLocks noGrp="1" noChangeArrowheads="1"/>
          </p:cNvSpPr>
          <p:nvPr>
            <p:ph type="sldNum" sz="quarter" idx="12"/>
          </p:nvPr>
        </p:nvSpPr>
        <p:spPr>
          <a:ln/>
        </p:spPr>
        <p:txBody>
          <a:bodyPr/>
          <a:lstStyle>
            <a:lvl1pPr>
              <a:defRPr/>
            </a:lvl1pPr>
          </a:lstStyle>
          <a:p>
            <a:pPr>
              <a:defRPr/>
            </a:pPr>
            <a:fld id="{D315D665-819C-40C5-9273-28A36877C1ED}" type="slidenum">
              <a:rPr lang="pt-BR"/>
              <a:pPr>
                <a:defRPr/>
              </a:pPr>
              <a:t>‹nº›</a:t>
            </a:fld>
            <a:endParaRPr lang="pt-BR"/>
          </a:p>
        </p:txBody>
      </p:sp>
    </p:spTree>
    <p:extLst>
      <p:ext uri="{BB962C8B-B14F-4D97-AF65-F5344CB8AC3E}">
        <p14:creationId xmlns:p14="http://schemas.microsoft.com/office/powerpoint/2010/main" val="28710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11"/>
          <p:cNvSpPr>
            <a:spLocks noGrp="1" noChangeArrowheads="1"/>
          </p:cNvSpPr>
          <p:nvPr>
            <p:ph type="dt" sz="half" idx="10"/>
          </p:nvPr>
        </p:nvSpPr>
        <p:spPr>
          <a:ln/>
        </p:spPr>
        <p:txBody>
          <a:bodyPr/>
          <a:lstStyle>
            <a:lvl1pPr>
              <a:defRPr/>
            </a:lvl1pPr>
          </a:lstStyle>
          <a:p>
            <a:pPr>
              <a:defRPr/>
            </a:pPr>
            <a:endParaRPr lang="pt-BR"/>
          </a:p>
        </p:txBody>
      </p:sp>
      <p:sp>
        <p:nvSpPr>
          <p:cNvPr id="8" name="Rectangle 12"/>
          <p:cNvSpPr>
            <a:spLocks noGrp="1" noChangeArrowheads="1"/>
          </p:cNvSpPr>
          <p:nvPr>
            <p:ph type="ftr" sz="quarter" idx="11"/>
          </p:nvPr>
        </p:nvSpPr>
        <p:spPr>
          <a:ln/>
        </p:spPr>
        <p:txBody>
          <a:bodyPr/>
          <a:lstStyle>
            <a:lvl1pPr>
              <a:defRPr/>
            </a:lvl1pPr>
          </a:lstStyle>
          <a:p>
            <a:pPr>
              <a:defRPr/>
            </a:pPr>
            <a:endParaRPr lang="pt-BR"/>
          </a:p>
        </p:txBody>
      </p:sp>
      <p:sp>
        <p:nvSpPr>
          <p:cNvPr id="9" name="Rectangle 13"/>
          <p:cNvSpPr>
            <a:spLocks noGrp="1" noChangeArrowheads="1"/>
          </p:cNvSpPr>
          <p:nvPr>
            <p:ph type="sldNum" sz="quarter" idx="12"/>
          </p:nvPr>
        </p:nvSpPr>
        <p:spPr>
          <a:ln/>
        </p:spPr>
        <p:txBody>
          <a:bodyPr/>
          <a:lstStyle>
            <a:lvl1pPr>
              <a:defRPr/>
            </a:lvl1pPr>
          </a:lstStyle>
          <a:p>
            <a:pPr>
              <a:defRPr/>
            </a:pPr>
            <a:fld id="{395F932D-B182-473C-A4B3-4B5C0EA0DE54}" type="slidenum">
              <a:rPr lang="pt-BR"/>
              <a:pPr>
                <a:defRPr/>
              </a:pPr>
              <a:t>‹nº›</a:t>
            </a:fld>
            <a:endParaRPr lang="pt-BR"/>
          </a:p>
        </p:txBody>
      </p:sp>
    </p:spTree>
    <p:extLst>
      <p:ext uri="{BB962C8B-B14F-4D97-AF65-F5344CB8AC3E}">
        <p14:creationId xmlns:p14="http://schemas.microsoft.com/office/powerpoint/2010/main" val="151674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11"/>
          <p:cNvSpPr>
            <a:spLocks noGrp="1" noChangeArrowheads="1"/>
          </p:cNvSpPr>
          <p:nvPr>
            <p:ph type="dt" sz="half" idx="10"/>
          </p:nvPr>
        </p:nvSpPr>
        <p:spPr>
          <a:ln/>
        </p:spPr>
        <p:txBody>
          <a:bodyPr/>
          <a:lstStyle>
            <a:lvl1pPr>
              <a:defRPr/>
            </a:lvl1pPr>
          </a:lstStyle>
          <a:p>
            <a:pPr>
              <a:defRPr/>
            </a:pPr>
            <a:endParaRPr lang="pt-BR"/>
          </a:p>
        </p:txBody>
      </p:sp>
      <p:sp>
        <p:nvSpPr>
          <p:cNvPr id="4" name="Rectangle 12"/>
          <p:cNvSpPr>
            <a:spLocks noGrp="1" noChangeArrowheads="1"/>
          </p:cNvSpPr>
          <p:nvPr>
            <p:ph type="ftr" sz="quarter" idx="11"/>
          </p:nvPr>
        </p:nvSpPr>
        <p:spPr>
          <a:ln/>
        </p:spPr>
        <p:txBody>
          <a:bodyPr/>
          <a:lstStyle>
            <a:lvl1pPr>
              <a:defRPr/>
            </a:lvl1pPr>
          </a:lstStyle>
          <a:p>
            <a:pPr>
              <a:defRPr/>
            </a:pPr>
            <a:endParaRPr lang="pt-BR"/>
          </a:p>
        </p:txBody>
      </p:sp>
      <p:sp>
        <p:nvSpPr>
          <p:cNvPr id="5" name="Rectangle 13"/>
          <p:cNvSpPr>
            <a:spLocks noGrp="1" noChangeArrowheads="1"/>
          </p:cNvSpPr>
          <p:nvPr>
            <p:ph type="sldNum" sz="quarter" idx="12"/>
          </p:nvPr>
        </p:nvSpPr>
        <p:spPr>
          <a:ln/>
        </p:spPr>
        <p:txBody>
          <a:bodyPr/>
          <a:lstStyle>
            <a:lvl1pPr>
              <a:defRPr/>
            </a:lvl1pPr>
          </a:lstStyle>
          <a:p>
            <a:pPr>
              <a:defRPr/>
            </a:pPr>
            <a:fld id="{5ECF3A49-F9A4-4872-B2DB-D1CE5EB9DC25}" type="slidenum">
              <a:rPr lang="pt-BR"/>
              <a:pPr>
                <a:defRPr/>
              </a:pPr>
              <a:t>‹nº›</a:t>
            </a:fld>
            <a:endParaRPr lang="pt-BR"/>
          </a:p>
        </p:txBody>
      </p:sp>
    </p:spTree>
    <p:extLst>
      <p:ext uri="{BB962C8B-B14F-4D97-AF65-F5344CB8AC3E}">
        <p14:creationId xmlns:p14="http://schemas.microsoft.com/office/powerpoint/2010/main" val="274199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pt-BR"/>
          </a:p>
        </p:txBody>
      </p:sp>
      <p:sp>
        <p:nvSpPr>
          <p:cNvPr id="3" name="Rectangle 12"/>
          <p:cNvSpPr>
            <a:spLocks noGrp="1" noChangeArrowheads="1"/>
          </p:cNvSpPr>
          <p:nvPr>
            <p:ph type="ftr" sz="quarter" idx="11"/>
          </p:nvPr>
        </p:nvSpPr>
        <p:spPr>
          <a:ln/>
        </p:spPr>
        <p:txBody>
          <a:bodyPr/>
          <a:lstStyle>
            <a:lvl1pPr>
              <a:defRPr/>
            </a:lvl1pPr>
          </a:lstStyle>
          <a:p>
            <a:pPr>
              <a:defRPr/>
            </a:pPr>
            <a:endParaRPr lang="pt-BR"/>
          </a:p>
        </p:txBody>
      </p:sp>
      <p:sp>
        <p:nvSpPr>
          <p:cNvPr id="4" name="Rectangle 13"/>
          <p:cNvSpPr>
            <a:spLocks noGrp="1" noChangeArrowheads="1"/>
          </p:cNvSpPr>
          <p:nvPr>
            <p:ph type="sldNum" sz="quarter" idx="12"/>
          </p:nvPr>
        </p:nvSpPr>
        <p:spPr>
          <a:ln/>
        </p:spPr>
        <p:txBody>
          <a:bodyPr/>
          <a:lstStyle>
            <a:lvl1pPr>
              <a:defRPr/>
            </a:lvl1pPr>
          </a:lstStyle>
          <a:p>
            <a:pPr>
              <a:defRPr/>
            </a:pPr>
            <a:fld id="{757A1A3D-75AF-4AC0-8F7F-2F0F4F2E94D8}" type="slidenum">
              <a:rPr lang="pt-BR"/>
              <a:pPr>
                <a:defRPr/>
              </a:pPr>
              <a:t>‹nº›</a:t>
            </a:fld>
            <a:endParaRPr lang="pt-BR"/>
          </a:p>
        </p:txBody>
      </p:sp>
    </p:spTree>
    <p:extLst>
      <p:ext uri="{BB962C8B-B14F-4D97-AF65-F5344CB8AC3E}">
        <p14:creationId xmlns:p14="http://schemas.microsoft.com/office/powerpoint/2010/main" val="66398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11"/>
          <p:cNvSpPr>
            <a:spLocks noGrp="1" noChangeArrowheads="1"/>
          </p:cNvSpPr>
          <p:nvPr>
            <p:ph type="dt" sz="half" idx="10"/>
          </p:nvPr>
        </p:nvSpPr>
        <p:spPr>
          <a:ln/>
        </p:spPr>
        <p:txBody>
          <a:bodyPr/>
          <a:lstStyle>
            <a:lvl1pPr>
              <a:defRPr/>
            </a:lvl1pPr>
          </a:lstStyle>
          <a:p>
            <a:pPr>
              <a:defRPr/>
            </a:pPr>
            <a:endParaRPr lang="pt-BR"/>
          </a:p>
        </p:txBody>
      </p:sp>
      <p:sp>
        <p:nvSpPr>
          <p:cNvPr id="6" name="Rectangle 12"/>
          <p:cNvSpPr>
            <a:spLocks noGrp="1" noChangeArrowheads="1"/>
          </p:cNvSpPr>
          <p:nvPr>
            <p:ph type="ftr" sz="quarter" idx="11"/>
          </p:nvPr>
        </p:nvSpPr>
        <p:spPr>
          <a:ln/>
        </p:spPr>
        <p:txBody>
          <a:bodyPr/>
          <a:lstStyle>
            <a:lvl1pPr>
              <a:defRPr/>
            </a:lvl1pPr>
          </a:lstStyle>
          <a:p>
            <a:pPr>
              <a:defRPr/>
            </a:pPr>
            <a:endParaRPr lang="pt-BR"/>
          </a:p>
        </p:txBody>
      </p:sp>
      <p:sp>
        <p:nvSpPr>
          <p:cNvPr id="7" name="Rectangle 13"/>
          <p:cNvSpPr>
            <a:spLocks noGrp="1" noChangeArrowheads="1"/>
          </p:cNvSpPr>
          <p:nvPr>
            <p:ph type="sldNum" sz="quarter" idx="12"/>
          </p:nvPr>
        </p:nvSpPr>
        <p:spPr>
          <a:ln/>
        </p:spPr>
        <p:txBody>
          <a:bodyPr/>
          <a:lstStyle>
            <a:lvl1pPr>
              <a:defRPr/>
            </a:lvl1pPr>
          </a:lstStyle>
          <a:p>
            <a:pPr>
              <a:defRPr/>
            </a:pPr>
            <a:fld id="{1D562986-9AB0-401D-A5B9-0A4F982D6562}" type="slidenum">
              <a:rPr lang="pt-BR"/>
              <a:pPr>
                <a:defRPr/>
              </a:pPr>
              <a:t>‹nº›</a:t>
            </a:fld>
            <a:endParaRPr lang="pt-BR"/>
          </a:p>
        </p:txBody>
      </p:sp>
    </p:spTree>
    <p:extLst>
      <p:ext uri="{BB962C8B-B14F-4D97-AF65-F5344CB8AC3E}">
        <p14:creationId xmlns:p14="http://schemas.microsoft.com/office/powerpoint/2010/main" val="89732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11"/>
          <p:cNvSpPr>
            <a:spLocks noGrp="1" noChangeArrowheads="1"/>
          </p:cNvSpPr>
          <p:nvPr>
            <p:ph type="dt" sz="half" idx="10"/>
          </p:nvPr>
        </p:nvSpPr>
        <p:spPr>
          <a:ln/>
        </p:spPr>
        <p:txBody>
          <a:bodyPr/>
          <a:lstStyle>
            <a:lvl1pPr>
              <a:defRPr/>
            </a:lvl1pPr>
          </a:lstStyle>
          <a:p>
            <a:pPr>
              <a:defRPr/>
            </a:pPr>
            <a:endParaRPr lang="pt-BR"/>
          </a:p>
        </p:txBody>
      </p:sp>
      <p:sp>
        <p:nvSpPr>
          <p:cNvPr id="6" name="Rectangle 12"/>
          <p:cNvSpPr>
            <a:spLocks noGrp="1" noChangeArrowheads="1"/>
          </p:cNvSpPr>
          <p:nvPr>
            <p:ph type="ftr" sz="quarter" idx="11"/>
          </p:nvPr>
        </p:nvSpPr>
        <p:spPr>
          <a:ln/>
        </p:spPr>
        <p:txBody>
          <a:bodyPr/>
          <a:lstStyle>
            <a:lvl1pPr>
              <a:defRPr/>
            </a:lvl1pPr>
          </a:lstStyle>
          <a:p>
            <a:pPr>
              <a:defRPr/>
            </a:pPr>
            <a:endParaRPr lang="pt-BR"/>
          </a:p>
        </p:txBody>
      </p:sp>
      <p:sp>
        <p:nvSpPr>
          <p:cNvPr id="7" name="Rectangle 13"/>
          <p:cNvSpPr>
            <a:spLocks noGrp="1" noChangeArrowheads="1"/>
          </p:cNvSpPr>
          <p:nvPr>
            <p:ph type="sldNum" sz="quarter" idx="12"/>
          </p:nvPr>
        </p:nvSpPr>
        <p:spPr>
          <a:ln/>
        </p:spPr>
        <p:txBody>
          <a:bodyPr/>
          <a:lstStyle>
            <a:lvl1pPr>
              <a:defRPr/>
            </a:lvl1pPr>
          </a:lstStyle>
          <a:p>
            <a:pPr>
              <a:defRPr/>
            </a:pPr>
            <a:fld id="{FA45333E-FD22-401A-AD81-297D845EB1C6}" type="slidenum">
              <a:rPr lang="pt-BR"/>
              <a:pPr>
                <a:defRPr/>
              </a:pPr>
              <a:t>‹nº›</a:t>
            </a:fld>
            <a:endParaRPr lang="pt-BR"/>
          </a:p>
        </p:txBody>
      </p:sp>
    </p:spTree>
    <p:extLst>
      <p:ext uri="{BB962C8B-B14F-4D97-AF65-F5344CB8AC3E}">
        <p14:creationId xmlns:p14="http://schemas.microsoft.com/office/powerpoint/2010/main" val="161576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pt-BR"/>
          </a:p>
        </p:txBody>
      </p:sp>
      <p:sp>
        <p:nvSpPr>
          <p:cNvPr id="5837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pt-BR"/>
          </a:p>
        </p:txBody>
      </p:sp>
      <p:sp>
        <p:nvSpPr>
          <p:cNvPr id="58372"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pt-BR"/>
          </a:p>
        </p:txBody>
      </p:sp>
      <p:sp>
        <p:nvSpPr>
          <p:cNvPr id="5837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pt-BR"/>
          </a:p>
        </p:txBody>
      </p:sp>
      <p:sp>
        <p:nvSpPr>
          <p:cNvPr id="5837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pt-BR"/>
          </a:p>
        </p:txBody>
      </p:sp>
      <p:sp>
        <p:nvSpPr>
          <p:cNvPr id="58375"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pt-BR"/>
          </a:p>
        </p:txBody>
      </p:sp>
      <p:sp>
        <p:nvSpPr>
          <p:cNvPr id="5837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pt-BR"/>
          </a:p>
        </p:txBody>
      </p:sp>
      <p:sp>
        <p:nvSpPr>
          <p:cNvPr id="24585"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altLang="pt-BR" smtClean="0"/>
              <a:t>Clique para editar o estilo do título mestre</a:t>
            </a:r>
          </a:p>
        </p:txBody>
      </p:sp>
      <p:sp>
        <p:nvSpPr>
          <p:cNvPr id="24586"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58379"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pt-BR"/>
          </a:p>
        </p:txBody>
      </p:sp>
      <p:sp>
        <p:nvSpPr>
          <p:cNvPr id="58380"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pt-BR"/>
          </a:p>
        </p:txBody>
      </p:sp>
      <p:sp>
        <p:nvSpPr>
          <p:cNvPr id="58381"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516EF34C-3AE3-4FEA-9D5F-8F76A3F3FBE3}"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712"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2.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9.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14.bin"/><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20.bin"/><Relationship Id="rId18" Type="http://schemas.openxmlformats.org/officeDocument/2006/relationships/image" Target="../media/image21.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18.wmf"/><Relationship Id="rId17" Type="http://schemas.openxmlformats.org/officeDocument/2006/relationships/oleObject" Target="../embeddings/oleObject22.bin"/><Relationship Id="rId2" Type="http://schemas.openxmlformats.org/officeDocument/2006/relationships/slideLayout" Target="../slideLayouts/slideLayout6.xml"/><Relationship Id="rId16" Type="http://schemas.openxmlformats.org/officeDocument/2006/relationships/image" Target="../media/image20.wmf"/><Relationship Id="rId1" Type="http://schemas.openxmlformats.org/officeDocument/2006/relationships/vmlDrawing" Target="../drawings/vmlDrawing6.vml"/><Relationship Id="rId6" Type="http://schemas.openxmlformats.org/officeDocument/2006/relationships/image" Target="../media/image16.w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17.wmf"/><Relationship Id="rId4" Type="http://schemas.openxmlformats.org/officeDocument/2006/relationships/image" Target="../media/image15.wmf"/><Relationship Id="rId9" Type="http://schemas.openxmlformats.org/officeDocument/2006/relationships/oleObject" Target="../embeddings/oleObject18.bin"/><Relationship Id="rId14" Type="http://schemas.openxmlformats.org/officeDocument/2006/relationships/image" Target="../media/image1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oleObject" Target="../embeddings/oleObject31.bin"/><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oleObject" Target="../embeddings/oleObject30.bin"/><Relationship Id="rId2" Type="http://schemas.openxmlformats.org/officeDocument/2006/relationships/slideLayout" Target="../slideLayouts/slideLayout6.xml"/><Relationship Id="rId16" Type="http://schemas.openxmlformats.org/officeDocument/2006/relationships/image" Target="../media/image25.wmf"/><Relationship Id="rId1" Type="http://schemas.openxmlformats.org/officeDocument/2006/relationships/vmlDrawing" Target="../drawings/vmlDrawing7.vml"/><Relationship Id="rId6" Type="http://schemas.openxmlformats.org/officeDocument/2006/relationships/image" Target="../media/image23.wmf"/><Relationship Id="rId11" Type="http://schemas.openxmlformats.org/officeDocument/2006/relationships/oleObject" Target="../embeddings/oleObject29.bin"/><Relationship Id="rId5" Type="http://schemas.openxmlformats.org/officeDocument/2006/relationships/oleObject" Target="../embeddings/oleObject24.bin"/><Relationship Id="rId15" Type="http://schemas.openxmlformats.org/officeDocument/2006/relationships/oleObject" Target="../embeddings/oleObject32.bin"/><Relationship Id="rId10" Type="http://schemas.openxmlformats.org/officeDocument/2006/relationships/oleObject" Target="../embeddings/oleObject28.bin"/><Relationship Id="rId4" Type="http://schemas.openxmlformats.org/officeDocument/2006/relationships/image" Target="../media/image22.wmf"/><Relationship Id="rId9" Type="http://schemas.openxmlformats.org/officeDocument/2006/relationships/oleObject" Target="../embeddings/oleObject27.bin"/><Relationship Id="rId14"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27.wmf"/><Relationship Id="rId5" Type="http://schemas.openxmlformats.org/officeDocument/2006/relationships/oleObject" Target="../embeddings/oleObject34.bin"/><Relationship Id="rId4" Type="http://schemas.openxmlformats.org/officeDocument/2006/relationships/image" Target="../media/image26.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9.wmf"/><Relationship Id="rId5" Type="http://schemas.openxmlformats.org/officeDocument/2006/relationships/oleObject" Target="../embeddings/oleObject36.bin"/><Relationship Id="rId4" Type="http://schemas.openxmlformats.org/officeDocument/2006/relationships/image" Target="../media/image2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1.wmf"/><Relationship Id="rId5" Type="http://schemas.openxmlformats.org/officeDocument/2006/relationships/oleObject" Target="../embeddings/oleObject38.bin"/><Relationship Id="rId4" Type="http://schemas.openxmlformats.org/officeDocument/2006/relationships/image" Target="../media/image30.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33.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image" Target="../media/image34.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35.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6.xml"/><Relationship Id="rId1" Type="http://schemas.openxmlformats.org/officeDocument/2006/relationships/vmlDrawing" Target="../drawings/vmlDrawing15.vml"/><Relationship Id="rId4" Type="http://schemas.openxmlformats.org/officeDocument/2006/relationships/image" Target="../media/image36.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37.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38.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image" Target="../media/image39.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image" Target="../media/image4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6.xml"/><Relationship Id="rId1" Type="http://schemas.openxmlformats.org/officeDocument/2006/relationships/vmlDrawing" Target="../drawings/vmlDrawing20.vml"/><Relationship Id="rId4" Type="http://schemas.openxmlformats.org/officeDocument/2006/relationships/image" Target="../media/image41.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6.xml"/><Relationship Id="rId1" Type="http://schemas.openxmlformats.org/officeDocument/2006/relationships/vmlDrawing" Target="../drawings/vmlDrawing21.vml"/><Relationship Id="rId4" Type="http://schemas.openxmlformats.org/officeDocument/2006/relationships/image" Target="../media/image42.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6.xml"/><Relationship Id="rId1" Type="http://schemas.openxmlformats.org/officeDocument/2006/relationships/vmlDrawing" Target="../drawings/vmlDrawing22.vml"/><Relationship Id="rId4" Type="http://schemas.openxmlformats.org/officeDocument/2006/relationships/image" Target="../media/image43.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image" Target="../media/image44.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8.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3.wmf"/><Relationship Id="rId11" Type="http://schemas.openxmlformats.org/officeDocument/2006/relationships/oleObject" Target="../embeddings/oleObject6.bin"/><Relationship Id="rId5" Type="http://schemas.openxmlformats.org/officeDocument/2006/relationships/oleObject" Target="../embeddings/oleObject3.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09600" y="2286000"/>
            <a:ext cx="784860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50000"/>
              </a:spcBef>
            </a:pPr>
            <a:r>
              <a:rPr lang="pt-BR" altLang="pt-BR" sz="3400" dirty="0">
                <a:cs typeface="Times New Roman" pitchFamily="18" charset="0"/>
              </a:rPr>
              <a:t>Escolaridade e Demanda Relativa por Trabalho: Uma Avaliação para o Brasil nas Décadas de 80 e 90</a:t>
            </a:r>
          </a:p>
          <a:p>
            <a:pPr eaLnBrk="1" hangingPunct="1">
              <a:spcBef>
                <a:spcPct val="50000"/>
              </a:spcBef>
            </a:pPr>
            <a:endParaRPr lang="pt-BR" altLang="pt-BR" sz="3400" dirty="0"/>
          </a:p>
        </p:txBody>
      </p:sp>
      <p:sp>
        <p:nvSpPr>
          <p:cNvPr id="26627" name="Text Box 3"/>
          <p:cNvSpPr txBox="1">
            <a:spLocks noChangeArrowheads="1"/>
          </p:cNvSpPr>
          <p:nvPr/>
        </p:nvSpPr>
        <p:spPr bwMode="auto">
          <a:xfrm>
            <a:off x="3733800" y="46482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50000"/>
              </a:spcBef>
            </a:pPr>
            <a:endParaRPr lang="pt-BR" altLang="pt-BR"/>
          </a:p>
        </p:txBody>
      </p:sp>
      <p:sp>
        <p:nvSpPr>
          <p:cNvPr id="26628" name="Text Box 4"/>
          <p:cNvSpPr txBox="1">
            <a:spLocks noChangeArrowheads="1"/>
          </p:cNvSpPr>
          <p:nvPr/>
        </p:nvSpPr>
        <p:spPr bwMode="auto">
          <a:xfrm>
            <a:off x="3200400" y="5105400"/>
            <a:ext cx="5257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r" eaLnBrk="1" hangingPunct="1">
              <a:spcBef>
                <a:spcPct val="50000"/>
              </a:spcBef>
            </a:pPr>
            <a:r>
              <a:rPr lang="pt-BR" altLang="pt-BR">
                <a:cs typeface="Times New Roman" pitchFamily="18" charset="0"/>
              </a:rPr>
              <a:t>Reynaldo Fernandes - USP</a:t>
            </a:r>
          </a:p>
          <a:p>
            <a:pPr algn="r" eaLnBrk="1" hangingPunct="1">
              <a:spcBef>
                <a:spcPct val="50000"/>
              </a:spcBef>
            </a:pPr>
            <a:r>
              <a:rPr lang="pt-BR" altLang="pt-BR">
                <a:cs typeface="Times New Roman" pitchFamily="18" charset="0"/>
              </a:rPr>
              <a:t>Naércio Aquino Meneses-Filho - USP</a:t>
            </a:r>
            <a:r>
              <a:rPr lang="pt-BR" altLang="pt-BR" sz="200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2"/>
          <p:cNvSpPr>
            <a:spLocks noGrp="1" noChangeArrowheads="1"/>
          </p:cNvSpPr>
          <p:nvPr>
            <p:ph type="title"/>
          </p:nvPr>
        </p:nvSpPr>
        <p:spPr>
          <a:xfrm>
            <a:off x="1150938" y="1200150"/>
            <a:ext cx="7793037" cy="560388"/>
          </a:xfrm>
        </p:spPr>
        <p:txBody>
          <a:bodyPr/>
          <a:lstStyle/>
          <a:p>
            <a:pPr eaLnBrk="1" hangingPunct="1"/>
            <a:r>
              <a:rPr lang="pt-BR" altLang="pt-BR" sz="4000" smtClean="0"/>
              <a:t>II.1. Modelo (1)</a:t>
            </a:r>
          </a:p>
        </p:txBody>
      </p:sp>
      <p:sp>
        <p:nvSpPr>
          <p:cNvPr id="4104" name="Rectangle 4"/>
          <p:cNvSpPr>
            <a:spLocks noChangeArrowheads="1"/>
          </p:cNvSpPr>
          <p:nvPr/>
        </p:nvSpPr>
        <p:spPr bwMode="auto">
          <a:xfrm>
            <a:off x="1685925" y="3052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105" name="Rectangle 8"/>
          <p:cNvSpPr>
            <a:spLocks noChangeArrowheads="1"/>
          </p:cNvSpPr>
          <p:nvPr/>
        </p:nvSpPr>
        <p:spPr bwMode="auto">
          <a:xfrm>
            <a:off x="3290888" y="3157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graphicFrame>
        <p:nvGraphicFramePr>
          <p:cNvPr id="4098" name="Object 7"/>
          <p:cNvGraphicFramePr>
            <a:graphicFrameLocks noChangeAspect="1"/>
          </p:cNvGraphicFramePr>
          <p:nvPr/>
        </p:nvGraphicFramePr>
        <p:xfrm>
          <a:off x="381000" y="2133600"/>
          <a:ext cx="4038600" cy="685800"/>
        </p:xfrm>
        <a:graphic>
          <a:graphicData uri="http://schemas.openxmlformats.org/presentationml/2006/ole">
            <mc:AlternateContent xmlns:mc="http://schemas.openxmlformats.org/markup-compatibility/2006">
              <mc:Choice xmlns:v="urn:schemas-microsoft-com:vml" Requires="v">
                <p:oleObj spid="_x0000_s4116" r:id="rId3" imgW="1256755" imgH="266584" progId="Equation.3">
                  <p:embed/>
                </p:oleObj>
              </mc:Choice>
              <mc:Fallback>
                <p:oleObj r:id="rId3" imgW="1256755" imgH="266584"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133600"/>
                        <a:ext cx="40386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6" name="Rectangle 10"/>
          <p:cNvSpPr>
            <a:spLocks noChangeArrowheads="1"/>
          </p:cNvSpPr>
          <p:nvPr/>
        </p:nvSpPr>
        <p:spPr bwMode="auto">
          <a:xfrm>
            <a:off x="2605088" y="3019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graphicFrame>
        <p:nvGraphicFramePr>
          <p:cNvPr id="4099" name="Object 9"/>
          <p:cNvGraphicFramePr>
            <a:graphicFrameLocks noChangeAspect="1"/>
          </p:cNvGraphicFramePr>
          <p:nvPr/>
        </p:nvGraphicFramePr>
        <p:xfrm>
          <a:off x="152400" y="2971800"/>
          <a:ext cx="5638800" cy="1219200"/>
        </p:xfrm>
        <a:graphic>
          <a:graphicData uri="http://schemas.openxmlformats.org/presentationml/2006/ole">
            <mc:AlternateContent xmlns:mc="http://schemas.openxmlformats.org/markup-compatibility/2006">
              <mc:Choice xmlns:v="urn:schemas-microsoft-com:vml" Requires="v">
                <p:oleObj spid="_x0000_s4117" r:id="rId5" imgW="2616200" imgH="546100" progId="Equation.3">
                  <p:embed/>
                </p:oleObj>
              </mc:Choice>
              <mc:Fallback>
                <p:oleObj r:id="rId5" imgW="2616200" imgH="5461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971800"/>
                        <a:ext cx="56388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7" name="Rectangle 12"/>
          <p:cNvSpPr>
            <a:spLocks noChangeArrowheads="1"/>
          </p:cNvSpPr>
          <p:nvPr/>
        </p:nvSpPr>
        <p:spPr bwMode="auto">
          <a:xfrm>
            <a:off x="2605088" y="30194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graphicFrame>
        <p:nvGraphicFramePr>
          <p:cNvPr id="4100" name="Object 11"/>
          <p:cNvGraphicFramePr>
            <a:graphicFrameLocks noChangeAspect="1"/>
          </p:cNvGraphicFramePr>
          <p:nvPr/>
        </p:nvGraphicFramePr>
        <p:xfrm>
          <a:off x="76200" y="4191000"/>
          <a:ext cx="5791200" cy="1219200"/>
        </p:xfrm>
        <a:graphic>
          <a:graphicData uri="http://schemas.openxmlformats.org/presentationml/2006/ole">
            <mc:AlternateContent xmlns:mc="http://schemas.openxmlformats.org/markup-compatibility/2006">
              <mc:Choice xmlns:v="urn:schemas-microsoft-com:vml" Requires="v">
                <p:oleObj spid="_x0000_s4118" r:id="rId7" imgW="2628900" imgH="546100" progId="Equation.3">
                  <p:embed/>
                </p:oleObj>
              </mc:Choice>
              <mc:Fallback>
                <p:oleObj r:id="rId7" imgW="2628900" imgH="546100" progId="Equation.3">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4191000"/>
                        <a:ext cx="5791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8" name="Rectangle 14"/>
          <p:cNvSpPr>
            <a:spLocks noChangeArrowheads="1"/>
          </p:cNvSpPr>
          <p:nvPr/>
        </p:nvSpPr>
        <p:spPr bwMode="auto">
          <a:xfrm>
            <a:off x="443865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109" name="Rectangle 16"/>
          <p:cNvSpPr>
            <a:spLocks noChangeArrowheads="1"/>
          </p:cNvSpPr>
          <p:nvPr/>
        </p:nvSpPr>
        <p:spPr bwMode="auto">
          <a:xfrm>
            <a:off x="443865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110" name="Rectangle 18"/>
          <p:cNvSpPr>
            <a:spLocks noChangeArrowheads="1"/>
          </p:cNvSpPr>
          <p:nvPr/>
        </p:nvSpPr>
        <p:spPr bwMode="auto">
          <a:xfrm>
            <a:off x="4429125"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111" name="Rectangle 20"/>
          <p:cNvSpPr>
            <a:spLocks noChangeArrowheads="1"/>
          </p:cNvSpPr>
          <p:nvPr/>
        </p:nvSpPr>
        <p:spPr bwMode="auto">
          <a:xfrm>
            <a:off x="3862388"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graphicFrame>
        <p:nvGraphicFramePr>
          <p:cNvPr id="4101" name="Object 19"/>
          <p:cNvGraphicFramePr>
            <a:graphicFrameLocks noChangeAspect="1"/>
          </p:cNvGraphicFramePr>
          <p:nvPr/>
        </p:nvGraphicFramePr>
        <p:xfrm>
          <a:off x="2895600" y="5715000"/>
          <a:ext cx="2133600" cy="533400"/>
        </p:xfrm>
        <a:graphic>
          <a:graphicData uri="http://schemas.openxmlformats.org/presentationml/2006/ole">
            <mc:AlternateContent xmlns:mc="http://schemas.openxmlformats.org/markup-compatibility/2006">
              <mc:Choice xmlns:v="urn:schemas-microsoft-com:vml" Requires="v">
                <p:oleObj spid="_x0000_s4119" r:id="rId9" imgW="965200" imgH="228600" progId="Equation.3">
                  <p:embed/>
                </p:oleObj>
              </mc:Choice>
              <mc:Fallback>
                <p:oleObj r:id="rId9" imgW="965200" imgH="228600" progId="Equation.3">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5600" y="5715000"/>
                        <a:ext cx="2133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02" name="Object 23"/>
          <p:cNvGraphicFramePr>
            <a:graphicFrameLocks noChangeAspect="1"/>
          </p:cNvGraphicFramePr>
          <p:nvPr/>
        </p:nvGraphicFramePr>
        <p:xfrm>
          <a:off x="152400" y="5715000"/>
          <a:ext cx="1741488" cy="533400"/>
        </p:xfrm>
        <a:graphic>
          <a:graphicData uri="http://schemas.openxmlformats.org/presentationml/2006/ole">
            <mc:AlternateContent xmlns:mc="http://schemas.openxmlformats.org/markup-compatibility/2006">
              <mc:Choice xmlns:v="urn:schemas-microsoft-com:vml" Requires="v">
                <p:oleObj spid="_x0000_s4120" name="Equation" r:id="rId11" imgW="787320" imgH="228600" progId="Equation.3">
                  <p:embed/>
                </p:oleObj>
              </mc:Choice>
              <mc:Fallback>
                <p:oleObj name="Equation" r:id="rId11" imgW="787320" imgH="228600" progId="Equation.3">
                  <p:embed/>
                  <p:pic>
                    <p:nvPicPr>
                      <p:cNvPr id="0" name="Object 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 y="5715000"/>
                        <a:ext cx="1741488"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2" name="Text Box 24"/>
          <p:cNvSpPr txBox="1">
            <a:spLocks noChangeArrowheads="1"/>
          </p:cNvSpPr>
          <p:nvPr/>
        </p:nvSpPr>
        <p:spPr bwMode="auto">
          <a:xfrm>
            <a:off x="2209800" y="5835650"/>
            <a:ext cx="304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50000"/>
              </a:spcBef>
            </a:pPr>
            <a:r>
              <a:rPr lang="pt-BR" altLang="pt-BR" sz="2100"/>
              <a:t>e</a:t>
            </a:r>
          </a:p>
        </p:txBody>
      </p:sp>
      <p:sp>
        <p:nvSpPr>
          <p:cNvPr id="4113" name="Text Box 26"/>
          <p:cNvSpPr txBox="1">
            <a:spLocks noChangeArrowheads="1"/>
          </p:cNvSpPr>
          <p:nvPr/>
        </p:nvSpPr>
        <p:spPr bwMode="auto">
          <a:xfrm>
            <a:off x="5257800" y="5867400"/>
            <a:ext cx="304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50000"/>
              </a:spcBef>
            </a:pPr>
            <a:r>
              <a:rPr lang="pt-BR" altLang="pt-BR" sz="2100"/>
              <a:t>.</a:t>
            </a:r>
          </a:p>
        </p:txBody>
      </p:sp>
      <p:sp>
        <p:nvSpPr>
          <p:cNvPr id="4114" name="Text Box 27"/>
          <p:cNvSpPr txBox="1">
            <a:spLocks noChangeArrowheads="1"/>
          </p:cNvSpPr>
          <p:nvPr/>
        </p:nvSpPr>
        <p:spPr bwMode="auto">
          <a:xfrm>
            <a:off x="6019800" y="4921250"/>
            <a:ext cx="304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50000"/>
              </a:spcBef>
            </a:pPr>
            <a:r>
              <a:rPr lang="pt-BR" altLang="pt-BR" sz="2100"/>
              <a:t>,</a:t>
            </a:r>
          </a:p>
        </p:txBody>
      </p:sp>
      <p:sp>
        <p:nvSpPr>
          <p:cNvPr id="4115" name="Text Box 28"/>
          <p:cNvSpPr txBox="1">
            <a:spLocks noChangeArrowheads="1"/>
          </p:cNvSpPr>
          <p:nvPr/>
        </p:nvSpPr>
        <p:spPr bwMode="auto">
          <a:xfrm>
            <a:off x="6019800" y="3625850"/>
            <a:ext cx="304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50000"/>
              </a:spcBef>
            </a:pPr>
            <a:r>
              <a:rPr lang="pt-BR" altLang="pt-BR" sz="210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1150938" y="1200150"/>
            <a:ext cx="7793037" cy="560388"/>
          </a:xfrm>
        </p:spPr>
        <p:txBody>
          <a:bodyPr/>
          <a:lstStyle/>
          <a:p>
            <a:pPr eaLnBrk="1" hangingPunct="1"/>
            <a:r>
              <a:rPr lang="pt-BR" altLang="pt-BR" sz="4000" smtClean="0"/>
              <a:t>II.1 Modelo (2)</a:t>
            </a:r>
          </a:p>
        </p:txBody>
      </p:sp>
      <p:sp>
        <p:nvSpPr>
          <p:cNvPr id="5125" name="Rectangle 3"/>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5126" name="Text Box 4"/>
          <p:cNvSpPr txBox="1">
            <a:spLocks noChangeArrowheads="1"/>
          </p:cNvSpPr>
          <p:nvPr/>
        </p:nvSpPr>
        <p:spPr bwMode="auto">
          <a:xfrm>
            <a:off x="304800" y="2209800"/>
            <a:ext cx="495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just" eaLnBrk="1" hangingPunct="1">
              <a:lnSpc>
                <a:spcPct val="90000"/>
              </a:lnSpc>
              <a:spcBef>
                <a:spcPct val="50000"/>
              </a:spcBef>
            </a:pPr>
            <a:r>
              <a:rPr lang="pt-BR" altLang="pt-BR" sz="2100"/>
              <a:t>Das condições de 1º ordem obtêm-se:</a:t>
            </a:r>
          </a:p>
        </p:txBody>
      </p:sp>
      <p:sp>
        <p:nvSpPr>
          <p:cNvPr id="5127" name="Rectangle 5"/>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5128" name="Rectangle 7"/>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5129" name="Rectangle 9"/>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5130" name="Rectangle 14"/>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5131" name="Rectangle 16"/>
          <p:cNvSpPr>
            <a:spLocks noChangeArrowheads="1"/>
          </p:cNvSpPr>
          <p:nvPr/>
        </p:nvSpPr>
        <p:spPr bwMode="auto">
          <a:xfrm>
            <a:off x="3862388"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5132" name="Rectangle 18"/>
          <p:cNvSpPr>
            <a:spLocks noChangeArrowheads="1"/>
          </p:cNvSpPr>
          <p:nvPr/>
        </p:nvSpPr>
        <p:spPr bwMode="auto">
          <a:xfrm>
            <a:off x="2433638" y="30813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graphicFrame>
        <p:nvGraphicFramePr>
          <p:cNvPr id="5122" name="Object 17"/>
          <p:cNvGraphicFramePr>
            <a:graphicFrameLocks noChangeAspect="1"/>
          </p:cNvGraphicFramePr>
          <p:nvPr/>
        </p:nvGraphicFramePr>
        <p:xfrm>
          <a:off x="381000" y="3081338"/>
          <a:ext cx="7477125" cy="1109662"/>
        </p:xfrm>
        <a:graphic>
          <a:graphicData uri="http://schemas.openxmlformats.org/presentationml/2006/ole">
            <mc:AlternateContent xmlns:mc="http://schemas.openxmlformats.org/markup-compatibility/2006">
              <mc:Choice xmlns:v="urn:schemas-microsoft-com:vml" Requires="v">
                <p:oleObj spid="_x0000_s5134" r:id="rId3" imgW="3009900" imgH="482600" progId="Equation.3">
                  <p:embed/>
                </p:oleObj>
              </mc:Choice>
              <mc:Fallback>
                <p:oleObj r:id="rId3" imgW="3009900" imgH="482600" progId="Equation.3">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81338"/>
                        <a:ext cx="7477125" cy="1109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3" name="Rectangle 20"/>
          <p:cNvSpPr>
            <a:spLocks noChangeArrowheads="1"/>
          </p:cNvSpPr>
          <p:nvPr/>
        </p:nvSpPr>
        <p:spPr bwMode="auto">
          <a:xfrm>
            <a:off x="2376488" y="30813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graphicFrame>
        <p:nvGraphicFramePr>
          <p:cNvPr id="5123" name="Object 19"/>
          <p:cNvGraphicFramePr>
            <a:graphicFrameLocks noChangeAspect="1"/>
          </p:cNvGraphicFramePr>
          <p:nvPr/>
        </p:nvGraphicFramePr>
        <p:xfrm>
          <a:off x="304800" y="4724400"/>
          <a:ext cx="7620000" cy="1143000"/>
        </p:xfrm>
        <a:graphic>
          <a:graphicData uri="http://schemas.openxmlformats.org/presentationml/2006/ole">
            <mc:AlternateContent xmlns:mc="http://schemas.openxmlformats.org/markup-compatibility/2006">
              <mc:Choice xmlns:v="urn:schemas-microsoft-com:vml" Requires="v">
                <p:oleObj spid="_x0000_s5135" r:id="rId5" imgW="3073400" imgH="482600" progId="Equation.3">
                  <p:embed/>
                </p:oleObj>
              </mc:Choice>
              <mc:Fallback>
                <p:oleObj r:id="rId5" imgW="3073400" imgH="482600" progId="Equation.3">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724400"/>
                        <a:ext cx="76200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Rectangle 2"/>
          <p:cNvSpPr>
            <a:spLocks noGrp="1" noChangeArrowheads="1"/>
          </p:cNvSpPr>
          <p:nvPr>
            <p:ph type="title"/>
          </p:nvPr>
        </p:nvSpPr>
        <p:spPr>
          <a:xfrm>
            <a:off x="1150938" y="1200150"/>
            <a:ext cx="7793037" cy="560388"/>
          </a:xfrm>
        </p:spPr>
        <p:txBody>
          <a:bodyPr/>
          <a:lstStyle/>
          <a:p>
            <a:pPr eaLnBrk="1" hangingPunct="1"/>
            <a:r>
              <a:rPr lang="pt-BR" altLang="pt-BR" sz="4000" smtClean="0"/>
              <a:t>II.1. Modelo (3)</a:t>
            </a:r>
          </a:p>
        </p:txBody>
      </p:sp>
      <p:sp>
        <p:nvSpPr>
          <p:cNvPr id="6155" name="Rectangle 3"/>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6156" name="Text Box 4"/>
          <p:cNvSpPr txBox="1">
            <a:spLocks noChangeArrowheads="1"/>
          </p:cNvSpPr>
          <p:nvPr/>
        </p:nvSpPr>
        <p:spPr bwMode="auto">
          <a:xfrm>
            <a:off x="152400" y="2209800"/>
            <a:ext cx="89154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just" eaLnBrk="1" hangingPunct="1">
              <a:lnSpc>
                <a:spcPct val="150000"/>
              </a:lnSpc>
              <a:spcBef>
                <a:spcPct val="50000"/>
              </a:spcBef>
            </a:pPr>
            <a:r>
              <a:rPr lang="pt-BR" altLang="pt-BR" sz="2100">
                <a:cs typeface="Times New Roman" pitchFamily="18" charset="0"/>
              </a:rPr>
              <a:t>Admitindo que exista uma solução interior, a maximização de </a:t>
            </a:r>
            <a:r>
              <a:rPr lang="pt-BR" altLang="pt-BR" sz="2100" i="1">
                <a:cs typeface="Times New Roman" pitchFamily="18" charset="0"/>
              </a:rPr>
              <a:t>Y</a:t>
            </a:r>
            <a:r>
              <a:rPr lang="pt-BR" altLang="pt-BR" sz="2100">
                <a:cs typeface="Times New Roman" pitchFamily="18" charset="0"/>
              </a:rPr>
              <a:t> em relação à       e       sujeito à                       ,                e                  </a:t>
            </a:r>
          </a:p>
          <a:p>
            <a:pPr algn="just" eaLnBrk="1" hangingPunct="1">
              <a:lnSpc>
                <a:spcPct val="80000"/>
              </a:lnSpc>
              <a:spcBef>
                <a:spcPct val="50000"/>
              </a:spcBef>
            </a:pPr>
            <a:r>
              <a:rPr lang="pt-BR" altLang="pt-BR" sz="2100">
                <a:cs typeface="Times New Roman" pitchFamily="18" charset="0"/>
              </a:rPr>
              <a:t>resulta em:</a:t>
            </a:r>
          </a:p>
        </p:txBody>
      </p:sp>
      <p:sp>
        <p:nvSpPr>
          <p:cNvPr id="6157" name="Rectangle 5"/>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6158" name="Rectangle 6"/>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6159" name="Rectangle 7"/>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6160" name="Rectangle 8"/>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6161" name="Rectangle 15"/>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graphicFrame>
        <p:nvGraphicFramePr>
          <p:cNvPr id="6146" name="Object 14"/>
          <p:cNvGraphicFramePr>
            <a:graphicFrameLocks noChangeAspect="1"/>
          </p:cNvGraphicFramePr>
          <p:nvPr/>
        </p:nvGraphicFramePr>
        <p:xfrm>
          <a:off x="1295400" y="2743200"/>
          <a:ext cx="457200" cy="533400"/>
        </p:xfrm>
        <a:graphic>
          <a:graphicData uri="http://schemas.openxmlformats.org/presentationml/2006/ole">
            <mc:AlternateContent xmlns:mc="http://schemas.openxmlformats.org/markup-compatibility/2006">
              <mc:Choice xmlns:v="urn:schemas-microsoft-com:vml" Requires="v">
                <p:oleObj spid="_x0000_s6166" r:id="rId3" imgW="177646" imgH="228402" progId="Equation.3">
                  <p:embed/>
                </p:oleObj>
              </mc:Choice>
              <mc:Fallback>
                <p:oleObj r:id="rId3" imgW="177646" imgH="228402"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2743200"/>
                        <a:ext cx="4572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16"/>
          <p:cNvGraphicFramePr>
            <a:graphicFrameLocks noChangeAspect="1"/>
          </p:cNvGraphicFramePr>
          <p:nvPr/>
        </p:nvGraphicFramePr>
        <p:xfrm>
          <a:off x="2057400" y="2743200"/>
          <a:ext cx="457200" cy="533400"/>
        </p:xfrm>
        <a:graphic>
          <a:graphicData uri="http://schemas.openxmlformats.org/presentationml/2006/ole">
            <mc:AlternateContent xmlns:mc="http://schemas.openxmlformats.org/markup-compatibility/2006">
              <mc:Choice xmlns:v="urn:schemas-microsoft-com:vml" Requires="v">
                <p:oleObj spid="_x0000_s6167" name="Equation" r:id="rId5" imgW="177480" imgH="228600" progId="Equation.3">
                  <p:embed/>
                </p:oleObj>
              </mc:Choice>
              <mc:Fallback>
                <p:oleObj name="Equation" r:id="rId5" imgW="177480" imgH="228600" progId="Equation.3">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2743200"/>
                        <a:ext cx="4572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8" name="Object 17"/>
          <p:cNvGraphicFramePr>
            <a:graphicFrameLocks noChangeAspect="1"/>
          </p:cNvGraphicFramePr>
          <p:nvPr/>
        </p:nvGraphicFramePr>
        <p:xfrm>
          <a:off x="3744913" y="2743200"/>
          <a:ext cx="1741487" cy="533400"/>
        </p:xfrm>
        <a:graphic>
          <a:graphicData uri="http://schemas.openxmlformats.org/presentationml/2006/ole">
            <mc:AlternateContent xmlns:mc="http://schemas.openxmlformats.org/markup-compatibility/2006">
              <mc:Choice xmlns:v="urn:schemas-microsoft-com:vml" Requires="v">
                <p:oleObj spid="_x0000_s6168" name="Equation" r:id="rId7" imgW="787320" imgH="228600" progId="Equation.3">
                  <p:embed/>
                </p:oleObj>
              </mc:Choice>
              <mc:Fallback>
                <p:oleObj name="Equation" r:id="rId7" imgW="787320" imgH="228600" progId="Equation.3">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4913" y="2743200"/>
                        <a:ext cx="1741487"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18"/>
          <p:cNvGraphicFramePr>
            <a:graphicFrameLocks noChangeAspect="1"/>
          </p:cNvGraphicFramePr>
          <p:nvPr/>
        </p:nvGraphicFramePr>
        <p:xfrm>
          <a:off x="5791200" y="2743200"/>
          <a:ext cx="1077913" cy="533400"/>
        </p:xfrm>
        <a:graphic>
          <a:graphicData uri="http://schemas.openxmlformats.org/presentationml/2006/ole">
            <mc:AlternateContent xmlns:mc="http://schemas.openxmlformats.org/markup-compatibility/2006">
              <mc:Choice xmlns:v="urn:schemas-microsoft-com:vml" Requires="v">
                <p:oleObj spid="_x0000_s6169" name="Equation" r:id="rId9" imgW="419040" imgH="228600" progId="Equation.3">
                  <p:embed/>
                </p:oleObj>
              </mc:Choice>
              <mc:Fallback>
                <p:oleObj name="Equation" r:id="rId9" imgW="419040" imgH="228600" progId="Equation.3">
                  <p:embed/>
                  <p:pic>
                    <p:nvPicPr>
                      <p:cNvPr id="0" name="Object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200" y="2743200"/>
                        <a:ext cx="107791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0" name="Object 19"/>
          <p:cNvGraphicFramePr>
            <a:graphicFrameLocks noChangeAspect="1"/>
          </p:cNvGraphicFramePr>
          <p:nvPr/>
        </p:nvGraphicFramePr>
        <p:xfrm>
          <a:off x="7304088" y="2743200"/>
          <a:ext cx="1077912" cy="533400"/>
        </p:xfrm>
        <a:graphic>
          <a:graphicData uri="http://schemas.openxmlformats.org/presentationml/2006/ole">
            <mc:AlternateContent xmlns:mc="http://schemas.openxmlformats.org/markup-compatibility/2006">
              <mc:Choice xmlns:v="urn:schemas-microsoft-com:vml" Requires="v">
                <p:oleObj spid="_x0000_s6170" name="Equation" r:id="rId11" imgW="419040" imgH="228600" progId="Equation.3">
                  <p:embed/>
                </p:oleObj>
              </mc:Choice>
              <mc:Fallback>
                <p:oleObj name="Equation" r:id="rId11" imgW="419040" imgH="228600" progId="Equation.3">
                  <p:embed/>
                  <p:pic>
                    <p:nvPicPr>
                      <p:cNvPr id="0"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04088" y="2743200"/>
                        <a:ext cx="1077912"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2" name="Rectangle 21"/>
          <p:cNvSpPr>
            <a:spLocks noChangeArrowheads="1"/>
          </p:cNvSpPr>
          <p:nvPr/>
        </p:nvSpPr>
        <p:spPr bwMode="auto">
          <a:xfrm>
            <a:off x="2776538" y="31051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graphicFrame>
        <p:nvGraphicFramePr>
          <p:cNvPr id="6151" name="Object 20"/>
          <p:cNvGraphicFramePr>
            <a:graphicFrameLocks noChangeAspect="1"/>
          </p:cNvGraphicFramePr>
          <p:nvPr/>
        </p:nvGraphicFramePr>
        <p:xfrm>
          <a:off x="228600" y="3886200"/>
          <a:ext cx="5334000" cy="952500"/>
        </p:xfrm>
        <a:graphic>
          <a:graphicData uri="http://schemas.openxmlformats.org/presentationml/2006/ole">
            <mc:AlternateContent xmlns:mc="http://schemas.openxmlformats.org/markup-compatibility/2006">
              <mc:Choice xmlns:v="urn:schemas-microsoft-com:vml" Requires="v">
                <p:oleObj spid="_x0000_s6171" r:id="rId13" imgW="2489200" imgH="444500" progId="Equation.3">
                  <p:embed/>
                </p:oleObj>
              </mc:Choice>
              <mc:Fallback>
                <p:oleObj r:id="rId13" imgW="2489200" imgH="444500" progId="Equation.3">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3886200"/>
                        <a:ext cx="53340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3" name="Rectangle 23"/>
          <p:cNvSpPr>
            <a:spLocks noChangeArrowheads="1"/>
          </p:cNvSpPr>
          <p:nvPr/>
        </p:nvSpPr>
        <p:spPr bwMode="auto">
          <a:xfrm>
            <a:off x="3348038" y="3128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graphicFrame>
        <p:nvGraphicFramePr>
          <p:cNvPr id="6152" name="Object 22"/>
          <p:cNvGraphicFramePr>
            <a:graphicFrameLocks noChangeAspect="1"/>
          </p:cNvGraphicFramePr>
          <p:nvPr/>
        </p:nvGraphicFramePr>
        <p:xfrm>
          <a:off x="304800" y="5562600"/>
          <a:ext cx="3657600" cy="838200"/>
        </p:xfrm>
        <a:graphic>
          <a:graphicData uri="http://schemas.openxmlformats.org/presentationml/2006/ole">
            <mc:AlternateContent xmlns:mc="http://schemas.openxmlformats.org/markup-compatibility/2006">
              <mc:Choice xmlns:v="urn:schemas-microsoft-com:vml" Requires="v">
                <p:oleObj spid="_x0000_s6172" r:id="rId15" imgW="1828800" imgH="444500" progId="Equation.3">
                  <p:embed/>
                </p:oleObj>
              </mc:Choice>
              <mc:Fallback>
                <p:oleObj r:id="rId15" imgW="1828800" imgH="444500" progId="Equation.3">
                  <p:embed/>
                  <p:pic>
                    <p:nvPicPr>
                      <p:cNvPr id="0" name="Object 2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00" y="5562600"/>
                        <a:ext cx="3657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4" name="Rectangle 25"/>
          <p:cNvSpPr>
            <a:spLocks noChangeArrowheads="1"/>
          </p:cNvSpPr>
          <p:nvPr/>
        </p:nvSpPr>
        <p:spPr bwMode="auto">
          <a:xfrm>
            <a:off x="3348038" y="3128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graphicFrame>
        <p:nvGraphicFramePr>
          <p:cNvPr id="6153" name="Object 24"/>
          <p:cNvGraphicFramePr>
            <a:graphicFrameLocks noChangeAspect="1"/>
          </p:cNvGraphicFramePr>
          <p:nvPr/>
        </p:nvGraphicFramePr>
        <p:xfrm>
          <a:off x="4648200" y="5562600"/>
          <a:ext cx="3276600" cy="838200"/>
        </p:xfrm>
        <a:graphic>
          <a:graphicData uri="http://schemas.openxmlformats.org/presentationml/2006/ole">
            <mc:AlternateContent xmlns:mc="http://schemas.openxmlformats.org/markup-compatibility/2006">
              <mc:Choice xmlns:v="urn:schemas-microsoft-com:vml" Requires="v">
                <p:oleObj spid="_x0000_s6173" r:id="rId17" imgW="1841500" imgH="444500" progId="Equation.3">
                  <p:embed/>
                </p:oleObj>
              </mc:Choice>
              <mc:Fallback>
                <p:oleObj r:id="rId17" imgW="1841500" imgH="444500" progId="Equation.3">
                  <p:embed/>
                  <p:pic>
                    <p:nvPicPr>
                      <p:cNvPr id="0" name="Object 2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48200" y="5562600"/>
                        <a:ext cx="32766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5" name="Text Box 26"/>
          <p:cNvSpPr txBox="1">
            <a:spLocks noChangeArrowheads="1"/>
          </p:cNvSpPr>
          <p:nvPr/>
        </p:nvSpPr>
        <p:spPr bwMode="auto">
          <a:xfrm>
            <a:off x="381000" y="4997450"/>
            <a:ext cx="1143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50000"/>
              </a:spcBef>
            </a:pPr>
            <a:r>
              <a:rPr lang="pt-BR" altLang="pt-BR" sz="2100"/>
              <a:t>sendo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50938" y="1200150"/>
            <a:ext cx="7793037" cy="560388"/>
          </a:xfrm>
        </p:spPr>
        <p:txBody>
          <a:bodyPr/>
          <a:lstStyle/>
          <a:p>
            <a:pPr eaLnBrk="1" hangingPunct="1"/>
            <a:r>
              <a:rPr lang="pt-BR" altLang="pt-BR" sz="4000" smtClean="0"/>
              <a:t>III. Os dados</a:t>
            </a:r>
          </a:p>
        </p:txBody>
      </p:sp>
      <p:sp>
        <p:nvSpPr>
          <p:cNvPr id="32771" name="Rectangle 3"/>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2772" name="Text Box 4"/>
          <p:cNvSpPr txBox="1">
            <a:spLocks noChangeArrowheads="1"/>
          </p:cNvSpPr>
          <p:nvPr/>
        </p:nvSpPr>
        <p:spPr bwMode="auto">
          <a:xfrm>
            <a:off x="152400" y="2057400"/>
            <a:ext cx="87630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just" eaLnBrk="1" hangingPunct="1">
              <a:lnSpc>
                <a:spcPct val="150000"/>
              </a:lnSpc>
              <a:spcBef>
                <a:spcPct val="50000"/>
              </a:spcBef>
              <a:buFontTx/>
              <a:buChar char="•"/>
            </a:pPr>
            <a:r>
              <a:rPr lang="pt-BR" altLang="pt-BR" sz="2100">
                <a:cs typeface="Times New Roman" pitchFamily="18" charset="0"/>
              </a:rPr>
              <a:t> PNADs: 1981 –1999</a:t>
            </a:r>
          </a:p>
          <a:p>
            <a:pPr algn="just" eaLnBrk="1" hangingPunct="1">
              <a:lnSpc>
                <a:spcPct val="0"/>
              </a:lnSpc>
              <a:spcBef>
                <a:spcPct val="50000"/>
              </a:spcBef>
              <a:buFontTx/>
              <a:buChar char="•"/>
            </a:pPr>
            <a:endParaRPr lang="pt-BR" altLang="pt-BR" sz="2100">
              <a:cs typeface="Times New Roman" pitchFamily="18" charset="0"/>
            </a:endParaRPr>
          </a:p>
          <a:p>
            <a:pPr algn="just" eaLnBrk="1" hangingPunct="1">
              <a:lnSpc>
                <a:spcPct val="150000"/>
              </a:lnSpc>
              <a:spcBef>
                <a:spcPct val="50000"/>
              </a:spcBef>
              <a:buFontTx/>
              <a:buChar char="•"/>
            </a:pPr>
            <a:r>
              <a:rPr lang="pt-BR" altLang="pt-BR" sz="2100">
                <a:latin typeface="Times New Roman" pitchFamily="18" charset="0"/>
                <a:cs typeface="Times New Roman" pitchFamily="18" charset="0"/>
              </a:rPr>
              <a:t> </a:t>
            </a:r>
            <a:r>
              <a:rPr lang="pt-BR" altLang="pt-BR" sz="2100">
                <a:cs typeface="Times New Roman" pitchFamily="18" charset="0"/>
              </a:rPr>
              <a:t>Para cada ano e cada Estado, os trabalhadores foram agregados em três grupos: qualificados, não qualificados e intermediários. Para cada um desses grupos, obteve-se uma medida de salário nominal e uma de quantidade ofertada de trabalhado.</a:t>
            </a:r>
          </a:p>
          <a:p>
            <a:pPr algn="just" eaLnBrk="1" hangingPunct="1">
              <a:lnSpc>
                <a:spcPct val="0"/>
              </a:lnSpc>
              <a:spcBef>
                <a:spcPct val="50000"/>
              </a:spcBef>
              <a:buFontTx/>
              <a:buChar char="•"/>
            </a:pPr>
            <a:endParaRPr lang="pt-BR" altLang="pt-BR" sz="2100">
              <a:cs typeface="Times New Roman" pitchFamily="18" charset="0"/>
            </a:endParaRPr>
          </a:p>
          <a:p>
            <a:pPr algn="just" eaLnBrk="1" hangingPunct="1">
              <a:lnSpc>
                <a:spcPct val="150000"/>
              </a:lnSpc>
              <a:spcBef>
                <a:spcPct val="50000"/>
              </a:spcBef>
              <a:buFontTx/>
              <a:buChar char="•"/>
            </a:pPr>
            <a:r>
              <a:rPr lang="pt-BR" altLang="pt-BR" sz="2100">
                <a:latin typeface="Times New Roman" pitchFamily="18" charset="0"/>
                <a:cs typeface="Times New Roman" pitchFamily="18" charset="0"/>
              </a:rPr>
              <a:t> </a:t>
            </a:r>
            <a:r>
              <a:rPr lang="pt-BR" altLang="pt-BR" sz="2100">
                <a:cs typeface="Times New Roman" pitchFamily="18" charset="0"/>
              </a:rPr>
              <a:t>A separação dos grupos teve como base os anos completos de estudo: 0-4 (não qualificados); 5-11 (intermediários); e 12 ou mais (qualificados).</a:t>
            </a:r>
          </a:p>
        </p:txBody>
      </p:sp>
      <p:sp>
        <p:nvSpPr>
          <p:cNvPr id="32773" name="Rectangle 5"/>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2774" name="Rectangle 6"/>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2775" name="Rectangle 7"/>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2776" name="Rectangle 8"/>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2777" name="Rectangle 9"/>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50938" y="1200150"/>
            <a:ext cx="7793037" cy="560388"/>
          </a:xfrm>
        </p:spPr>
        <p:txBody>
          <a:bodyPr/>
          <a:lstStyle/>
          <a:p>
            <a:pPr eaLnBrk="1" hangingPunct="1"/>
            <a:r>
              <a:rPr lang="pt-BR" altLang="pt-BR" sz="4000" smtClean="0"/>
              <a:t>Procedimento de Agregação </a:t>
            </a:r>
          </a:p>
        </p:txBody>
      </p:sp>
      <p:sp>
        <p:nvSpPr>
          <p:cNvPr id="33795" name="Rectangle 3"/>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3796" name="Text Box 4"/>
          <p:cNvSpPr txBox="1">
            <a:spLocks noChangeArrowheads="1"/>
          </p:cNvSpPr>
          <p:nvPr/>
        </p:nvSpPr>
        <p:spPr bwMode="auto">
          <a:xfrm>
            <a:off x="152400" y="2117725"/>
            <a:ext cx="8763000" cy="377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just" eaLnBrk="1" hangingPunct="1">
              <a:lnSpc>
                <a:spcPct val="70000"/>
              </a:lnSpc>
              <a:spcBef>
                <a:spcPct val="50000"/>
              </a:spcBef>
              <a:buFontTx/>
              <a:buAutoNum type="arabicPeriod"/>
            </a:pPr>
            <a:r>
              <a:rPr lang="pt-BR" altLang="pt-BR" sz="2100">
                <a:cs typeface="Times New Roman" pitchFamily="18" charset="0"/>
              </a:rPr>
              <a:t>Os trabalhadores foram agrupados em 96 células, segundo 8</a:t>
            </a:r>
          </a:p>
          <a:p>
            <a:pPr algn="just" eaLnBrk="1" hangingPunct="1">
              <a:lnSpc>
                <a:spcPct val="70000"/>
              </a:lnSpc>
              <a:spcBef>
                <a:spcPct val="50000"/>
              </a:spcBef>
            </a:pPr>
            <a:r>
              <a:rPr lang="pt-BR" altLang="pt-BR" sz="2100">
                <a:cs typeface="Times New Roman" pitchFamily="18" charset="0"/>
              </a:rPr>
              <a:t>grupos educacionais, 6 grupos de idade e 2 grupos de gênero. Existem</a:t>
            </a:r>
          </a:p>
          <a:p>
            <a:pPr algn="just" eaLnBrk="1" hangingPunct="1">
              <a:lnSpc>
                <a:spcPct val="70000"/>
              </a:lnSpc>
              <a:spcBef>
                <a:spcPct val="50000"/>
              </a:spcBef>
            </a:pPr>
            <a:r>
              <a:rPr lang="pt-BR" altLang="pt-BR" sz="2100">
                <a:cs typeface="Times New Roman" pitchFamily="18" charset="0"/>
              </a:rPr>
              <a:t>24 células de trabalhadores não qualificados, 48 células de trabalhado-</a:t>
            </a:r>
          </a:p>
          <a:p>
            <a:pPr algn="just" eaLnBrk="1" hangingPunct="1">
              <a:lnSpc>
                <a:spcPct val="70000"/>
              </a:lnSpc>
              <a:spcBef>
                <a:spcPct val="50000"/>
              </a:spcBef>
            </a:pPr>
            <a:r>
              <a:rPr lang="pt-BR" altLang="pt-BR" sz="2100">
                <a:cs typeface="Times New Roman" pitchFamily="18" charset="0"/>
              </a:rPr>
              <a:t>res com qualificação intermediária e 24 células de trabalhadores</a:t>
            </a:r>
          </a:p>
          <a:p>
            <a:pPr algn="just" eaLnBrk="1" hangingPunct="1">
              <a:lnSpc>
                <a:spcPct val="70000"/>
              </a:lnSpc>
              <a:spcBef>
                <a:spcPct val="50000"/>
              </a:spcBef>
            </a:pPr>
            <a:r>
              <a:rPr lang="pt-BR" altLang="pt-BR" sz="2100">
                <a:cs typeface="Times New Roman" pitchFamily="18" charset="0"/>
              </a:rPr>
              <a:t>qualificados.</a:t>
            </a:r>
          </a:p>
          <a:p>
            <a:pPr algn="just" eaLnBrk="1" hangingPunct="1">
              <a:lnSpc>
                <a:spcPct val="30000"/>
              </a:lnSpc>
              <a:spcBef>
                <a:spcPct val="50000"/>
              </a:spcBef>
            </a:pPr>
            <a:endParaRPr lang="pt-BR" altLang="pt-BR" sz="2100">
              <a:cs typeface="Times New Roman" pitchFamily="18" charset="0"/>
            </a:endParaRPr>
          </a:p>
          <a:p>
            <a:pPr algn="just" eaLnBrk="1" hangingPunct="1">
              <a:lnSpc>
                <a:spcPct val="80000"/>
              </a:lnSpc>
              <a:spcBef>
                <a:spcPct val="50000"/>
              </a:spcBef>
              <a:buFontTx/>
              <a:buAutoNum type="arabicPeriod" startAt="2"/>
            </a:pPr>
            <a:r>
              <a:rPr lang="pt-BR" altLang="pt-BR" sz="2100">
                <a:cs typeface="Times New Roman" pitchFamily="18" charset="0"/>
              </a:rPr>
              <a:t> Para cada grupo de qualificação selecionou-se uma célula de</a:t>
            </a:r>
          </a:p>
          <a:p>
            <a:pPr algn="just" eaLnBrk="1" hangingPunct="1">
              <a:lnSpc>
                <a:spcPct val="80000"/>
              </a:lnSpc>
              <a:spcBef>
                <a:spcPct val="50000"/>
              </a:spcBef>
            </a:pPr>
            <a:r>
              <a:rPr lang="pt-BR" altLang="pt-BR" sz="2100">
                <a:cs typeface="Times New Roman" pitchFamily="18" charset="0"/>
              </a:rPr>
              <a:t>referência. Os trabalhadores das células de referência são homens entre</a:t>
            </a:r>
          </a:p>
          <a:p>
            <a:pPr algn="just" eaLnBrk="1" hangingPunct="1">
              <a:lnSpc>
                <a:spcPct val="80000"/>
              </a:lnSpc>
              <a:spcBef>
                <a:spcPct val="50000"/>
              </a:spcBef>
            </a:pPr>
            <a:r>
              <a:rPr lang="pt-BR" altLang="pt-BR" sz="2100">
                <a:cs typeface="Times New Roman" pitchFamily="18" charset="0"/>
              </a:rPr>
              <a:t>35 e 44 anos de idade com escolaridade igual a 4 (não qualificados), 11</a:t>
            </a:r>
          </a:p>
          <a:p>
            <a:pPr algn="just" eaLnBrk="1" hangingPunct="1">
              <a:lnSpc>
                <a:spcPct val="80000"/>
              </a:lnSpc>
              <a:spcBef>
                <a:spcPct val="50000"/>
              </a:spcBef>
            </a:pPr>
            <a:r>
              <a:rPr lang="pt-BR" altLang="pt-BR" sz="2100">
                <a:cs typeface="Times New Roman" pitchFamily="18" charset="0"/>
              </a:rPr>
              <a:t>(intermediários) e 15 ou mais (qualificados).</a:t>
            </a:r>
          </a:p>
        </p:txBody>
      </p:sp>
      <p:sp>
        <p:nvSpPr>
          <p:cNvPr id="33797" name="Rectangle 5"/>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3798" name="Rectangle 6"/>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3799" name="Rectangle 7"/>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3800" name="Rectangle 8"/>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3801" name="Rectangle 9"/>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50938" y="1200150"/>
            <a:ext cx="7793037" cy="560388"/>
          </a:xfrm>
        </p:spPr>
        <p:txBody>
          <a:bodyPr/>
          <a:lstStyle/>
          <a:p>
            <a:pPr eaLnBrk="1" hangingPunct="1"/>
            <a:r>
              <a:rPr lang="pt-BR" altLang="pt-BR" sz="4000" smtClean="0"/>
              <a:t>Procedimento de Agregação</a:t>
            </a:r>
          </a:p>
        </p:txBody>
      </p:sp>
      <p:sp>
        <p:nvSpPr>
          <p:cNvPr id="34819" name="Rectangle 3"/>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4820" name="Text Box 4"/>
          <p:cNvSpPr txBox="1">
            <a:spLocks noChangeArrowheads="1"/>
          </p:cNvSpPr>
          <p:nvPr/>
        </p:nvSpPr>
        <p:spPr bwMode="auto">
          <a:xfrm>
            <a:off x="152400" y="2119313"/>
            <a:ext cx="8763000"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just" eaLnBrk="1" hangingPunct="1">
              <a:lnSpc>
                <a:spcPct val="70000"/>
              </a:lnSpc>
              <a:spcBef>
                <a:spcPct val="50000"/>
              </a:spcBef>
              <a:buFontTx/>
              <a:buAutoNum type="arabicPeriod" startAt="3"/>
            </a:pPr>
            <a:r>
              <a:rPr lang="pt-BR" altLang="pt-BR" sz="2100">
                <a:cs typeface="Times New Roman" pitchFamily="18" charset="0"/>
              </a:rPr>
              <a:t>A medida de salário nominal, para cada grupo de qualificação, é a</a:t>
            </a:r>
          </a:p>
          <a:p>
            <a:pPr algn="just" eaLnBrk="1" hangingPunct="1">
              <a:lnSpc>
                <a:spcPct val="70000"/>
              </a:lnSpc>
              <a:spcBef>
                <a:spcPct val="50000"/>
              </a:spcBef>
            </a:pPr>
            <a:r>
              <a:rPr lang="pt-BR" altLang="pt-BR" sz="2100">
                <a:cs typeface="Times New Roman" pitchFamily="18" charset="0"/>
              </a:rPr>
              <a:t>média dos rendimentos do trabalho da respectiva célula de referência.</a:t>
            </a:r>
          </a:p>
          <a:p>
            <a:pPr algn="just" eaLnBrk="1" hangingPunct="1">
              <a:lnSpc>
                <a:spcPct val="70000"/>
              </a:lnSpc>
              <a:spcBef>
                <a:spcPct val="50000"/>
              </a:spcBef>
            </a:pPr>
            <a:r>
              <a:rPr lang="pt-BR" altLang="pt-BR" sz="2100">
                <a:cs typeface="Times New Roman" pitchFamily="18" charset="0"/>
              </a:rPr>
              <a:t>Os rendimentos foram ajustados para uma jornada semanal de 44 h.</a:t>
            </a:r>
          </a:p>
          <a:p>
            <a:pPr algn="just" eaLnBrk="1" hangingPunct="1">
              <a:lnSpc>
                <a:spcPct val="60000"/>
              </a:lnSpc>
              <a:spcBef>
                <a:spcPct val="50000"/>
              </a:spcBef>
            </a:pPr>
            <a:r>
              <a:rPr lang="pt-BR" altLang="pt-BR" sz="2100">
                <a:cs typeface="Times New Roman" pitchFamily="18" charset="0"/>
              </a:rPr>
              <a:t> </a:t>
            </a:r>
          </a:p>
          <a:p>
            <a:pPr algn="just" eaLnBrk="1" hangingPunct="1">
              <a:lnSpc>
                <a:spcPct val="70000"/>
              </a:lnSpc>
              <a:spcBef>
                <a:spcPct val="50000"/>
              </a:spcBef>
              <a:buFontTx/>
              <a:buAutoNum type="arabicPeriod" startAt="4"/>
            </a:pPr>
            <a:r>
              <a:rPr lang="pt-BR" altLang="pt-BR" sz="2100">
                <a:cs typeface="Times New Roman" pitchFamily="18" charset="0"/>
              </a:rPr>
              <a:t>Para construir nossa medida de oferta de trabalho, o primeiro</a:t>
            </a:r>
          </a:p>
          <a:p>
            <a:pPr algn="just" eaLnBrk="1" hangingPunct="1">
              <a:lnSpc>
                <a:spcPct val="70000"/>
              </a:lnSpc>
              <a:spcBef>
                <a:spcPct val="50000"/>
              </a:spcBef>
            </a:pPr>
            <a:r>
              <a:rPr lang="pt-BR" altLang="pt-BR" sz="2100">
                <a:cs typeface="Times New Roman" pitchFamily="18" charset="0"/>
              </a:rPr>
              <a:t>procedimento foi encontrar o total de horas semanais trabalhadas</a:t>
            </a:r>
          </a:p>
          <a:p>
            <a:pPr algn="just" eaLnBrk="1" hangingPunct="1">
              <a:lnSpc>
                <a:spcPct val="70000"/>
              </a:lnSpc>
              <a:spcBef>
                <a:spcPct val="50000"/>
              </a:spcBef>
            </a:pPr>
            <a:r>
              <a:rPr lang="pt-BR" altLang="pt-BR" sz="2100">
                <a:cs typeface="Times New Roman" pitchFamily="18" charset="0"/>
              </a:rPr>
              <a:t>dentro de cada célula. Esse total de horas foi dividido por 44. O total</a:t>
            </a:r>
          </a:p>
          <a:p>
            <a:pPr algn="just" eaLnBrk="1" hangingPunct="1">
              <a:lnSpc>
                <a:spcPct val="70000"/>
              </a:lnSpc>
              <a:spcBef>
                <a:spcPct val="50000"/>
              </a:spcBef>
            </a:pPr>
            <a:r>
              <a:rPr lang="pt-BR" altLang="pt-BR" sz="2100">
                <a:cs typeface="Times New Roman" pitchFamily="18" charset="0"/>
              </a:rPr>
              <a:t>ajustado de trabalhadores de cada célula foi multiplicado por um fator</a:t>
            </a:r>
          </a:p>
          <a:p>
            <a:pPr algn="just" eaLnBrk="1" hangingPunct="1">
              <a:lnSpc>
                <a:spcPct val="70000"/>
              </a:lnSpc>
              <a:spcBef>
                <a:spcPct val="50000"/>
              </a:spcBef>
            </a:pPr>
            <a:r>
              <a:rPr lang="pt-BR" altLang="pt-BR" sz="2100">
                <a:cs typeface="Times New Roman" pitchFamily="18" charset="0"/>
              </a:rPr>
              <a:t>de equivalência que os “transformam” em “trabalhadores equivalentes”</a:t>
            </a:r>
          </a:p>
          <a:p>
            <a:pPr algn="just" eaLnBrk="1" hangingPunct="1">
              <a:lnSpc>
                <a:spcPct val="70000"/>
              </a:lnSpc>
              <a:spcBef>
                <a:spcPct val="50000"/>
              </a:spcBef>
            </a:pPr>
            <a:r>
              <a:rPr lang="pt-BR" altLang="pt-BR" sz="2100">
                <a:cs typeface="Times New Roman" pitchFamily="18" charset="0"/>
              </a:rPr>
              <a:t>aos da célula de referência do seu grupo de qualificação. Só então, os</a:t>
            </a:r>
          </a:p>
          <a:p>
            <a:pPr algn="just" eaLnBrk="1" hangingPunct="1">
              <a:lnSpc>
                <a:spcPct val="70000"/>
              </a:lnSpc>
              <a:spcBef>
                <a:spcPct val="50000"/>
              </a:spcBef>
            </a:pPr>
            <a:r>
              <a:rPr lang="pt-BR" altLang="pt-BR" sz="2100">
                <a:cs typeface="Times New Roman" pitchFamily="18" charset="0"/>
              </a:rPr>
              <a:t>“trabalhadores equivalentes”, de cada grupo de qualificação, foram</a:t>
            </a:r>
          </a:p>
          <a:p>
            <a:pPr algn="just" eaLnBrk="1" hangingPunct="1">
              <a:lnSpc>
                <a:spcPct val="70000"/>
              </a:lnSpc>
              <a:spcBef>
                <a:spcPct val="50000"/>
              </a:spcBef>
            </a:pPr>
            <a:r>
              <a:rPr lang="pt-BR" altLang="pt-BR" sz="2100">
                <a:cs typeface="Times New Roman" pitchFamily="18" charset="0"/>
              </a:rPr>
              <a:t>somados. </a:t>
            </a:r>
          </a:p>
        </p:txBody>
      </p:sp>
      <p:sp>
        <p:nvSpPr>
          <p:cNvPr id="34821" name="Rectangle 5"/>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4822" name="Rectangle 6"/>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4823" name="Rectangle 7"/>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4824" name="Rectangle 8"/>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4825" name="Rectangle 9"/>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50938" y="1200150"/>
            <a:ext cx="7793037" cy="560388"/>
          </a:xfrm>
        </p:spPr>
        <p:txBody>
          <a:bodyPr/>
          <a:lstStyle/>
          <a:p>
            <a:pPr eaLnBrk="1" hangingPunct="1"/>
            <a:r>
              <a:rPr lang="pt-BR" altLang="pt-BR" sz="4000" smtClean="0"/>
              <a:t>Procedimento de Agregação</a:t>
            </a:r>
          </a:p>
        </p:txBody>
      </p:sp>
      <p:sp>
        <p:nvSpPr>
          <p:cNvPr id="35843" name="Rectangle 3"/>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5844" name="Text Box 4"/>
          <p:cNvSpPr txBox="1">
            <a:spLocks noChangeArrowheads="1"/>
          </p:cNvSpPr>
          <p:nvPr/>
        </p:nvSpPr>
        <p:spPr bwMode="auto">
          <a:xfrm>
            <a:off x="152400" y="2119313"/>
            <a:ext cx="876300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just" eaLnBrk="1" hangingPunct="1">
              <a:lnSpc>
                <a:spcPct val="70000"/>
              </a:lnSpc>
              <a:spcBef>
                <a:spcPct val="50000"/>
              </a:spcBef>
              <a:buFontTx/>
              <a:buAutoNum type="arabicPeriod" startAt="5"/>
            </a:pPr>
            <a:r>
              <a:rPr lang="pt-BR" altLang="pt-BR" sz="2100">
                <a:cs typeface="Times New Roman" pitchFamily="18" charset="0"/>
              </a:rPr>
              <a:t>O fator de equivalência foi considerado invariante no tempo e no </a:t>
            </a:r>
          </a:p>
          <a:p>
            <a:pPr algn="just" eaLnBrk="1" hangingPunct="1">
              <a:lnSpc>
                <a:spcPct val="70000"/>
              </a:lnSpc>
              <a:spcBef>
                <a:spcPct val="50000"/>
              </a:spcBef>
            </a:pPr>
            <a:r>
              <a:rPr lang="pt-BR" altLang="pt-BR" sz="2100">
                <a:cs typeface="Times New Roman" pitchFamily="18" charset="0"/>
              </a:rPr>
              <a:t>espaço. Assim, a razão de equivalência entre duas células quaisquer, </a:t>
            </a:r>
          </a:p>
          <a:p>
            <a:pPr algn="just" eaLnBrk="1" hangingPunct="1">
              <a:lnSpc>
                <a:spcPct val="70000"/>
              </a:lnSpc>
              <a:spcBef>
                <a:spcPct val="50000"/>
              </a:spcBef>
            </a:pPr>
            <a:r>
              <a:rPr lang="pt-BR" altLang="pt-BR" sz="2100">
                <a:cs typeface="Times New Roman" pitchFamily="18" charset="0"/>
              </a:rPr>
              <a:t>dentro de um mesmo grupo de qualificação, é sempre a mesma,</a:t>
            </a:r>
          </a:p>
          <a:p>
            <a:pPr algn="just" eaLnBrk="1" hangingPunct="1">
              <a:lnSpc>
                <a:spcPct val="70000"/>
              </a:lnSpc>
              <a:spcBef>
                <a:spcPct val="50000"/>
              </a:spcBef>
            </a:pPr>
            <a:r>
              <a:rPr lang="pt-BR" altLang="pt-BR" sz="2100">
                <a:cs typeface="Times New Roman" pitchFamily="18" charset="0"/>
              </a:rPr>
              <a:t>independentemente do ano e do Estado considerado. </a:t>
            </a:r>
          </a:p>
          <a:p>
            <a:pPr algn="just" eaLnBrk="1" hangingPunct="1">
              <a:lnSpc>
                <a:spcPct val="0"/>
              </a:lnSpc>
              <a:spcBef>
                <a:spcPct val="50000"/>
              </a:spcBef>
            </a:pPr>
            <a:r>
              <a:rPr lang="pt-BR" altLang="pt-BR" sz="2100">
                <a:cs typeface="Times New Roman" pitchFamily="18" charset="0"/>
              </a:rPr>
              <a:t> </a:t>
            </a:r>
          </a:p>
          <a:p>
            <a:pPr algn="just" eaLnBrk="1" hangingPunct="1">
              <a:lnSpc>
                <a:spcPct val="60000"/>
              </a:lnSpc>
              <a:spcBef>
                <a:spcPct val="50000"/>
              </a:spcBef>
              <a:buFontTx/>
              <a:buAutoNum type="arabicPeriod" startAt="6"/>
            </a:pPr>
            <a:r>
              <a:rPr lang="pt-BR" altLang="pt-BR" sz="2100">
                <a:cs typeface="Times New Roman" pitchFamily="18" charset="0"/>
              </a:rPr>
              <a:t>O procedimento utilizado para se obter os fatores de equivalência</a:t>
            </a:r>
          </a:p>
          <a:p>
            <a:pPr algn="just" eaLnBrk="1" hangingPunct="1">
              <a:lnSpc>
                <a:spcPct val="60000"/>
              </a:lnSpc>
              <a:spcBef>
                <a:spcPct val="50000"/>
              </a:spcBef>
            </a:pPr>
            <a:r>
              <a:rPr lang="pt-BR" altLang="pt-BR" sz="2100">
                <a:cs typeface="Times New Roman" pitchFamily="18" charset="0"/>
              </a:rPr>
              <a:t>consistiu em agrupar o conjunto dos trabalhadores urbanos do país (e</a:t>
            </a:r>
          </a:p>
          <a:p>
            <a:pPr algn="just" eaLnBrk="1" hangingPunct="1">
              <a:lnSpc>
                <a:spcPct val="60000"/>
              </a:lnSpc>
              <a:spcBef>
                <a:spcPct val="50000"/>
              </a:spcBef>
            </a:pPr>
            <a:r>
              <a:rPr lang="pt-BR" altLang="pt-BR" sz="2100">
                <a:cs typeface="Times New Roman" pitchFamily="18" charset="0"/>
              </a:rPr>
              <a:t>não dos Estados) nas 96 células referidas anteriormente. Para cada um</a:t>
            </a:r>
          </a:p>
          <a:p>
            <a:pPr algn="just" eaLnBrk="1" hangingPunct="1">
              <a:lnSpc>
                <a:spcPct val="60000"/>
              </a:lnSpc>
              <a:spcBef>
                <a:spcPct val="50000"/>
              </a:spcBef>
            </a:pPr>
            <a:r>
              <a:rPr lang="pt-BR" altLang="pt-BR" sz="2100">
                <a:cs typeface="Times New Roman" pitchFamily="18" charset="0"/>
              </a:rPr>
              <a:t>dos anos, calculou-se a média dos rendimentos do trabalho para cada</a:t>
            </a:r>
          </a:p>
          <a:p>
            <a:pPr algn="just" eaLnBrk="1" hangingPunct="1">
              <a:lnSpc>
                <a:spcPct val="60000"/>
              </a:lnSpc>
              <a:spcBef>
                <a:spcPct val="50000"/>
              </a:spcBef>
            </a:pPr>
            <a:r>
              <a:rPr lang="pt-BR" altLang="pt-BR" sz="2100">
                <a:cs typeface="Times New Roman" pitchFamily="18" charset="0"/>
              </a:rPr>
              <a:t>uma das células e, então, dividiu-se o rendimento médio de cada célula</a:t>
            </a:r>
          </a:p>
          <a:p>
            <a:pPr algn="just" eaLnBrk="1" hangingPunct="1">
              <a:lnSpc>
                <a:spcPct val="60000"/>
              </a:lnSpc>
              <a:spcBef>
                <a:spcPct val="50000"/>
              </a:spcBef>
            </a:pPr>
            <a:r>
              <a:rPr lang="pt-BR" altLang="pt-BR" sz="2100">
                <a:cs typeface="Times New Roman" pitchFamily="18" charset="0"/>
              </a:rPr>
              <a:t>pelo rendimento médio da célula de referência do seu grupo. O fator de</a:t>
            </a:r>
          </a:p>
          <a:p>
            <a:pPr algn="just" eaLnBrk="1" hangingPunct="1">
              <a:lnSpc>
                <a:spcPct val="60000"/>
              </a:lnSpc>
              <a:spcBef>
                <a:spcPct val="50000"/>
              </a:spcBef>
            </a:pPr>
            <a:r>
              <a:rPr lang="pt-BR" altLang="pt-BR" sz="2100">
                <a:cs typeface="Times New Roman" pitchFamily="18" charset="0"/>
              </a:rPr>
              <a:t>equivalência de cada célula é a média dessa razão, entre os diversos</a:t>
            </a:r>
          </a:p>
          <a:p>
            <a:pPr algn="just" eaLnBrk="1" hangingPunct="1">
              <a:lnSpc>
                <a:spcPct val="60000"/>
              </a:lnSpc>
              <a:spcBef>
                <a:spcPct val="50000"/>
              </a:spcBef>
            </a:pPr>
            <a:r>
              <a:rPr lang="pt-BR" altLang="pt-BR" sz="2100">
                <a:cs typeface="Times New Roman" pitchFamily="18" charset="0"/>
              </a:rPr>
              <a:t>anos considerados na análise. </a:t>
            </a:r>
          </a:p>
        </p:txBody>
      </p:sp>
      <p:sp>
        <p:nvSpPr>
          <p:cNvPr id="35845" name="Rectangle 5"/>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5846" name="Rectangle 6"/>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5847" name="Rectangle 7"/>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5848" name="Rectangle 8"/>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5849" name="Rectangle 9"/>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Rectangle 2"/>
          <p:cNvSpPr>
            <a:spLocks noGrp="1" noChangeArrowheads="1"/>
          </p:cNvSpPr>
          <p:nvPr>
            <p:ph type="title"/>
          </p:nvPr>
        </p:nvSpPr>
        <p:spPr>
          <a:xfrm>
            <a:off x="1150938" y="1200150"/>
            <a:ext cx="7793037" cy="560388"/>
          </a:xfrm>
        </p:spPr>
        <p:txBody>
          <a:bodyPr/>
          <a:lstStyle/>
          <a:p>
            <a:pPr eaLnBrk="1" hangingPunct="1"/>
            <a:r>
              <a:rPr lang="pt-BR" altLang="pt-BR" sz="4000" smtClean="0"/>
              <a:t>Procedimento de Agregação</a:t>
            </a:r>
          </a:p>
        </p:txBody>
      </p:sp>
      <p:sp>
        <p:nvSpPr>
          <p:cNvPr id="7181" name="Rectangle 3"/>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7182" name="Text Box 4"/>
          <p:cNvSpPr txBox="1">
            <a:spLocks noChangeArrowheads="1"/>
          </p:cNvSpPr>
          <p:nvPr/>
        </p:nvSpPr>
        <p:spPr bwMode="auto">
          <a:xfrm>
            <a:off x="152400" y="2119313"/>
            <a:ext cx="87630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just" eaLnBrk="1" hangingPunct="1">
              <a:lnSpc>
                <a:spcPct val="120000"/>
              </a:lnSpc>
              <a:spcBef>
                <a:spcPct val="50000"/>
              </a:spcBef>
              <a:buFontTx/>
              <a:buAutoNum type="arabicPeriod" startAt="7"/>
            </a:pPr>
            <a:r>
              <a:rPr lang="pt-BR" altLang="pt-BR" sz="2100">
                <a:cs typeface="Times New Roman" pitchFamily="18" charset="0"/>
              </a:rPr>
              <a:t>Obteve-se, para cada Estado e em cada ano, os valores de          e </a:t>
            </a:r>
          </a:p>
          <a:p>
            <a:pPr algn="just" eaLnBrk="1" hangingPunct="1">
              <a:lnSpc>
                <a:spcPct val="120000"/>
              </a:lnSpc>
              <a:spcBef>
                <a:spcPct val="50000"/>
              </a:spcBef>
            </a:pPr>
            <a:r>
              <a:rPr lang="pt-BR" altLang="pt-BR" sz="2100">
                <a:cs typeface="Times New Roman" pitchFamily="18" charset="0"/>
              </a:rPr>
              <a:t>      . Admitindo-se que </a:t>
            </a:r>
            <a:r>
              <a:rPr lang="pt-BR" altLang="pt-BR" sz="2100" i="1">
                <a:latin typeface="Times New Roman" pitchFamily="18" charset="0"/>
                <a:cs typeface="Times New Roman" pitchFamily="18" charset="0"/>
                <a:sym typeface="Symbol" pitchFamily="18" charset="2"/>
              </a:rPr>
              <a:t></a:t>
            </a:r>
            <a:r>
              <a:rPr lang="pt-BR" altLang="pt-BR" sz="2100" i="1">
                <a:cs typeface="Times New Roman" pitchFamily="18" charset="0"/>
              </a:rPr>
              <a:t> </a:t>
            </a:r>
            <a:r>
              <a:rPr lang="pt-BR" altLang="pt-BR" sz="2100">
                <a:cs typeface="Times New Roman" pitchFamily="18" charset="0"/>
              </a:rPr>
              <a:t>é invariante no tempo e no espaço, seu valor</a:t>
            </a:r>
          </a:p>
          <a:p>
            <a:pPr algn="just" eaLnBrk="1" hangingPunct="1">
              <a:lnSpc>
                <a:spcPct val="120000"/>
              </a:lnSpc>
              <a:spcBef>
                <a:spcPct val="50000"/>
              </a:spcBef>
            </a:pPr>
            <a:r>
              <a:rPr lang="pt-BR" altLang="pt-BR" sz="2100">
                <a:cs typeface="Times New Roman" pitchFamily="18" charset="0"/>
              </a:rPr>
              <a:t>estaria entre o menor valor de          e o maior valor de         . </a:t>
            </a:r>
          </a:p>
          <a:p>
            <a:pPr algn="just" eaLnBrk="1" hangingPunct="1">
              <a:lnSpc>
                <a:spcPct val="120000"/>
              </a:lnSpc>
              <a:spcBef>
                <a:spcPct val="50000"/>
              </a:spcBef>
            </a:pPr>
            <a:r>
              <a:rPr lang="pt-BR" altLang="pt-BR" sz="2100">
                <a:cs typeface="Times New Roman" pitchFamily="18" charset="0"/>
              </a:rPr>
              <a:t>Tal procedimento gerou 374 valores para           e           sendo que</a:t>
            </a:r>
          </a:p>
          <a:p>
            <a:pPr algn="just" eaLnBrk="1" hangingPunct="1">
              <a:lnSpc>
                <a:spcPct val="120000"/>
              </a:lnSpc>
              <a:spcBef>
                <a:spcPct val="50000"/>
              </a:spcBef>
            </a:pPr>
            <a:r>
              <a:rPr lang="pt-BR" altLang="pt-BR" sz="2100">
                <a:cs typeface="Times New Roman" pitchFamily="18" charset="0"/>
              </a:rPr>
              <a:t>90% dos valores de           estavam acima de 0,615 e 90% dos  valores</a:t>
            </a:r>
          </a:p>
          <a:p>
            <a:pPr algn="just" eaLnBrk="1" hangingPunct="1">
              <a:lnSpc>
                <a:spcPct val="120000"/>
              </a:lnSpc>
              <a:spcBef>
                <a:spcPct val="50000"/>
              </a:spcBef>
            </a:pPr>
            <a:r>
              <a:rPr lang="pt-BR" altLang="pt-BR" sz="2100">
                <a:cs typeface="Times New Roman" pitchFamily="18" charset="0"/>
              </a:rPr>
              <a:t>de         estavam abaixo de 0,422. Assim, para se computar        e     ,</a:t>
            </a:r>
          </a:p>
          <a:p>
            <a:pPr algn="just" eaLnBrk="1" hangingPunct="1">
              <a:lnSpc>
                <a:spcPct val="120000"/>
              </a:lnSpc>
              <a:spcBef>
                <a:spcPct val="50000"/>
              </a:spcBef>
            </a:pPr>
            <a:r>
              <a:rPr lang="pt-BR" altLang="pt-BR" sz="2100">
                <a:cs typeface="Times New Roman" pitchFamily="18" charset="0"/>
              </a:rPr>
              <a:t>três valores para </a:t>
            </a:r>
            <a:r>
              <a:rPr lang="pt-BR" altLang="pt-BR" sz="2100" i="1">
                <a:latin typeface="Times New Roman" pitchFamily="18" charset="0"/>
                <a:cs typeface="Times New Roman" pitchFamily="18" charset="0"/>
                <a:sym typeface="Symbol" pitchFamily="18" charset="2"/>
              </a:rPr>
              <a:t></a:t>
            </a:r>
            <a:r>
              <a:rPr lang="pt-BR" altLang="pt-BR" sz="2100">
                <a:cs typeface="Times New Roman" pitchFamily="18" charset="0"/>
              </a:rPr>
              <a:t> foram considerados: </a:t>
            </a:r>
            <a:r>
              <a:rPr lang="pt-BR" altLang="pt-BR" sz="2100" i="1">
                <a:latin typeface="Times New Roman" pitchFamily="18" charset="0"/>
                <a:cs typeface="Times New Roman" pitchFamily="18" charset="0"/>
                <a:sym typeface="Symbol" pitchFamily="18" charset="2"/>
              </a:rPr>
              <a:t></a:t>
            </a:r>
            <a:r>
              <a:rPr lang="pt-BR" altLang="pt-BR" sz="2100">
                <a:cs typeface="Times New Roman" pitchFamily="18" charset="0"/>
              </a:rPr>
              <a:t> = 0,4, </a:t>
            </a:r>
            <a:r>
              <a:rPr lang="pt-BR" altLang="pt-BR" sz="2100" i="1">
                <a:latin typeface="Times New Roman" pitchFamily="18" charset="0"/>
                <a:cs typeface="Times New Roman" pitchFamily="18" charset="0"/>
                <a:sym typeface="Symbol" pitchFamily="18" charset="2"/>
              </a:rPr>
              <a:t></a:t>
            </a:r>
            <a:r>
              <a:rPr lang="pt-BR" altLang="pt-BR" sz="2100">
                <a:cs typeface="Times New Roman" pitchFamily="18" charset="0"/>
              </a:rPr>
              <a:t> = 0,5 e </a:t>
            </a:r>
            <a:r>
              <a:rPr lang="pt-BR" altLang="pt-BR" sz="2100" i="1">
                <a:latin typeface="Times New Roman" pitchFamily="18" charset="0"/>
                <a:cs typeface="Times New Roman" pitchFamily="18" charset="0"/>
                <a:sym typeface="Symbol" pitchFamily="18" charset="2"/>
              </a:rPr>
              <a:t></a:t>
            </a:r>
            <a:r>
              <a:rPr lang="pt-BR" altLang="pt-BR" sz="2100">
                <a:cs typeface="Times New Roman" pitchFamily="18" charset="0"/>
              </a:rPr>
              <a:t> = 0,6.  </a:t>
            </a:r>
          </a:p>
        </p:txBody>
      </p:sp>
      <p:sp>
        <p:nvSpPr>
          <p:cNvPr id="7183" name="Rectangle 5"/>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7184" name="Rectangle 6"/>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7185" name="Rectangle 7"/>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7186" name="Rectangle 8"/>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7187" name="Rectangle 9"/>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7188" name="Rectangle 11"/>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graphicFrame>
        <p:nvGraphicFramePr>
          <p:cNvPr id="7170" name="Object 10"/>
          <p:cNvGraphicFramePr>
            <a:graphicFrameLocks noChangeAspect="1"/>
          </p:cNvGraphicFramePr>
          <p:nvPr/>
        </p:nvGraphicFramePr>
        <p:xfrm>
          <a:off x="7696200" y="2057400"/>
          <a:ext cx="609600" cy="533400"/>
        </p:xfrm>
        <a:graphic>
          <a:graphicData uri="http://schemas.openxmlformats.org/presentationml/2006/ole">
            <mc:AlternateContent xmlns:mc="http://schemas.openxmlformats.org/markup-compatibility/2006">
              <mc:Choice xmlns:v="urn:schemas-microsoft-com:vml" Requires="v">
                <p:oleObj spid="_x0000_s7190" r:id="rId3" imgW="304668" imgH="241195" progId="Equation.3">
                  <p:embed/>
                </p:oleObj>
              </mc:Choice>
              <mc:Fallback>
                <p:oleObj r:id="rId3" imgW="304668" imgH="241195"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2057400"/>
                        <a:ext cx="609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Object 12"/>
          <p:cNvGraphicFramePr>
            <a:graphicFrameLocks noChangeAspect="1"/>
          </p:cNvGraphicFramePr>
          <p:nvPr/>
        </p:nvGraphicFramePr>
        <p:xfrm>
          <a:off x="152400" y="2590800"/>
          <a:ext cx="558800" cy="533400"/>
        </p:xfrm>
        <a:graphic>
          <a:graphicData uri="http://schemas.openxmlformats.org/presentationml/2006/ole">
            <mc:AlternateContent xmlns:mc="http://schemas.openxmlformats.org/markup-compatibility/2006">
              <mc:Choice xmlns:v="urn:schemas-microsoft-com:vml" Requires="v">
                <p:oleObj spid="_x0000_s7191" name="Equation" r:id="rId5" imgW="279360" imgH="241200" progId="Equation.3">
                  <p:embed/>
                </p:oleObj>
              </mc:Choice>
              <mc:Fallback>
                <p:oleObj name="Equation" r:id="rId5" imgW="279360" imgH="24120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2590800"/>
                        <a:ext cx="5588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13"/>
          <p:cNvGraphicFramePr>
            <a:graphicFrameLocks noChangeAspect="1"/>
          </p:cNvGraphicFramePr>
          <p:nvPr/>
        </p:nvGraphicFramePr>
        <p:xfrm>
          <a:off x="3886200" y="3124200"/>
          <a:ext cx="609600" cy="533400"/>
        </p:xfrm>
        <a:graphic>
          <a:graphicData uri="http://schemas.openxmlformats.org/presentationml/2006/ole">
            <mc:AlternateContent xmlns:mc="http://schemas.openxmlformats.org/markup-compatibility/2006">
              <mc:Choice xmlns:v="urn:schemas-microsoft-com:vml" Requires="v">
                <p:oleObj spid="_x0000_s7192" r:id="rId7" imgW="304668" imgH="241195" progId="Equation.3">
                  <p:embed/>
                </p:oleObj>
              </mc:Choice>
              <mc:Fallback>
                <p:oleObj r:id="rId7" imgW="304668" imgH="241195" progId="Equation.3">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124200"/>
                        <a:ext cx="609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3" name="Object 14"/>
          <p:cNvGraphicFramePr>
            <a:graphicFrameLocks noChangeAspect="1"/>
          </p:cNvGraphicFramePr>
          <p:nvPr/>
        </p:nvGraphicFramePr>
        <p:xfrm>
          <a:off x="6934200" y="3124200"/>
          <a:ext cx="558800" cy="533400"/>
        </p:xfrm>
        <a:graphic>
          <a:graphicData uri="http://schemas.openxmlformats.org/presentationml/2006/ole">
            <mc:AlternateContent xmlns:mc="http://schemas.openxmlformats.org/markup-compatibility/2006">
              <mc:Choice xmlns:v="urn:schemas-microsoft-com:vml" Requires="v">
                <p:oleObj spid="_x0000_s7193" name="Equation" r:id="rId8" imgW="279360" imgH="241200" progId="Equation.3">
                  <p:embed/>
                </p:oleObj>
              </mc:Choice>
              <mc:Fallback>
                <p:oleObj name="Equation" r:id="rId8" imgW="279360" imgH="241200" progId="Equation.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124200"/>
                        <a:ext cx="5588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4" name="Object 15"/>
          <p:cNvGraphicFramePr>
            <a:graphicFrameLocks noChangeAspect="1"/>
          </p:cNvGraphicFramePr>
          <p:nvPr/>
        </p:nvGraphicFramePr>
        <p:xfrm>
          <a:off x="5257800" y="3733800"/>
          <a:ext cx="609600" cy="533400"/>
        </p:xfrm>
        <a:graphic>
          <a:graphicData uri="http://schemas.openxmlformats.org/presentationml/2006/ole">
            <mc:AlternateContent xmlns:mc="http://schemas.openxmlformats.org/markup-compatibility/2006">
              <mc:Choice xmlns:v="urn:schemas-microsoft-com:vml" Requires="v">
                <p:oleObj spid="_x0000_s7194" r:id="rId9" imgW="304668" imgH="241195" progId="Equation.3">
                  <p:embed/>
                </p:oleObj>
              </mc:Choice>
              <mc:Fallback>
                <p:oleObj r:id="rId9" imgW="304668" imgH="241195" progId="Equation.3">
                  <p:embed/>
                  <p:pic>
                    <p:nvPicPr>
                      <p:cNvPr id="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733800"/>
                        <a:ext cx="609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5" name="Object 16"/>
          <p:cNvGraphicFramePr>
            <a:graphicFrameLocks noChangeAspect="1"/>
          </p:cNvGraphicFramePr>
          <p:nvPr/>
        </p:nvGraphicFramePr>
        <p:xfrm>
          <a:off x="6324600" y="3733800"/>
          <a:ext cx="558800" cy="533400"/>
        </p:xfrm>
        <a:graphic>
          <a:graphicData uri="http://schemas.openxmlformats.org/presentationml/2006/ole">
            <mc:AlternateContent xmlns:mc="http://schemas.openxmlformats.org/markup-compatibility/2006">
              <mc:Choice xmlns:v="urn:schemas-microsoft-com:vml" Requires="v">
                <p:oleObj spid="_x0000_s7195" name="Equation" r:id="rId10" imgW="279360" imgH="241200" progId="Equation.3">
                  <p:embed/>
                </p:oleObj>
              </mc:Choice>
              <mc:Fallback>
                <p:oleObj name="Equation" r:id="rId10" imgW="279360" imgH="241200" progId="Equation.3">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733800"/>
                        <a:ext cx="5588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6" name="Object 17"/>
          <p:cNvGraphicFramePr>
            <a:graphicFrameLocks noChangeAspect="1"/>
          </p:cNvGraphicFramePr>
          <p:nvPr/>
        </p:nvGraphicFramePr>
        <p:xfrm>
          <a:off x="2743200" y="4267200"/>
          <a:ext cx="609600" cy="533400"/>
        </p:xfrm>
        <a:graphic>
          <a:graphicData uri="http://schemas.openxmlformats.org/presentationml/2006/ole">
            <mc:AlternateContent xmlns:mc="http://schemas.openxmlformats.org/markup-compatibility/2006">
              <mc:Choice xmlns:v="urn:schemas-microsoft-com:vml" Requires="v">
                <p:oleObj spid="_x0000_s7196" r:id="rId11" imgW="304668" imgH="241195" progId="Equation.3">
                  <p:embed/>
                </p:oleObj>
              </mc:Choice>
              <mc:Fallback>
                <p:oleObj r:id="rId11" imgW="304668" imgH="241195" progId="Equation.3">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267200"/>
                        <a:ext cx="6096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7" name="Object 18"/>
          <p:cNvGraphicFramePr>
            <a:graphicFrameLocks noChangeAspect="1"/>
          </p:cNvGraphicFramePr>
          <p:nvPr/>
        </p:nvGraphicFramePr>
        <p:xfrm>
          <a:off x="660400" y="4876800"/>
          <a:ext cx="558800" cy="533400"/>
        </p:xfrm>
        <a:graphic>
          <a:graphicData uri="http://schemas.openxmlformats.org/presentationml/2006/ole">
            <mc:AlternateContent xmlns:mc="http://schemas.openxmlformats.org/markup-compatibility/2006">
              <mc:Choice xmlns:v="urn:schemas-microsoft-com:vml" Requires="v">
                <p:oleObj spid="_x0000_s7197" name="Equation" r:id="rId12" imgW="279360" imgH="241200" progId="Equation.3">
                  <p:embed/>
                </p:oleObj>
              </mc:Choice>
              <mc:Fallback>
                <p:oleObj name="Equation" r:id="rId12" imgW="279360" imgH="241200" progId="Equation.3">
                  <p:embed/>
                  <p:pic>
                    <p:nvPicPr>
                      <p:cNvPr id="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 y="4876800"/>
                        <a:ext cx="5588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9" name="Rectangle 20"/>
          <p:cNvSpPr>
            <a:spLocks noChangeArrowheads="1"/>
          </p:cNvSpPr>
          <p:nvPr/>
        </p:nvSpPr>
        <p:spPr bwMode="auto">
          <a:xfrm>
            <a:off x="4481513"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graphicFrame>
        <p:nvGraphicFramePr>
          <p:cNvPr id="7178" name="Object 19"/>
          <p:cNvGraphicFramePr>
            <a:graphicFrameLocks noChangeAspect="1"/>
          </p:cNvGraphicFramePr>
          <p:nvPr/>
        </p:nvGraphicFramePr>
        <p:xfrm>
          <a:off x="7426325" y="4800600"/>
          <a:ext cx="422275" cy="533400"/>
        </p:xfrm>
        <a:graphic>
          <a:graphicData uri="http://schemas.openxmlformats.org/presentationml/2006/ole">
            <mc:AlternateContent xmlns:mc="http://schemas.openxmlformats.org/markup-compatibility/2006">
              <mc:Choice xmlns:v="urn:schemas-microsoft-com:vml" Requires="v">
                <p:oleObj spid="_x0000_s7198" name="Equation" r:id="rId13" imgW="177480" imgH="228600" progId="Equation.3">
                  <p:embed/>
                </p:oleObj>
              </mc:Choice>
              <mc:Fallback>
                <p:oleObj name="Equation" r:id="rId13" imgW="177480" imgH="228600" progId="Equation.3">
                  <p:embed/>
                  <p:pic>
                    <p:nvPicPr>
                      <p:cNvPr id="0" name="Object 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26325" y="4800600"/>
                        <a:ext cx="4222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9" name="Object 21"/>
          <p:cNvGraphicFramePr>
            <a:graphicFrameLocks noChangeAspect="1"/>
          </p:cNvGraphicFramePr>
          <p:nvPr/>
        </p:nvGraphicFramePr>
        <p:xfrm>
          <a:off x="8153400" y="4800600"/>
          <a:ext cx="422275" cy="533400"/>
        </p:xfrm>
        <a:graphic>
          <a:graphicData uri="http://schemas.openxmlformats.org/presentationml/2006/ole">
            <mc:AlternateContent xmlns:mc="http://schemas.openxmlformats.org/markup-compatibility/2006">
              <mc:Choice xmlns:v="urn:schemas-microsoft-com:vml" Requires="v">
                <p:oleObj spid="_x0000_s7199" name="Equation" r:id="rId15" imgW="177480" imgH="228600" progId="Equation.3">
                  <p:embed/>
                </p:oleObj>
              </mc:Choice>
              <mc:Fallback>
                <p:oleObj name="Equation" r:id="rId15" imgW="177480" imgH="228600" progId="Equation.3">
                  <p:embed/>
                  <p:pic>
                    <p:nvPicPr>
                      <p:cNvPr id="0" name="Object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53400" y="4800600"/>
                        <a:ext cx="4222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1150938" y="1200150"/>
            <a:ext cx="7793037" cy="560388"/>
          </a:xfrm>
        </p:spPr>
        <p:txBody>
          <a:bodyPr/>
          <a:lstStyle/>
          <a:p>
            <a:pPr eaLnBrk="1" hangingPunct="1"/>
            <a:r>
              <a:rPr lang="pt-BR" altLang="pt-BR" sz="4000" smtClean="0"/>
              <a:t>IV. Simulações</a:t>
            </a:r>
          </a:p>
        </p:txBody>
      </p:sp>
      <p:sp>
        <p:nvSpPr>
          <p:cNvPr id="8197" name="Rectangle 3"/>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8198" name="Rectangle 5"/>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8199" name="Rectangle 6"/>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8200" name="Rectangle 7"/>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8201" name="Rectangle 8"/>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8202" name="Rectangle 9"/>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8203" name="Rectangle 10"/>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8204" name="Rectangle 19"/>
          <p:cNvSpPr>
            <a:spLocks noChangeArrowheads="1"/>
          </p:cNvSpPr>
          <p:nvPr/>
        </p:nvSpPr>
        <p:spPr bwMode="auto">
          <a:xfrm>
            <a:off x="4481513"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8205" name="Rectangle 23"/>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graphicFrame>
        <p:nvGraphicFramePr>
          <p:cNvPr id="8194" name="Object 22"/>
          <p:cNvGraphicFramePr>
            <a:graphicFrameLocks noChangeAspect="1"/>
          </p:cNvGraphicFramePr>
          <p:nvPr/>
        </p:nvGraphicFramePr>
        <p:xfrm>
          <a:off x="539750" y="2565400"/>
          <a:ext cx="5410200" cy="1371600"/>
        </p:xfrm>
        <a:graphic>
          <a:graphicData uri="http://schemas.openxmlformats.org/presentationml/2006/ole">
            <mc:AlternateContent xmlns:mc="http://schemas.openxmlformats.org/markup-compatibility/2006">
              <mc:Choice xmlns:v="urn:schemas-microsoft-com:vml" Requires="v">
                <p:oleObj spid="_x0000_s8207" r:id="rId3" imgW="2044700" imgH="482600" progId="Equation.3">
                  <p:embed/>
                </p:oleObj>
              </mc:Choice>
              <mc:Fallback>
                <p:oleObj r:id="rId3" imgW="2044700" imgH="482600" progId="Equation.3">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565400"/>
                        <a:ext cx="54102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06" name="Rectangle 25"/>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graphicFrame>
        <p:nvGraphicFramePr>
          <p:cNvPr id="8195" name="Object 24"/>
          <p:cNvGraphicFramePr>
            <a:graphicFrameLocks noChangeAspect="1"/>
          </p:cNvGraphicFramePr>
          <p:nvPr/>
        </p:nvGraphicFramePr>
        <p:xfrm>
          <a:off x="533400" y="4572000"/>
          <a:ext cx="5334000" cy="1266825"/>
        </p:xfrm>
        <a:graphic>
          <a:graphicData uri="http://schemas.openxmlformats.org/presentationml/2006/ole">
            <mc:AlternateContent xmlns:mc="http://schemas.openxmlformats.org/markup-compatibility/2006">
              <mc:Choice xmlns:v="urn:schemas-microsoft-com:vml" Requires="v">
                <p:oleObj spid="_x0000_s8208" r:id="rId5" imgW="2070100" imgH="482600" progId="Equation.3">
                  <p:embed/>
                </p:oleObj>
              </mc:Choice>
              <mc:Fallback>
                <p:oleObj r:id="rId5" imgW="2070100" imgH="482600" progId="Equation.3">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572000"/>
                        <a:ext cx="5334000" cy="1266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502"/>
          <p:cNvSpPr>
            <a:spLocks noChangeArrowheads="1"/>
          </p:cNvSpPr>
          <p:nvPr/>
        </p:nvSpPr>
        <p:spPr bwMode="auto">
          <a:xfrm>
            <a:off x="0" y="533400"/>
            <a:ext cx="8915400"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9221" name="Rectangle 3"/>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9222" name="Rectangle 4"/>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9223" name="Rectangle 5"/>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9224" name="Rectangle 6"/>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9225" name="Rectangle 7"/>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9226" name="Rectangle 8"/>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9227" name="Rectangle 9"/>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9228" name="Rectangle 10"/>
          <p:cNvSpPr>
            <a:spLocks noChangeArrowheads="1"/>
          </p:cNvSpPr>
          <p:nvPr/>
        </p:nvSpPr>
        <p:spPr bwMode="auto">
          <a:xfrm>
            <a:off x="502920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9229" name="Rectangle 11"/>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9230" name="Rectangle 13"/>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graphicFrame>
        <p:nvGraphicFramePr>
          <p:cNvPr id="27125" name="Group 501"/>
          <p:cNvGraphicFramePr>
            <a:graphicFrameLocks noGrp="1"/>
          </p:cNvGraphicFramePr>
          <p:nvPr/>
        </p:nvGraphicFramePr>
        <p:xfrm>
          <a:off x="304800" y="762000"/>
          <a:ext cx="8534400" cy="5531272"/>
        </p:xfrm>
        <a:graphic>
          <a:graphicData uri="http://schemas.openxmlformats.org/drawingml/2006/table">
            <a:tbl>
              <a:tblPr/>
              <a:tblGrid>
                <a:gridCol w="1422400"/>
                <a:gridCol w="1422400"/>
                <a:gridCol w="1422400"/>
                <a:gridCol w="1422400"/>
                <a:gridCol w="1422400"/>
                <a:gridCol w="1422400"/>
              </a:tblGrid>
              <a:tr h="518101">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600" b="1" i="0" u="none" strike="noStrike" cap="none" normalizeH="0" baseline="0" smtClean="0">
                          <a:ln>
                            <a:noFill/>
                          </a:ln>
                          <a:solidFill>
                            <a:schemeClr val="tx1"/>
                          </a:solidFill>
                          <a:effectLst/>
                          <a:latin typeface="Arial" charset="0"/>
                          <a:cs typeface="Times New Roman" pitchFamily="18" charset="0"/>
                        </a:rPr>
                        <a:t>Período</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t-BR" sz="2800" b="0" i="0" u="none" strike="noStrike" cap="none" normalizeH="0" baseline="0" smtClean="0">
                        <a:ln>
                          <a:noFill/>
                        </a:ln>
                        <a:solidFill>
                          <a:schemeClr val="tx1"/>
                        </a:solidFill>
                        <a:effectLst/>
                        <a:latin typeface="Tahoma" pitchFamily="34" charset="0"/>
                      </a:endParaRP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1" i="0" u="none" strike="noStrike" cap="none" normalizeH="0" baseline="0" smtClean="0">
                          <a:ln>
                            <a:noFill/>
                          </a:ln>
                          <a:solidFill>
                            <a:schemeClr val="tx1"/>
                          </a:solidFill>
                          <a:effectLst/>
                          <a:latin typeface="Arial" charset="0"/>
                          <a:cs typeface="Times New Roman" pitchFamily="18" charset="0"/>
                        </a:rPr>
                        <a:t>Choque de Demanda (</a:t>
                      </a:r>
                      <a:r>
                        <a:rPr kumimoji="0" lang="pt-BR" sz="1800" b="1" i="0" u="none" strike="noStrike" cap="none" normalizeH="0" baseline="0" smtClean="0">
                          <a:ln>
                            <a:noFill/>
                          </a:ln>
                          <a:solidFill>
                            <a:schemeClr val="tx1"/>
                          </a:solidFill>
                          <a:effectLst/>
                          <a:latin typeface="Arial" charset="0"/>
                          <a:cs typeface="Times New Roman" pitchFamily="18" charset="0"/>
                          <a:sym typeface="Symbol" pitchFamily="18" charset="2"/>
                        </a:rPr>
                        <a:t></a:t>
                      </a:r>
                      <a:r>
                        <a:rPr kumimoji="0" lang="pt-BR" sz="1800" b="1" i="0" u="none" strike="noStrike" cap="none" normalizeH="0" baseline="0" smtClean="0">
                          <a:ln>
                            <a:noFill/>
                          </a:ln>
                          <a:solidFill>
                            <a:schemeClr val="tx1"/>
                          </a:solidFill>
                          <a:effectLst/>
                          <a:latin typeface="Arial" charset="0"/>
                          <a:cs typeface="Times New Roman" pitchFamily="18" charset="0"/>
                        </a:rPr>
                        <a:t> = 0,5) – média anual (%)</a:t>
                      </a:r>
                      <a:r>
                        <a:rPr kumimoji="0" lang="pt-BR" sz="2800" b="0" i="0" u="none" strike="noStrike" cap="none" normalizeH="0" baseline="0" smtClean="0">
                          <a:ln>
                            <a:noFill/>
                          </a:ln>
                          <a:solidFill>
                            <a:schemeClr val="tx1"/>
                          </a:solidFill>
                          <a:effectLst/>
                          <a:latin typeface="Tahoma" pitchFamily="34" charset="0"/>
                        </a:rPr>
                        <a:t> </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r>
              <a:tr h="518101">
                <a:tc vMerge="1">
                  <a:txBody>
                    <a:bodyPr/>
                    <a:lstStyle/>
                    <a:p>
                      <a:endParaRPr lang="pt-BR"/>
                    </a:p>
                  </a:txBody>
                  <a:tcPr/>
                </a:tc>
                <a:tc vMerge="1">
                  <a:txBody>
                    <a:bodyPr/>
                    <a:lstStyle/>
                    <a:p>
                      <a:endParaRPr lang="pt-BR"/>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t-BR" sz="2800" b="0" i="0" u="none" strike="noStrike" cap="none" normalizeH="0" baseline="0" smtClean="0">
                        <a:ln>
                          <a:noFill/>
                        </a:ln>
                        <a:solidFill>
                          <a:schemeClr val="tx1"/>
                        </a:solidFill>
                        <a:effectLst/>
                        <a:latin typeface="Tahoma" pitchFamily="34" charset="0"/>
                      </a:endParaRP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2000" b="0" i="0" u="none" strike="noStrike" cap="none" normalizeH="0" baseline="0" smtClean="0">
                          <a:ln>
                            <a:noFill/>
                          </a:ln>
                          <a:solidFill>
                            <a:schemeClr val="tx1"/>
                          </a:solidFill>
                          <a:effectLst/>
                          <a:latin typeface="Arial" charset="0"/>
                          <a:sym typeface="Symbol" pitchFamily="18" charset="2"/>
                        </a:rPr>
                        <a:t> = 0,4</a:t>
                      </a:r>
                      <a:endParaRPr kumimoji="0" lang="pt-BR" sz="20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2000" b="0" i="0" u="none" strike="noStrike" cap="none" normalizeH="0" baseline="0" smtClean="0">
                          <a:ln>
                            <a:noFill/>
                          </a:ln>
                          <a:solidFill>
                            <a:schemeClr val="tx1"/>
                          </a:solidFill>
                          <a:effectLst/>
                          <a:latin typeface="Arial" charset="0"/>
                          <a:sym typeface="Symbol" pitchFamily="18" charset="2"/>
                        </a:rPr>
                        <a:t> = 0,5</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2000" b="0" i="0" u="none" strike="noStrike" cap="none" normalizeH="0" baseline="0" smtClean="0">
                          <a:ln>
                            <a:noFill/>
                          </a:ln>
                          <a:solidFill>
                            <a:schemeClr val="tx1"/>
                          </a:solidFill>
                          <a:effectLst/>
                          <a:latin typeface="Arial" charset="0"/>
                          <a:sym typeface="Symbol" pitchFamily="18" charset="2"/>
                        </a:rPr>
                        <a:t> = 0,6</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698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600" b="0" i="0" u="none" strike="noStrike" cap="none" normalizeH="0" baseline="0" smtClean="0">
                          <a:ln>
                            <a:noFill/>
                          </a:ln>
                          <a:solidFill>
                            <a:schemeClr val="tx1"/>
                          </a:solidFill>
                          <a:effectLst/>
                          <a:latin typeface="Arial" charset="0"/>
                          <a:cs typeface="Times New Roman" pitchFamily="18" charset="0"/>
                        </a:rPr>
                        <a:t>1981-1990</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2,22</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-8,26</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-28,28</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-16,78</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-13,14</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857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600" b="0" i="0" u="none" strike="noStrike" cap="none" normalizeH="0" baseline="0" smtClean="0">
                          <a:ln>
                            <a:noFill/>
                          </a:ln>
                          <a:solidFill>
                            <a:schemeClr val="tx1"/>
                          </a:solidFill>
                          <a:effectLst/>
                          <a:latin typeface="Arial" charset="0"/>
                          <a:cs typeface="Times New Roman" pitchFamily="18" charset="0"/>
                        </a:rPr>
                        <a:t>1990-1999</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-0,73</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-13,22</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-24,37</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-18,89</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-16,13</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1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600" b="0" i="0" u="none" strike="noStrike" cap="none" normalizeH="0" baseline="0" smtClean="0">
                          <a:ln>
                            <a:noFill/>
                          </a:ln>
                          <a:solidFill>
                            <a:schemeClr val="tx1"/>
                          </a:solidFill>
                          <a:effectLst/>
                          <a:latin typeface="Arial" charset="0"/>
                          <a:cs typeface="Times New Roman" pitchFamily="18" charset="0"/>
                        </a:rPr>
                        <a:t>1981-1999</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0,73</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-10,77</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-26,35</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-17,84</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-14,65</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8101">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t-BR" sz="2800" b="0" i="0" u="none" strike="noStrike" cap="none" normalizeH="0" baseline="0" smtClean="0">
                        <a:ln>
                          <a:noFill/>
                        </a:ln>
                        <a:solidFill>
                          <a:schemeClr val="tx1"/>
                        </a:solidFill>
                        <a:effectLst/>
                        <a:latin typeface="Tahoma" pitchFamily="34" charset="0"/>
                      </a:endParaRP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pt-BR"/>
                    </a:p>
                  </a:txBody>
                  <a:tcPr/>
                </a:tc>
                <a:tc grid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1" i="0" u="none" strike="noStrike" cap="none" normalizeH="0" baseline="0" smtClean="0">
                          <a:ln>
                            <a:noFill/>
                          </a:ln>
                          <a:solidFill>
                            <a:schemeClr val="tx1"/>
                          </a:solidFill>
                          <a:effectLst/>
                          <a:latin typeface="Arial" charset="0"/>
                          <a:cs typeface="Times New Roman" pitchFamily="18" charset="0"/>
                        </a:rPr>
                        <a:t>Choque de Demanda (</a:t>
                      </a:r>
                      <a:r>
                        <a:rPr kumimoji="0" lang="pt-BR" sz="1800" b="1" i="0" u="none" strike="noStrike" cap="none" normalizeH="0" baseline="0" smtClean="0">
                          <a:ln>
                            <a:noFill/>
                          </a:ln>
                          <a:solidFill>
                            <a:schemeClr val="tx1"/>
                          </a:solidFill>
                          <a:effectLst/>
                          <a:latin typeface="Arial" charset="0"/>
                          <a:cs typeface="Times New Roman" pitchFamily="18" charset="0"/>
                          <a:sym typeface="Symbol" pitchFamily="18" charset="2"/>
                        </a:rPr>
                        <a:t></a:t>
                      </a:r>
                      <a:r>
                        <a:rPr kumimoji="0" lang="pt-BR" sz="1800" b="1" i="0" u="none" strike="noStrike" cap="none" normalizeH="0" baseline="0" smtClean="0">
                          <a:ln>
                            <a:noFill/>
                          </a:ln>
                          <a:solidFill>
                            <a:schemeClr val="tx1"/>
                          </a:solidFill>
                          <a:effectLst/>
                          <a:latin typeface="Arial" charset="0"/>
                          <a:cs typeface="Times New Roman" pitchFamily="18" charset="0"/>
                        </a:rPr>
                        <a:t> = 1,5) – média anual (%)</a:t>
                      </a:r>
                      <a:r>
                        <a:rPr kumimoji="0" lang="pt-BR" sz="2800" b="0" i="0" u="none" strike="noStrike" cap="none" normalizeH="0" baseline="0" smtClean="0">
                          <a:ln>
                            <a:noFill/>
                          </a:ln>
                          <a:solidFill>
                            <a:schemeClr val="tx1"/>
                          </a:solidFill>
                          <a:effectLst/>
                          <a:latin typeface="Tahoma" pitchFamily="34" charset="0"/>
                        </a:rPr>
                        <a:t> </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r>
              <a:tr h="36571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600" b="0" i="0" u="none" strike="noStrike" cap="none" normalizeH="0" baseline="0" smtClean="0">
                          <a:ln>
                            <a:noFill/>
                          </a:ln>
                          <a:solidFill>
                            <a:schemeClr val="tx1"/>
                          </a:solidFill>
                          <a:effectLst/>
                          <a:latin typeface="Arial" charset="0"/>
                          <a:cs typeface="Times New Roman" pitchFamily="18" charset="0"/>
                        </a:rPr>
                        <a:t>1981-1990</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2,22</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-1,27</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-7,19</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-3,97</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-2,83</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1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600" b="0" i="0" u="none" strike="noStrike" cap="none" normalizeH="0" baseline="0" smtClean="0">
                          <a:ln>
                            <a:noFill/>
                          </a:ln>
                          <a:solidFill>
                            <a:schemeClr val="tx1"/>
                          </a:solidFill>
                          <a:effectLst/>
                          <a:latin typeface="Arial" charset="0"/>
                          <a:cs typeface="Times New Roman" pitchFamily="18" charset="0"/>
                        </a:rPr>
                        <a:t>1990-1999</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-0,73</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-4,83</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-8,25</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-6,52</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-5,72</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1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600" b="0" i="0" u="none" strike="noStrike" cap="none" normalizeH="0" baseline="0" smtClean="0">
                          <a:ln>
                            <a:noFill/>
                          </a:ln>
                          <a:solidFill>
                            <a:schemeClr val="tx1"/>
                          </a:solidFill>
                          <a:effectLst/>
                          <a:latin typeface="Arial" charset="0"/>
                          <a:cs typeface="Times New Roman" pitchFamily="18" charset="0"/>
                        </a:rPr>
                        <a:t>1981-1999</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0,73</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-3,07</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-7,72</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-5,25</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-4,29</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8101">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t-BR" sz="2800" b="0" i="0" u="none" strike="noStrike" cap="none" normalizeH="0" baseline="0" smtClean="0">
                        <a:ln>
                          <a:noFill/>
                        </a:ln>
                        <a:solidFill>
                          <a:schemeClr val="tx1"/>
                        </a:solidFill>
                        <a:effectLst/>
                        <a:latin typeface="Tahoma" pitchFamily="34" charset="0"/>
                      </a:endParaRP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pt-BR"/>
                    </a:p>
                  </a:txBody>
                  <a:tcPr/>
                </a:tc>
                <a:tc grid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1" i="0" u="none" strike="noStrike" cap="none" normalizeH="0" baseline="0" smtClean="0">
                          <a:ln>
                            <a:noFill/>
                          </a:ln>
                          <a:solidFill>
                            <a:schemeClr val="tx1"/>
                          </a:solidFill>
                          <a:effectLst/>
                          <a:latin typeface="Arial" charset="0"/>
                          <a:cs typeface="Times New Roman" pitchFamily="18" charset="0"/>
                        </a:rPr>
                        <a:t>Choque de Demanda (</a:t>
                      </a:r>
                      <a:r>
                        <a:rPr kumimoji="0" lang="pt-BR" sz="1800" b="1" i="0" u="none" strike="noStrike" cap="none" normalizeH="0" baseline="0" smtClean="0">
                          <a:ln>
                            <a:noFill/>
                          </a:ln>
                          <a:solidFill>
                            <a:schemeClr val="tx1"/>
                          </a:solidFill>
                          <a:effectLst/>
                          <a:latin typeface="Arial" charset="0"/>
                          <a:cs typeface="Times New Roman" pitchFamily="18" charset="0"/>
                          <a:sym typeface="Symbol" pitchFamily="18" charset="2"/>
                        </a:rPr>
                        <a:t></a:t>
                      </a:r>
                      <a:r>
                        <a:rPr kumimoji="0" lang="pt-BR" sz="1800" b="1" i="0" u="none" strike="noStrike" cap="none" normalizeH="0" baseline="0" smtClean="0">
                          <a:ln>
                            <a:noFill/>
                          </a:ln>
                          <a:solidFill>
                            <a:schemeClr val="tx1"/>
                          </a:solidFill>
                          <a:effectLst/>
                          <a:latin typeface="Arial" charset="0"/>
                          <a:cs typeface="Times New Roman" pitchFamily="18" charset="0"/>
                        </a:rPr>
                        <a:t> = 2,5) – média anual (%)</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r>
              <a:tr h="36571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600" b="0" i="0" u="none" strike="noStrike" cap="none" normalizeH="0" baseline="0" smtClean="0">
                          <a:ln>
                            <a:noFill/>
                          </a:ln>
                          <a:solidFill>
                            <a:schemeClr val="tx1"/>
                          </a:solidFill>
                          <a:effectLst/>
                          <a:latin typeface="Arial" charset="0"/>
                          <a:cs typeface="Times New Roman" pitchFamily="18" charset="0"/>
                        </a:rPr>
                        <a:t>1981-1990</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2,22</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0,13</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-3,36</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-1,48</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-0,81</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1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600" b="0" i="0" u="none" strike="noStrike" cap="none" normalizeH="0" baseline="0" smtClean="0">
                          <a:ln>
                            <a:noFill/>
                          </a:ln>
                          <a:solidFill>
                            <a:schemeClr val="tx1"/>
                          </a:solidFill>
                          <a:effectLst/>
                          <a:latin typeface="Arial" charset="0"/>
                          <a:cs typeface="Times New Roman" pitchFamily="18" charset="0"/>
                        </a:rPr>
                        <a:t>1990-1999</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-0,73</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-3,19</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-5,21</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-4,18</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-3,71</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1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600" b="0" i="0" u="none" strike="noStrike" cap="none" normalizeH="0" baseline="0" smtClean="0">
                          <a:ln>
                            <a:noFill/>
                          </a:ln>
                          <a:solidFill>
                            <a:schemeClr val="tx1"/>
                          </a:solidFill>
                          <a:effectLst/>
                          <a:latin typeface="Arial" charset="0"/>
                          <a:cs typeface="Times New Roman" pitchFamily="18" charset="0"/>
                        </a:rPr>
                        <a:t>1981-1999</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0,73</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-1,54</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-4,29</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-2,84</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-2,27</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9326" name="Rectangle 342"/>
          <p:cNvSpPr>
            <a:spLocks noChangeArrowheads="1"/>
          </p:cNvSpPr>
          <p:nvPr/>
        </p:nvSpPr>
        <p:spPr bwMode="auto">
          <a:xfrm>
            <a:off x="4262438"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graphicFrame>
        <p:nvGraphicFramePr>
          <p:cNvPr id="9218" name="Object 341"/>
          <p:cNvGraphicFramePr>
            <a:graphicFrameLocks noChangeAspect="1"/>
          </p:cNvGraphicFramePr>
          <p:nvPr/>
        </p:nvGraphicFramePr>
        <p:xfrm>
          <a:off x="1828800" y="838200"/>
          <a:ext cx="1143000" cy="604838"/>
        </p:xfrm>
        <a:graphic>
          <a:graphicData uri="http://schemas.openxmlformats.org/presentationml/2006/ole">
            <mc:AlternateContent xmlns:mc="http://schemas.openxmlformats.org/markup-compatibility/2006">
              <mc:Choice xmlns:v="urn:schemas-microsoft-com:vml" Requires="v">
                <p:oleObj spid="_x0000_s9330" r:id="rId3" imgW="622030" imgH="482391" progId="Equation.3">
                  <p:embed/>
                </p:oleObj>
              </mc:Choice>
              <mc:Fallback>
                <p:oleObj r:id="rId3" imgW="622030" imgH="482391" progId="Equation.3">
                  <p:embed/>
                  <p:pic>
                    <p:nvPicPr>
                      <p:cNvPr id="0" name="Object 3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838200"/>
                        <a:ext cx="1143000" cy="60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27" name="Text Box 343"/>
          <p:cNvSpPr txBox="1">
            <a:spLocks noChangeArrowheads="1"/>
          </p:cNvSpPr>
          <p:nvPr/>
        </p:nvSpPr>
        <p:spPr bwMode="auto">
          <a:xfrm>
            <a:off x="1828800" y="14478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50000"/>
              </a:spcBef>
            </a:pPr>
            <a:r>
              <a:rPr lang="pt-BR" altLang="pt-BR" sz="1400">
                <a:latin typeface="Arial" charset="0"/>
              </a:rPr>
              <a:t>média anual</a:t>
            </a:r>
          </a:p>
        </p:txBody>
      </p:sp>
      <p:sp>
        <p:nvSpPr>
          <p:cNvPr id="9328" name="Rectangle 348"/>
          <p:cNvSpPr>
            <a:spLocks noChangeArrowheads="1"/>
          </p:cNvSpPr>
          <p:nvPr/>
        </p:nvSpPr>
        <p:spPr bwMode="auto">
          <a:xfrm>
            <a:off x="4276725"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graphicFrame>
        <p:nvGraphicFramePr>
          <p:cNvPr id="9219" name="Object 347"/>
          <p:cNvGraphicFramePr>
            <a:graphicFrameLocks noChangeAspect="1"/>
          </p:cNvGraphicFramePr>
          <p:nvPr/>
        </p:nvGraphicFramePr>
        <p:xfrm>
          <a:off x="3352800" y="1219200"/>
          <a:ext cx="914400" cy="533400"/>
        </p:xfrm>
        <a:graphic>
          <a:graphicData uri="http://schemas.openxmlformats.org/presentationml/2006/ole">
            <mc:AlternateContent xmlns:mc="http://schemas.openxmlformats.org/markup-compatibility/2006">
              <mc:Choice xmlns:v="urn:schemas-microsoft-com:vml" Requires="v">
                <p:oleObj spid="_x0000_s9331" r:id="rId5" imgW="469900" imgH="228600" progId="Equation.3">
                  <p:embed/>
                </p:oleObj>
              </mc:Choice>
              <mc:Fallback>
                <p:oleObj r:id="rId5" imgW="469900" imgH="228600" progId="Equation.3">
                  <p:embed/>
                  <p:pic>
                    <p:nvPicPr>
                      <p:cNvPr id="0" name="Object 3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1219200"/>
                        <a:ext cx="9144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329" name="Text Box 500"/>
          <p:cNvSpPr txBox="1">
            <a:spLocks noChangeArrowheads="1"/>
          </p:cNvSpPr>
          <p:nvPr/>
        </p:nvSpPr>
        <p:spPr bwMode="auto">
          <a:xfrm>
            <a:off x="1219200" y="2286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50000"/>
              </a:spcBef>
            </a:pPr>
            <a:r>
              <a:rPr lang="pt-BR" altLang="pt-BR"/>
              <a:t>Tabela 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81000" y="2286000"/>
            <a:ext cx="807720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just" eaLnBrk="1" hangingPunct="1">
              <a:lnSpc>
                <a:spcPct val="140000"/>
              </a:lnSpc>
              <a:spcBef>
                <a:spcPct val="50000"/>
              </a:spcBef>
              <a:buFontTx/>
              <a:buAutoNum type="romanUcPeriod"/>
            </a:pPr>
            <a:r>
              <a:rPr lang="pt-BR" altLang="pt-BR" b="1">
                <a:cs typeface="Times New Roman" pitchFamily="18" charset="0"/>
              </a:rPr>
              <a:t>Introdução</a:t>
            </a:r>
          </a:p>
          <a:p>
            <a:pPr algn="just" eaLnBrk="1" hangingPunct="1">
              <a:lnSpc>
                <a:spcPct val="140000"/>
              </a:lnSpc>
              <a:spcBef>
                <a:spcPct val="50000"/>
              </a:spcBef>
              <a:buFontTx/>
              <a:buAutoNum type="romanUcPeriod"/>
            </a:pPr>
            <a:r>
              <a:rPr lang="pt-BR" altLang="pt-BR" b="1">
                <a:cs typeface="Times New Roman" pitchFamily="18" charset="0"/>
              </a:rPr>
              <a:t>Abordagem Teórica</a:t>
            </a:r>
          </a:p>
          <a:p>
            <a:pPr algn="just" eaLnBrk="1" hangingPunct="1">
              <a:lnSpc>
                <a:spcPct val="140000"/>
              </a:lnSpc>
              <a:spcBef>
                <a:spcPct val="50000"/>
              </a:spcBef>
            </a:pPr>
            <a:r>
              <a:rPr lang="pt-BR" altLang="pt-BR" b="1">
                <a:cs typeface="Times New Roman" pitchFamily="18" charset="0"/>
              </a:rPr>
              <a:t>	II.1. O Modelo</a:t>
            </a:r>
          </a:p>
          <a:p>
            <a:pPr algn="just" eaLnBrk="1" hangingPunct="1">
              <a:lnSpc>
                <a:spcPct val="140000"/>
              </a:lnSpc>
              <a:spcBef>
                <a:spcPct val="50000"/>
              </a:spcBef>
            </a:pPr>
            <a:r>
              <a:rPr lang="pt-BR" altLang="pt-BR" b="1">
                <a:cs typeface="Times New Roman" pitchFamily="18" charset="0"/>
              </a:rPr>
              <a:t>III. Os Dados</a:t>
            </a:r>
            <a:endParaRPr lang="pt-BR" altLang="pt-BR">
              <a:cs typeface="Times New Roman" pitchFamily="18" charset="0"/>
            </a:endParaRPr>
          </a:p>
          <a:p>
            <a:pPr algn="just" eaLnBrk="1" hangingPunct="1">
              <a:lnSpc>
                <a:spcPct val="140000"/>
              </a:lnSpc>
              <a:spcBef>
                <a:spcPct val="50000"/>
              </a:spcBef>
            </a:pPr>
            <a:r>
              <a:rPr lang="pt-BR" altLang="pt-BR" b="1">
                <a:cs typeface="Times New Roman" pitchFamily="18" charset="0"/>
              </a:rPr>
              <a:t>IV. Simulações</a:t>
            </a:r>
            <a:endParaRPr lang="pt-BR" altLang="pt-BR">
              <a:cs typeface="Times New Roman" pitchFamily="18" charset="0"/>
            </a:endParaRPr>
          </a:p>
          <a:p>
            <a:pPr algn="just" eaLnBrk="1" hangingPunct="1">
              <a:lnSpc>
                <a:spcPct val="140000"/>
              </a:lnSpc>
              <a:spcBef>
                <a:spcPct val="50000"/>
              </a:spcBef>
            </a:pPr>
            <a:r>
              <a:rPr lang="pt-BR" altLang="pt-BR" b="1">
                <a:cs typeface="Times New Roman" pitchFamily="18" charset="0"/>
              </a:rPr>
              <a:t>V. Conclusões</a:t>
            </a:r>
            <a:r>
              <a:rPr lang="pt-BR" altLang="pt-BR">
                <a:cs typeface="Times New Roman" pitchFamily="18" charset="0"/>
              </a:rPr>
              <a:t> </a:t>
            </a:r>
          </a:p>
        </p:txBody>
      </p:sp>
      <p:sp>
        <p:nvSpPr>
          <p:cNvPr id="27651" name="Text Box 3"/>
          <p:cNvSpPr txBox="1">
            <a:spLocks noChangeArrowheads="1"/>
          </p:cNvSpPr>
          <p:nvPr/>
        </p:nvSpPr>
        <p:spPr bwMode="auto">
          <a:xfrm>
            <a:off x="3733800" y="46482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50000"/>
              </a:spcBef>
            </a:pPr>
            <a:endParaRPr lang="pt-BR" altLang="pt-BR"/>
          </a:p>
        </p:txBody>
      </p:sp>
      <p:sp>
        <p:nvSpPr>
          <p:cNvPr id="27652" name="Rectangle 6"/>
          <p:cNvSpPr>
            <a:spLocks noGrp="1" noChangeArrowheads="1"/>
          </p:cNvSpPr>
          <p:nvPr>
            <p:ph type="title"/>
          </p:nvPr>
        </p:nvSpPr>
        <p:spPr>
          <a:xfrm>
            <a:off x="1150938" y="1200150"/>
            <a:ext cx="7793037" cy="560388"/>
          </a:xfrm>
        </p:spPr>
        <p:txBody>
          <a:bodyPr/>
          <a:lstStyle/>
          <a:p>
            <a:pPr eaLnBrk="1" hangingPunct="1"/>
            <a:r>
              <a:rPr lang="pt-BR" altLang="pt-BR" sz="4000" smtClean="0"/>
              <a:t>Sumário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119"/>
          <p:cNvSpPr>
            <a:spLocks noChangeArrowheads="1"/>
          </p:cNvSpPr>
          <p:nvPr/>
        </p:nvSpPr>
        <p:spPr bwMode="auto">
          <a:xfrm>
            <a:off x="0" y="609600"/>
            <a:ext cx="8915400" cy="1752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0245" name="Rectangle 2"/>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0246" name="Rectangle 3"/>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0247" name="Rectangle 4"/>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0248" name="Rectangle 5"/>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0249" name="Rectangle 6"/>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0250" name="Rectangle 7"/>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0251" name="Rectangle 8"/>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0252" name="Rectangle 9"/>
          <p:cNvSpPr>
            <a:spLocks noChangeArrowheads="1"/>
          </p:cNvSpPr>
          <p:nvPr/>
        </p:nvSpPr>
        <p:spPr bwMode="auto">
          <a:xfrm>
            <a:off x="502920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0253" name="Rectangle 10"/>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0254" name="Rectangle 11"/>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graphicFrame>
        <p:nvGraphicFramePr>
          <p:cNvPr id="30838" name="Group 118"/>
          <p:cNvGraphicFramePr>
            <a:graphicFrameLocks noGrp="1"/>
          </p:cNvGraphicFramePr>
          <p:nvPr/>
        </p:nvGraphicFramePr>
        <p:xfrm>
          <a:off x="228600" y="762000"/>
          <a:ext cx="8534400" cy="5531272"/>
        </p:xfrm>
        <a:graphic>
          <a:graphicData uri="http://schemas.openxmlformats.org/drawingml/2006/table">
            <a:tbl>
              <a:tblPr/>
              <a:tblGrid>
                <a:gridCol w="1422400"/>
                <a:gridCol w="1422400"/>
                <a:gridCol w="1422400"/>
                <a:gridCol w="1422400"/>
                <a:gridCol w="1422400"/>
                <a:gridCol w="1422400"/>
              </a:tblGrid>
              <a:tr h="518101">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600" b="1" i="0" u="none" strike="noStrike" cap="none" normalizeH="0" baseline="0" smtClean="0">
                          <a:ln>
                            <a:noFill/>
                          </a:ln>
                          <a:solidFill>
                            <a:schemeClr val="tx1"/>
                          </a:solidFill>
                          <a:effectLst/>
                          <a:latin typeface="Arial" charset="0"/>
                          <a:cs typeface="Times New Roman" pitchFamily="18" charset="0"/>
                        </a:rPr>
                        <a:t>Período</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t-BR" sz="2800" b="0" i="0" u="none" strike="noStrike" cap="none" normalizeH="0" baseline="0" smtClean="0">
                        <a:ln>
                          <a:noFill/>
                        </a:ln>
                        <a:solidFill>
                          <a:schemeClr val="tx1"/>
                        </a:solidFill>
                        <a:effectLst/>
                        <a:latin typeface="Tahoma" pitchFamily="34" charset="0"/>
                      </a:endParaRP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1" i="0" u="none" strike="noStrike" cap="none" normalizeH="0" baseline="0" smtClean="0">
                          <a:ln>
                            <a:noFill/>
                          </a:ln>
                          <a:solidFill>
                            <a:schemeClr val="tx1"/>
                          </a:solidFill>
                          <a:effectLst/>
                          <a:latin typeface="Arial" charset="0"/>
                          <a:cs typeface="Times New Roman" pitchFamily="18" charset="0"/>
                        </a:rPr>
                        <a:t>Choque de Demanda (</a:t>
                      </a:r>
                      <a:r>
                        <a:rPr kumimoji="0" lang="pt-BR" sz="1800" b="1" i="0" u="none" strike="noStrike" cap="none" normalizeH="0" baseline="0" smtClean="0">
                          <a:ln>
                            <a:noFill/>
                          </a:ln>
                          <a:solidFill>
                            <a:schemeClr val="tx1"/>
                          </a:solidFill>
                          <a:effectLst/>
                          <a:latin typeface="Arial" charset="0"/>
                          <a:cs typeface="Times New Roman" pitchFamily="18" charset="0"/>
                          <a:sym typeface="Symbol" pitchFamily="18" charset="2"/>
                        </a:rPr>
                        <a:t></a:t>
                      </a:r>
                      <a:r>
                        <a:rPr kumimoji="0" lang="pt-BR" sz="1800" b="1" i="0" u="none" strike="noStrike" cap="none" normalizeH="0" baseline="0" smtClean="0">
                          <a:ln>
                            <a:noFill/>
                          </a:ln>
                          <a:solidFill>
                            <a:schemeClr val="tx1"/>
                          </a:solidFill>
                          <a:effectLst/>
                          <a:latin typeface="Arial" charset="0"/>
                          <a:cs typeface="Times New Roman" pitchFamily="18" charset="0"/>
                        </a:rPr>
                        <a:t> = 0,5) – média anual (%)</a:t>
                      </a:r>
                      <a:r>
                        <a:rPr kumimoji="0" lang="pt-BR" sz="2800" b="0" i="0" u="none" strike="noStrike" cap="none" normalizeH="0" baseline="0" smtClean="0">
                          <a:ln>
                            <a:noFill/>
                          </a:ln>
                          <a:solidFill>
                            <a:schemeClr val="tx1"/>
                          </a:solidFill>
                          <a:effectLst/>
                          <a:latin typeface="Tahoma" pitchFamily="34" charset="0"/>
                        </a:rPr>
                        <a:t> </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r>
              <a:tr h="518101">
                <a:tc vMerge="1">
                  <a:txBody>
                    <a:bodyPr/>
                    <a:lstStyle/>
                    <a:p>
                      <a:endParaRPr lang="pt-BR"/>
                    </a:p>
                  </a:txBody>
                  <a:tcPr/>
                </a:tc>
                <a:tc vMerge="1">
                  <a:txBody>
                    <a:bodyPr/>
                    <a:lstStyle/>
                    <a:p>
                      <a:endParaRPr lang="pt-BR"/>
                    </a:p>
                  </a:txBody>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t-BR" sz="2800" b="0" i="0" u="none" strike="noStrike" cap="none" normalizeH="0" baseline="0" smtClean="0">
                        <a:ln>
                          <a:noFill/>
                        </a:ln>
                        <a:solidFill>
                          <a:schemeClr val="tx1"/>
                        </a:solidFill>
                        <a:effectLst/>
                        <a:latin typeface="Tahoma" pitchFamily="34" charset="0"/>
                      </a:endParaRP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2000" b="0" i="0" u="none" strike="noStrike" cap="none" normalizeH="0" baseline="0" smtClean="0">
                          <a:ln>
                            <a:noFill/>
                          </a:ln>
                          <a:solidFill>
                            <a:schemeClr val="tx1"/>
                          </a:solidFill>
                          <a:effectLst/>
                          <a:latin typeface="Arial" charset="0"/>
                          <a:sym typeface="Symbol" pitchFamily="18" charset="2"/>
                        </a:rPr>
                        <a:t> = 0,4</a:t>
                      </a:r>
                      <a:endParaRPr kumimoji="0" lang="pt-BR" sz="2000" b="0"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2000" b="0" i="0" u="none" strike="noStrike" cap="none" normalizeH="0" baseline="0" smtClean="0">
                          <a:ln>
                            <a:noFill/>
                          </a:ln>
                          <a:solidFill>
                            <a:schemeClr val="tx1"/>
                          </a:solidFill>
                          <a:effectLst/>
                          <a:latin typeface="Arial" charset="0"/>
                          <a:sym typeface="Symbol" pitchFamily="18" charset="2"/>
                        </a:rPr>
                        <a:t> = 0,5</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2000" b="0" i="0" u="none" strike="noStrike" cap="none" normalizeH="0" baseline="0" smtClean="0">
                          <a:ln>
                            <a:noFill/>
                          </a:ln>
                          <a:solidFill>
                            <a:schemeClr val="tx1"/>
                          </a:solidFill>
                          <a:effectLst/>
                          <a:latin typeface="Arial" charset="0"/>
                          <a:sym typeface="Symbol" pitchFamily="18" charset="2"/>
                        </a:rPr>
                        <a:t> = 0,6</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6984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600" b="0" i="0" u="none" strike="noStrike" cap="none" normalizeH="0" baseline="0" smtClean="0">
                          <a:ln>
                            <a:noFill/>
                          </a:ln>
                          <a:solidFill>
                            <a:schemeClr val="tx1"/>
                          </a:solidFill>
                          <a:effectLst/>
                          <a:latin typeface="Arial" charset="0"/>
                          <a:cs typeface="Times New Roman" pitchFamily="18" charset="0"/>
                        </a:rPr>
                        <a:t>1981-1990</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1,97</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1,76</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5,98</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7,60</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10,27</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857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600" b="0" i="0" u="none" strike="noStrike" cap="none" normalizeH="0" baseline="0" smtClean="0">
                          <a:ln>
                            <a:noFill/>
                          </a:ln>
                          <a:solidFill>
                            <a:schemeClr val="tx1"/>
                          </a:solidFill>
                          <a:effectLst/>
                          <a:latin typeface="Arial" charset="0"/>
                          <a:cs typeface="Times New Roman" pitchFamily="18" charset="0"/>
                        </a:rPr>
                        <a:t>1990-1999</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1,23</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-2,65</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2,70</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3,09</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6,56</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1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600" b="0" i="0" u="none" strike="noStrike" cap="none" normalizeH="0" baseline="0" smtClean="0">
                          <a:ln>
                            <a:noFill/>
                          </a:ln>
                          <a:solidFill>
                            <a:schemeClr val="tx1"/>
                          </a:solidFill>
                          <a:effectLst/>
                          <a:latin typeface="Arial" charset="0"/>
                          <a:cs typeface="Times New Roman" pitchFamily="18" charset="0"/>
                        </a:rPr>
                        <a:t>1981-1999</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1,60</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-0,47</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4,33</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5,32</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8,40</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8101">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t-BR" sz="2800" b="0" i="0" u="none" strike="noStrike" cap="none" normalizeH="0" baseline="0" smtClean="0">
                        <a:ln>
                          <a:noFill/>
                        </a:ln>
                        <a:solidFill>
                          <a:schemeClr val="tx1"/>
                        </a:solidFill>
                        <a:effectLst/>
                        <a:latin typeface="Tahoma" pitchFamily="34" charset="0"/>
                      </a:endParaRP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pt-BR"/>
                    </a:p>
                  </a:txBody>
                  <a:tcPr/>
                </a:tc>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1" i="0" u="none" strike="noStrike" cap="none" normalizeH="0" baseline="0" smtClean="0">
                          <a:ln>
                            <a:noFill/>
                          </a:ln>
                          <a:solidFill>
                            <a:schemeClr val="tx1"/>
                          </a:solidFill>
                          <a:effectLst/>
                          <a:latin typeface="Arial" charset="0"/>
                          <a:cs typeface="Times New Roman" pitchFamily="18" charset="0"/>
                        </a:rPr>
                        <a:t>Choque de Demanda (</a:t>
                      </a:r>
                      <a:r>
                        <a:rPr kumimoji="0" lang="pt-BR" sz="1800" b="1" i="0" u="none" strike="noStrike" cap="none" normalizeH="0" baseline="0" smtClean="0">
                          <a:ln>
                            <a:noFill/>
                          </a:ln>
                          <a:solidFill>
                            <a:schemeClr val="tx1"/>
                          </a:solidFill>
                          <a:effectLst/>
                          <a:latin typeface="Arial" charset="0"/>
                          <a:cs typeface="Times New Roman" pitchFamily="18" charset="0"/>
                          <a:sym typeface="Symbol" pitchFamily="18" charset="2"/>
                        </a:rPr>
                        <a:t></a:t>
                      </a:r>
                      <a:r>
                        <a:rPr kumimoji="0" lang="pt-BR" sz="1800" b="1" i="0" u="none" strike="noStrike" cap="none" normalizeH="0" baseline="0" smtClean="0">
                          <a:ln>
                            <a:noFill/>
                          </a:ln>
                          <a:solidFill>
                            <a:schemeClr val="tx1"/>
                          </a:solidFill>
                          <a:effectLst/>
                          <a:latin typeface="Arial" charset="0"/>
                          <a:cs typeface="Times New Roman" pitchFamily="18" charset="0"/>
                        </a:rPr>
                        <a:t> = 1,5) – média anual (%)</a:t>
                      </a:r>
                      <a:r>
                        <a:rPr kumimoji="0" lang="pt-BR" sz="1800" b="0" i="0" u="none" strike="noStrike" cap="none" normalizeH="0" baseline="0" smtClean="0">
                          <a:ln>
                            <a:noFill/>
                          </a:ln>
                          <a:solidFill>
                            <a:schemeClr val="tx1"/>
                          </a:solidFill>
                          <a:effectLst/>
                          <a:latin typeface="Arial" charset="0"/>
                        </a:rPr>
                        <a:t> </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r>
              <a:tr h="36571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600" b="0" i="0" u="none" strike="noStrike" cap="none" normalizeH="0" baseline="0" smtClean="0">
                          <a:ln>
                            <a:noFill/>
                          </a:ln>
                          <a:solidFill>
                            <a:schemeClr val="tx1"/>
                          </a:solidFill>
                          <a:effectLst/>
                          <a:latin typeface="Arial" charset="0"/>
                          <a:cs typeface="Times New Roman" pitchFamily="18" charset="0"/>
                        </a:rPr>
                        <a:t>1981-1990</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1,97</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1,92</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3,40</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4,03</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5,29</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1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600" b="0" i="0" u="none" strike="noStrike" cap="none" normalizeH="0" baseline="0" smtClean="0">
                          <a:ln>
                            <a:noFill/>
                          </a:ln>
                          <a:solidFill>
                            <a:schemeClr val="tx1"/>
                          </a:solidFill>
                          <a:effectLst/>
                          <a:latin typeface="Arial" charset="0"/>
                          <a:cs typeface="Times New Roman" pitchFamily="18" charset="0"/>
                        </a:rPr>
                        <a:t>1990-1999</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1,23</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0,01</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1,88</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2,21</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3,80</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1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600" b="0" i="0" u="none" strike="noStrike" cap="none" normalizeH="0" baseline="0" smtClean="0">
                          <a:ln>
                            <a:noFill/>
                          </a:ln>
                          <a:solidFill>
                            <a:schemeClr val="tx1"/>
                          </a:solidFill>
                          <a:effectLst/>
                          <a:latin typeface="Arial" charset="0"/>
                          <a:cs typeface="Times New Roman" pitchFamily="18" charset="0"/>
                        </a:rPr>
                        <a:t>1981-1999</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1,60</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0,96</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2,64</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3,11</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4,54</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8101">
                <a:tc grid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pt-BR" sz="2800" b="0" i="0" u="none" strike="noStrike" cap="none" normalizeH="0" baseline="0" smtClean="0">
                        <a:ln>
                          <a:noFill/>
                        </a:ln>
                        <a:solidFill>
                          <a:schemeClr val="tx1"/>
                        </a:solidFill>
                        <a:effectLst/>
                        <a:latin typeface="Tahoma" pitchFamily="34" charset="0"/>
                      </a:endParaRP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pt-BR"/>
                    </a:p>
                  </a:txBody>
                  <a:tcPr/>
                </a:tc>
                <a:tc gridSpan="4">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1" i="0" u="none" strike="noStrike" cap="none" normalizeH="0" baseline="0" smtClean="0">
                          <a:ln>
                            <a:noFill/>
                          </a:ln>
                          <a:solidFill>
                            <a:schemeClr val="tx1"/>
                          </a:solidFill>
                          <a:effectLst/>
                          <a:latin typeface="Arial" charset="0"/>
                          <a:cs typeface="Times New Roman" pitchFamily="18" charset="0"/>
                        </a:rPr>
                        <a:t>Choque de Demanda (</a:t>
                      </a:r>
                      <a:r>
                        <a:rPr kumimoji="0" lang="pt-BR" sz="1800" b="1" i="0" u="none" strike="noStrike" cap="none" normalizeH="0" baseline="0" smtClean="0">
                          <a:ln>
                            <a:noFill/>
                          </a:ln>
                          <a:solidFill>
                            <a:schemeClr val="tx1"/>
                          </a:solidFill>
                          <a:effectLst/>
                          <a:latin typeface="Arial" charset="0"/>
                          <a:cs typeface="Times New Roman" pitchFamily="18" charset="0"/>
                          <a:sym typeface="Symbol" pitchFamily="18" charset="2"/>
                        </a:rPr>
                        <a:t></a:t>
                      </a:r>
                      <a:r>
                        <a:rPr kumimoji="0" lang="pt-BR" sz="1800" b="1" i="0" u="none" strike="noStrike" cap="none" normalizeH="0" baseline="0" smtClean="0">
                          <a:ln>
                            <a:noFill/>
                          </a:ln>
                          <a:solidFill>
                            <a:schemeClr val="tx1"/>
                          </a:solidFill>
                          <a:effectLst/>
                          <a:latin typeface="Arial" charset="0"/>
                          <a:cs typeface="Times New Roman" pitchFamily="18" charset="0"/>
                        </a:rPr>
                        <a:t> = 2,5) – média anual (%)</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pt-BR"/>
                    </a:p>
                  </a:txBody>
                  <a:tcPr/>
                </a:tc>
                <a:tc hMerge="1">
                  <a:txBody>
                    <a:bodyPr/>
                    <a:lstStyle/>
                    <a:p>
                      <a:endParaRPr lang="pt-BR"/>
                    </a:p>
                  </a:txBody>
                  <a:tcPr/>
                </a:tc>
                <a:tc hMerge="1">
                  <a:txBody>
                    <a:bodyPr/>
                    <a:lstStyle/>
                    <a:p>
                      <a:endParaRPr lang="pt-BR"/>
                    </a:p>
                  </a:txBody>
                  <a:tcPr/>
                </a:tc>
              </a:tr>
              <a:tr h="36571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600" b="0" i="0" u="none" strike="noStrike" cap="none" normalizeH="0" baseline="0" smtClean="0">
                          <a:ln>
                            <a:noFill/>
                          </a:ln>
                          <a:solidFill>
                            <a:schemeClr val="tx1"/>
                          </a:solidFill>
                          <a:effectLst/>
                          <a:latin typeface="Arial" charset="0"/>
                          <a:cs typeface="Times New Roman" pitchFamily="18" charset="0"/>
                        </a:rPr>
                        <a:t>1981-1990</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1,97</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1,94</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2,84</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3,23</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4,03</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1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600" b="0" i="0" u="none" strike="noStrike" cap="none" normalizeH="0" baseline="0" smtClean="0">
                          <a:ln>
                            <a:noFill/>
                          </a:ln>
                          <a:solidFill>
                            <a:schemeClr val="tx1"/>
                          </a:solidFill>
                          <a:effectLst/>
                          <a:latin typeface="Arial" charset="0"/>
                          <a:cs typeface="Times New Roman" pitchFamily="18" charset="0"/>
                        </a:rPr>
                        <a:t>1990-1999</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1,23</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0,51</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1,64</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1,86</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2,87</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65718">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600" b="0" i="0" u="none" strike="noStrike" cap="none" normalizeH="0" baseline="0" smtClean="0">
                          <a:ln>
                            <a:noFill/>
                          </a:ln>
                          <a:solidFill>
                            <a:schemeClr val="tx1"/>
                          </a:solidFill>
                          <a:effectLst/>
                          <a:latin typeface="Arial" charset="0"/>
                          <a:cs typeface="Times New Roman" pitchFamily="18" charset="0"/>
                        </a:rPr>
                        <a:t>1981-1999</a:t>
                      </a:r>
                    </a:p>
                  </a:txBody>
                  <a:tcPr marT="45715" marB="45715"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1,60</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1,22</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2,24</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2,54</a:t>
                      </a:r>
                    </a:p>
                  </a:txBody>
                  <a:tcPr marT="45715" marB="45715"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pt-BR" sz="1800" b="0" i="0" u="none" strike="noStrike" cap="none" normalizeH="0" baseline="0" smtClean="0">
                          <a:ln>
                            <a:noFill/>
                          </a:ln>
                          <a:solidFill>
                            <a:srgbClr val="000000"/>
                          </a:solidFill>
                          <a:effectLst/>
                          <a:latin typeface="Arial" charset="0"/>
                          <a:cs typeface="Times New Roman" pitchFamily="18" charset="0"/>
                        </a:rPr>
                        <a:t>3,45</a:t>
                      </a:r>
                    </a:p>
                  </a:txBody>
                  <a:tcPr marT="45715" marB="45715"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0350" name="Rectangle 107"/>
          <p:cNvSpPr>
            <a:spLocks noChangeArrowheads="1"/>
          </p:cNvSpPr>
          <p:nvPr/>
        </p:nvSpPr>
        <p:spPr bwMode="auto">
          <a:xfrm>
            <a:off x="4262438"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graphicFrame>
        <p:nvGraphicFramePr>
          <p:cNvPr id="10242" name="Object 108"/>
          <p:cNvGraphicFramePr>
            <a:graphicFrameLocks noChangeAspect="1"/>
          </p:cNvGraphicFramePr>
          <p:nvPr/>
        </p:nvGraphicFramePr>
        <p:xfrm>
          <a:off x="1839913" y="838200"/>
          <a:ext cx="1120775" cy="604838"/>
        </p:xfrm>
        <a:graphic>
          <a:graphicData uri="http://schemas.openxmlformats.org/presentationml/2006/ole">
            <mc:AlternateContent xmlns:mc="http://schemas.openxmlformats.org/markup-compatibility/2006">
              <mc:Choice xmlns:v="urn:schemas-microsoft-com:vml" Requires="v">
                <p:oleObj spid="_x0000_s10354" name="Equation" r:id="rId3" imgW="609480" imgH="482400" progId="Equation.3">
                  <p:embed/>
                </p:oleObj>
              </mc:Choice>
              <mc:Fallback>
                <p:oleObj name="Equation" r:id="rId3" imgW="609480" imgH="482400" progId="Equation.3">
                  <p:embed/>
                  <p:pic>
                    <p:nvPicPr>
                      <p:cNvPr id="0" name="Object 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9913" y="838200"/>
                        <a:ext cx="1120775" cy="60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1" name="Text Box 109"/>
          <p:cNvSpPr txBox="1">
            <a:spLocks noChangeArrowheads="1"/>
          </p:cNvSpPr>
          <p:nvPr/>
        </p:nvSpPr>
        <p:spPr bwMode="auto">
          <a:xfrm>
            <a:off x="1828800" y="14478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50000"/>
              </a:spcBef>
            </a:pPr>
            <a:r>
              <a:rPr lang="pt-BR" altLang="pt-BR" sz="1400">
                <a:latin typeface="Arial" charset="0"/>
              </a:rPr>
              <a:t>média anual</a:t>
            </a:r>
          </a:p>
        </p:txBody>
      </p:sp>
      <p:sp>
        <p:nvSpPr>
          <p:cNvPr id="10352" name="Rectangle 110"/>
          <p:cNvSpPr>
            <a:spLocks noChangeArrowheads="1"/>
          </p:cNvSpPr>
          <p:nvPr/>
        </p:nvSpPr>
        <p:spPr bwMode="auto">
          <a:xfrm>
            <a:off x="4276725"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graphicFrame>
        <p:nvGraphicFramePr>
          <p:cNvPr id="10243" name="Object 111"/>
          <p:cNvGraphicFramePr>
            <a:graphicFrameLocks noChangeAspect="1"/>
          </p:cNvGraphicFramePr>
          <p:nvPr/>
        </p:nvGraphicFramePr>
        <p:xfrm>
          <a:off x="3365500" y="1219200"/>
          <a:ext cx="889000" cy="533400"/>
        </p:xfrm>
        <a:graphic>
          <a:graphicData uri="http://schemas.openxmlformats.org/presentationml/2006/ole">
            <mc:AlternateContent xmlns:mc="http://schemas.openxmlformats.org/markup-compatibility/2006">
              <mc:Choice xmlns:v="urn:schemas-microsoft-com:vml" Requires="v">
                <p:oleObj spid="_x0000_s10355" name="Equation" r:id="rId5" imgW="457200" imgH="228600" progId="Equation.3">
                  <p:embed/>
                </p:oleObj>
              </mc:Choice>
              <mc:Fallback>
                <p:oleObj name="Equation" r:id="rId5" imgW="457200" imgH="228600" progId="Equation.3">
                  <p:embed/>
                  <p:pic>
                    <p:nvPicPr>
                      <p:cNvPr id="0" name="Object 1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5500" y="1219200"/>
                        <a:ext cx="8890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53" name="Text Box 112"/>
          <p:cNvSpPr txBox="1">
            <a:spLocks noChangeArrowheads="1"/>
          </p:cNvSpPr>
          <p:nvPr/>
        </p:nvSpPr>
        <p:spPr bwMode="auto">
          <a:xfrm>
            <a:off x="1219200" y="2286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ctr" eaLnBrk="1" hangingPunct="1">
              <a:spcBef>
                <a:spcPct val="50000"/>
              </a:spcBef>
            </a:pPr>
            <a:r>
              <a:rPr lang="pt-BR" altLang="pt-BR"/>
              <a:t>Tabela 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1268" name="Rectangle 3"/>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1269" name="Rectangle 4"/>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1270" name="Rectangle 5"/>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1271" name="Rectangle 6"/>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1272" name="Rectangle 7"/>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1273" name="Rectangle 8"/>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1274" name="Rectangle 9"/>
          <p:cNvSpPr>
            <a:spLocks noChangeArrowheads="1"/>
          </p:cNvSpPr>
          <p:nvPr/>
        </p:nvSpPr>
        <p:spPr bwMode="auto">
          <a:xfrm>
            <a:off x="502920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1275" name="Rectangle 10"/>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1276" name="Rectangle 11"/>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1277" name="Rectangle 107"/>
          <p:cNvSpPr>
            <a:spLocks noChangeArrowheads="1"/>
          </p:cNvSpPr>
          <p:nvPr/>
        </p:nvSpPr>
        <p:spPr bwMode="auto">
          <a:xfrm>
            <a:off x="4262438"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1278" name="Rectangle 110"/>
          <p:cNvSpPr>
            <a:spLocks noChangeArrowheads="1"/>
          </p:cNvSpPr>
          <p:nvPr/>
        </p:nvSpPr>
        <p:spPr bwMode="auto">
          <a:xfrm>
            <a:off x="4276725"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1279" name="Rectangle 113"/>
          <p:cNvSpPr>
            <a:spLocks noGrp="1" noChangeArrowheads="1"/>
          </p:cNvSpPr>
          <p:nvPr>
            <p:ph type="title"/>
          </p:nvPr>
        </p:nvSpPr>
        <p:spPr>
          <a:xfrm>
            <a:off x="1150938" y="957263"/>
            <a:ext cx="7793037" cy="803275"/>
          </a:xfrm>
        </p:spPr>
        <p:txBody>
          <a:bodyPr/>
          <a:lstStyle/>
          <a:p>
            <a:pPr eaLnBrk="1" hangingPunct="1"/>
            <a:r>
              <a:rPr lang="pt-BR" altLang="pt-BR" sz="3000" smtClean="0"/>
              <a:t>Figura 1: Evolução das Ofertas de Trabalho</a:t>
            </a:r>
          </a:p>
        </p:txBody>
      </p:sp>
      <p:graphicFrame>
        <p:nvGraphicFramePr>
          <p:cNvPr id="11266" name="Object 114"/>
          <p:cNvGraphicFramePr>
            <a:graphicFrameLocks noChangeAspect="1"/>
          </p:cNvGraphicFramePr>
          <p:nvPr/>
        </p:nvGraphicFramePr>
        <p:xfrm>
          <a:off x="914400" y="2286000"/>
          <a:ext cx="6934200" cy="4038600"/>
        </p:xfrm>
        <a:graphic>
          <a:graphicData uri="http://schemas.openxmlformats.org/presentationml/2006/ole">
            <mc:AlternateContent xmlns:mc="http://schemas.openxmlformats.org/markup-compatibility/2006">
              <mc:Choice xmlns:v="urn:schemas-microsoft-com:vml" Requires="v">
                <p:oleObj spid="_x0000_s11280" name="Planilha" r:id="rId3" imgW="5305831" imgH="3324466" progId="Excel.Sheet.8">
                  <p:embed/>
                </p:oleObj>
              </mc:Choice>
              <mc:Fallback>
                <p:oleObj name="Planilha" r:id="rId3" imgW="5305831" imgH="3324466" progId="Excel.Sheet.8">
                  <p:embed/>
                  <p:pic>
                    <p:nvPicPr>
                      <p:cNvPr id="0" name="Object 1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86000"/>
                        <a:ext cx="6934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2292" name="Rectangle 3"/>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2293" name="Rectangle 4"/>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2294" name="Rectangle 5"/>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2295" name="Rectangle 6"/>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2296" name="Rectangle 7"/>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2297" name="Rectangle 8"/>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2298" name="Rectangle 9"/>
          <p:cNvSpPr>
            <a:spLocks noChangeArrowheads="1"/>
          </p:cNvSpPr>
          <p:nvPr/>
        </p:nvSpPr>
        <p:spPr bwMode="auto">
          <a:xfrm>
            <a:off x="502920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2299" name="Rectangle 10"/>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2300" name="Rectangle 11"/>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2301" name="Rectangle 12"/>
          <p:cNvSpPr>
            <a:spLocks noChangeArrowheads="1"/>
          </p:cNvSpPr>
          <p:nvPr/>
        </p:nvSpPr>
        <p:spPr bwMode="auto">
          <a:xfrm>
            <a:off x="4262438"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2302" name="Rectangle 13"/>
          <p:cNvSpPr>
            <a:spLocks noChangeArrowheads="1"/>
          </p:cNvSpPr>
          <p:nvPr/>
        </p:nvSpPr>
        <p:spPr bwMode="auto">
          <a:xfrm>
            <a:off x="4276725"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2303" name="Rectangle 14"/>
          <p:cNvSpPr>
            <a:spLocks noGrp="1" noChangeArrowheads="1"/>
          </p:cNvSpPr>
          <p:nvPr>
            <p:ph type="title"/>
          </p:nvPr>
        </p:nvSpPr>
        <p:spPr>
          <a:xfrm>
            <a:off x="1150938" y="957263"/>
            <a:ext cx="7793037" cy="803275"/>
          </a:xfrm>
        </p:spPr>
        <p:txBody>
          <a:bodyPr/>
          <a:lstStyle/>
          <a:p>
            <a:pPr eaLnBrk="1" hangingPunct="1"/>
            <a:r>
              <a:rPr lang="pt-BR" altLang="pt-BR" sz="3000" smtClean="0"/>
              <a:t>Figura 2: Evolução das Ofertas Relativas de Trabalho</a:t>
            </a:r>
          </a:p>
        </p:txBody>
      </p:sp>
      <p:graphicFrame>
        <p:nvGraphicFramePr>
          <p:cNvPr id="12290" name="Object 16"/>
          <p:cNvGraphicFramePr>
            <a:graphicFrameLocks noChangeAspect="1"/>
          </p:cNvGraphicFramePr>
          <p:nvPr/>
        </p:nvGraphicFramePr>
        <p:xfrm>
          <a:off x="838200" y="2228850"/>
          <a:ext cx="7010400" cy="3943350"/>
        </p:xfrm>
        <a:graphic>
          <a:graphicData uri="http://schemas.openxmlformats.org/presentationml/2006/ole">
            <mc:AlternateContent xmlns:mc="http://schemas.openxmlformats.org/markup-compatibility/2006">
              <mc:Choice xmlns:v="urn:schemas-microsoft-com:vml" Requires="v">
                <p:oleObj spid="_x0000_s12304" name="Planilha" r:id="rId3" imgW="5343751" imgH="3305657" progId="Excel.Sheet.8">
                  <p:embed/>
                </p:oleObj>
              </mc:Choice>
              <mc:Fallback>
                <p:oleObj name="Planilha" r:id="rId3" imgW="5343751" imgH="3305657" progId="Excel.Sheet.8">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28850"/>
                        <a:ext cx="701040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3316" name="Rectangle 3"/>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3317" name="Rectangle 4"/>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3318" name="Rectangle 5"/>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3319" name="Rectangle 6"/>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3320" name="Rectangle 7"/>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3321" name="Rectangle 8"/>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3322" name="Rectangle 9"/>
          <p:cNvSpPr>
            <a:spLocks noChangeArrowheads="1"/>
          </p:cNvSpPr>
          <p:nvPr/>
        </p:nvSpPr>
        <p:spPr bwMode="auto">
          <a:xfrm>
            <a:off x="502920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3323" name="Rectangle 10"/>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3324" name="Rectangle 11"/>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3325" name="Rectangle 12"/>
          <p:cNvSpPr>
            <a:spLocks noChangeArrowheads="1"/>
          </p:cNvSpPr>
          <p:nvPr/>
        </p:nvSpPr>
        <p:spPr bwMode="auto">
          <a:xfrm>
            <a:off x="4262438"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3326" name="Rectangle 13"/>
          <p:cNvSpPr>
            <a:spLocks noChangeArrowheads="1"/>
          </p:cNvSpPr>
          <p:nvPr/>
        </p:nvSpPr>
        <p:spPr bwMode="auto">
          <a:xfrm>
            <a:off x="4276725"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3327" name="Rectangle 14"/>
          <p:cNvSpPr>
            <a:spLocks noGrp="1" noChangeArrowheads="1"/>
          </p:cNvSpPr>
          <p:nvPr>
            <p:ph type="title"/>
          </p:nvPr>
        </p:nvSpPr>
        <p:spPr>
          <a:xfrm>
            <a:off x="1150938" y="1322388"/>
            <a:ext cx="7793037" cy="438150"/>
          </a:xfrm>
        </p:spPr>
        <p:txBody>
          <a:bodyPr/>
          <a:lstStyle/>
          <a:p>
            <a:pPr eaLnBrk="1" hangingPunct="1"/>
            <a:r>
              <a:rPr lang="pt-BR" altLang="pt-BR" sz="3000" smtClean="0"/>
              <a:t>Figura 3: Evolução dos Salários Relativos </a:t>
            </a:r>
          </a:p>
        </p:txBody>
      </p:sp>
      <p:graphicFrame>
        <p:nvGraphicFramePr>
          <p:cNvPr id="13314" name="Object 16"/>
          <p:cNvGraphicFramePr>
            <a:graphicFrameLocks noChangeAspect="1"/>
          </p:cNvGraphicFramePr>
          <p:nvPr/>
        </p:nvGraphicFramePr>
        <p:xfrm>
          <a:off x="1219200" y="2314575"/>
          <a:ext cx="6781800" cy="3933825"/>
        </p:xfrm>
        <a:graphic>
          <a:graphicData uri="http://schemas.openxmlformats.org/presentationml/2006/ole">
            <mc:AlternateContent xmlns:mc="http://schemas.openxmlformats.org/markup-compatibility/2006">
              <mc:Choice xmlns:v="urn:schemas-microsoft-com:vml" Requires="v">
                <p:oleObj spid="_x0000_s13328" name="Planilha" r:id="rId3" imgW="5334361" imgH="3324466" progId="Excel.Sheet.8">
                  <p:embed/>
                </p:oleObj>
              </mc:Choice>
              <mc:Fallback>
                <p:oleObj name="Planilha" r:id="rId3" imgW="5334361" imgH="3324466" progId="Excel.Sheet.8">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314575"/>
                        <a:ext cx="67818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4340" name="Rectangle 3"/>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4341" name="Rectangle 4"/>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4342" name="Rectangle 5"/>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4343" name="Rectangle 6"/>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4344" name="Rectangle 7"/>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4345" name="Rectangle 8"/>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4346" name="Rectangle 9"/>
          <p:cNvSpPr>
            <a:spLocks noChangeArrowheads="1"/>
          </p:cNvSpPr>
          <p:nvPr/>
        </p:nvSpPr>
        <p:spPr bwMode="auto">
          <a:xfrm>
            <a:off x="502920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4347" name="Rectangle 10"/>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4348" name="Rectangle 11"/>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4349" name="Rectangle 12"/>
          <p:cNvSpPr>
            <a:spLocks noChangeArrowheads="1"/>
          </p:cNvSpPr>
          <p:nvPr/>
        </p:nvSpPr>
        <p:spPr bwMode="auto">
          <a:xfrm>
            <a:off x="4262438"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4350" name="Rectangle 13"/>
          <p:cNvSpPr>
            <a:spLocks noChangeArrowheads="1"/>
          </p:cNvSpPr>
          <p:nvPr/>
        </p:nvSpPr>
        <p:spPr bwMode="auto">
          <a:xfrm>
            <a:off x="4276725"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4351" name="Rectangle 14"/>
          <p:cNvSpPr>
            <a:spLocks noGrp="1" noChangeArrowheads="1"/>
          </p:cNvSpPr>
          <p:nvPr>
            <p:ph type="title"/>
          </p:nvPr>
        </p:nvSpPr>
        <p:spPr>
          <a:xfrm>
            <a:off x="1150938" y="957263"/>
            <a:ext cx="7793037" cy="803275"/>
          </a:xfrm>
        </p:spPr>
        <p:txBody>
          <a:bodyPr/>
          <a:lstStyle/>
          <a:p>
            <a:pPr eaLnBrk="1" hangingPunct="1"/>
            <a:r>
              <a:rPr lang="pt-BR" altLang="pt-BR" sz="3000" smtClean="0"/>
              <a:t>Figura 4: Trabalhadores Intermediários em Tarefa Simples </a:t>
            </a:r>
          </a:p>
        </p:txBody>
      </p:sp>
      <p:graphicFrame>
        <p:nvGraphicFramePr>
          <p:cNvPr id="14338" name="Object 16"/>
          <p:cNvGraphicFramePr>
            <a:graphicFrameLocks noChangeAspect="1"/>
          </p:cNvGraphicFramePr>
          <p:nvPr/>
        </p:nvGraphicFramePr>
        <p:xfrm>
          <a:off x="914400" y="2295525"/>
          <a:ext cx="6858000" cy="3876675"/>
        </p:xfrm>
        <a:graphic>
          <a:graphicData uri="http://schemas.openxmlformats.org/presentationml/2006/ole">
            <mc:AlternateContent xmlns:mc="http://schemas.openxmlformats.org/markup-compatibility/2006">
              <mc:Choice xmlns:v="urn:schemas-microsoft-com:vml" Requires="v">
                <p:oleObj spid="_x0000_s14352" name="Planilha" r:id="rId3" imgW="5353501" imgH="3343637" progId="Excel.Sheet.8">
                  <p:embed/>
                </p:oleObj>
              </mc:Choice>
              <mc:Fallback>
                <p:oleObj name="Planilha" r:id="rId3" imgW="5353501" imgH="3343637" progId="Excel.Sheet.8">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95525"/>
                        <a:ext cx="68580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5364" name="Rectangle 3"/>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5365" name="Rectangle 4"/>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5366" name="Rectangle 5"/>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5367" name="Rectangle 6"/>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5368" name="Rectangle 7"/>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5369" name="Rectangle 8"/>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5370" name="Rectangle 9"/>
          <p:cNvSpPr>
            <a:spLocks noChangeArrowheads="1"/>
          </p:cNvSpPr>
          <p:nvPr/>
        </p:nvSpPr>
        <p:spPr bwMode="auto">
          <a:xfrm>
            <a:off x="502920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5371" name="Rectangle 10"/>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5372" name="Rectangle 11"/>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5373" name="Rectangle 12"/>
          <p:cNvSpPr>
            <a:spLocks noChangeArrowheads="1"/>
          </p:cNvSpPr>
          <p:nvPr/>
        </p:nvSpPr>
        <p:spPr bwMode="auto">
          <a:xfrm>
            <a:off x="4262438"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5374" name="Rectangle 13"/>
          <p:cNvSpPr>
            <a:spLocks noChangeArrowheads="1"/>
          </p:cNvSpPr>
          <p:nvPr/>
        </p:nvSpPr>
        <p:spPr bwMode="auto">
          <a:xfrm>
            <a:off x="4276725"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5375" name="Rectangle 14"/>
          <p:cNvSpPr>
            <a:spLocks noGrp="1" noChangeArrowheads="1"/>
          </p:cNvSpPr>
          <p:nvPr>
            <p:ph type="title"/>
          </p:nvPr>
        </p:nvSpPr>
        <p:spPr>
          <a:xfrm>
            <a:off x="1150938" y="957263"/>
            <a:ext cx="7793037" cy="803275"/>
          </a:xfrm>
        </p:spPr>
        <p:txBody>
          <a:bodyPr/>
          <a:lstStyle/>
          <a:p>
            <a:pPr eaLnBrk="1" hangingPunct="1"/>
            <a:r>
              <a:rPr lang="pt-BR" altLang="pt-BR" sz="3000" smtClean="0"/>
              <a:t>Figura 5: Trabalhadores Intermediários em Tarefa Complexas </a:t>
            </a:r>
          </a:p>
        </p:txBody>
      </p:sp>
      <p:graphicFrame>
        <p:nvGraphicFramePr>
          <p:cNvPr id="15362" name="Object 16"/>
          <p:cNvGraphicFramePr>
            <a:graphicFrameLocks noChangeAspect="1"/>
          </p:cNvGraphicFramePr>
          <p:nvPr/>
        </p:nvGraphicFramePr>
        <p:xfrm>
          <a:off x="914400" y="2286000"/>
          <a:ext cx="6934200" cy="3810000"/>
        </p:xfrm>
        <a:graphic>
          <a:graphicData uri="http://schemas.openxmlformats.org/presentationml/2006/ole">
            <mc:AlternateContent xmlns:mc="http://schemas.openxmlformats.org/markup-compatibility/2006">
              <mc:Choice xmlns:v="urn:schemas-microsoft-com:vml" Requires="v">
                <p:oleObj spid="_x0000_s15376" name="Planilha" r:id="rId3" imgW="5334361" imgH="3324466" progId="Excel.Sheet.8">
                  <p:embed/>
                </p:oleObj>
              </mc:Choice>
              <mc:Fallback>
                <p:oleObj name="Planilha" r:id="rId3" imgW="5334361" imgH="3324466" progId="Excel.Sheet.8">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86000"/>
                        <a:ext cx="6934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6388" name="Rectangle 3"/>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6389" name="Rectangle 4"/>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6390" name="Rectangle 5"/>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6391" name="Rectangle 6"/>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6392" name="Rectangle 7"/>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6393" name="Rectangle 8"/>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6394" name="Rectangle 9"/>
          <p:cNvSpPr>
            <a:spLocks noChangeArrowheads="1"/>
          </p:cNvSpPr>
          <p:nvPr/>
        </p:nvSpPr>
        <p:spPr bwMode="auto">
          <a:xfrm>
            <a:off x="502920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6395" name="Rectangle 10"/>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6396" name="Rectangle 11"/>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6397" name="Rectangle 12"/>
          <p:cNvSpPr>
            <a:spLocks noChangeArrowheads="1"/>
          </p:cNvSpPr>
          <p:nvPr/>
        </p:nvSpPr>
        <p:spPr bwMode="auto">
          <a:xfrm>
            <a:off x="4262438"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6398" name="Rectangle 13"/>
          <p:cNvSpPr>
            <a:spLocks noChangeArrowheads="1"/>
          </p:cNvSpPr>
          <p:nvPr/>
        </p:nvSpPr>
        <p:spPr bwMode="auto">
          <a:xfrm>
            <a:off x="4276725"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6399" name="Rectangle 14"/>
          <p:cNvSpPr>
            <a:spLocks noGrp="1" noChangeArrowheads="1"/>
          </p:cNvSpPr>
          <p:nvPr>
            <p:ph type="title"/>
          </p:nvPr>
        </p:nvSpPr>
        <p:spPr>
          <a:xfrm>
            <a:off x="1150938" y="957263"/>
            <a:ext cx="7793037" cy="803275"/>
          </a:xfrm>
        </p:spPr>
        <p:txBody>
          <a:bodyPr/>
          <a:lstStyle/>
          <a:p>
            <a:pPr eaLnBrk="1" hangingPunct="1"/>
            <a:r>
              <a:rPr lang="pt-BR" altLang="pt-BR" sz="3000" smtClean="0"/>
              <a:t>Figura 6: Oferta Relativa de Trabalho: Não-Qualificados x Intermediários</a:t>
            </a:r>
          </a:p>
        </p:txBody>
      </p:sp>
      <p:graphicFrame>
        <p:nvGraphicFramePr>
          <p:cNvPr id="16386" name="Object 16"/>
          <p:cNvGraphicFramePr>
            <a:graphicFrameLocks noChangeAspect="1"/>
          </p:cNvGraphicFramePr>
          <p:nvPr/>
        </p:nvGraphicFramePr>
        <p:xfrm>
          <a:off x="1066800" y="2228850"/>
          <a:ext cx="6477000" cy="3867150"/>
        </p:xfrm>
        <a:graphic>
          <a:graphicData uri="http://schemas.openxmlformats.org/presentationml/2006/ole">
            <mc:AlternateContent xmlns:mc="http://schemas.openxmlformats.org/markup-compatibility/2006">
              <mc:Choice xmlns:v="urn:schemas-microsoft-com:vml" Requires="v">
                <p:oleObj spid="_x0000_s16400" name="Planilha" r:id="rId3" imgW="5334361" imgH="3334232" progId="Excel.Sheet.8">
                  <p:embed/>
                </p:oleObj>
              </mc:Choice>
              <mc:Fallback>
                <p:oleObj name="Planilha" r:id="rId3" imgW="5334361" imgH="3334232" progId="Excel.Sheet.8">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228850"/>
                        <a:ext cx="6477000" cy="386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7412" name="Rectangle 3"/>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7413" name="Rectangle 4"/>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7414" name="Rectangle 5"/>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7415" name="Rectangle 6"/>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7416" name="Rectangle 7"/>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7417" name="Rectangle 8"/>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7418" name="Rectangle 9"/>
          <p:cNvSpPr>
            <a:spLocks noChangeArrowheads="1"/>
          </p:cNvSpPr>
          <p:nvPr/>
        </p:nvSpPr>
        <p:spPr bwMode="auto">
          <a:xfrm>
            <a:off x="502920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7419" name="Rectangle 10"/>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7420" name="Rectangle 11"/>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7421" name="Rectangle 12"/>
          <p:cNvSpPr>
            <a:spLocks noChangeArrowheads="1"/>
          </p:cNvSpPr>
          <p:nvPr/>
        </p:nvSpPr>
        <p:spPr bwMode="auto">
          <a:xfrm>
            <a:off x="4262438"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7422" name="Rectangle 13"/>
          <p:cNvSpPr>
            <a:spLocks noChangeArrowheads="1"/>
          </p:cNvSpPr>
          <p:nvPr/>
        </p:nvSpPr>
        <p:spPr bwMode="auto">
          <a:xfrm>
            <a:off x="4276725"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7423" name="Rectangle 14"/>
          <p:cNvSpPr>
            <a:spLocks noGrp="1" noChangeArrowheads="1"/>
          </p:cNvSpPr>
          <p:nvPr>
            <p:ph type="title"/>
          </p:nvPr>
        </p:nvSpPr>
        <p:spPr>
          <a:xfrm>
            <a:off x="1150938" y="957263"/>
            <a:ext cx="7793037" cy="803275"/>
          </a:xfrm>
        </p:spPr>
        <p:txBody>
          <a:bodyPr/>
          <a:lstStyle/>
          <a:p>
            <a:pPr eaLnBrk="1" hangingPunct="1"/>
            <a:r>
              <a:rPr lang="pt-BR" altLang="pt-BR" sz="3000" smtClean="0"/>
              <a:t>Figura 7: Oferta Relativa de Trabalho: Qualificados x Intermediários</a:t>
            </a:r>
          </a:p>
        </p:txBody>
      </p:sp>
      <p:graphicFrame>
        <p:nvGraphicFramePr>
          <p:cNvPr id="17410" name="Object 16"/>
          <p:cNvGraphicFramePr>
            <a:graphicFrameLocks noChangeAspect="1"/>
          </p:cNvGraphicFramePr>
          <p:nvPr/>
        </p:nvGraphicFramePr>
        <p:xfrm>
          <a:off x="914400" y="2276475"/>
          <a:ext cx="7010400" cy="3895725"/>
        </p:xfrm>
        <a:graphic>
          <a:graphicData uri="http://schemas.openxmlformats.org/presentationml/2006/ole">
            <mc:AlternateContent xmlns:mc="http://schemas.openxmlformats.org/markup-compatibility/2006">
              <mc:Choice xmlns:v="urn:schemas-microsoft-com:vml" Requires="v">
                <p:oleObj spid="_x0000_s17424" name="Planilha" r:id="rId3" imgW="5353501" imgH="3362807" progId="Excel.Sheet.8">
                  <p:embed/>
                </p:oleObj>
              </mc:Choice>
              <mc:Fallback>
                <p:oleObj name="Planilha" r:id="rId3" imgW="5353501" imgH="3362807" progId="Excel.Sheet.8">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76475"/>
                        <a:ext cx="7010400"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8436" name="Rectangle 3"/>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8437" name="Rectangle 4"/>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8438" name="Rectangle 5"/>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8439" name="Rectangle 6"/>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8440" name="Rectangle 7"/>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8441" name="Rectangle 8"/>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8442" name="Rectangle 9"/>
          <p:cNvSpPr>
            <a:spLocks noChangeArrowheads="1"/>
          </p:cNvSpPr>
          <p:nvPr/>
        </p:nvSpPr>
        <p:spPr bwMode="auto">
          <a:xfrm>
            <a:off x="502920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8443" name="Rectangle 10"/>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8444" name="Rectangle 11"/>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8445" name="Rectangle 12"/>
          <p:cNvSpPr>
            <a:spLocks noChangeArrowheads="1"/>
          </p:cNvSpPr>
          <p:nvPr/>
        </p:nvSpPr>
        <p:spPr bwMode="auto">
          <a:xfrm>
            <a:off x="4262438"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8446" name="Rectangle 13"/>
          <p:cNvSpPr>
            <a:spLocks noChangeArrowheads="1"/>
          </p:cNvSpPr>
          <p:nvPr/>
        </p:nvSpPr>
        <p:spPr bwMode="auto">
          <a:xfrm>
            <a:off x="4276725"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8447" name="Rectangle 14"/>
          <p:cNvSpPr>
            <a:spLocks noGrp="1" noChangeArrowheads="1"/>
          </p:cNvSpPr>
          <p:nvPr>
            <p:ph type="title"/>
          </p:nvPr>
        </p:nvSpPr>
        <p:spPr>
          <a:xfrm>
            <a:off x="1150938" y="1322388"/>
            <a:ext cx="7793037" cy="438150"/>
          </a:xfrm>
        </p:spPr>
        <p:txBody>
          <a:bodyPr/>
          <a:lstStyle/>
          <a:p>
            <a:pPr eaLnBrk="1" hangingPunct="1"/>
            <a:r>
              <a:rPr lang="pt-BR" altLang="pt-BR" sz="3000" smtClean="0"/>
              <a:t>Figura 8: D 12 (t) – Elasticidade = 0,5</a:t>
            </a:r>
          </a:p>
        </p:txBody>
      </p:sp>
      <p:graphicFrame>
        <p:nvGraphicFramePr>
          <p:cNvPr id="18434" name="Object 16"/>
          <p:cNvGraphicFramePr>
            <a:graphicFrameLocks noChangeAspect="1"/>
          </p:cNvGraphicFramePr>
          <p:nvPr/>
        </p:nvGraphicFramePr>
        <p:xfrm>
          <a:off x="838200" y="2286000"/>
          <a:ext cx="7239000" cy="3886200"/>
        </p:xfrm>
        <a:graphic>
          <a:graphicData uri="http://schemas.openxmlformats.org/presentationml/2006/ole">
            <mc:AlternateContent xmlns:mc="http://schemas.openxmlformats.org/markup-compatibility/2006">
              <mc:Choice xmlns:v="urn:schemas-microsoft-com:vml" Requires="v">
                <p:oleObj spid="_x0000_s18448" name="Planilha" r:id="rId3" imgW="5410561" imgH="3334232" progId="Excel.Sheet.8">
                  <p:embed/>
                </p:oleObj>
              </mc:Choice>
              <mc:Fallback>
                <p:oleObj name="Planilha" r:id="rId3" imgW="5410561" imgH="3334232" progId="Excel.Sheet.8">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86000"/>
                        <a:ext cx="72390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9460" name="Rectangle 3"/>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9461" name="Rectangle 4"/>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9462" name="Rectangle 5"/>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9463" name="Rectangle 6"/>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9464" name="Rectangle 7"/>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9465" name="Rectangle 8"/>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9466" name="Rectangle 9"/>
          <p:cNvSpPr>
            <a:spLocks noChangeArrowheads="1"/>
          </p:cNvSpPr>
          <p:nvPr/>
        </p:nvSpPr>
        <p:spPr bwMode="auto">
          <a:xfrm>
            <a:off x="502920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9467" name="Rectangle 10"/>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9468" name="Rectangle 11"/>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9469" name="Rectangle 12"/>
          <p:cNvSpPr>
            <a:spLocks noChangeArrowheads="1"/>
          </p:cNvSpPr>
          <p:nvPr/>
        </p:nvSpPr>
        <p:spPr bwMode="auto">
          <a:xfrm>
            <a:off x="4262438"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9470" name="Rectangle 13"/>
          <p:cNvSpPr>
            <a:spLocks noChangeArrowheads="1"/>
          </p:cNvSpPr>
          <p:nvPr/>
        </p:nvSpPr>
        <p:spPr bwMode="auto">
          <a:xfrm>
            <a:off x="4276725"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19471" name="Rectangle 14"/>
          <p:cNvSpPr>
            <a:spLocks noGrp="1" noChangeArrowheads="1"/>
          </p:cNvSpPr>
          <p:nvPr>
            <p:ph type="title"/>
          </p:nvPr>
        </p:nvSpPr>
        <p:spPr>
          <a:xfrm>
            <a:off x="1150938" y="1322388"/>
            <a:ext cx="7793037" cy="438150"/>
          </a:xfrm>
        </p:spPr>
        <p:txBody>
          <a:bodyPr/>
          <a:lstStyle/>
          <a:p>
            <a:pPr eaLnBrk="1" hangingPunct="1"/>
            <a:r>
              <a:rPr lang="pt-BR" altLang="pt-BR" sz="3000" smtClean="0"/>
              <a:t>Figura 9: D 12 (t) – Elasticidade = 1,5</a:t>
            </a:r>
          </a:p>
        </p:txBody>
      </p:sp>
      <p:graphicFrame>
        <p:nvGraphicFramePr>
          <p:cNvPr id="19458" name="Object 16"/>
          <p:cNvGraphicFramePr>
            <a:graphicFrameLocks noChangeAspect="1"/>
          </p:cNvGraphicFramePr>
          <p:nvPr/>
        </p:nvGraphicFramePr>
        <p:xfrm>
          <a:off x="838200" y="2286000"/>
          <a:ext cx="7086600" cy="3810000"/>
        </p:xfrm>
        <a:graphic>
          <a:graphicData uri="http://schemas.openxmlformats.org/presentationml/2006/ole">
            <mc:AlternateContent xmlns:mc="http://schemas.openxmlformats.org/markup-compatibility/2006">
              <mc:Choice xmlns:v="urn:schemas-microsoft-com:vml" Requires="v">
                <p:oleObj spid="_x0000_s19472" name="Planilha" r:id="rId3" imgW="5410561" imgH="3372212" progId="Excel.Sheet.8">
                  <p:embed/>
                </p:oleObj>
              </mc:Choice>
              <mc:Fallback>
                <p:oleObj name="Planilha" r:id="rId3" imgW="5410561" imgH="3372212" progId="Excel.Sheet.8">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86000"/>
                        <a:ext cx="7086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50938" y="1200150"/>
            <a:ext cx="7793037" cy="560388"/>
          </a:xfrm>
        </p:spPr>
        <p:txBody>
          <a:bodyPr/>
          <a:lstStyle/>
          <a:p>
            <a:pPr eaLnBrk="1" hangingPunct="1"/>
            <a:r>
              <a:rPr lang="pt-BR" altLang="pt-BR" sz="4000" smtClean="0"/>
              <a:t>Introdução (1)</a:t>
            </a:r>
          </a:p>
        </p:txBody>
      </p:sp>
      <p:sp>
        <p:nvSpPr>
          <p:cNvPr id="28675" name="Text Box 3"/>
          <p:cNvSpPr txBox="1">
            <a:spLocks noChangeArrowheads="1"/>
          </p:cNvSpPr>
          <p:nvPr/>
        </p:nvSpPr>
        <p:spPr bwMode="auto">
          <a:xfrm>
            <a:off x="152400" y="2055813"/>
            <a:ext cx="8839200" cy="442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just" eaLnBrk="1" hangingPunct="1">
              <a:lnSpc>
                <a:spcPct val="0"/>
              </a:lnSpc>
              <a:spcBef>
                <a:spcPct val="50000"/>
              </a:spcBef>
              <a:buFontTx/>
              <a:buChar char="-"/>
            </a:pPr>
            <a:endParaRPr lang="pt-BR" altLang="pt-BR" sz="2100">
              <a:cs typeface="Times New Roman" pitchFamily="18" charset="0"/>
            </a:endParaRPr>
          </a:p>
          <a:p>
            <a:pPr algn="just" eaLnBrk="1" hangingPunct="1">
              <a:spcBef>
                <a:spcPct val="50000"/>
              </a:spcBef>
              <a:buFontTx/>
              <a:buChar char="•"/>
            </a:pPr>
            <a:r>
              <a:rPr lang="pt-BR" altLang="pt-BR" sz="2100">
                <a:cs typeface="Times New Roman" pitchFamily="18" charset="0"/>
              </a:rPr>
              <a:t> Países Desenvolvidos </a:t>
            </a:r>
            <a:r>
              <a:rPr lang="pt-BR" altLang="pt-BR" sz="2100">
                <a:latin typeface="Times New Roman" pitchFamily="18" charset="0"/>
                <a:cs typeface="Times New Roman" pitchFamily="18" charset="0"/>
                <a:sym typeface="Symbol" pitchFamily="18" charset="2"/>
              </a:rPr>
              <a:t></a:t>
            </a:r>
            <a:r>
              <a:rPr lang="pt-BR" altLang="pt-BR" sz="2100">
                <a:cs typeface="Times New Roman" pitchFamily="18" charset="0"/>
              </a:rPr>
              <a:t> A demanda relativa por trabalhadores qualificados vem se deslocando para a direita de modo acelerado. </a:t>
            </a:r>
          </a:p>
          <a:p>
            <a:pPr algn="just" eaLnBrk="1" hangingPunct="1">
              <a:lnSpc>
                <a:spcPct val="0"/>
              </a:lnSpc>
              <a:spcBef>
                <a:spcPct val="50000"/>
              </a:spcBef>
            </a:pPr>
            <a:endParaRPr lang="pt-BR" altLang="pt-BR" sz="2100">
              <a:cs typeface="Times New Roman" pitchFamily="18" charset="0"/>
            </a:endParaRPr>
          </a:p>
          <a:p>
            <a:pPr algn="just" eaLnBrk="1" hangingPunct="1">
              <a:spcBef>
                <a:spcPct val="50000"/>
              </a:spcBef>
              <a:buFontTx/>
              <a:buChar char="•"/>
            </a:pPr>
            <a:r>
              <a:rPr lang="pt-BR" altLang="pt-BR" sz="2100">
                <a:cs typeface="Times New Roman" pitchFamily="18" charset="0"/>
              </a:rPr>
              <a:t> Freeman (1995) </a:t>
            </a:r>
            <a:r>
              <a:rPr lang="pt-BR" altLang="pt-BR" sz="2100">
                <a:cs typeface="Times New Roman" pitchFamily="18" charset="0"/>
                <a:sym typeface="Symbol" pitchFamily="18" charset="2"/>
              </a:rPr>
              <a:t></a:t>
            </a:r>
            <a:r>
              <a:rPr lang="pt-BR" altLang="pt-BR" sz="2100">
                <a:cs typeface="Times New Roman" pitchFamily="18" charset="0"/>
              </a:rPr>
              <a:t> Nos Estados Unidos e no Reino Unido o impacto é o de aumentar desigualdade salarial. Para os demais países europeus, o impacto se dá, principalmente, no aumento relativo do desemprego para os menos qualificados.</a:t>
            </a:r>
          </a:p>
          <a:p>
            <a:pPr algn="just" eaLnBrk="1" hangingPunct="1">
              <a:lnSpc>
                <a:spcPct val="0"/>
              </a:lnSpc>
              <a:spcBef>
                <a:spcPct val="50000"/>
              </a:spcBef>
            </a:pPr>
            <a:endParaRPr lang="pt-BR" altLang="pt-BR" sz="2100">
              <a:cs typeface="Times New Roman" pitchFamily="18" charset="0"/>
            </a:endParaRPr>
          </a:p>
          <a:p>
            <a:pPr algn="just" eaLnBrk="1" hangingPunct="1">
              <a:spcBef>
                <a:spcPct val="50000"/>
              </a:spcBef>
              <a:buFontTx/>
              <a:buChar char="•"/>
            </a:pPr>
            <a:r>
              <a:rPr lang="pt-BR" altLang="pt-BR" sz="2100">
                <a:cs typeface="Times New Roman" pitchFamily="18" charset="0"/>
              </a:rPr>
              <a:t> Murphy, Riddell e Romer (1998) argumentam que a tendência de crescimento da demanda relativa por trabalhadores qualificados é similar entre os EUA e o Canadá. A desigualdade salarial não se eleva no Canadá em virtude da expansão acelerada da oferta relativa de trabalhadores qualificados.</a:t>
            </a:r>
            <a:endParaRPr lang="pt-BR" altLang="pt-BR" sz="21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0484" name="Rectangle 3"/>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0485" name="Rectangle 4"/>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0486" name="Rectangle 5"/>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0487" name="Rectangle 6"/>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0488" name="Rectangle 7"/>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0489" name="Rectangle 8"/>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0490" name="Rectangle 9"/>
          <p:cNvSpPr>
            <a:spLocks noChangeArrowheads="1"/>
          </p:cNvSpPr>
          <p:nvPr/>
        </p:nvSpPr>
        <p:spPr bwMode="auto">
          <a:xfrm>
            <a:off x="502920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0491" name="Rectangle 10"/>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0492" name="Rectangle 11"/>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0493" name="Rectangle 12"/>
          <p:cNvSpPr>
            <a:spLocks noChangeArrowheads="1"/>
          </p:cNvSpPr>
          <p:nvPr/>
        </p:nvSpPr>
        <p:spPr bwMode="auto">
          <a:xfrm>
            <a:off x="4262438"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0494" name="Rectangle 13"/>
          <p:cNvSpPr>
            <a:spLocks noChangeArrowheads="1"/>
          </p:cNvSpPr>
          <p:nvPr/>
        </p:nvSpPr>
        <p:spPr bwMode="auto">
          <a:xfrm>
            <a:off x="4276725"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0495" name="Rectangle 14"/>
          <p:cNvSpPr>
            <a:spLocks noGrp="1" noChangeArrowheads="1"/>
          </p:cNvSpPr>
          <p:nvPr>
            <p:ph type="title"/>
          </p:nvPr>
        </p:nvSpPr>
        <p:spPr>
          <a:xfrm>
            <a:off x="1150938" y="1322388"/>
            <a:ext cx="7793037" cy="438150"/>
          </a:xfrm>
        </p:spPr>
        <p:txBody>
          <a:bodyPr/>
          <a:lstStyle/>
          <a:p>
            <a:pPr eaLnBrk="1" hangingPunct="1"/>
            <a:r>
              <a:rPr lang="pt-BR" altLang="pt-BR" sz="3000" smtClean="0"/>
              <a:t>Figura 10: D 12 (t) – Elasticidade = 2,5</a:t>
            </a:r>
          </a:p>
        </p:txBody>
      </p:sp>
      <p:graphicFrame>
        <p:nvGraphicFramePr>
          <p:cNvPr id="20482" name="Object 16"/>
          <p:cNvGraphicFramePr>
            <a:graphicFrameLocks noChangeAspect="1"/>
          </p:cNvGraphicFramePr>
          <p:nvPr/>
        </p:nvGraphicFramePr>
        <p:xfrm>
          <a:off x="762000" y="2266950"/>
          <a:ext cx="7162800" cy="3981450"/>
        </p:xfrm>
        <a:graphic>
          <a:graphicData uri="http://schemas.openxmlformats.org/presentationml/2006/ole">
            <mc:AlternateContent xmlns:mc="http://schemas.openxmlformats.org/markup-compatibility/2006">
              <mc:Choice xmlns:v="urn:schemas-microsoft-com:vml" Requires="v">
                <p:oleObj spid="_x0000_s20496" name="Planilha" r:id="rId3" imgW="5419951" imgH="3372212" progId="Excel.Sheet.8">
                  <p:embed/>
                </p:oleObj>
              </mc:Choice>
              <mc:Fallback>
                <p:oleObj name="Planilha" r:id="rId3" imgW="5419951" imgH="3372212" progId="Excel.Sheet.8">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66950"/>
                        <a:ext cx="716280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1508" name="Rectangle 3"/>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1509" name="Rectangle 4"/>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1510" name="Rectangle 5"/>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1511" name="Rectangle 6"/>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1512" name="Rectangle 7"/>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1513" name="Rectangle 8"/>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1514" name="Rectangle 9"/>
          <p:cNvSpPr>
            <a:spLocks noChangeArrowheads="1"/>
          </p:cNvSpPr>
          <p:nvPr/>
        </p:nvSpPr>
        <p:spPr bwMode="auto">
          <a:xfrm>
            <a:off x="502920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1515" name="Rectangle 10"/>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1516" name="Rectangle 11"/>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1517" name="Rectangle 12"/>
          <p:cNvSpPr>
            <a:spLocks noChangeArrowheads="1"/>
          </p:cNvSpPr>
          <p:nvPr/>
        </p:nvSpPr>
        <p:spPr bwMode="auto">
          <a:xfrm>
            <a:off x="4262438"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1518" name="Rectangle 13"/>
          <p:cNvSpPr>
            <a:spLocks noChangeArrowheads="1"/>
          </p:cNvSpPr>
          <p:nvPr/>
        </p:nvSpPr>
        <p:spPr bwMode="auto">
          <a:xfrm>
            <a:off x="4276725"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1519" name="Rectangle 14"/>
          <p:cNvSpPr>
            <a:spLocks noGrp="1" noChangeArrowheads="1"/>
          </p:cNvSpPr>
          <p:nvPr>
            <p:ph type="title"/>
          </p:nvPr>
        </p:nvSpPr>
        <p:spPr>
          <a:xfrm>
            <a:off x="1150938" y="1322388"/>
            <a:ext cx="7793037" cy="438150"/>
          </a:xfrm>
        </p:spPr>
        <p:txBody>
          <a:bodyPr/>
          <a:lstStyle/>
          <a:p>
            <a:pPr eaLnBrk="1" hangingPunct="1"/>
            <a:r>
              <a:rPr lang="pt-BR" altLang="pt-BR" sz="3000" smtClean="0"/>
              <a:t>Figura 11: D 32 (t) – Elasticidade = 0,5</a:t>
            </a:r>
          </a:p>
        </p:txBody>
      </p:sp>
      <p:graphicFrame>
        <p:nvGraphicFramePr>
          <p:cNvPr id="21506" name="Object 16"/>
          <p:cNvGraphicFramePr>
            <a:graphicFrameLocks noChangeAspect="1"/>
          </p:cNvGraphicFramePr>
          <p:nvPr/>
        </p:nvGraphicFramePr>
        <p:xfrm>
          <a:off x="685800" y="2381250"/>
          <a:ext cx="7543800" cy="3790950"/>
        </p:xfrm>
        <a:graphic>
          <a:graphicData uri="http://schemas.openxmlformats.org/presentationml/2006/ole">
            <mc:AlternateContent xmlns:mc="http://schemas.openxmlformats.org/markup-compatibility/2006">
              <mc:Choice xmlns:v="urn:schemas-microsoft-com:vml" Requires="v">
                <p:oleObj spid="_x0000_s21520" name="Planilha" r:id="rId3" imgW="5401172" imgH="3334232" progId="Excel.Sheet.8">
                  <p:embed/>
                </p:oleObj>
              </mc:Choice>
              <mc:Fallback>
                <p:oleObj name="Planilha" r:id="rId3" imgW="5401172" imgH="3334232" progId="Excel.Sheet.8">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381250"/>
                        <a:ext cx="7543800" cy="379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2532" name="Rectangle 3"/>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2533" name="Rectangle 4"/>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2534" name="Rectangle 5"/>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2535" name="Rectangle 6"/>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2536" name="Rectangle 7"/>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2537" name="Rectangle 8"/>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2538" name="Rectangle 9"/>
          <p:cNvSpPr>
            <a:spLocks noChangeArrowheads="1"/>
          </p:cNvSpPr>
          <p:nvPr/>
        </p:nvSpPr>
        <p:spPr bwMode="auto">
          <a:xfrm>
            <a:off x="502920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2539" name="Rectangle 10"/>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2540" name="Rectangle 11"/>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2541" name="Rectangle 12"/>
          <p:cNvSpPr>
            <a:spLocks noChangeArrowheads="1"/>
          </p:cNvSpPr>
          <p:nvPr/>
        </p:nvSpPr>
        <p:spPr bwMode="auto">
          <a:xfrm>
            <a:off x="4262438"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2542" name="Rectangle 13"/>
          <p:cNvSpPr>
            <a:spLocks noChangeArrowheads="1"/>
          </p:cNvSpPr>
          <p:nvPr/>
        </p:nvSpPr>
        <p:spPr bwMode="auto">
          <a:xfrm>
            <a:off x="4276725"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2543" name="Rectangle 14"/>
          <p:cNvSpPr>
            <a:spLocks noGrp="1" noChangeArrowheads="1"/>
          </p:cNvSpPr>
          <p:nvPr>
            <p:ph type="title"/>
          </p:nvPr>
        </p:nvSpPr>
        <p:spPr>
          <a:xfrm>
            <a:off x="1150938" y="1322388"/>
            <a:ext cx="7793037" cy="438150"/>
          </a:xfrm>
        </p:spPr>
        <p:txBody>
          <a:bodyPr/>
          <a:lstStyle/>
          <a:p>
            <a:pPr eaLnBrk="1" hangingPunct="1"/>
            <a:r>
              <a:rPr lang="pt-BR" altLang="pt-BR" sz="3000" smtClean="0"/>
              <a:t>Figura 12: D 32 (t) – Elasticidade = 1,5</a:t>
            </a:r>
          </a:p>
        </p:txBody>
      </p:sp>
      <p:graphicFrame>
        <p:nvGraphicFramePr>
          <p:cNvPr id="22530" name="Object 16"/>
          <p:cNvGraphicFramePr>
            <a:graphicFrameLocks noChangeAspect="1"/>
          </p:cNvGraphicFramePr>
          <p:nvPr/>
        </p:nvGraphicFramePr>
        <p:xfrm>
          <a:off x="762000" y="2266950"/>
          <a:ext cx="7391400" cy="3981450"/>
        </p:xfrm>
        <a:graphic>
          <a:graphicData uri="http://schemas.openxmlformats.org/presentationml/2006/ole">
            <mc:AlternateContent xmlns:mc="http://schemas.openxmlformats.org/markup-compatibility/2006">
              <mc:Choice xmlns:v="urn:schemas-microsoft-com:vml" Requires="v">
                <p:oleObj spid="_x0000_s22544" name="Planilha" r:id="rId3" imgW="5410561" imgH="3372212" progId="Excel.Sheet.8">
                  <p:embed/>
                </p:oleObj>
              </mc:Choice>
              <mc:Fallback>
                <p:oleObj name="Planilha" r:id="rId3" imgW="5410561" imgH="3372212" progId="Excel.Sheet.8">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66950"/>
                        <a:ext cx="739140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3556" name="Rectangle 3"/>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3557" name="Rectangle 4"/>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3558" name="Rectangle 5"/>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3559" name="Rectangle 6"/>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3560" name="Rectangle 7"/>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3561" name="Rectangle 8"/>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3562" name="Rectangle 9"/>
          <p:cNvSpPr>
            <a:spLocks noChangeArrowheads="1"/>
          </p:cNvSpPr>
          <p:nvPr/>
        </p:nvSpPr>
        <p:spPr bwMode="auto">
          <a:xfrm>
            <a:off x="502920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3563" name="Rectangle 10"/>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3564" name="Rectangle 11"/>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3565" name="Rectangle 12"/>
          <p:cNvSpPr>
            <a:spLocks noChangeArrowheads="1"/>
          </p:cNvSpPr>
          <p:nvPr/>
        </p:nvSpPr>
        <p:spPr bwMode="auto">
          <a:xfrm>
            <a:off x="4262438"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3566" name="Rectangle 13"/>
          <p:cNvSpPr>
            <a:spLocks noChangeArrowheads="1"/>
          </p:cNvSpPr>
          <p:nvPr/>
        </p:nvSpPr>
        <p:spPr bwMode="auto">
          <a:xfrm>
            <a:off x="4276725"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3567" name="Rectangle 14"/>
          <p:cNvSpPr>
            <a:spLocks noGrp="1" noChangeArrowheads="1"/>
          </p:cNvSpPr>
          <p:nvPr>
            <p:ph type="title"/>
          </p:nvPr>
        </p:nvSpPr>
        <p:spPr>
          <a:xfrm>
            <a:off x="1150938" y="1322388"/>
            <a:ext cx="7793037" cy="438150"/>
          </a:xfrm>
        </p:spPr>
        <p:txBody>
          <a:bodyPr/>
          <a:lstStyle/>
          <a:p>
            <a:pPr eaLnBrk="1" hangingPunct="1"/>
            <a:r>
              <a:rPr lang="pt-BR" altLang="pt-BR" sz="3000" smtClean="0"/>
              <a:t>Figura 13: D 32 (t) – Elasticidade = 2,5</a:t>
            </a:r>
          </a:p>
        </p:txBody>
      </p:sp>
      <p:graphicFrame>
        <p:nvGraphicFramePr>
          <p:cNvPr id="23554" name="Object 16"/>
          <p:cNvGraphicFramePr>
            <a:graphicFrameLocks noChangeAspect="1"/>
          </p:cNvGraphicFramePr>
          <p:nvPr/>
        </p:nvGraphicFramePr>
        <p:xfrm>
          <a:off x="914400" y="2362200"/>
          <a:ext cx="7162800" cy="3886200"/>
        </p:xfrm>
        <a:graphic>
          <a:graphicData uri="http://schemas.openxmlformats.org/presentationml/2006/ole">
            <mc:AlternateContent xmlns:mc="http://schemas.openxmlformats.org/markup-compatibility/2006">
              <mc:Choice xmlns:v="urn:schemas-microsoft-com:vml" Requires="v">
                <p:oleObj spid="_x0000_s23568" name="Planilha" r:id="rId3" imgW="5401172" imgH="3362807" progId="Excel.Sheet.8">
                  <p:embed/>
                </p:oleObj>
              </mc:Choice>
              <mc:Fallback>
                <p:oleObj name="Planilha" r:id="rId3" imgW="5401172" imgH="3362807" progId="Excel.Sheet.8">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362200"/>
                        <a:ext cx="7162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6867" name="Rectangle 3"/>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6868" name="Rectangle 4"/>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6869" name="Rectangle 5"/>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6870" name="Rectangle 6"/>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6871" name="Rectangle 7"/>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6872" name="Rectangle 8"/>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6873" name="Rectangle 9"/>
          <p:cNvSpPr>
            <a:spLocks noChangeArrowheads="1"/>
          </p:cNvSpPr>
          <p:nvPr/>
        </p:nvSpPr>
        <p:spPr bwMode="auto">
          <a:xfrm>
            <a:off x="5029200" y="3352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6874" name="Rectangle 10"/>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6875" name="Rectangle 11"/>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6876" name="Rectangle 12"/>
          <p:cNvSpPr>
            <a:spLocks noChangeArrowheads="1"/>
          </p:cNvSpPr>
          <p:nvPr/>
        </p:nvSpPr>
        <p:spPr bwMode="auto">
          <a:xfrm>
            <a:off x="4262438"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6877" name="Rectangle 13"/>
          <p:cNvSpPr>
            <a:spLocks noChangeArrowheads="1"/>
          </p:cNvSpPr>
          <p:nvPr/>
        </p:nvSpPr>
        <p:spPr bwMode="auto">
          <a:xfrm>
            <a:off x="4276725" y="32813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6878" name="Rectangle 14"/>
          <p:cNvSpPr>
            <a:spLocks noGrp="1" noChangeArrowheads="1"/>
          </p:cNvSpPr>
          <p:nvPr>
            <p:ph type="title"/>
          </p:nvPr>
        </p:nvSpPr>
        <p:spPr>
          <a:xfrm>
            <a:off x="1150938" y="981075"/>
            <a:ext cx="7793037" cy="779463"/>
          </a:xfrm>
        </p:spPr>
        <p:txBody>
          <a:bodyPr/>
          <a:lstStyle/>
          <a:p>
            <a:pPr eaLnBrk="1" hangingPunct="1"/>
            <a:r>
              <a:rPr lang="pt-BR" altLang="pt-BR" sz="3000" smtClean="0"/>
              <a:t>Revisão 2012 (PPE): Dados até 2009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50938" y="1200150"/>
            <a:ext cx="7793037" cy="560388"/>
          </a:xfrm>
        </p:spPr>
        <p:txBody>
          <a:bodyPr/>
          <a:lstStyle/>
          <a:p>
            <a:pPr eaLnBrk="1" hangingPunct="1"/>
            <a:r>
              <a:rPr lang="pt-BR" altLang="pt-BR" sz="4000" smtClean="0"/>
              <a:t>IV. Simulações</a:t>
            </a:r>
          </a:p>
        </p:txBody>
      </p:sp>
      <p:sp>
        <p:nvSpPr>
          <p:cNvPr id="37891" name="Rectangle 3"/>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7892" name="Rectangle 5"/>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7893" name="Rectangle 6"/>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7894" name="Rectangle 7"/>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7895" name="Rectangle 8"/>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7896" name="Rectangle 9"/>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7897" name="Rectangle 10"/>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7898" name="Rectangle 19"/>
          <p:cNvSpPr>
            <a:spLocks noChangeArrowheads="1"/>
          </p:cNvSpPr>
          <p:nvPr/>
        </p:nvSpPr>
        <p:spPr bwMode="auto">
          <a:xfrm>
            <a:off x="4481513"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7899" name="Rectangle 23"/>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7900" name="Rectangle 25"/>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pic>
        <p:nvPicPr>
          <p:cNvPr id="3790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113"/>
            <a:ext cx="893286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50938" y="1200150"/>
            <a:ext cx="7793037" cy="560388"/>
          </a:xfrm>
        </p:spPr>
        <p:txBody>
          <a:bodyPr/>
          <a:lstStyle/>
          <a:p>
            <a:pPr eaLnBrk="1" hangingPunct="1"/>
            <a:r>
              <a:rPr lang="pt-BR" altLang="pt-BR" sz="4000" smtClean="0"/>
              <a:t>IV. Simulações</a:t>
            </a:r>
          </a:p>
        </p:txBody>
      </p:sp>
      <p:sp>
        <p:nvSpPr>
          <p:cNvPr id="38915" name="Rectangle 3"/>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8916" name="Rectangle 5"/>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8917" name="Rectangle 6"/>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8918" name="Rectangle 7"/>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8919" name="Rectangle 8"/>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8920" name="Rectangle 9"/>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8921" name="Rectangle 10"/>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8922" name="Rectangle 19"/>
          <p:cNvSpPr>
            <a:spLocks noChangeArrowheads="1"/>
          </p:cNvSpPr>
          <p:nvPr/>
        </p:nvSpPr>
        <p:spPr bwMode="auto">
          <a:xfrm>
            <a:off x="4481513"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8923" name="Rectangle 23"/>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8924" name="Rectangle 25"/>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pic>
        <p:nvPicPr>
          <p:cNvPr id="389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113"/>
            <a:ext cx="893286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50938" y="1200150"/>
            <a:ext cx="7793037" cy="560388"/>
          </a:xfrm>
        </p:spPr>
        <p:txBody>
          <a:bodyPr/>
          <a:lstStyle/>
          <a:p>
            <a:pPr eaLnBrk="1" hangingPunct="1"/>
            <a:r>
              <a:rPr lang="pt-BR" altLang="pt-BR" sz="4000" smtClean="0"/>
              <a:t>IV. Simulações</a:t>
            </a:r>
          </a:p>
        </p:txBody>
      </p:sp>
      <p:sp>
        <p:nvSpPr>
          <p:cNvPr id="39939" name="Rectangle 3"/>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9940" name="Rectangle 5"/>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9941" name="Rectangle 6"/>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9942" name="Rectangle 7"/>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9943" name="Rectangle 8"/>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9944" name="Rectangle 9"/>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9945" name="Rectangle 10"/>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9946" name="Rectangle 19"/>
          <p:cNvSpPr>
            <a:spLocks noChangeArrowheads="1"/>
          </p:cNvSpPr>
          <p:nvPr/>
        </p:nvSpPr>
        <p:spPr bwMode="auto">
          <a:xfrm>
            <a:off x="4481513"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9947" name="Rectangle 23"/>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39948" name="Rectangle 25"/>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pic>
        <p:nvPicPr>
          <p:cNvPr id="399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2775"/>
            <a:ext cx="914400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150938" y="1200150"/>
            <a:ext cx="7793037" cy="560388"/>
          </a:xfrm>
        </p:spPr>
        <p:txBody>
          <a:bodyPr/>
          <a:lstStyle/>
          <a:p>
            <a:pPr eaLnBrk="1" hangingPunct="1"/>
            <a:r>
              <a:rPr lang="pt-BR" altLang="pt-BR" sz="4000" smtClean="0"/>
              <a:t>IV. Simulações</a:t>
            </a:r>
          </a:p>
        </p:txBody>
      </p:sp>
      <p:sp>
        <p:nvSpPr>
          <p:cNvPr id="40963" name="Rectangle 3"/>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0964" name="Rectangle 5"/>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0965" name="Rectangle 6"/>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0966" name="Rectangle 7"/>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0967" name="Rectangle 8"/>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0968" name="Rectangle 9"/>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0969" name="Rectangle 10"/>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0970" name="Rectangle 19"/>
          <p:cNvSpPr>
            <a:spLocks noChangeArrowheads="1"/>
          </p:cNvSpPr>
          <p:nvPr/>
        </p:nvSpPr>
        <p:spPr bwMode="auto">
          <a:xfrm>
            <a:off x="4481513"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0971" name="Rectangle 23"/>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0972" name="Rectangle 25"/>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pic>
        <p:nvPicPr>
          <p:cNvPr id="409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770063"/>
            <a:ext cx="9167813" cy="451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150938" y="1200150"/>
            <a:ext cx="7793037" cy="560388"/>
          </a:xfrm>
        </p:spPr>
        <p:txBody>
          <a:bodyPr/>
          <a:lstStyle/>
          <a:p>
            <a:pPr eaLnBrk="1" hangingPunct="1"/>
            <a:r>
              <a:rPr lang="pt-BR" altLang="pt-BR" sz="4000" smtClean="0"/>
              <a:t>IV. Simulações</a:t>
            </a:r>
          </a:p>
        </p:txBody>
      </p:sp>
      <p:sp>
        <p:nvSpPr>
          <p:cNvPr id="41987" name="Rectangle 3"/>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1988" name="Rectangle 5"/>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1989" name="Rectangle 6"/>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1990" name="Rectangle 7"/>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1991" name="Rectangle 8"/>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1992" name="Rectangle 9"/>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1993" name="Rectangle 10"/>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1994" name="Rectangle 19"/>
          <p:cNvSpPr>
            <a:spLocks noChangeArrowheads="1"/>
          </p:cNvSpPr>
          <p:nvPr/>
        </p:nvSpPr>
        <p:spPr bwMode="auto">
          <a:xfrm>
            <a:off x="4481513"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1995" name="Rectangle 23"/>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1996" name="Rectangle 25"/>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pic>
        <p:nvPicPr>
          <p:cNvPr id="419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3238"/>
            <a:ext cx="896461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50938" y="1200150"/>
            <a:ext cx="7793037" cy="560388"/>
          </a:xfrm>
        </p:spPr>
        <p:txBody>
          <a:bodyPr/>
          <a:lstStyle/>
          <a:p>
            <a:pPr eaLnBrk="1" hangingPunct="1"/>
            <a:r>
              <a:rPr lang="pt-BR" altLang="pt-BR" sz="4000" smtClean="0"/>
              <a:t>Introdução (2)</a:t>
            </a:r>
          </a:p>
        </p:txBody>
      </p:sp>
      <p:sp>
        <p:nvSpPr>
          <p:cNvPr id="29699" name="Text Box 3"/>
          <p:cNvSpPr txBox="1">
            <a:spLocks noChangeArrowheads="1"/>
          </p:cNvSpPr>
          <p:nvPr/>
        </p:nvSpPr>
        <p:spPr bwMode="auto">
          <a:xfrm>
            <a:off x="152400" y="1836738"/>
            <a:ext cx="88392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just" eaLnBrk="1" hangingPunct="1">
              <a:lnSpc>
                <a:spcPct val="0"/>
              </a:lnSpc>
              <a:spcBef>
                <a:spcPct val="50000"/>
              </a:spcBef>
              <a:buFontTx/>
              <a:buChar char="-"/>
            </a:pPr>
            <a:endParaRPr lang="pt-BR" altLang="pt-BR" sz="2100">
              <a:cs typeface="Times New Roman" pitchFamily="18" charset="0"/>
            </a:endParaRPr>
          </a:p>
          <a:p>
            <a:pPr algn="just" eaLnBrk="1" hangingPunct="1">
              <a:lnSpc>
                <a:spcPct val="0"/>
              </a:lnSpc>
              <a:spcBef>
                <a:spcPct val="50000"/>
              </a:spcBef>
            </a:pPr>
            <a:endParaRPr lang="pt-BR" altLang="pt-BR" sz="2100">
              <a:latin typeface="Times New Roman" pitchFamily="18" charset="0"/>
              <a:cs typeface="Times New Roman" pitchFamily="18" charset="0"/>
            </a:endParaRPr>
          </a:p>
          <a:p>
            <a:pPr algn="just" eaLnBrk="1" hangingPunct="1">
              <a:lnSpc>
                <a:spcPct val="120000"/>
              </a:lnSpc>
              <a:spcBef>
                <a:spcPct val="50000"/>
              </a:spcBef>
              <a:buFontTx/>
              <a:buChar char="•"/>
            </a:pPr>
            <a:r>
              <a:rPr lang="pt-BR" altLang="pt-BR" sz="2100">
                <a:cs typeface="Times New Roman" pitchFamily="18" charset="0"/>
              </a:rPr>
              <a:t>A literatura oferece duas principais explicações: a) a abertura econômica e b) o progresso técnico com viés de habilidade. </a:t>
            </a:r>
          </a:p>
          <a:p>
            <a:pPr algn="just" eaLnBrk="1" hangingPunct="1">
              <a:lnSpc>
                <a:spcPct val="0"/>
              </a:lnSpc>
              <a:spcBef>
                <a:spcPct val="50000"/>
              </a:spcBef>
              <a:buFontTx/>
              <a:buChar char="•"/>
            </a:pPr>
            <a:endParaRPr lang="pt-BR" altLang="pt-BR" sz="2100">
              <a:cs typeface="Times New Roman" pitchFamily="18" charset="0"/>
            </a:endParaRPr>
          </a:p>
          <a:p>
            <a:pPr algn="just" eaLnBrk="1" hangingPunct="1">
              <a:lnSpc>
                <a:spcPct val="120000"/>
              </a:lnSpc>
              <a:spcBef>
                <a:spcPct val="50000"/>
              </a:spcBef>
              <a:buFontTx/>
              <a:buChar char="•"/>
            </a:pPr>
            <a:r>
              <a:rPr lang="pt-BR" altLang="pt-BR" sz="2100">
                <a:cs typeface="Times New Roman" pitchFamily="18" charset="0"/>
              </a:rPr>
              <a:t> A literatura empírica conclui que o impacto do comércio internacional tem um papel reduzido no aumento da demanda dos trabalhadores qualificados.</a:t>
            </a:r>
          </a:p>
          <a:p>
            <a:pPr algn="just" eaLnBrk="1" hangingPunct="1">
              <a:lnSpc>
                <a:spcPct val="0"/>
              </a:lnSpc>
              <a:spcBef>
                <a:spcPct val="50000"/>
              </a:spcBef>
              <a:buFontTx/>
              <a:buChar char="•"/>
            </a:pPr>
            <a:endParaRPr lang="pt-BR" altLang="pt-BR" sz="2100">
              <a:cs typeface="Times New Roman" pitchFamily="18" charset="0"/>
            </a:endParaRPr>
          </a:p>
          <a:p>
            <a:pPr algn="just" eaLnBrk="1" hangingPunct="1">
              <a:lnSpc>
                <a:spcPct val="120000"/>
              </a:lnSpc>
              <a:spcBef>
                <a:spcPct val="50000"/>
              </a:spcBef>
              <a:buFontTx/>
              <a:buChar char="•"/>
            </a:pPr>
            <a:r>
              <a:rPr lang="pt-BR" altLang="pt-BR" sz="2100">
                <a:cs typeface="Times New Roman" pitchFamily="18" charset="0"/>
              </a:rPr>
              <a:t> Países subdesenvolvidos </a:t>
            </a:r>
            <a:r>
              <a:rPr lang="pt-BR" altLang="pt-BR" sz="2100">
                <a:latin typeface="Times New Roman" pitchFamily="18" charset="0"/>
                <a:cs typeface="Times New Roman" pitchFamily="18" charset="0"/>
                <a:sym typeface="Symbol" pitchFamily="18" charset="2"/>
              </a:rPr>
              <a:t></a:t>
            </a:r>
            <a:r>
              <a:rPr lang="pt-BR" altLang="pt-BR" sz="2100">
                <a:cs typeface="Times New Roman" pitchFamily="18" charset="0"/>
              </a:rPr>
              <a:t> apresentaram um aumento na desigualdade salarial e na demanda por trabalho qualificado [Robbins (1996), Wood (1997) e Berman e Machin (2000)]. Isto é o oposto do previsto pela tese da abertura comercial.</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50938" y="1200150"/>
            <a:ext cx="7793037" cy="560388"/>
          </a:xfrm>
        </p:spPr>
        <p:txBody>
          <a:bodyPr/>
          <a:lstStyle/>
          <a:p>
            <a:pPr eaLnBrk="1" hangingPunct="1"/>
            <a:r>
              <a:rPr lang="pt-BR" altLang="pt-BR" sz="4000" smtClean="0"/>
              <a:t>IV. Simulações</a:t>
            </a:r>
          </a:p>
        </p:txBody>
      </p:sp>
      <p:sp>
        <p:nvSpPr>
          <p:cNvPr id="43011" name="Rectangle 3"/>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3012" name="Rectangle 5"/>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3013" name="Rectangle 6"/>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3014" name="Rectangle 7"/>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3015" name="Rectangle 8"/>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3016" name="Rectangle 9"/>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3017" name="Rectangle 10"/>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3018" name="Rectangle 19"/>
          <p:cNvSpPr>
            <a:spLocks noChangeArrowheads="1"/>
          </p:cNvSpPr>
          <p:nvPr/>
        </p:nvSpPr>
        <p:spPr bwMode="auto">
          <a:xfrm>
            <a:off x="4481513"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3019" name="Rectangle 23"/>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3020" name="Rectangle 25"/>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pic>
        <p:nvPicPr>
          <p:cNvPr id="430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675"/>
            <a:ext cx="9144000"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150938" y="1200150"/>
            <a:ext cx="7793037" cy="560388"/>
          </a:xfrm>
        </p:spPr>
        <p:txBody>
          <a:bodyPr/>
          <a:lstStyle/>
          <a:p>
            <a:pPr eaLnBrk="1" hangingPunct="1"/>
            <a:r>
              <a:rPr lang="pt-BR" altLang="pt-BR" sz="4000" smtClean="0"/>
              <a:t>IV. Simulações</a:t>
            </a:r>
          </a:p>
        </p:txBody>
      </p:sp>
      <p:sp>
        <p:nvSpPr>
          <p:cNvPr id="44035" name="Rectangle 3"/>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4036" name="Rectangle 5"/>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4037" name="Rectangle 6"/>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4038" name="Rectangle 7"/>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4039" name="Rectangle 8"/>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4040" name="Rectangle 9"/>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4041" name="Rectangle 10"/>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4042" name="Rectangle 19"/>
          <p:cNvSpPr>
            <a:spLocks noChangeArrowheads="1"/>
          </p:cNvSpPr>
          <p:nvPr/>
        </p:nvSpPr>
        <p:spPr bwMode="auto">
          <a:xfrm>
            <a:off x="4481513"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4043" name="Rectangle 23"/>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4044" name="Rectangle 25"/>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pic>
        <p:nvPicPr>
          <p:cNvPr id="440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3238"/>
            <a:ext cx="91440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150938" y="1200150"/>
            <a:ext cx="7793037" cy="560388"/>
          </a:xfrm>
        </p:spPr>
        <p:txBody>
          <a:bodyPr/>
          <a:lstStyle/>
          <a:p>
            <a:pPr eaLnBrk="1" hangingPunct="1"/>
            <a:r>
              <a:rPr lang="pt-BR" altLang="pt-BR" sz="4000" smtClean="0"/>
              <a:t>IV. Simulações</a:t>
            </a:r>
          </a:p>
        </p:txBody>
      </p:sp>
      <p:sp>
        <p:nvSpPr>
          <p:cNvPr id="45059" name="Rectangle 3"/>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5060" name="Rectangle 5"/>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5061" name="Rectangle 6"/>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5062" name="Rectangle 7"/>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5063" name="Rectangle 8"/>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5064" name="Rectangle 9"/>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5065" name="Rectangle 10"/>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5066" name="Rectangle 19"/>
          <p:cNvSpPr>
            <a:spLocks noChangeArrowheads="1"/>
          </p:cNvSpPr>
          <p:nvPr/>
        </p:nvSpPr>
        <p:spPr bwMode="auto">
          <a:xfrm>
            <a:off x="4481513"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5067" name="Rectangle 23"/>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5068" name="Rectangle 25"/>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pic>
        <p:nvPicPr>
          <p:cNvPr id="450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4038"/>
            <a:ext cx="9144000"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50938" y="1200150"/>
            <a:ext cx="7793037" cy="560388"/>
          </a:xfrm>
        </p:spPr>
        <p:txBody>
          <a:bodyPr/>
          <a:lstStyle/>
          <a:p>
            <a:pPr eaLnBrk="1" hangingPunct="1"/>
            <a:r>
              <a:rPr lang="pt-BR" altLang="pt-BR" sz="4000" smtClean="0"/>
              <a:t>IV. Simulações</a:t>
            </a:r>
          </a:p>
        </p:txBody>
      </p:sp>
      <p:sp>
        <p:nvSpPr>
          <p:cNvPr id="46083" name="Rectangle 3"/>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6084" name="Rectangle 5"/>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6085" name="Rectangle 6"/>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6086" name="Rectangle 7"/>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6087" name="Rectangle 8"/>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6088" name="Rectangle 9"/>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6089" name="Rectangle 10"/>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6090" name="Rectangle 19"/>
          <p:cNvSpPr>
            <a:spLocks noChangeArrowheads="1"/>
          </p:cNvSpPr>
          <p:nvPr/>
        </p:nvSpPr>
        <p:spPr bwMode="auto">
          <a:xfrm>
            <a:off x="4481513"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6091" name="Rectangle 23"/>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6092" name="Rectangle 25"/>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pic>
        <p:nvPicPr>
          <p:cNvPr id="460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73238"/>
            <a:ext cx="914400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50938" y="1200150"/>
            <a:ext cx="7793037" cy="560388"/>
          </a:xfrm>
        </p:spPr>
        <p:txBody>
          <a:bodyPr/>
          <a:lstStyle/>
          <a:p>
            <a:pPr eaLnBrk="1" hangingPunct="1"/>
            <a:r>
              <a:rPr lang="pt-BR" altLang="pt-BR" sz="4000" smtClean="0"/>
              <a:t>IV. Simulações</a:t>
            </a:r>
          </a:p>
        </p:txBody>
      </p:sp>
      <p:sp>
        <p:nvSpPr>
          <p:cNvPr id="47107" name="Rectangle 3"/>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7108" name="Rectangle 5"/>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7109" name="Rectangle 6"/>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7110" name="Rectangle 7"/>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7111" name="Rectangle 8"/>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7112" name="Rectangle 9"/>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7113" name="Rectangle 10"/>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7114" name="Rectangle 19"/>
          <p:cNvSpPr>
            <a:spLocks noChangeArrowheads="1"/>
          </p:cNvSpPr>
          <p:nvPr/>
        </p:nvSpPr>
        <p:spPr bwMode="auto">
          <a:xfrm>
            <a:off x="4481513"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7115" name="Rectangle 23"/>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7116" name="Rectangle 25"/>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pic>
        <p:nvPicPr>
          <p:cNvPr id="471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1844675"/>
            <a:ext cx="898525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50938" y="1200150"/>
            <a:ext cx="7793037" cy="560388"/>
          </a:xfrm>
        </p:spPr>
        <p:txBody>
          <a:bodyPr/>
          <a:lstStyle/>
          <a:p>
            <a:pPr eaLnBrk="1" hangingPunct="1"/>
            <a:r>
              <a:rPr lang="pt-BR" altLang="pt-BR" sz="4000" smtClean="0"/>
              <a:t>IV. Simulações</a:t>
            </a:r>
          </a:p>
        </p:txBody>
      </p:sp>
      <p:sp>
        <p:nvSpPr>
          <p:cNvPr id="48131" name="Rectangle 3"/>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8132" name="Rectangle 5"/>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8133" name="Rectangle 6"/>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8134" name="Rectangle 7"/>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8135" name="Rectangle 8"/>
          <p:cNvSpPr>
            <a:spLocks noChangeArrowheads="1"/>
          </p:cNvSpPr>
          <p:nvPr/>
        </p:nvSpPr>
        <p:spPr bwMode="auto">
          <a:xfrm>
            <a:off x="289083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8136" name="Rectangle 9"/>
          <p:cNvSpPr>
            <a:spLocks noChangeArrowheads="1"/>
          </p:cNvSpPr>
          <p:nvPr/>
        </p:nvSpPr>
        <p:spPr bwMode="auto">
          <a:xfrm>
            <a:off x="4443413" y="3267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8137" name="Rectangle 10"/>
          <p:cNvSpPr>
            <a:spLocks noChangeArrowheads="1"/>
          </p:cNvSpPr>
          <p:nvPr/>
        </p:nvSpPr>
        <p:spPr bwMode="auto">
          <a:xfrm>
            <a:off x="441960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8138" name="Rectangle 19"/>
          <p:cNvSpPr>
            <a:spLocks noChangeArrowheads="1"/>
          </p:cNvSpPr>
          <p:nvPr/>
        </p:nvSpPr>
        <p:spPr bwMode="auto">
          <a:xfrm>
            <a:off x="4481513"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8139" name="Rectangle 23"/>
          <p:cNvSpPr>
            <a:spLocks noChangeArrowheads="1"/>
          </p:cNvSpPr>
          <p:nvPr/>
        </p:nvSpPr>
        <p:spPr bwMode="auto">
          <a:xfrm>
            <a:off x="3176588"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48140" name="Rectangle 25"/>
          <p:cNvSpPr>
            <a:spLocks noChangeArrowheads="1"/>
          </p:cNvSpPr>
          <p:nvPr/>
        </p:nvSpPr>
        <p:spPr bwMode="auto">
          <a:xfrm>
            <a:off x="3176588" y="3100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pic>
        <p:nvPicPr>
          <p:cNvPr id="481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675"/>
            <a:ext cx="91440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50938" y="1200150"/>
            <a:ext cx="7793037" cy="560388"/>
          </a:xfrm>
        </p:spPr>
        <p:txBody>
          <a:bodyPr/>
          <a:lstStyle/>
          <a:p>
            <a:pPr eaLnBrk="1" hangingPunct="1"/>
            <a:r>
              <a:rPr lang="pt-BR" altLang="pt-BR" sz="4000" smtClean="0"/>
              <a:t>Introdução (3)</a:t>
            </a:r>
          </a:p>
        </p:txBody>
      </p:sp>
      <p:sp>
        <p:nvSpPr>
          <p:cNvPr id="30723" name="Text Box 3"/>
          <p:cNvSpPr txBox="1">
            <a:spLocks noChangeArrowheads="1"/>
          </p:cNvSpPr>
          <p:nvPr/>
        </p:nvSpPr>
        <p:spPr bwMode="auto">
          <a:xfrm>
            <a:off x="76200" y="1960563"/>
            <a:ext cx="8839200"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just" eaLnBrk="1" hangingPunct="1">
              <a:lnSpc>
                <a:spcPct val="0"/>
              </a:lnSpc>
              <a:spcBef>
                <a:spcPct val="50000"/>
              </a:spcBef>
              <a:buFontTx/>
              <a:buChar char="-"/>
            </a:pPr>
            <a:endParaRPr lang="pt-BR" altLang="pt-BR" sz="2200">
              <a:cs typeface="Times New Roman" pitchFamily="18" charset="0"/>
            </a:endParaRPr>
          </a:p>
          <a:p>
            <a:pPr algn="just" eaLnBrk="1" hangingPunct="1">
              <a:lnSpc>
                <a:spcPct val="120000"/>
              </a:lnSpc>
              <a:spcBef>
                <a:spcPct val="50000"/>
              </a:spcBef>
              <a:buFontTx/>
              <a:buChar char="•"/>
            </a:pPr>
            <a:r>
              <a:rPr lang="pt-BR" altLang="pt-BR" sz="2200">
                <a:cs typeface="Times New Roman" pitchFamily="18" charset="0"/>
              </a:rPr>
              <a:t> </a:t>
            </a:r>
            <a:r>
              <a:rPr lang="pt-BR" altLang="pt-BR" sz="2100">
                <a:latin typeface="Times New Roman" pitchFamily="18" charset="0"/>
                <a:cs typeface="Times New Roman" pitchFamily="18" charset="0"/>
              </a:rPr>
              <a:t>P</a:t>
            </a:r>
            <a:r>
              <a:rPr lang="pt-BR" altLang="pt-BR" sz="2100">
                <a:cs typeface="Times New Roman" pitchFamily="18" charset="0"/>
              </a:rPr>
              <a:t>roblemas de transportar essa discussão para países subdesenvolvidos:</a:t>
            </a:r>
          </a:p>
          <a:p>
            <a:pPr algn="just" eaLnBrk="1" hangingPunct="1">
              <a:lnSpc>
                <a:spcPct val="120000"/>
              </a:lnSpc>
              <a:spcBef>
                <a:spcPct val="50000"/>
              </a:spcBef>
              <a:buFont typeface="Wingdings" pitchFamily="2" charset="2"/>
              <a:buChar char="ü"/>
            </a:pPr>
            <a:r>
              <a:rPr lang="pt-BR" altLang="pt-BR" sz="2100">
                <a:cs typeface="Times New Roman" pitchFamily="18" charset="0"/>
              </a:rPr>
              <a:t>A separação entre os efeitos da abertura e das inovações técnicas pode ser complicada (abertura comercial </a:t>
            </a:r>
            <a:r>
              <a:rPr lang="pt-BR" altLang="pt-BR" sz="2100">
                <a:cs typeface="Times New Roman" pitchFamily="18" charset="0"/>
                <a:sym typeface="Symbol" pitchFamily="18" charset="2"/>
              </a:rPr>
              <a:t> mudança técnica).</a:t>
            </a:r>
            <a:endParaRPr lang="pt-BR" altLang="pt-BR" sz="2100">
              <a:cs typeface="Times New Roman" pitchFamily="18" charset="0"/>
            </a:endParaRPr>
          </a:p>
          <a:p>
            <a:pPr algn="just" eaLnBrk="1" hangingPunct="1">
              <a:lnSpc>
                <a:spcPct val="120000"/>
              </a:lnSpc>
              <a:spcBef>
                <a:spcPct val="50000"/>
              </a:spcBef>
              <a:buFont typeface="Wingdings" pitchFamily="2" charset="2"/>
              <a:buChar char="ü"/>
            </a:pPr>
            <a:r>
              <a:rPr lang="pt-BR" altLang="pt-BR" sz="2100">
                <a:cs typeface="Times New Roman" pitchFamily="18" charset="0"/>
              </a:rPr>
              <a:t> A divisão dos trabalhadores entre qualificados (com instrução superior) e não qualificados (sem instrução superior) pode ser insuficiente. Apenas uma parcela muito reduzida dos trabalhadores possui instrução superior, enquanto uma parcela significativa de trabalhadores não possui qualquer instrução secundária. No caso dos países da AL, a abertura comercial se deu tanto em relação aos países desenvolvidos como em relação à países como Índia e China.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50938" y="1200150"/>
            <a:ext cx="7793037" cy="560388"/>
          </a:xfrm>
        </p:spPr>
        <p:txBody>
          <a:bodyPr/>
          <a:lstStyle/>
          <a:p>
            <a:pPr eaLnBrk="1" hangingPunct="1"/>
            <a:r>
              <a:rPr lang="pt-BR" altLang="pt-BR" sz="4000" smtClean="0"/>
              <a:t>II. Abordagem Teórica</a:t>
            </a:r>
          </a:p>
        </p:txBody>
      </p:sp>
      <p:sp>
        <p:nvSpPr>
          <p:cNvPr id="31747" name="Text Box 3"/>
          <p:cNvSpPr txBox="1">
            <a:spLocks noChangeArrowheads="1"/>
          </p:cNvSpPr>
          <p:nvPr/>
        </p:nvSpPr>
        <p:spPr bwMode="auto">
          <a:xfrm>
            <a:off x="152400" y="1828800"/>
            <a:ext cx="8839200"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just" eaLnBrk="1" hangingPunct="1">
              <a:lnSpc>
                <a:spcPct val="0"/>
              </a:lnSpc>
              <a:spcBef>
                <a:spcPct val="50000"/>
              </a:spcBef>
            </a:pPr>
            <a:endParaRPr lang="pt-BR" altLang="pt-BR" sz="2200">
              <a:cs typeface="Times New Roman" pitchFamily="18" charset="0"/>
            </a:endParaRPr>
          </a:p>
          <a:p>
            <a:pPr algn="just" eaLnBrk="1" hangingPunct="1">
              <a:lnSpc>
                <a:spcPct val="170000"/>
              </a:lnSpc>
              <a:spcBef>
                <a:spcPct val="50000"/>
              </a:spcBef>
              <a:buFontTx/>
              <a:buChar char="-"/>
            </a:pPr>
            <a:r>
              <a:rPr lang="pt-BR" altLang="pt-BR" sz="2200">
                <a:cs typeface="Times New Roman" pitchFamily="18" charset="0"/>
              </a:rPr>
              <a:t>Um simples modelo de oferta e demanda é, de modo geral, empregado para se avaliar os deslocamentos da demanda relativa por trabalho. Sob as hipóteses de competição e de ofertas de trabalho exógenas.</a:t>
            </a:r>
          </a:p>
          <a:p>
            <a:pPr algn="just" eaLnBrk="1" hangingPunct="1">
              <a:lnSpc>
                <a:spcPct val="20000"/>
              </a:lnSpc>
              <a:spcBef>
                <a:spcPct val="50000"/>
              </a:spcBef>
              <a:buFont typeface="Wingdings" pitchFamily="2" charset="2"/>
              <a:buNone/>
            </a:pPr>
            <a:endParaRPr lang="pt-BR" altLang="pt-BR" sz="2200">
              <a:cs typeface="Times New Roman" pitchFamily="18" charset="0"/>
            </a:endParaRPr>
          </a:p>
          <a:p>
            <a:pPr algn="just" eaLnBrk="1" hangingPunct="1">
              <a:lnSpc>
                <a:spcPct val="170000"/>
              </a:lnSpc>
              <a:spcBef>
                <a:spcPct val="50000"/>
              </a:spcBef>
              <a:buFont typeface="Wingdings" pitchFamily="2" charset="2"/>
              <a:buNone/>
            </a:pPr>
            <a:r>
              <a:rPr lang="pt-BR" altLang="pt-BR" sz="2200">
                <a:cs typeface="Times New Roman" pitchFamily="18" charset="0"/>
              </a:rPr>
              <a:t>- Os salários relativos são considerados uma função das ofertas relativas de mão de obra e de um termo que varia no tempo, o qual representa os deslocamentos de demanda.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150938" y="1200150"/>
            <a:ext cx="7793037" cy="560388"/>
          </a:xfrm>
        </p:spPr>
        <p:txBody>
          <a:bodyPr/>
          <a:lstStyle/>
          <a:p>
            <a:pPr eaLnBrk="1" hangingPunct="1"/>
            <a:r>
              <a:rPr lang="pt-BR" altLang="pt-BR" sz="4000" smtClean="0"/>
              <a:t>Um exemplo (1)</a:t>
            </a:r>
          </a:p>
        </p:txBody>
      </p:sp>
      <p:sp>
        <p:nvSpPr>
          <p:cNvPr id="1028" name="Rectangle 5"/>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graphicFrame>
        <p:nvGraphicFramePr>
          <p:cNvPr id="1026" name="Object 4"/>
          <p:cNvGraphicFramePr>
            <a:graphicFrameLocks noChangeAspect="1"/>
          </p:cNvGraphicFramePr>
          <p:nvPr/>
        </p:nvGraphicFramePr>
        <p:xfrm>
          <a:off x="287338" y="1781175"/>
          <a:ext cx="8704262" cy="1160463"/>
        </p:xfrm>
        <a:graphic>
          <a:graphicData uri="http://schemas.openxmlformats.org/presentationml/2006/ole">
            <mc:AlternateContent xmlns:mc="http://schemas.openxmlformats.org/markup-compatibility/2006">
              <mc:Choice xmlns:v="urn:schemas-microsoft-com:vml" Requires="v">
                <p:oleObj spid="_x0000_s1030" name="Equation" r:id="rId3" imgW="3149280" imgH="495000" progId="Equation.3">
                  <p:embed/>
                </p:oleObj>
              </mc:Choice>
              <mc:Fallback>
                <p:oleObj name="Equation" r:id="rId3" imgW="3149280" imgH="4950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338" y="1781175"/>
                        <a:ext cx="8704262" cy="1160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6"/>
          <p:cNvSpPr txBox="1">
            <a:spLocks noChangeArrowheads="1"/>
          </p:cNvSpPr>
          <p:nvPr/>
        </p:nvSpPr>
        <p:spPr bwMode="auto">
          <a:xfrm>
            <a:off x="152400" y="3048000"/>
            <a:ext cx="8839200"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just" eaLnBrk="1" hangingPunct="1">
              <a:lnSpc>
                <a:spcPct val="90000"/>
              </a:lnSpc>
              <a:spcBef>
                <a:spcPct val="50000"/>
              </a:spcBef>
            </a:pPr>
            <a:r>
              <a:rPr lang="pt-BR" altLang="pt-BR" sz="2100" i="1">
                <a:cs typeface="Times New Roman" pitchFamily="18" charset="0"/>
              </a:rPr>
              <a:t>Y</a:t>
            </a:r>
            <a:r>
              <a:rPr lang="pt-BR" altLang="pt-BR" sz="2100">
                <a:cs typeface="Times New Roman" pitchFamily="18" charset="0"/>
              </a:rPr>
              <a:t>   = produto agregado;</a:t>
            </a:r>
          </a:p>
          <a:p>
            <a:pPr algn="just" eaLnBrk="1" hangingPunct="1">
              <a:lnSpc>
                <a:spcPct val="90000"/>
              </a:lnSpc>
              <a:spcBef>
                <a:spcPct val="50000"/>
              </a:spcBef>
            </a:pPr>
            <a:r>
              <a:rPr lang="pt-BR" altLang="pt-BR" sz="2100" i="1">
                <a:cs typeface="Times New Roman" pitchFamily="18" charset="0"/>
              </a:rPr>
              <a:t>K</a:t>
            </a:r>
            <a:r>
              <a:rPr lang="pt-BR" altLang="pt-BR" sz="2100">
                <a:cs typeface="Times New Roman" pitchFamily="18" charset="0"/>
              </a:rPr>
              <a:t>  =  estoque agregado de capital físico;</a:t>
            </a:r>
          </a:p>
          <a:p>
            <a:pPr algn="just" eaLnBrk="1" hangingPunct="1">
              <a:lnSpc>
                <a:spcPct val="90000"/>
              </a:lnSpc>
              <a:spcBef>
                <a:spcPct val="50000"/>
              </a:spcBef>
            </a:pPr>
            <a:r>
              <a:rPr lang="pt-BR" altLang="pt-BR" sz="2100" i="1">
                <a:cs typeface="Times New Roman" pitchFamily="18" charset="0"/>
              </a:rPr>
              <a:t>L</a:t>
            </a:r>
            <a:r>
              <a:rPr lang="pt-BR" altLang="pt-BR" sz="2100" i="1" baseline="-30000">
                <a:cs typeface="Times New Roman" pitchFamily="18" charset="0"/>
              </a:rPr>
              <a:t>1</a:t>
            </a:r>
            <a:r>
              <a:rPr lang="pt-BR" altLang="pt-BR" sz="2100">
                <a:cs typeface="Times New Roman" pitchFamily="18" charset="0"/>
              </a:rPr>
              <a:t> = oferta de trabalhadores não qualificados;</a:t>
            </a:r>
          </a:p>
          <a:p>
            <a:pPr algn="just" eaLnBrk="1" hangingPunct="1">
              <a:lnSpc>
                <a:spcPct val="90000"/>
              </a:lnSpc>
              <a:spcBef>
                <a:spcPct val="50000"/>
              </a:spcBef>
            </a:pPr>
            <a:r>
              <a:rPr lang="pt-BR" altLang="pt-BR" sz="2100" i="1">
                <a:cs typeface="Times New Roman" pitchFamily="18" charset="0"/>
              </a:rPr>
              <a:t>L</a:t>
            </a:r>
            <a:r>
              <a:rPr lang="pt-BR" altLang="pt-BR" sz="2100" i="1" baseline="-30000">
                <a:cs typeface="Times New Roman" pitchFamily="18" charset="0"/>
              </a:rPr>
              <a:t>2</a:t>
            </a:r>
            <a:r>
              <a:rPr lang="pt-BR" altLang="pt-BR" sz="2100">
                <a:cs typeface="Times New Roman" pitchFamily="18" charset="0"/>
              </a:rPr>
              <a:t> = oferta de trabalhadores qualificados;</a:t>
            </a:r>
          </a:p>
          <a:p>
            <a:pPr algn="just" eaLnBrk="1" hangingPunct="1">
              <a:lnSpc>
                <a:spcPct val="90000"/>
              </a:lnSpc>
              <a:spcBef>
                <a:spcPct val="50000"/>
              </a:spcBef>
            </a:pPr>
            <a:r>
              <a:rPr lang="pt-BR" altLang="pt-BR" sz="2100" i="1">
                <a:cs typeface="Times New Roman" pitchFamily="18" charset="0"/>
              </a:rPr>
              <a:t>A</a:t>
            </a:r>
            <a:r>
              <a:rPr lang="pt-BR" altLang="pt-BR" sz="2100" i="1" baseline="-25000">
                <a:cs typeface="Times New Roman" pitchFamily="18" charset="0"/>
              </a:rPr>
              <a:t>i </a:t>
            </a:r>
            <a:r>
              <a:rPr lang="pt-BR" altLang="pt-BR" sz="2100">
                <a:cs typeface="Times New Roman" pitchFamily="18" charset="0"/>
              </a:rPr>
              <a:t>(t) = fator de eficiência dos serviços dos trabalhadores;</a:t>
            </a:r>
          </a:p>
          <a:p>
            <a:pPr algn="just" eaLnBrk="1" hangingPunct="1">
              <a:lnSpc>
                <a:spcPct val="90000"/>
              </a:lnSpc>
              <a:spcBef>
                <a:spcPct val="50000"/>
              </a:spcBef>
            </a:pPr>
            <a:r>
              <a:rPr lang="pt-BR" altLang="pt-BR" sz="2100" i="1">
                <a:cs typeface="Times New Roman" pitchFamily="18" charset="0"/>
                <a:sym typeface="Symbol" pitchFamily="18" charset="2"/>
              </a:rPr>
              <a:t></a:t>
            </a:r>
            <a:r>
              <a:rPr lang="pt-BR" altLang="pt-BR" sz="2100">
                <a:cs typeface="Times New Roman" pitchFamily="18" charset="0"/>
              </a:rPr>
              <a:t> = elasticidade de substituição entre os dois tipos de trabalho;</a:t>
            </a:r>
          </a:p>
          <a:p>
            <a:pPr algn="just" eaLnBrk="1" hangingPunct="1">
              <a:lnSpc>
                <a:spcPct val="90000"/>
              </a:lnSpc>
              <a:spcBef>
                <a:spcPct val="50000"/>
              </a:spcBef>
            </a:pPr>
            <a:r>
              <a:rPr lang="pt-BR" altLang="pt-BR" sz="2100" i="1">
                <a:cs typeface="Times New Roman" pitchFamily="18" charset="0"/>
                <a:sym typeface="Symbol" pitchFamily="18" charset="2"/>
              </a:rPr>
              <a:t></a:t>
            </a:r>
            <a:r>
              <a:rPr lang="pt-BR" altLang="pt-BR" sz="2100">
                <a:cs typeface="Times New Roman" pitchFamily="18" charset="0"/>
              </a:rPr>
              <a:t> =  parâmetro de distribuição da função Cobb-Douglas; e</a:t>
            </a:r>
          </a:p>
          <a:p>
            <a:pPr eaLnBrk="1" hangingPunct="1">
              <a:lnSpc>
                <a:spcPct val="90000"/>
              </a:lnSpc>
              <a:spcBef>
                <a:spcPct val="50000"/>
              </a:spcBef>
            </a:pPr>
            <a:r>
              <a:rPr lang="pt-BR" altLang="pt-BR" sz="2100" i="1">
                <a:cs typeface="Times New Roman" pitchFamily="18" charset="0"/>
              </a:rPr>
              <a:t>a</a:t>
            </a:r>
            <a:r>
              <a:rPr lang="pt-BR" altLang="pt-BR" sz="2100" i="1" baseline="-30000">
                <a:cs typeface="Times New Roman" pitchFamily="18" charset="0"/>
              </a:rPr>
              <a:t>i</a:t>
            </a:r>
            <a:r>
              <a:rPr lang="pt-BR" altLang="pt-BR" sz="2100">
                <a:cs typeface="Times New Roman" pitchFamily="18" charset="0"/>
              </a:rPr>
              <a:t> = parâmetro de distribuição da função CES</a:t>
            </a:r>
            <a:r>
              <a:rPr lang="pt-BR" altLang="pt-BR" sz="210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
          <p:cNvSpPr>
            <a:spLocks noGrp="1" noChangeArrowheads="1"/>
          </p:cNvSpPr>
          <p:nvPr>
            <p:ph type="title"/>
          </p:nvPr>
        </p:nvSpPr>
        <p:spPr>
          <a:xfrm>
            <a:off x="1150938" y="1200150"/>
            <a:ext cx="7793037" cy="560388"/>
          </a:xfrm>
        </p:spPr>
        <p:txBody>
          <a:bodyPr/>
          <a:lstStyle/>
          <a:p>
            <a:pPr eaLnBrk="1" hangingPunct="1"/>
            <a:r>
              <a:rPr lang="pt-BR" altLang="pt-BR" sz="4000" smtClean="0"/>
              <a:t>Um exemplo (2)</a:t>
            </a:r>
          </a:p>
        </p:txBody>
      </p:sp>
      <p:sp>
        <p:nvSpPr>
          <p:cNvPr id="2056" name="Rectangle 3"/>
          <p:cNvSpPr>
            <a:spLocks noChangeArrowheads="1"/>
          </p:cNvSpPr>
          <p:nvPr/>
        </p:nvSpPr>
        <p:spPr bwMode="auto">
          <a:xfrm>
            <a:off x="2376488" y="3024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sp>
        <p:nvSpPr>
          <p:cNvPr id="2057" name="Text Box 5"/>
          <p:cNvSpPr txBox="1">
            <a:spLocks noChangeArrowheads="1"/>
          </p:cNvSpPr>
          <p:nvPr/>
        </p:nvSpPr>
        <p:spPr bwMode="auto">
          <a:xfrm>
            <a:off x="152400" y="2057400"/>
            <a:ext cx="883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just" eaLnBrk="1" hangingPunct="1">
              <a:lnSpc>
                <a:spcPct val="90000"/>
              </a:lnSpc>
              <a:spcBef>
                <a:spcPct val="50000"/>
              </a:spcBef>
            </a:pPr>
            <a:r>
              <a:rPr lang="pt-BR" altLang="pt-BR" sz="2100"/>
              <a:t>obtêm-se que:</a:t>
            </a:r>
          </a:p>
        </p:txBody>
      </p:sp>
      <p:sp>
        <p:nvSpPr>
          <p:cNvPr id="2058" name="Rectangle 7"/>
          <p:cNvSpPr>
            <a:spLocks noChangeArrowheads="1"/>
          </p:cNvSpPr>
          <p:nvPr/>
        </p:nvSpPr>
        <p:spPr bwMode="auto">
          <a:xfrm>
            <a:off x="2833688" y="3009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graphicFrame>
        <p:nvGraphicFramePr>
          <p:cNvPr id="2050" name="Object 6"/>
          <p:cNvGraphicFramePr>
            <a:graphicFrameLocks noChangeAspect="1"/>
          </p:cNvGraphicFramePr>
          <p:nvPr/>
        </p:nvGraphicFramePr>
        <p:xfrm>
          <a:off x="304800" y="2590800"/>
          <a:ext cx="4800600" cy="990600"/>
        </p:xfrm>
        <a:graphic>
          <a:graphicData uri="http://schemas.openxmlformats.org/presentationml/2006/ole">
            <mc:AlternateContent xmlns:mc="http://schemas.openxmlformats.org/markup-compatibility/2006">
              <mc:Choice xmlns:v="urn:schemas-microsoft-com:vml" Requires="v">
                <p:oleObj spid="_x0000_s2065" r:id="rId3" imgW="2019300" imgH="482600" progId="Equation.3">
                  <p:embed/>
                </p:oleObj>
              </mc:Choice>
              <mc:Fallback>
                <p:oleObj r:id="rId3" imgW="2019300" imgH="4826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590800"/>
                        <a:ext cx="48006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9" name="Rectangle 9"/>
          <p:cNvSpPr>
            <a:spLocks noChangeArrowheads="1"/>
          </p:cNvSpPr>
          <p:nvPr/>
        </p:nvSpPr>
        <p:spPr bwMode="auto">
          <a:xfrm>
            <a:off x="3919538" y="2990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graphicFrame>
        <p:nvGraphicFramePr>
          <p:cNvPr id="2051" name="Object 8"/>
          <p:cNvGraphicFramePr>
            <a:graphicFrameLocks noChangeAspect="1"/>
          </p:cNvGraphicFramePr>
          <p:nvPr/>
        </p:nvGraphicFramePr>
        <p:xfrm>
          <a:off x="1295400" y="3771900"/>
          <a:ext cx="1752600" cy="1104900"/>
        </p:xfrm>
        <a:graphic>
          <a:graphicData uri="http://schemas.openxmlformats.org/presentationml/2006/ole">
            <mc:AlternateContent xmlns:mc="http://schemas.openxmlformats.org/markup-compatibility/2006">
              <mc:Choice xmlns:v="urn:schemas-microsoft-com:vml" Requires="v">
                <p:oleObj spid="_x0000_s2066" r:id="rId5" imgW="723586" imgH="482391" progId="Equation.3">
                  <p:embed/>
                </p:oleObj>
              </mc:Choice>
              <mc:Fallback>
                <p:oleObj r:id="rId5" imgW="723586" imgH="482391"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771900"/>
                        <a:ext cx="1752600" cy="110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0" name="Rectangle 11"/>
          <p:cNvSpPr>
            <a:spLocks noChangeArrowheads="1"/>
          </p:cNvSpPr>
          <p:nvPr/>
        </p:nvSpPr>
        <p:spPr bwMode="auto">
          <a:xfrm>
            <a:off x="3538538" y="3028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graphicFrame>
        <p:nvGraphicFramePr>
          <p:cNvPr id="2052" name="Object 10"/>
          <p:cNvGraphicFramePr>
            <a:graphicFrameLocks noChangeAspect="1"/>
          </p:cNvGraphicFramePr>
          <p:nvPr/>
        </p:nvGraphicFramePr>
        <p:xfrm>
          <a:off x="3886200" y="3810000"/>
          <a:ext cx="3200400" cy="990600"/>
        </p:xfrm>
        <a:graphic>
          <a:graphicData uri="http://schemas.openxmlformats.org/presentationml/2006/ole">
            <mc:AlternateContent xmlns:mc="http://schemas.openxmlformats.org/markup-compatibility/2006">
              <mc:Choice xmlns:v="urn:schemas-microsoft-com:vml" Requires="v">
                <p:oleObj spid="_x0000_s2067" r:id="rId7" imgW="1256755" imgH="482391" progId="Equation.3">
                  <p:embed/>
                </p:oleObj>
              </mc:Choice>
              <mc:Fallback>
                <p:oleObj r:id="rId7" imgW="1256755" imgH="482391"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3810000"/>
                        <a:ext cx="32004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1" name="Text Box 12"/>
          <p:cNvSpPr txBox="1">
            <a:spLocks noChangeArrowheads="1"/>
          </p:cNvSpPr>
          <p:nvPr/>
        </p:nvSpPr>
        <p:spPr bwMode="auto">
          <a:xfrm>
            <a:off x="304800" y="4114800"/>
            <a:ext cx="990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50000"/>
              </a:spcBef>
            </a:pPr>
            <a:r>
              <a:rPr lang="pt-BR" altLang="pt-BR" sz="2100"/>
              <a:t>onde,</a:t>
            </a:r>
          </a:p>
        </p:txBody>
      </p:sp>
      <p:sp>
        <p:nvSpPr>
          <p:cNvPr id="2062" name="Text Box 13"/>
          <p:cNvSpPr txBox="1">
            <a:spLocks noChangeArrowheads="1"/>
          </p:cNvSpPr>
          <p:nvPr/>
        </p:nvSpPr>
        <p:spPr bwMode="auto">
          <a:xfrm>
            <a:off x="3276600" y="4083050"/>
            <a:ext cx="457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50000"/>
              </a:spcBef>
            </a:pPr>
            <a:r>
              <a:rPr lang="pt-BR" altLang="pt-BR" sz="2100"/>
              <a:t>e</a:t>
            </a:r>
          </a:p>
        </p:txBody>
      </p:sp>
      <p:graphicFrame>
        <p:nvGraphicFramePr>
          <p:cNvPr id="2053" name="Object 14"/>
          <p:cNvGraphicFramePr>
            <a:graphicFrameLocks noChangeAspect="1"/>
          </p:cNvGraphicFramePr>
          <p:nvPr/>
        </p:nvGraphicFramePr>
        <p:xfrm>
          <a:off x="228600" y="5486400"/>
          <a:ext cx="4800600" cy="914400"/>
        </p:xfrm>
        <a:graphic>
          <a:graphicData uri="http://schemas.openxmlformats.org/presentationml/2006/ole">
            <mc:AlternateContent xmlns:mc="http://schemas.openxmlformats.org/markup-compatibility/2006">
              <mc:Choice xmlns:v="urn:schemas-microsoft-com:vml" Requires="v">
                <p:oleObj spid="_x0000_s2068" r:id="rId9" imgW="2171700" imgH="546100" progId="Equation.3">
                  <p:embed/>
                </p:oleObj>
              </mc:Choice>
              <mc:Fallback>
                <p:oleObj r:id="rId9" imgW="2171700" imgH="546100" progId="Equation.3">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5486400"/>
                        <a:ext cx="48006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4" name="Object 15"/>
          <p:cNvGraphicFramePr>
            <a:graphicFrameLocks noChangeAspect="1"/>
          </p:cNvGraphicFramePr>
          <p:nvPr/>
        </p:nvGraphicFramePr>
        <p:xfrm>
          <a:off x="5867400" y="5715000"/>
          <a:ext cx="2209800" cy="457200"/>
        </p:xfrm>
        <a:graphic>
          <a:graphicData uri="http://schemas.openxmlformats.org/presentationml/2006/ole">
            <mc:AlternateContent xmlns:mc="http://schemas.openxmlformats.org/markup-compatibility/2006">
              <mc:Choice xmlns:v="urn:schemas-microsoft-com:vml" Requires="v">
                <p:oleObj spid="_x0000_s2069" r:id="rId11" imgW="888614" imgH="241195" progId="Equation.3">
                  <p:embed/>
                </p:oleObj>
              </mc:Choice>
              <mc:Fallback>
                <p:oleObj r:id="rId11" imgW="888614" imgH="241195"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7400" y="5715000"/>
                        <a:ext cx="22098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3" name="Text Box 16"/>
          <p:cNvSpPr txBox="1">
            <a:spLocks noChangeArrowheads="1"/>
          </p:cNvSpPr>
          <p:nvPr/>
        </p:nvSpPr>
        <p:spPr bwMode="auto">
          <a:xfrm>
            <a:off x="304800" y="4876800"/>
            <a:ext cx="9906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50000"/>
              </a:spcBef>
            </a:pPr>
            <a:r>
              <a:rPr lang="pt-BR" altLang="pt-BR" sz="2100"/>
              <a:t>ou,</a:t>
            </a:r>
          </a:p>
        </p:txBody>
      </p:sp>
      <p:sp>
        <p:nvSpPr>
          <p:cNvPr id="2064" name="Text Box 17"/>
          <p:cNvSpPr txBox="1">
            <a:spLocks noChangeArrowheads="1"/>
          </p:cNvSpPr>
          <p:nvPr/>
        </p:nvSpPr>
        <p:spPr bwMode="auto">
          <a:xfrm>
            <a:off x="5257800" y="5715000"/>
            <a:ext cx="685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50000"/>
              </a:spcBef>
            </a:pPr>
            <a:r>
              <a:rPr lang="pt-BR" altLang="pt-BR" sz="2100"/>
              <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150938" y="714375"/>
            <a:ext cx="7793037" cy="1046163"/>
          </a:xfrm>
        </p:spPr>
        <p:txBody>
          <a:bodyPr/>
          <a:lstStyle/>
          <a:p>
            <a:pPr eaLnBrk="1" hangingPunct="1"/>
            <a:r>
              <a:rPr lang="pt-BR" altLang="pt-BR" sz="4000" smtClean="0"/>
              <a:t>Caso de 3 tipos de trabalhadores</a:t>
            </a:r>
          </a:p>
        </p:txBody>
      </p:sp>
      <p:sp>
        <p:nvSpPr>
          <p:cNvPr id="3076" name="Text Box 3"/>
          <p:cNvSpPr txBox="1">
            <a:spLocks noChangeArrowheads="1"/>
          </p:cNvSpPr>
          <p:nvPr/>
        </p:nvSpPr>
        <p:spPr bwMode="auto">
          <a:xfrm>
            <a:off x="152400" y="2286000"/>
            <a:ext cx="899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spcBef>
                <a:spcPct val="50000"/>
              </a:spcBef>
            </a:pPr>
            <a:r>
              <a:rPr lang="pt-BR" altLang="pt-BR" sz="2100">
                <a:cs typeface="Times New Roman" pitchFamily="18" charset="0"/>
              </a:rPr>
              <a:t>Para 3 tipos de trabalhadores, Murphy, Riddell e Romer (1998) sugerem:</a:t>
            </a:r>
            <a:r>
              <a:rPr lang="pt-BR" altLang="pt-BR"/>
              <a:t> </a:t>
            </a:r>
          </a:p>
        </p:txBody>
      </p:sp>
      <p:sp>
        <p:nvSpPr>
          <p:cNvPr id="3077" name="Rectangle 5"/>
          <p:cNvSpPr>
            <a:spLocks noChangeArrowheads="1"/>
          </p:cNvSpPr>
          <p:nvPr/>
        </p:nvSpPr>
        <p:spPr bwMode="auto">
          <a:xfrm>
            <a:off x="1685925" y="3052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pt-BR" altLang="pt-BR"/>
          </a:p>
        </p:txBody>
      </p:sp>
      <p:graphicFrame>
        <p:nvGraphicFramePr>
          <p:cNvPr id="3074" name="Object 4"/>
          <p:cNvGraphicFramePr>
            <a:graphicFrameLocks noChangeAspect="1"/>
          </p:cNvGraphicFramePr>
          <p:nvPr/>
        </p:nvGraphicFramePr>
        <p:xfrm>
          <a:off x="152400" y="2971800"/>
          <a:ext cx="8686800" cy="1143000"/>
        </p:xfrm>
        <a:graphic>
          <a:graphicData uri="http://schemas.openxmlformats.org/presentationml/2006/ole">
            <mc:AlternateContent xmlns:mc="http://schemas.openxmlformats.org/markup-compatibility/2006">
              <mc:Choice xmlns:v="urn:schemas-microsoft-com:vml" Requires="v">
                <p:oleObj spid="_x0000_s3079" r:id="rId3" imgW="3848100" imgH="508000" progId="Equation.3">
                  <p:embed/>
                </p:oleObj>
              </mc:Choice>
              <mc:Fallback>
                <p:oleObj r:id="rId3" imgW="3848100" imgH="5080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971800"/>
                        <a:ext cx="8686800"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Text Box 6"/>
          <p:cNvSpPr txBox="1">
            <a:spLocks noChangeArrowheads="1"/>
          </p:cNvSpPr>
          <p:nvPr/>
        </p:nvSpPr>
        <p:spPr bwMode="auto">
          <a:xfrm>
            <a:off x="228600" y="4419600"/>
            <a:ext cx="8686800"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algn="just" eaLnBrk="1" hangingPunct="1">
              <a:spcBef>
                <a:spcPct val="50000"/>
              </a:spcBef>
            </a:pPr>
            <a:r>
              <a:rPr lang="pt-BR" altLang="pt-BR" sz="2100">
                <a:cs typeface="Times New Roman" pitchFamily="18" charset="0"/>
              </a:rPr>
              <a:t>onde,</a:t>
            </a:r>
          </a:p>
          <a:p>
            <a:pPr algn="just" eaLnBrk="1" hangingPunct="1">
              <a:spcBef>
                <a:spcPct val="50000"/>
              </a:spcBef>
            </a:pPr>
            <a:r>
              <a:rPr lang="pt-BR" altLang="pt-BR" sz="2100">
                <a:cs typeface="Times New Roman" pitchFamily="18" charset="0"/>
              </a:rPr>
              <a:t> </a:t>
            </a:r>
            <a:r>
              <a:rPr lang="pt-BR" altLang="pt-BR" sz="2100" i="1">
                <a:cs typeface="Times New Roman" pitchFamily="18" charset="0"/>
              </a:rPr>
              <a:t>L</a:t>
            </a:r>
            <a:r>
              <a:rPr lang="pt-BR" altLang="pt-BR" sz="2100" i="1" baseline="-30000">
                <a:cs typeface="Times New Roman" pitchFamily="18" charset="0"/>
              </a:rPr>
              <a:t>1</a:t>
            </a:r>
            <a:r>
              <a:rPr lang="pt-BR" altLang="pt-BR" sz="2100">
                <a:cs typeface="Times New Roman" pitchFamily="18" charset="0"/>
              </a:rPr>
              <a:t> = oferta de trabalhadores não qualificados;</a:t>
            </a:r>
          </a:p>
          <a:p>
            <a:pPr algn="just" eaLnBrk="1" hangingPunct="1">
              <a:spcBef>
                <a:spcPct val="50000"/>
              </a:spcBef>
            </a:pPr>
            <a:r>
              <a:rPr lang="pt-BR" altLang="pt-BR" sz="2100" i="1">
                <a:cs typeface="Times New Roman" pitchFamily="18" charset="0"/>
              </a:rPr>
              <a:t>L</a:t>
            </a:r>
            <a:r>
              <a:rPr lang="pt-BR" altLang="pt-BR" sz="2100" i="1" baseline="-30000">
                <a:cs typeface="Times New Roman" pitchFamily="18" charset="0"/>
              </a:rPr>
              <a:t>2</a:t>
            </a:r>
            <a:r>
              <a:rPr lang="pt-BR" altLang="pt-BR" sz="2100">
                <a:cs typeface="Times New Roman" pitchFamily="18" charset="0"/>
              </a:rPr>
              <a:t> = oferta de trabalhadores com qualificação intermediária; e</a:t>
            </a:r>
          </a:p>
          <a:p>
            <a:pPr eaLnBrk="1" hangingPunct="1">
              <a:spcBef>
                <a:spcPct val="50000"/>
              </a:spcBef>
            </a:pPr>
            <a:r>
              <a:rPr lang="pt-BR" altLang="pt-BR" sz="2100" i="1">
                <a:cs typeface="Times New Roman" pitchFamily="18" charset="0"/>
              </a:rPr>
              <a:t>L</a:t>
            </a:r>
            <a:r>
              <a:rPr lang="pt-BR" altLang="pt-BR" sz="2100" i="1" baseline="-30000">
                <a:cs typeface="Times New Roman" pitchFamily="18" charset="0"/>
              </a:rPr>
              <a:t>3</a:t>
            </a:r>
            <a:r>
              <a:rPr lang="pt-BR" altLang="pt-BR" sz="2100">
                <a:cs typeface="Times New Roman" pitchFamily="18" charset="0"/>
              </a:rPr>
              <a:t> = oferta de trabalhadores qualificados</a:t>
            </a:r>
            <a:r>
              <a:rPr lang="pt-BR" altLang="pt-BR" sz="2100"/>
              <a:t> </a:t>
            </a:r>
          </a:p>
        </p:txBody>
      </p:sp>
    </p:spTree>
  </p:cSld>
  <p:clrMapOvr>
    <a:masterClrMapping/>
  </p:clrMapOvr>
</p:sld>
</file>

<file path=ppt/theme/theme1.xml><?xml version="1.0" encoding="utf-8"?>
<a:theme xmlns:a="http://schemas.openxmlformats.org/drawingml/2006/main" name="Geometrico">
  <a:themeElements>
    <a:clrScheme name="Geometrico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Geometrico">
      <a:majorFont>
        <a:latin typeface="Tahoma"/>
        <a:ea typeface=""/>
        <a:cs typeface=""/>
      </a:majorFont>
      <a:minorFont>
        <a:latin typeface="Tahoma"/>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Geometrico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Geometrico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Geometrico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Geometrico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Geometrico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Geometrico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Geometrico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C:\Arquivos de programas\Microsoft Office\Templates\Estruturas de apresentação\Geometrico.pot</Template>
  <TotalTime>238</TotalTime>
  <Words>1423</Words>
  <Application>Microsoft Office PowerPoint</Application>
  <PresentationFormat>Apresentação na tela (4:3)</PresentationFormat>
  <Paragraphs>271</Paragraphs>
  <Slides>45</Slides>
  <Notes>0</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Servidores OLE incorporados</vt:lpstr>
      </vt:variant>
      <vt:variant>
        <vt:i4>2</vt:i4>
      </vt:variant>
      <vt:variant>
        <vt:lpstr>Títulos de slides</vt:lpstr>
      </vt:variant>
      <vt:variant>
        <vt:i4>45</vt:i4>
      </vt:variant>
    </vt:vector>
  </HeadingPairs>
  <TitlesOfParts>
    <vt:vector size="54" baseType="lpstr">
      <vt:lpstr>Tahoma</vt:lpstr>
      <vt:lpstr>Arial</vt:lpstr>
      <vt:lpstr>Wingdings</vt:lpstr>
      <vt:lpstr>Calibri</vt:lpstr>
      <vt:lpstr>Times New Roman</vt:lpstr>
      <vt:lpstr>Symbol</vt:lpstr>
      <vt:lpstr>Geometrico</vt:lpstr>
      <vt:lpstr>Microsoft Equation 3.0</vt:lpstr>
      <vt:lpstr>Planilha do Microsoft Excel</vt:lpstr>
      <vt:lpstr>Apresentação do PowerPoint</vt:lpstr>
      <vt:lpstr>Sumário</vt:lpstr>
      <vt:lpstr>Introdução (1)</vt:lpstr>
      <vt:lpstr>Introdução (2)</vt:lpstr>
      <vt:lpstr>Introdução (3)</vt:lpstr>
      <vt:lpstr>II. Abordagem Teórica</vt:lpstr>
      <vt:lpstr>Um exemplo (1)</vt:lpstr>
      <vt:lpstr>Um exemplo (2)</vt:lpstr>
      <vt:lpstr>Caso de 3 tipos de trabalhadores</vt:lpstr>
      <vt:lpstr>II.1. Modelo (1)</vt:lpstr>
      <vt:lpstr>II.1 Modelo (2)</vt:lpstr>
      <vt:lpstr>II.1. Modelo (3)</vt:lpstr>
      <vt:lpstr>III. Os dados</vt:lpstr>
      <vt:lpstr>Procedimento de Agregação </vt:lpstr>
      <vt:lpstr>Procedimento de Agregação</vt:lpstr>
      <vt:lpstr>Procedimento de Agregação</vt:lpstr>
      <vt:lpstr>Procedimento de Agregação</vt:lpstr>
      <vt:lpstr>IV. Simulações</vt:lpstr>
      <vt:lpstr>Apresentação do PowerPoint</vt:lpstr>
      <vt:lpstr>Apresentação do PowerPoint</vt:lpstr>
      <vt:lpstr>Figura 1: Evolução das Ofertas de Trabalho</vt:lpstr>
      <vt:lpstr>Figura 2: Evolução das Ofertas Relativas de Trabalho</vt:lpstr>
      <vt:lpstr>Figura 3: Evolução dos Salários Relativos </vt:lpstr>
      <vt:lpstr>Figura 4: Trabalhadores Intermediários em Tarefa Simples </vt:lpstr>
      <vt:lpstr>Figura 5: Trabalhadores Intermediários em Tarefa Complexas </vt:lpstr>
      <vt:lpstr>Figura 6: Oferta Relativa de Trabalho: Não-Qualificados x Intermediários</vt:lpstr>
      <vt:lpstr>Figura 7: Oferta Relativa de Trabalho: Qualificados x Intermediários</vt:lpstr>
      <vt:lpstr>Figura 8: D 12 (t) – Elasticidade = 0,5</vt:lpstr>
      <vt:lpstr>Figura 9: D 12 (t) – Elasticidade = 1,5</vt:lpstr>
      <vt:lpstr>Figura 10: D 12 (t) – Elasticidade = 2,5</vt:lpstr>
      <vt:lpstr>Figura 11: D 32 (t) – Elasticidade = 0,5</vt:lpstr>
      <vt:lpstr>Figura 12: D 32 (t) – Elasticidade = 1,5</vt:lpstr>
      <vt:lpstr>Figura 13: D 32 (t) – Elasticidade = 2,5</vt:lpstr>
      <vt:lpstr>Revisão 2012 (PPE): Dados até 2009</vt:lpstr>
      <vt:lpstr>IV. Simulações</vt:lpstr>
      <vt:lpstr>IV. Simulações</vt:lpstr>
      <vt:lpstr>IV. Simulações</vt:lpstr>
      <vt:lpstr>IV. Simulações</vt:lpstr>
      <vt:lpstr>IV. Simulações</vt:lpstr>
      <vt:lpstr>IV. Simulações</vt:lpstr>
      <vt:lpstr>IV. Simulações</vt:lpstr>
      <vt:lpstr>IV. Simulações</vt:lpstr>
      <vt:lpstr>IV. Simulações</vt:lpstr>
      <vt:lpstr>IV. Simulações</vt:lpstr>
      <vt:lpstr>IV. Simulações</vt:lpstr>
    </vt:vector>
  </TitlesOfParts>
  <Company>FEARP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Reynaldo Fernandes</dc:creator>
  <cp:lastModifiedBy>User</cp:lastModifiedBy>
  <cp:revision>17</cp:revision>
  <dcterms:created xsi:type="dcterms:W3CDTF">2001-08-21T14:28:05Z</dcterms:created>
  <dcterms:modified xsi:type="dcterms:W3CDTF">2016-05-30T12:53:55Z</dcterms:modified>
</cp:coreProperties>
</file>