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3" r:id="rId2"/>
  </p:sldMasterIdLst>
  <p:notesMasterIdLst>
    <p:notesMasterId r:id="rId22"/>
  </p:notesMasterIdLst>
  <p:sldIdLst>
    <p:sldId id="256" r:id="rId3"/>
    <p:sldId id="278" r:id="rId4"/>
    <p:sldId id="298" r:id="rId5"/>
    <p:sldId id="282" r:id="rId6"/>
    <p:sldId id="283" r:id="rId7"/>
    <p:sldId id="265" r:id="rId8"/>
    <p:sldId id="299" r:id="rId9"/>
    <p:sldId id="264" r:id="rId10"/>
    <p:sldId id="301" r:id="rId11"/>
    <p:sldId id="302" r:id="rId12"/>
    <p:sldId id="277" r:id="rId13"/>
    <p:sldId id="275" r:id="rId14"/>
    <p:sldId id="303" r:id="rId15"/>
    <p:sldId id="273" r:id="rId16"/>
    <p:sldId id="304" r:id="rId17"/>
    <p:sldId id="305" r:id="rId18"/>
    <p:sldId id="306" r:id="rId19"/>
    <p:sldId id="307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81593-B36D-4349-8C54-32274A9ABD7C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948E-2E2A-4CFA-8AA5-A188EDE837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522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149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474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197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60683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0538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3672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286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3775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356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506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057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2028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287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9600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773640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95917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05728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3318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5165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0691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1683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83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69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22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726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353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411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991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7F2F-CD30-4FFE-BD88-EF898A39BB85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9F2382-F919-48AE-984B-701B563A36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97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8136904" cy="309634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Crítica jurídica feminista  </a:t>
            </a:r>
            <a:br>
              <a:rPr lang="pt-BR" b="1" dirty="0"/>
            </a:br>
            <a:r>
              <a:rPr lang="pt-BR" b="1" dirty="0"/>
              <a:t>- </a:t>
            </a:r>
            <a:br>
              <a:rPr lang="pt-BR" b="1" dirty="0"/>
            </a:br>
            <a:r>
              <a:rPr lang="pt-BR" b="1" dirty="0"/>
              <a:t>Aspectos teóricos e normativos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r>
              <a:rPr lang="pt-BR" dirty="0"/>
              <a:t>Fabiana Cristina Severi – CEDD/FDRP-USP</a:t>
            </a:r>
          </a:p>
          <a:p>
            <a:r>
              <a:rPr lang="pt-BR" dirty="0"/>
              <a:t>fabianaseveri@usp.br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B5EFEF-2166-4F1D-918D-BBB6BD77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91" y="393576"/>
            <a:ext cx="6770713" cy="947192"/>
          </a:xfrm>
        </p:spPr>
        <p:txBody>
          <a:bodyPr/>
          <a:lstStyle/>
          <a:p>
            <a:r>
              <a:rPr lang="pt-BR" dirty="0"/>
              <a:t>Questões a serem respondidas: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5DE1AE6-B1D8-4601-AF66-C952C4648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768"/>
            <a:ext cx="6626698" cy="511256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O que está em jogo no caso?</a:t>
            </a:r>
          </a:p>
          <a:p>
            <a:r>
              <a:rPr lang="pt-BR" dirty="0"/>
              <a:t>Quem são os atores envolvidos?</a:t>
            </a:r>
          </a:p>
          <a:p>
            <a:r>
              <a:rPr lang="pt-BR" dirty="0"/>
              <a:t>Quais os recursos ou as habilidades que permitem a determinados grupos se imporem sobre outros? </a:t>
            </a:r>
          </a:p>
          <a:p>
            <a:r>
              <a:rPr lang="pt-BR" dirty="0"/>
              <a:t>Que configurações tem o conflito? </a:t>
            </a:r>
          </a:p>
          <a:p>
            <a:r>
              <a:rPr lang="pt-BR" dirty="0"/>
              <a:t>Quais as regras jurídicas que se relacionam diretamente com a situação de distribuição em questão?</a:t>
            </a:r>
          </a:p>
          <a:p>
            <a:r>
              <a:rPr lang="pt-BR" dirty="0"/>
              <a:t>Que outras regras incidem sobre a distribuição de recursos? </a:t>
            </a:r>
          </a:p>
          <a:p>
            <a:r>
              <a:rPr lang="pt-BR" dirty="0"/>
              <a:t>Em que sentido os recursos e as habilidades das partes no conflito podem ser o resultado de privilégios legais ou de direitos? </a:t>
            </a:r>
          </a:p>
          <a:p>
            <a:r>
              <a:rPr lang="pt-BR" dirty="0"/>
              <a:t>Quais são os elementos do marco teórico com o que usualmente se interpreta uma situação, que se constituem em obstáculo para entender o papel do direito na distribuição? </a:t>
            </a:r>
          </a:p>
          <a:p>
            <a:r>
              <a:rPr lang="pt-BR" dirty="0"/>
              <a:t>Quais mudanças nas regras levaria a equilíbrios adicionais ou significativamente distintos?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575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600" b="1" dirty="0"/>
              <a:t>Crítica de </a:t>
            </a:r>
            <a:r>
              <a:rPr lang="pt-BR" sz="3600" b="1" dirty="0" err="1"/>
              <a:t>Butler</a:t>
            </a:r>
            <a:r>
              <a:rPr lang="pt-BR" sz="3600" b="1" dirty="0"/>
              <a:t> à concepção </a:t>
            </a:r>
            <a:r>
              <a:rPr lang="pt-BR" sz="3600" b="1" dirty="0" err="1"/>
              <a:t>masculinista</a:t>
            </a:r>
            <a:r>
              <a:rPr lang="pt-BR" sz="3600" b="1" dirty="0"/>
              <a:t> de ação política (corporal</a:t>
            </a:r>
            <a:r>
              <a:rPr lang="pt-BR" dirty="0"/>
              <a:t>)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endParaRPr lang="pt-BR" b="1" dirty="0"/>
          </a:p>
          <a:p>
            <a:pPr lvl="1" algn="just">
              <a:buNone/>
            </a:pPr>
            <a:r>
              <a:rPr lang="pt-BR" b="1" dirty="0"/>
              <a:t>Vulnerabilidade:</a:t>
            </a:r>
            <a:r>
              <a:rPr lang="pt-BR" dirty="0"/>
              <a:t> exposição deliberada diante do poder. Não é disposição subjetiva, mas uma relação com um campo de objetos, força e paixões que incidem ou nos afetam de algum modo.  Tipo de relação que pertence a essa ambígua região em que a receptividade e a capacidade de resposta não são claramente separáveis uma da outra e não se distinguem como momentos separados em uma sequência. </a:t>
            </a:r>
          </a:p>
          <a:p>
            <a:pPr lvl="1" algn="just">
              <a:buNone/>
            </a:pPr>
            <a:endParaRPr lang="pt-BR" dirty="0"/>
          </a:p>
          <a:p>
            <a:pPr lvl="1" algn="just">
              <a:buNone/>
            </a:pPr>
            <a:r>
              <a:rPr lang="pt-BR" b="1" dirty="0"/>
              <a:t>Resistência</a:t>
            </a:r>
            <a:r>
              <a:rPr lang="pt-BR" dirty="0"/>
              <a:t>: forma política e cultural que está conformada pela vulnerabilidade.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Projeto jurídico feminista e o poder do campo feminista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construção de uma dogmática jurídica feminista e os usos sociais do direito</a:t>
            </a:r>
          </a:p>
          <a:p>
            <a:pPr lvl="1"/>
            <a:r>
              <a:rPr lang="pt-BR" dirty="0"/>
              <a:t>Direitos humanos das mulheres: igualdade e não discriminação, devida diligência e acesso à justiça</a:t>
            </a:r>
          </a:p>
          <a:p>
            <a:r>
              <a:rPr lang="pt-BR" dirty="0"/>
              <a:t>A ênfase em processos de democratização do sistema de justiça  </a:t>
            </a:r>
          </a:p>
          <a:p>
            <a:r>
              <a:rPr lang="pt-BR" dirty="0"/>
              <a:t>Vinculação positiva com o pluralismo legal</a:t>
            </a:r>
          </a:p>
          <a:p>
            <a:r>
              <a:rPr lang="pt-BR" dirty="0"/>
              <a:t>Interpretação da lei tradicional à luz das normas internacionais de direitos humanos das mulheres</a:t>
            </a:r>
          </a:p>
          <a:p>
            <a:r>
              <a:rPr lang="pt-BR" dirty="0"/>
              <a:t>Ativação das demandas por direitos mediante ações coletivas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85F6759-B6E9-4EC7-A73A-98AC35A38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914729" cy="1320800"/>
          </a:xfrm>
        </p:spPr>
        <p:txBody>
          <a:bodyPr/>
          <a:lstStyle/>
          <a:p>
            <a:r>
              <a:rPr lang="pt-BR" dirty="0"/>
              <a:t>Análise Crítico-feminista da Lei Maria da Penha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8C8A294-05B4-437C-92C0-E4B24D969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que está em jogo no caso?</a:t>
            </a:r>
          </a:p>
          <a:p>
            <a:r>
              <a:rPr lang="pt-BR" dirty="0"/>
              <a:t>Quem são os atores envolvidos?</a:t>
            </a:r>
          </a:p>
          <a:p>
            <a:r>
              <a:rPr lang="pt-BR" dirty="0"/>
              <a:t>Quais os recursos ou as habilidades que permitem a determinados grupos se imporem sobre outros? </a:t>
            </a:r>
          </a:p>
          <a:p>
            <a:r>
              <a:rPr lang="pt-BR" dirty="0"/>
              <a:t>Que configurações tem o conflito? </a:t>
            </a:r>
          </a:p>
          <a:p>
            <a:r>
              <a:rPr lang="pt-BR" dirty="0"/>
              <a:t>Quais as regras jurídicas que se relacionam diretamente com a situação de distribuição em questão?</a:t>
            </a:r>
          </a:p>
          <a:p>
            <a:r>
              <a:rPr lang="pt-BR" dirty="0"/>
              <a:t>Que outras regras incidem sobre a distribuição de recursos? </a:t>
            </a:r>
          </a:p>
          <a:p>
            <a:r>
              <a:rPr lang="pt-BR" dirty="0"/>
              <a:t>Em que sentido os recursos e as habilidades das partes no conflito podem ser o resultado de privilégios legais ou de direitos? </a:t>
            </a:r>
          </a:p>
          <a:p>
            <a:r>
              <a:rPr lang="pt-BR" dirty="0"/>
              <a:t>Quais são os elementos do marco teórico com o que usualmente se interpreta uma situação, que se constituem em obstáculo para entender o papel do direito na distribuição? </a:t>
            </a:r>
          </a:p>
          <a:p>
            <a:r>
              <a:rPr lang="pt-BR" dirty="0"/>
              <a:t>Quais mudanças nas regras levaria a equilíbrios adicionais ou significativamente distintos? </a:t>
            </a:r>
          </a:p>
        </p:txBody>
      </p:sp>
    </p:spTree>
    <p:extLst>
      <p:ext uri="{BB962C8B-B14F-4D97-AF65-F5344CB8AC3E}">
        <p14:creationId xmlns:p14="http://schemas.microsoft.com/office/powerpoint/2010/main" xmlns="" val="99172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/>
              <a:t>Análise crítica da Lei Maria da Penha – alguns percursos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450928"/>
          </a:xfrm>
        </p:spPr>
        <p:txBody>
          <a:bodyPr/>
          <a:lstStyle/>
          <a:p>
            <a:r>
              <a:rPr lang="pt-BR" sz="2000" dirty="0"/>
              <a:t>Mito de origem da Lei – naturalização – mecanismos de exceção </a:t>
            </a:r>
          </a:p>
          <a:p>
            <a:endParaRPr lang="pt-BR" sz="2000" dirty="0"/>
          </a:p>
          <a:p>
            <a:r>
              <a:rPr lang="pt-BR" sz="2000" dirty="0"/>
              <a:t>Poder do direito em deformar a história das lutas sociais por direitos – domesticação da Lei </a:t>
            </a:r>
          </a:p>
          <a:p>
            <a:endParaRPr lang="pt-BR" sz="2000" dirty="0"/>
          </a:p>
          <a:p>
            <a:r>
              <a:rPr lang="pt-BR" sz="2000" dirty="0"/>
              <a:t>Mobilização legal por direitos – politização do doméstico </a:t>
            </a:r>
          </a:p>
          <a:p>
            <a:endParaRPr lang="pt-BR" sz="2000" dirty="0"/>
          </a:p>
          <a:p>
            <a:r>
              <a:rPr lang="pt-BR" sz="2000" dirty="0"/>
              <a:t>Ampliação histórica da capacidade do movimento feminista brasileiro em desafiar o poder do direito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11561" y="1916832"/>
            <a:ext cx="6984776" cy="2134004"/>
          </a:xfrm>
        </p:spPr>
        <p:txBody>
          <a:bodyPr/>
          <a:lstStyle/>
          <a:p>
            <a:r>
              <a:rPr lang="pt-BR" sz="3600" b="1" dirty="0" smtClean="0"/>
              <a:t>Aberturas cognitivas para investigar movimentos sociais </a:t>
            </a:r>
            <a:endParaRPr lang="pt-BR" sz="36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Alfredo </a:t>
            </a:r>
            <a:r>
              <a:rPr lang="pt-BR" dirty="0" err="1" smtClean="0"/>
              <a:t>Falero</a:t>
            </a:r>
            <a:r>
              <a:rPr lang="pt-BR" dirty="0" smtClean="0"/>
              <a:t> – </a:t>
            </a:r>
            <a:r>
              <a:rPr lang="pt-BR" dirty="0" err="1" smtClean="0"/>
              <a:t>Fals</a:t>
            </a:r>
            <a:r>
              <a:rPr lang="pt-BR" dirty="0" smtClean="0"/>
              <a:t> Borda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819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Conexões com o plano territorial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América Latina e </a:t>
            </a:r>
            <a:r>
              <a:rPr lang="pt-BR" dirty="0" err="1" smtClean="0"/>
              <a:t>Afrolatinoamérica</a:t>
            </a:r>
            <a:r>
              <a:rPr lang="pt-BR" dirty="0" smtClean="0"/>
              <a:t> </a:t>
            </a:r>
          </a:p>
          <a:p>
            <a:r>
              <a:rPr lang="pt-BR" dirty="0" smtClean="0"/>
              <a:t>Geopolítica do conhecimento </a:t>
            </a:r>
          </a:p>
          <a:p>
            <a:r>
              <a:rPr lang="pt-BR" dirty="0" smtClean="0"/>
              <a:t>Coexistência entre formas tradicionais e modernas de trabalho e organização social </a:t>
            </a:r>
          </a:p>
          <a:p>
            <a:r>
              <a:rPr lang="pt-BR" dirty="0" smtClean="0"/>
              <a:t>Tensões no processo de construção da cidadania </a:t>
            </a:r>
          </a:p>
          <a:p>
            <a:r>
              <a:rPr lang="pt-BR" dirty="0" smtClean="0"/>
              <a:t>A preocupação excessiva com a delimitação pode levar à perdas nas riquezas de conexões conceituais. </a:t>
            </a:r>
          </a:p>
          <a:p>
            <a:r>
              <a:rPr lang="pt-BR" dirty="0" smtClean="0"/>
              <a:t>Como se relacionam as formas de resolução cotidiana de necessidades com projetos coletivos de transformação social e com a construção de sujeitos coletivos. </a:t>
            </a:r>
          </a:p>
        </p:txBody>
      </p:sp>
    </p:spTree>
    <p:extLst>
      <p:ext uri="{BB962C8B-B14F-4D97-AF65-F5344CB8AC3E}">
        <p14:creationId xmlns:p14="http://schemas.microsoft.com/office/powerpoint/2010/main" xmlns="" val="27644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Breno </a:t>
            </a:r>
            <a:r>
              <a:rPr lang="pt-BR" dirty="0" err="1" smtClean="0"/>
              <a:t>Bringel</a:t>
            </a:r>
            <a:r>
              <a:rPr lang="pt-BR" dirty="0"/>
              <a:t> </a:t>
            </a:r>
            <a:r>
              <a:rPr lang="pt-BR" dirty="0" smtClean="0"/>
              <a:t>– três dimensões de praticas a serem estudadas pelos movimentos sociais: </a:t>
            </a:r>
          </a:p>
          <a:p>
            <a:r>
              <a:rPr lang="pt-BR" dirty="0" smtClean="0"/>
              <a:t>1. estrutura geográfica</a:t>
            </a:r>
          </a:p>
          <a:p>
            <a:r>
              <a:rPr lang="pt-BR" dirty="0" smtClean="0"/>
              <a:t>2. As redes e a construção social das escalas de intervenção política</a:t>
            </a:r>
          </a:p>
          <a:p>
            <a:r>
              <a:rPr lang="pt-BR" dirty="0" smtClean="0"/>
              <a:t>3. Relação lugar e identidade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237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Observação da historicidade e potencialidades dos movimentos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A) processos sociais complexos no sentido de interconexões dentro de uma totalidade, com diferentes resoluções possíveis</a:t>
            </a:r>
          </a:p>
          <a:p>
            <a:r>
              <a:rPr lang="pt-BR" dirty="0" smtClean="0"/>
              <a:t>Produções e não meros produtos históricos, pelo qual é possível reconhecer potencialidades dos movimentos em sua capacidade de transformação</a:t>
            </a:r>
          </a:p>
          <a:p>
            <a:r>
              <a:rPr lang="pt-BR" dirty="0" smtClean="0"/>
              <a:t>Geradores de conjunturas </a:t>
            </a:r>
            <a:r>
              <a:rPr lang="pt-BR" dirty="0" err="1" smtClean="0"/>
              <a:t>socio-historicas</a:t>
            </a:r>
            <a:r>
              <a:rPr lang="pt-BR" dirty="0" smtClean="0"/>
              <a:t> claves nas sociedades, mas nas quais se deve reconhecer sua articulação com escalas de tempo maiores – conjunturas.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636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Disponibilidade de conceitos e o problema da linguagem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Sociedade civil </a:t>
            </a:r>
          </a:p>
          <a:p>
            <a:r>
              <a:rPr lang="pt-BR" dirty="0" smtClean="0"/>
              <a:t>Campo </a:t>
            </a:r>
          </a:p>
          <a:p>
            <a:r>
              <a:rPr lang="pt-BR" dirty="0" smtClean="0"/>
              <a:t>Subjetividade coletiva</a:t>
            </a:r>
          </a:p>
          <a:p>
            <a:r>
              <a:rPr lang="pt-BR" dirty="0" smtClean="0"/>
              <a:t>Linguagem com capacidade explicativa – articulação entre diversas linguagens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71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Feminismo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Ação política – movimentos sociais e resistências múltiplas </a:t>
            </a:r>
          </a:p>
          <a:p>
            <a:endParaRPr lang="pt-BR" dirty="0"/>
          </a:p>
          <a:p>
            <a:r>
              <a:rPr lang="pt-BR" dirty="0"/>
              <a:t>Perspectivas teóricas ou teorias feministas </a:t>
            </a:r>
          </a:p>
          <a:p>
            <a:pPr lvl="1">
              <a:buNone/>
            </a:pPr>
            <a:r>
              <a:rPr lang="pt-BR" dirty="0"/>
              <a:t>	Questionamento acerca das posições de subordinação que as mulheres têm vivido nas diversas sociedades, pautado no interesse de transformar a realidade analisada.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Feminismo e produção do conhecimento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2160590"/>
            <a:ext cx="6986737" cy="3880773"/>
          </a:xfrm>
        </p:spPr>
        <p:txBody>
          <a:bodyPr>
            <a:normAutofit/>
          </a:bodyPr>
          <a:lstStyle/>
          <a:p>
            <a:r>
              <a:rPr lang="pt-BR" dirty="0"/>
              <a:t> Sandra </a:t>
            </a:r>
            <a:r>
              <a:rPr lang="pt-BR" dirty="0" err="1"/>
              <a:t>Harding</a:t>
            </a:r>
            <a:r>
              <a:rPr lang="pt-BR" dirty="0"/>
              <a:t> (2005, p. 11) – categorias: “aprender a aceitar a instabilidade das categorias analíticas, encontrar nelas a desejada reflexão teórica sobre determinados aspectos da realidade política em que vivemos e pensamos, usar as próprias instabilidades como recurso de pensamento e prática. Não há ‘ciência normal’ para nós! Recomendo aceitar esta mesma solução, apesar de se tratar de uma meta incômoda, pelas razões que se seguem”. </a:t>
            </a:r>
          </a:p>
        </p:txBody>
      </p:sp>
    </p:spTree>
    <p:extLst>
      <p:ext uri="{BB962C8B-B14F-4D97-AF65-F5344CB8AC3E}">
        <p14:creationId xmlns:p14="http://schemas.microsoft.com/office/powerpoint/2010/main" xmlns="" val="11743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6707088" cy="6264696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pPr marL="0" indent="0" algn="ctr">
              <a:buNone/>
            </a:pPr>
            <a:r>
              <a:rPr lang="pt-BR" sz="2600" b="1" dirty="0"/>
              <a:t>Variações da articulação entre categorias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dirty="0" err="1"/>
              <a:t>Heleieth</a:t>
            </a:r>
            <a:r>
              <a:rPr lang="pt-BR" dirty="0"/>
              <a:t> </a:t>
            </a:r>
            <a:r>
              <a:rPr lang="pt-BR" dirty="0" err="1"/>
              <a:t>Saffioti</a:t>
            </a:r>
            <a:r>
              <a:rPr lang="pt-BR" dirty="0"/>
              <a:t> – sistema de exploração dominação em que se cruzam nós de opressões</a:t>
            </a:r>
          </a:p>
          <a:p>
            <a:endParaRPr lang="pt-BR" dirty="0"/>
          </a:p>
          <a:p>
            <a:r>
              <a:rPr lang="pt-BR" dirty="0"/>
              <a:t>Lélia Gonzales – </a:t>
            </a:r>
            <a:r>
              <a:rPr lang="pt-BR" dirty="0" err="1"/>
              <a:t>Afroamericanidade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Glória </a:t>
            </a:r>
            <a:r>
              <a:rPr lang="pt-BR" dirty="0" err="1"/>
              <a:t>Anzaldúa</a:t>
            </a:r>
            <a:r>
              <a:rPr lang="pt-BR" dirty="0"/>
              <a:t> – Consciência mestiça</a:t>
            </a:r>
          </a:p>
          <a:p>
            <a:endParaRPr lang="pt-BR" dirty="0"/>
          </a:p>
          <a:p>
            <a:r>
              <a:rPr lang="pt-BR" dirty="0"/>
              <a:t>Sueli Carneiro – Enegrecendo o feminismo</a:t>
            </a:r>
          </a:p>
          <a:p>
            <a:endParaRPr lang="pt-BR" dirty="0"/>
          </a:p>
          <a:p>
            <a:r>
              <a:rPr lang="pt-BR" dirty="0"/>
              <a:t>Rita </a:t>
            </a:r>
            <a:r>
              <a:rPr lang="pt-BR" dirty="0" err="1"/>
              <a:t>Segato</a:t>
            </a:r>
            <a:r>
              <a:rPr lang="pt-BR" dirty="0"/>
              <a:t> – Frente colonial/estatal-empresarial-midiático-cristã</a:t>
            </a:r>
          </a:p>
          <a:p>
            <a:endParaRPr lang="pt-BR" dirty="0"/>
          </a:p>
          <a:p>
            <a:r>
              <a:rPr lang="pt-BR" dirty="0"/>
              <a:t>Jurema Werneck e Nilza Iraci – racismo patriarcal e heteronormativo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6851104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b="1" dirty="0"/>
              <a:t>Feminismo interseccional 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000" dirty="0"/>
              <a:t>“O feminismo é uma teoria política e uma prática que luta por libertar todas as mulheres negras, mulheres trabalhadoras, mulheres pobres, mulheres deficientes, mulheres lésbicas, mulheres de terceira idade – bem como mulheres brancas economicamente privilegiadas e heterossexuais. Qualquer visão diferente desta de total liberdade não é feminismo. Apenas um engrandecimento feminino” . </a:t>
            </a:r>
          </a:p>
          <a:p>
            <a:pPr marL="0" indent="0" algn="ctr">
              <a:buNone/>
            </a:pPr>
            <a:endParaRPr lang="pt-BR" sz="2000" dirty="0"/>
          </a:p>
          <a:p>
            <a:pPr algn="ctr">
              <a:buNone/>
            </a:pPr>
            <a:r>
              <a:rPr lang="pt-BR" sz="2000" dirty="0"/>
              <a:t>				</a:t>
            </a:r>
            <a:r>
              <a:rPr lang="pt-BR" sz="2000" dirty="0" err="1"/>
              <a:t>Patricia</a:t>
            </a:r>
            <a:r>
              <a:rPr lang="pt-BR" sz="2000" dirty="0"/>
              <a:t> Collins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Sentido de direito para os feminismos políticos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Está em constante criação no qual intervêm diversos atores</a:t>
            </a:r>
          </a:p>
          <a:p>
            <a:r>
              <a:rPr lang="pt-BR" dirty="0"/>
              <a:t>Composto por um conjunto amplo de normas que regulam os recursos que estão em jogo em determinada situação</a:t>
            </a:r>
          </a:p>
          <a:p>
            <a:r>
              <a:rPr lang="pt-BR" dirty="0"/>
              <a:t>Para entender seu funcionamento é preciso fazer comparações ou imaginar regras alternativas</a:t>
            </a:r>
          </a:p>
          <a:p>
            <a:r>
              <a:rPr lang="pt-BR" dirty="0"/>
              <a:t>É um importante fatos que intervém na distribuição de recursos de poder e impede a modificação dessa distribuição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Metodologias jurídicas feministas – K. </a:t>
            </a:r>
            <a:r>
              <a:rPr lang="pt-BR" b="1" dirty="0" err="1"/>
              <a:t>Bartlet</a:t>
            </a:r>
            <a:r>
              <a:rPr lang="pt-BR" b="1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7211144" cy="4824536"/>
          </a:xfrm>
        </p:spPr>
        <p:txBody>
          <a:bodyPr>
            <a:normAutofit/>
          </a:bodyPr>
          <a:lstStyle/>
          <a:p>
            <a:endParaRPr lang="pt-BR" b="1" dirty="0"/>
          </a:p>
          <a:p>
            <a:endParaRPr lang="pt-BR" b="1" dirty="0"/>
          </a:p>
          <a:p>
            <a:r>
              <a:rPr lang="pt-BR" sz="2000" b="1" dirty="0"/>
              <a:t>Pergunta pela mulher</a:t>
            </a:r>
            <a:r>
              <a:rPr lang="pt-BR" sz="2000" dirty="0"/>
              <a:t>: identificar e questionar aqueles elementos da doutrina que excluam ou coloquem em desvantagem as mulheres</a:t>
            </a:r>
          </a:p>
          <a:p>
            <a:r>
              <a:rPr lang="pt-BR" sz="2000" dirty="0"/>
              <a:t> </a:t>
            </a:r>
          </a:p>
          <a:p>
            <a:r>
              <a:rPr lang="pt-BR" sz="2000" b="1" dirty="0"/>
              <a:t>Raciocínio prático</a:t>
            </a:r>
            <a:r>
              <a:rPr lang="pt-BR" sz="2000" dirty="0"/>
              <a:t>: as resoluções legais são respostas pragmáticas a dilemas concretos ao invés de escolhas estáticas entre opostos</a:t>
            </a:r>
          </a:p>
          <a:p>
            <a:endParaRPr lang="pt-BR" sz="2000" dirty="0"/>
          </a:p>
          <a:p>
            <a:r>
              <a:rPr lang="pt-BR" sz="2000" b="1" dirty="0"/>
              <a:t>Aumento de autoconsciência</a:t>
            </a:r>
            <a:r>
              <a:rPr lang="pt-BR" sz="2000" dirty="0"/>
              <a:t>: aumentar perspectivas através de compromissos colaborativos</a:t>
            </a:r>
          </a:p>
        </p:txBody>
      </p:sp>
    </p:spTree>
    <p:extLst>
      <p:ext uri="{BB962C8B-B14F-4D97-AF65-F5344CB8AC3E}">
        <p14:creationId xmlns:p14="http://schemas.microsoft.com/office/powerpoint/2010/main" xmlns="" val="108920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8" y="332656"/>
            <a:ext cx="6842721" cy="13208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Eixos da análise distributiva do direito </a:t>
            </a:r>
            <a:r>
              <a:rPr lang="pt-BR" sz="3600" b="1" dirty="0"/>
              <a:t>(Garcia; </a:t>
            </a:r>
            <a:r>
              <a:rPr lang="pt-BR" sz="3600" b="1" dirty="0" err="1"/>
              <a:t>Sierra</a:t>
            </a:r>
            <a:r>
              <a:rPr lang="pt-BR" sz="3600" b="1" dirty="0"/>
              <a:t>, 2012)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653456"/>
            <a:ext cx="7130753" cy="487188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a) </a:t>
            </a:r>
            <a:r>
              <a:rPr lang="pt-BR" b="1" dirty="0"/>
              <a:t>a crítica aos binários</a:t>
            </a:r>
            <a:r>
              <a:rPr lang="pt-BR" dirty="0"/>
              <a:t>: tem sido utilizada para revelar a forma como operam para simplificar a realidade, já que esta apresenta mais casos do que dois ou porque os extremos não necessariamente são opostos; </a:t>
            </a:r>
          </a:p>
          <a:p>
            <a:r>
              <a:rPr lang="pt-BR" dirty="0"/>
              <a:t>b) </a:t>
            </a:r>
            <a:r>
              <a:rPr lang="pt-BR" b="1" dirty="0"/>
              <a:t>a desnaturalização das categorias legais </a:t>
            </a:r>
            <a:r>
              <a:rPr lang="pt-BR" dirty="0"/>
              <a:t>(sujeito de direito, cidadão, público, privado etc.), questionando suas pretensões de universalidade e imutabilidade. </a:t>
            </a:r>
          </a:p>
          <a:p>
            <a:r>
              <a:rPr lang="pt-BR" dirty="0"/>
              <a:t>c) </a:t>
            </a:r>
            <a:r>
              <a:rPr lang="pt-BR" b="1" dirty="0"/>
              <a:t>a politização dos espaços que se assumem como privados ou não políticos</a:t>
            </a:r>
            <a:r>
              <a:rPr lang="pt-BR" dirty="0"/>
              <a:t>, bem como o questionamento das usuais classificações do privado e público que têm servido para ocultar os interesses das mulheres e legitimar o poder e a violência que os homens exercem sobre as mulheres e filhos ou filhas;</a:t>
            </a:r>
          </a:p>
          <a:p>
            <a:r>
              <a:rPr lang="pt-BR" dirty="0"/>
              <a:t>d)  </a:t>
            </a:r>
            <a:r>
              <a:rPr lang="pt-BR" b="1" dirty="0"/>
              <a:t>o enfrentamento à domesticação da crítica feminista por meio do mecanismo da exceção</a:t>
            </a:r>
            <a:r>
              <a:rPr lang="pt-BR" dirty="0"/>
              <a:t>: converter a crítica feminista em uma exceção à regra geral é uma das maneiras pela qual se impede que transformações estruturais que os distintos projetos feministas têm perseguido ocorram. Função de impedir que impactos sobre a regra possam ser produzidos.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C280916-1FB8-40B5-B1D3-12A296A6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0648"/>
            <a:ext cx="6347713" cy="1320800"/>
          </a:xfrm>
        </p:spPr>
        <p:txBody>
          <a:bodyPr/>
          <a:lstStyle/>
          <a:p>
            <a:r>
              <a:rPr lang="pt-BR" dirty="0"/>
              <a:t>Premissas dessa forma de análise: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8D48907-9A74-4DF0-8410-77FBE8D00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772816"/>
            <a:ext cx="7200800" cy="482453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a) ele está em constante criação, no qual interveem diversos atores e instituições o tempo todo, mas que, apesar de reformas legais e sentenças progressistas acontecerem em determinado campo, ele é capaz de manter certa estabilidade, renovando as estratégias garantidoras de uma dada forma de distribuição de recursos que favorece determinados grupos ou sujeitos sociais; </a:t>
            </a:r>
          </a:p>
          <a:p>
            <a:r>
              <a:rPr lang="pt-BR" dirty="0"/>
              <a:t>b) ele é composto por um conjunto amplo de normas (legais, judiciais e administrativas, por exemplo) que regulam os recursos que estão em jogo em determinada situação, quais os intercâmbios e demandas possíveis e quais as ferramentas que estão disponíveis a cada uma das partes e agentes; </a:t>
            </a:r>
          </a:p>
          <a:p>
            <a:r>
              <a:rPr lang="pt-BR" dirty="0"/>
              <a:t>c) para entender como funciona o direito em determinada situação específica, é preciso comparar as respostas que ele tem dado a situações similares em outros contextos ou também imaginar determinadas regras alternativas; </a:t>
            </a:r>
          </a:p>
          <a:p>
            <a:r>
              <a:rPr lang="pt-BR" dirty="0"/>
              <a:t>d) ele é um fator importante que intervêm na distribuição de recursos e de poder, ao mesmo tempo em que ele impede, substancialmente, a modificação </a:t>
            </a:r>
            <a:r>
              <a:rPr lang="pt-BR" dirty="0" err="1"/>
              <a:t>dssa</a:t>
            </a:r>
            <a:r>
              <a:rPr lang="pt-BR" dirty="0"/>
              <a:t> distribuição.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7992694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1428</Words>
  <Application>Microsoft Office PowerPoint</Application>
  <PresentationFormat>Apresentação na tela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HDOfficeLightV0</vt:lpstr>
      <vt:lpstr>Facetado</vt:lpstr>
      <vt:lpstr>Crítica jurídica feminista   -  Aspectos teóricos e normativos </vt:lpstr>
      <vt:lpstr>Feminismo</vt:lpstr>
      <vt:lpstr>Feminismo e produção do conhecimento </vt:lpstr>
      <vt:lpstr>Slide 4</vt:lpstr>
      <vt:lpstr>Slide 5</vt:lpstr>
      <vt:lpstr>Sentido de direito para os feminismos políticos </vt:lpstr>
      <vt:lpstr>Metodologias jurídicas feministas – K. Bartlet </vt:lpstr>
      <vt:lpstr>Eixos da análise distributiva do direito (Garcia; Sierra, 2012)</vt:lpstr>
      <vt:lpstr>Premissas dessa forma de análise:</vt:lpstr>
      <vt:lpstr>Questões a serem respondidas: </vt:lpstr>
      <vt:lpstr>Crítica de Butler à concepção masculinista de ação política (corporal)  </vt:lpstr>
      <vt:lpstr>O Projeto jurídico feminista e o poder do campo feminista</vt:lpstr>
      <vt:lpstr>Análise Crítico-feminista da Lei Maria da Penha </vt:lpstr>
      <vt:lpstr>Análise crítica da Lei Maria da Penha – alguns percursos </vt:lpstr>
      <vt:lpstr>Aberturas cognitivas para investigar movimentos sociais </vt:lpstr>
      <vt:lpstr>Conexões com o plano territorial </vt:lpstr>
      <vt:lpstr>Slide 17</vt:lpstr>
      <vt:lpstr>Observação da historicidade e potencialidades dos movimentos </vt:lpstr>
      <vt:lpstr>Disponibilidade de conceitos e o problema da linguagem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Enfrentamento à violência contra as mulheres e à domesticação da Lei Maria da Penha: Elementos do projeto feminista de legalidade no Brasil</dc:title>
  <dc:creator>Fabiana Severi</dc:creator>
  <cp:lastModifiedBy>consulta</cp:lastModifiedBy>
  <cp:revision>19</cp:revision>
  <dcterms:created xsi:type="dcterms:W3CDTF">2017-05-18T23:52:29Z</dcterms:created>
  <dcterms:modified xsi:type="dcterms:W3CDTF">2018-10-26T17:46:38Z</dcterms:modified>
</cp:coreProperties>
</file>