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723" r:id="rId3"/>
    <p:sldId id="2729" r:id="rId4"/>
    <p:sldId id="2730" r:id="rId5"/>
    <p:sldId id="2731" r:id="rId6"/>
    <p:sldId id="2790" r:id="rId7"/>
    <p:sldId id="2732" r:id="rId8"/>
    <p:sldId id="2733" r:id="rId9"/>
    <p:sldId id="2734" r:id="rId10"/>
    <p:sldId id="2735" r:id="rId11"/>
    <p:sldId id="2736" r:id="rId12"/>
    <p:sldId id="2737" r:id="rId13"/>
    <p:sldId id="2738" r:id="rId14"/>
    <p:sldId id="2739" r:id="rId15"/>
    <p:sldId id="2740" r:id="rId16"/>
    <p:sldId id="2741" r:id="rId17"/>
    <p:sldId id="2742" r:id="rId18"/>
    <p:sldId id="2743" r:id="rId19"/>
    <p:sldId id="2744" r:id="rId20"/>
    <p:sldId id="2745" r:id="rId21"/>
    <p:sldId id="2746" r:id="rId22"/>
    <p:sldId id="2747" r:id="rId23"/>
    <p:sldId id="2748" r:id="rId24"/>
    <p:sldId id="2749" r:id="rId25"/>
    <p:sldId id="2750" r:id="rId26"/>
    <p:sldId id="2751" r:id="rId27"/>
    <p:sldId id="2752" r:id="rId28"/>
    <p:sldId id="2753" r:id="rId29"/>
    <p:sldId id="2754" r:id="rId30"/>
    <p:sldId id="2755" r:id="rId31"/>
    <p:sldId id="2756" r:id="rId32"/>
    <p:sldId id="2757" r:id="rId33"/>
    <p:sldId id="2758" r:id="rId34"/>
    <p:sldId id="2759" r:id="rId35"/>
    <p:sldId id="2761" r:id="rId36"/>
    <p:sldId id="2760" r:id="rId37"/>
    <p:sldId id="2762" r:id="rId38"/>
    <p:sldId id="2779" r:id="rId39"/>
    <p:sldId id="2780" r:id="rId40"/>
    <p:sldId id="2781" r:id="rId41"/>
    <p:sldId id="2782" r:id="rId42"/>
    <p:sldId id="2783" r:id="rId43"/>
    <p:sldId id="2784" r:id="rId44"/>
    <p:sldId id="2785" r:id="rId45"/>
    <p:sldId id="2786" r:id="rId46"/>
    <p:sldId id="2787" r:id="rId47"/>
    <p:sldId id="2788" r:id="rId48"/>
    <p:sldId id="2789" r:id="rId49"/>
    <p:sldId id="2769" r:id="rId50"/>
    <p:sldId id="2770" r:id="rId51"/>
    <p:sldId id="2771" r:id="rId52"/>
    <p:sldId id="2772" r:id="rId53"/>
    <p:sldId id="2773" r:id="rId54"/>
    <p:sldId id="2774" r:id="rId55"/>
    <p:sldId id="2775" r:id="rId56"/>
    <p:sldId id="2776" r:id="rId57"/>
    <p:sldId id="2777" r:id="rId58"/>
    <p:sldId id="2778" r:id="rId59"/>
    <p:sldId id="2369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66"/>
    <a:srgbClr val="FFCC00"/>
    <a:srgbClr val="FF0066"/>
    <a:srgbClr val="FF505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065" autoAdjust="0"/>
  </p:normalViewPr>
  <p:slideViewPr>
    <p:cSldViewPr>
      <p:cViewPr>
        <p:scale>
          <a:sx n="80" d="100"/>
          <a:sy n="80" d="100"/>
        </p:scale>
        <p:origin x="-1086" y="12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2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3F2FD-F30C-4FB8-9529-6093553D396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4F02DF-88AC-410B-885A-BEA2899AAB68}">
      <dgm:prSet phldrT="[Texto]"/>
      <dgm:spPr/>
      <dgm:t>
        <a:bodyPr/>
        <a:lstStyle/>
        <a:p>
          <a:r>
            <a:rPr lang="pt-BR" dirty="0" smtClean="0"/>
            <a:t>Opiniões</a:t>
          </a:r>
          <a:endParaRPr lang="pt-BR" dirty="0"/>
        </a:p>
      </dgm:t>
    </dgm:pt>
    <dgm:pt modelId="{C122F2E5-EA17-480A-A53A-F904D3CD881D}" type="parTrans" cxnId="{14A59A3E-0BD9-4736-8839-F1B732EEAB9C}">
      <dgm:prSet/>
      <dgm:spPr/>
      <dgm:t>
        <a:bodyPr/>
        <a:lstStyle/>
        <a:p>
          <a:endParaRPr lang="pt-BR"/>
        </a:p>
      </dgm:t>
    </dgm:pt>
    <dgm:pt modelId="{9506E62C-F963-4449-A692-D788296DD3F3}" type="sibTrans" cxnId="{14A59A3E-0BD9-4736-8839-F1B732EEAB9C}">
      <dgm:prSet/>
      <dgm:spPr/>
      <dgm:t>
        <a:bodyPr/>
        <a:lstStyle/>
        <a:p>
          <a:endParaRPr lang="pt-BR"/>
        </a:p>
      </dgm:t>
    </dgm:pt>
    <dgm:pt modelId="{7D2246D2-4667-4ABF-B1CF-DE269E5A99FB}">
      <dgm:prSet phldrT="[Texto]"/>
      <dgm:spPr>
        <a:solidFill>
          <a:srgbClr val="002060"/>
        </a:solidFill>
      </dgm:spPr>
      <dgm:t>
        <a:bodyPr/>
        <a:lstStyle/>
        <a:p>
          <a:r>
            <a:rPr lang="pt-BR" dirty="0" smtClean="0"/>
            <a:t>Pressupostos</a:t>
          </a:r>
          <a:endParaRPr lang="pt-BR" dirty="0"/>
        </a:p>
      </dgm:t>
    </dgm:pt>
    <dgm:pt modelId="{EC635BDF-42C3-4577-9681-361DE3FF050C}" type="parTrans" cxnId="{50E03D9E-1E60-4214-863D-FA84C35D477A}">
      <dgm:prSet/>
      <dgm:spPr/>
      <dgm:t>
        <a:bodyPr/>
        <a:lstStyle/>
        <a:p>
          <a:endParaRPr lang="pt-BR"/>
        </a:p>
      </dgm:t>
    </dgm:pt>
    <dgm:pt modelId="{2AE081AE-D6D4-4183-BBEF-28B8B116164D}" type="sibTrans" cxnId="{50E03D9E-1E60-4214-863D-FA84C35D477A}">
      <dgm:prSet/>
      <dgm:spPr/>
      <dgm:t>
        <a:bodyPr/>
        <a:lstStyle/>
        <a:p>
          <a:endParaRPr lang="pt-BR"/>
        </a:p>
      </dgm:t>
    </dgm:pt>
    <dgm:pt modelId="{D5FBF6F8-08DD-400D-8AEE-F0179F68AB76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Significados, propósitos e valores</a:t>
          </a:r>
          <a:endParaRPr lang="pt-BR" dirty="0"/>
        </a:p>
      </dgm:t>
    </dgm:pt>
    <dgm:pt modelId="{8D9F2C20-9BB3-4A96-BB85-C2BF31475872}" type="parTrans" cxnId="{5D5D96FF-D444-4DF8-8C64-8A4F47574855}">
      <dgm:prSet/>
      <dgm:spPr/>
      <dgm:t>
        <a:bodyPr/>
        <a:lstStyle/>
        <a:p>
          <a:endParaRPr lang="pt-BR"/>
        </a:p>
      </dgm:t>
    </dgm:pt>
    <dgm:pt modelId="{76924269-9012-44EE-B130-EAA270C0E5EF}" type="sibTrans" cxnId="{5D5D96FF-D444-4DF8-8C64-8A4F47574855}">
      <dgm:prSet/>
      <dgm:spPr/>
      <dgm:t>
        <a:bodyPr/>
        <a:lstStyle/>
        <a:p>
          <a:endParaRPr lang="pt-BR"/>
        </a:p>
      </dgm:t>
    </dgm:pt>
    <dgm:pt modelId="{3FDFDB8D-6717-4669-A593-F2A7C0631839}" type="pres">
      <dgm:prSet presAssocID="{38F3F2FD-F30C-4FB8-9529-6093553D396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6E4A7F-FA22-4CC4-898D-A57898531128}" type="pres">
      <dgm:prSet presAssocID="{38F3F2FD-F30C-4FB8-9529-6093553D3963}" presName="comp1" presStyleCnt="0"/>
      <dgm:spPr/>
    </dgm:pt>
    <dgm:pt modelId="{1E5CC356-5D64-48A7-A6E8-1D9E87EAB72F}" type="pres">
      <dgm:prSet presAssocID="{38F3F2FD-F30C-4FB8-9529-6093553D3963}" presName="circle1" presStyleLbl="node1" presStyleIdx="0" presStyleCnt="3"/>
      <dgm:spPr/>
      <dgm:t>
        <a:bodyPr/>
        <a:lstStyle/>
        <a:p>
          <a:endParaRPr lang="pt-BR"/>
        </a:p>
      </dgm:t>
    </dgm:pt>
    <dgm:pt modelId="{EDDD7077-FDCA-42DB-8792-AB355762DC19}" type="pres">
      <dgm:prSet presAssocID="{38F3F2FD-F30C-4FB8-9529-6093553D396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5C5CB5-4C8F-4C8E-ABA5-27F035252368}" type="pres">
      <dgm:prSet presAssocID="{38F3F2FD-F30C-4FB8-9529-6093553D3963}" presName="comp2" presStyleCnt="0"/>
      <dgm:spPr/>
    </dgm:pt>
    <dgm:pt modelId="{D5930082-4BF8-4291-8757-D267FAD23FCF}" type="pres">
      <dgm:prSet presAssocID="{38F3F2FD-F30C-4FB8-9529-6093553D3963}" presName="circle2" presStyleLbl="node1" presStyleIdx="1" presStyleCnt="3"/>
      <dgm:spPr/>
      <dgm:t>
        <a:bodyPr/>
        <a:lstStyle/>
        <a:p>
          <a:endParaRPr lang="pt-BR"/>
        </a:p>
      </dgm:t>
    </dgm:pt>
    <dgm:pt modelId="{27DA8BC8-9E39-465E-AB2D-4E62F0AAADC7}" type="pres">
      <dgm:prSet presAssocID="{38F3F2FD-F30C-4FB8-9529-6093553D396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CD571-79A1-4CAC-96E5-50D60D86DC88}" type="pres">
      <dgm:prSet presAssocID="{38F3F2FD-F30C-4FB8-9529-6093553D3963}" presName="comp3" presStyleCnt="0"/>
      <dgm:spPr/>
    </dgm:pt>
    <dgm:pt modelId="{8F5D5953-0C72-47A8-9EFB-B3B9029837B8}" type="pres">
      <dgm:prSet presAssocID="{38F3F2FD-F30C-4FB8-9529-6093553D3963}" presName="circle3" presStyleLbl="node1" presStyleIdx="2" presStyleCnt="3"/>
      <dgm:spPr/>
      <dgm:t>
        <a:bodyPr/>
        <a:lstStyle/>
        <a:p>
          <a:endParaRPr lang="pt-BR"/>
        </a:p>
      </dgm:t>
    </dgm:pt>
    <dgm:pt modelId="{1F343FDB-75F8-4EA1-9CDA-023A43F49F9E}" type="pres">
      <dgm:prSet presAssocID="{38F3F2FD-F30C-4FB8-9529-6093553D396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CF4E56-C66C-4271-84BE-9188003FDC79}" type="presOf" srcId="{7D2246D2-4667-4ABF-B1CF-DE269E5A99FB}" destId="{27DA8BC8-9E39-465E-AB2D-4E62F0AAADC7}" srcOrd="1" destOrd="0" presId="urn:microsoft.com/office/officeart/2005/8/layout/venn2"/>
    <dgm:cxn modelId="{D992FDC8-2446-4BFE-A1C1-27993AC63067}" type="presOf" srcId="{38F3F2FD-F30C-4FB8-9529-6093553D3963}" destId="{3FDFDB8D-6717-4669-A593-F2A7C0631839}" srcOrd="0" destOrd="0" presId="urn:microsoft.com/office/officeart/2005/8/layout/venn2"/>
    <dgm:cxn modelId="{5D5D96FF-D444-4DF8-8C64-8A4F47574855}" srcId="{38F3F2FD-F30C-4FB8-9529-6093553D3963}" destId="{D5FBF6F8-08DD-400D-8AEE-F0179F68AB76}" srcOrd="2" destOrd="0" parTransId="{8D9F2C20-9BB3-4A96-BB85-C2BF31475872}" sibTransId="{76924269-9012-44EE-B130-EAA270C0E5EF}"/>
    <dgm:cxn modelId="{E419576B-7903-48C5-9576-5463DE3FAE63}" type="presOf" srcId="{D5FBF6F8-08DD-400D-8AEE-F0179F68AB76}" destId="{1F343FDB-75F8-4EA1-9CDA-023A43F49F9E}" srcOrd="1" destOrd="0" presId="urn:microsoft.com/office/officeart/2005/8/layout/venn2"/>
    <dgm:cxn modelId="{6B794D7A-CB5B-4FD3-8BF9-20E54D14588F}" type="presOf" srcId="{7D2246D2-4667-4ABF-B1CF-DE269E5A99FB}" destId="{D5930082-4BF8-4291-8757-D267FAD23FCF}" srcOrd="0" destOrd="0" presId="urn:microsoft.com/office/officeart/2005/8/layout/venn2"/>
    <dgm:cxn modelId="{B8F618DE-DD56-424A-876A-538895623550}" type="presOf" srcId="{234F02DF-88AC-410B-885A-BEA2899AAB68}" destId="{1E5CC356-5D64-48A7-A6E8-1D9E87EAB72F}" srcOrd="0" destOrd="0" presId="urn:microsoft.com/office/officeart/2005/8/layout/venn2"/>
    <dgm:cxn modelId="{50E03D9E-1E60-4214-863D-FA84C35D477A}" srcId="{38F3F2FD-F30C-4FB8-9529-6093553D3963}" destId="{7D2246D2-4667-4ABF-B1CF-DE269E5A99FB}" srcOrd="1" destOrd="0" parTransId="{EC635BDF-42C3-4577-9681-361DE3FF050C}" sibTransId="{2AE081AE-D6D4-4183-BBEF-28B8B116164D}"/>
    <dgm:cxn modelId="{B021ADC4-AD2F-439C-8905-07C9D06CEF1C}" type="presOf" srcId="{234F02DF-88AC-410B-885A-BEA2899AAB68}" destId="{EDDD7077-FDCA-42DB-8792-AB355762DC19}" srcOrd="1" destOrd="0" presId="urn:microsoft.com/office/officeart/2005/8/layout/venn2"/>
    <dgm:cxn modelId="{37DCF604-BA83-4206-892E-386DD2DE28A5}" type="presOf" srcId="{D5FBF6F8-08DD-400D-8AEE-F0179F68AB76}" destId="{8F5D5953-0C72-47A8-9EFB-B3B9029837B8}" srcOrd="0" destOrd="0" presId="urn:microsoft.com/office/officeart/2005/8/layout/venn2"/>
    <dgm:cxn modelId="{14A59A3E-0BD9-4736-8839-F1B732EEAB9C}" srcId="{38F3F2FD-F30C-4FB8-9529-6093553D3963}" destId="{234F02DF-88AC-410B-885A-BEA2899AAB68}" srcOrd="0" destOrd="0" parTransId="{C122F2E5-EA17-480A-A53A-F904D3CD881D}" sibTransId="{9506E62C-F963-4449-A692-D788296DD3F3}"/>
    <dgm:cxn modelId="{B3132740-751B-4B08-B304-4557E193E9DE}" type="presParOf" srcId="{3FDFDB8D-6717-4669-A593-F2A7C0631839}" destId="{166E4A7F-FA22-4CC4-898D-A57898531128}" srcOrd="0" destOrd="0" presId="urn:microsoft.com/office/officeart/2005/8/layout/venn2"/>
    <dgm:cxn modelId="{E924C115-4106-4360-B7FE-57D90EEB7F54}" type="presParOf" srcId="{166E4A7F-FA22-4CC4-898D-A57898531128}" destId="{1E5CC356-5D64-48A7-A6E8-1D9E87EAB72F}" srcOrd="0" destOrd="0" presId="urn:microsoft.com/office/officeart/2005/8/layout/venn2"/>
    <dgm:cxn modelId="{72ACEFBB-13DA-4527-96AD-E820C99679B7}" type="presParOf" srcId="{166E4A7F-FA22-4CC4-898D-A57898531128}" destId="{EDDD7077-FDCA-42DB-8792-AB355762DC19}" srcOrd="1" destOrd="0" presId="urn:microsoft.com/office/officeart/2005/8/layout/venn2"/>
    <dgm:cxn modelId="{E67DDE17-8A10-4FD5-8D43-E1FC2030FBD1}" type="presParOf" srcId="{3FDFDB8D-6717-4669-A593-F2A7C0631839}" destId="{585C5CB5-4C8F-4C8E-ABA5-27F035252368}" srcOrd="1" destOrd="0" presId="urn:microsoft.com/office/officeart/2005/8/layout/venn2"/>
    <dgm:cxn modelId="{BD1F6221-CFB6-411F-A122-8858C6A25D7B}" type="presParOf" srcId="{585C5CB5-4C8F-4C8E-ABA5-27F035252368}" destId="{D5930082-4BF8-4291-8757-D267FAD23FCF}" srcOrd="0" destOrd="0" presId="urn:microsoft.com/office/officeart/2005/8/layout/venn2"/>
    <dgm:cxn modelId="{3292C49F-F141-4B8C-8C88-4FC3968C507B}" type="presParOf" srcId="{585C5CB5-4C8F-4C8E-ABA5-27F035252368}" destId="{27DA8BC8-9E39-465E-AB2D-4E62F0AAADC7}" srcOrd="1" destOrd="0" presId="urn:microsoft.com/office/officeart/2005/8/layout/venn2"/>
    <dgm:cxn modelId="{E8F5BD22-A4A2-44CF-816C-7BB33027640A}" type="presParOf" srcId="{3FDFDB8D-6717-4669-A593-F2A7C0631839}" destId="{022CD571-79A1-4CAC-96E5-50D60D86DC88}" srcOrd="2" destOrd="0" presId="urn:microsoft.com/office/officeart/2005/8/layout/venn2"/>
    <dgm:cxn modelId="{F1B80308-483D-444E-B484-CAC3797545E6}" type="presParOf" srcId="{022CD571-79A1-4CAC-96E5-50D60D86DC88}" destId="{8F5D5953-0C72-47A8-9EFB-B3B9029837B8}" srcOrd="0" destOrd="0" presId="urn:microsoft.com/office/officeart/2005/8/layout/venn2"/>
    <dgm:cxn modelId="{C8875CAA-D145-43C7-9E4D-258723B8916E}" type="presParOf" srcId="{022CD571-79A1-4CAC-96E5-50D60D86DC88}" destId="{1F343FDB-75F8-4EA1-9CDA-023A43F49F9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7FFBD-1E7D-4916-AEB7-066A6633A26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766DD2E-9D86-4B14-9471-76B74AAA8E6F}">
      <dgm:prSet phldrT="[Texto]" custT="1"/>
      <dgm:spPr/>
      <dgm:t>
        <a:bodyPr/>
        <a:lstStyle/>
        <a:p>
          <a:r>
            <a:rPr lang="pt-BR" sz="2400" dirty="0" smtClean="0"/>
            <a:t>Opiniões</a:t>
          </a:r>
          <a:endParaRPr lang="pt-BR" sz="2400" dirty="0"/>
        </a:p>
      </dgm:t>
    </dgm:pt>
    <dgm:pt modelId="{93FEE42C-F77A-40A4-94FB-058B1C1A84BE}" type="parTrans" cxnId="{CFF91DE3-FE7A-4C8E-9FA7-9F1B95C15682}">
      <dgm:prSet/>
      <dgm:spPr/>
      <dgm:t>
        <a:bodyPr/>
        <a:lstStyle/>
        <a:p>
          <a:endParaRPr lang="pt-BR" sz="1800"/>
        </a:p>
      </dgm:t>
    </dgm:pt>
    <dgm:pt modelId="{2B9EF2AF-94F1-42BF-B6A7-BE66AD591CA9}" type="sibTrans" cxnId="{CFF91DE3-FE7A-4C8E-9FA7-9F1B95C15682}">
      <dgm:prSet/>
      <dgm:spPr/>
      <dgm:t>
        <a:bodyPr/>
        <a:lstStyle/>
        <a:p>
          <a:endParaRPr lang="pt-BR" sz="1800"/>
        </a:p>
      </dgm:t>
    </dgm:pt>
    <dgm:pt modelId="{688A7093-7690-4A2F-BE0F-23A3A390CE19}">
      <dgm:prSet phldrT="[Texto]" custT="1"/>
      <dgm:spPr/>
      <dgm:t>
        <a:bodyPr/>
        <a:lstStyle/>
        <a:p>
          <a:r>
            <a:rPr lang="pt-BR" sz="2400" dirty="0" smtClean="0"/>
            <a:t>Significados</a:t>
          </a:r>
          <a:endParaRPr lang="pt-BR" sz="2400" dirty="0"/>
        </a:p>
      </dgm:t>
    </dgm:pt>
    <dgm:pt modelId="{B2D746DB-9171-4D89-BFB4-A32C6AFE7714}" type="parTrans" cxnId="{F057E7CE-5ABB-4371-B331-AE0E0B8B6062}">
      <dgm:prSet/>
      <dgm:spPr/>
      <dgm:t>
        <a:bodyPr/>
        <a:lstStyle/>
        <a:p>
          <a:endParaRPr lang="pt-BR" sz="1800"/>
        </a:p>
      </dgm:t>
    </dgm:pt>
    <dgm:pt modelId="{238E2274-49FB-4CF3-8F61-2959FDB47DEF}" type="sibTrans" cxnId="{F057E7CE-5ABB-4371-B331-AE0E0B8B6062}">
      <dgm:prSet/>
      <dgm:spPr/>
      <dgm:t>
        <a:bodyPr/>
        <a:lstStyle/>
        <a:p>
          <a:endParaRPr lang="pt-BR" sz="1800"/>
        </a:p>
      </dgm:t>
    </dgm:pt>
    <dgm:pt modelId="{7B93AB92-8950-494A-AE5D-0034F4038F0E}">
      <dgm:prSet phldrT="[Texto]" custT="1"/>
      <dgm:spPr/>
      <dgm:t>
        <a:bodyPr/>
        <a:lstStyle/>
        <a:p>
          <a:r>
            <a:rPr lang="pt-BR" sz="2400" dirty="0" smtClean="0"/>
            <a:t>Pressupostos</a:t>
          </a:r>
        </a:p>
        <a:p>
          <a:endParaRPr lang="pt-BR" sz="2400" dirty="0"/>
        </a:p>
      </dgm:t>
    </dgm:pt>
    <dgm:pt modelId="{5E3279FF-4413-4EF8-9FF4-CC5340DB1F77}" type="parTrans" cxnId="{3037F5F0-5450-4FD0-AD38-272282757967}">
      <dgm:prSet/>
      <dgm:spPr/>
      <dgm:t>
        <a:bodyPr/>
        <a:lstStyle/>
        <a:p>
          <a:endParaRPr lang="pt-BR" sz="1800"/>
        </a:p>
      </dgm:t>
    </dgm:pt>
    <dgm:pt modelId="{A965DBBC-C5A5-4B98-8620-D4DB2851C712}" type="sibTrans" cxnId="{3037F5F0-5450-4FD0-AD38-272282757967}">
      <dgm:prSet/>
      <dgm:spPr/>
      <dgm:t>
        <a:bodyPr/>
        <a:lstStyle/>
        <a:p>
          <a:endParaRPr lang="pt-BR" sz="1800"/>
        </a:p>
      </dgm:t>
    </dgm:pt>
    <dgm:pt modelId="{8046E744-96A2-4D83-B9F0-FD4016637C13}" type="pres">
      <dgm:prSet presAssocID="{26E7FFBD-1E7D-4916-AEB7-066A6633A264}" presName="arrowDiagram" presStyleCnt="0">
        <dgm:presLayoutVars>
          <dgm:chMax val="5"/>
          <dgm:dir/>
          <dgm:resizeHandles val="exact"/>
        </dgm:presLayoutVars>
      </dgm:prSet>
      <dgm:spPr/>
    </dgm:pt>
    <dgm:pt modelId="{BEEEBA17-38D1-48C2-901D-426D6BCD7458}" type="pres">
      <dgm:prSet presAssocID="{26E7FFBD-1E7D-4916-AEB7-066A6633A264}" presName="arrow" presStyleLbl="bgShp" presStyleIdx="0" presStyleCnt="1" custLinFactNeighborY="2990"/>
      <dgm:spPr/>
    </dgm:pt>
    <dgm:pt modelId="{33D3AE0B-20AC-4EC2-A6B7-6B3019F61C4A}" type="pres">
      <dgm:prSet presAssocID="{26E7FFBD-1E7D-4916-AEB7-066A6633A264}" presName="arrowDiagram3" presStyleCnt="0"/>
      <dgm:spPr/>
    </dgm:pt>
    <dgm:pt modelId="{F1CE47F9-934F-4659-846F-C35AA0F3DD67}" type="pres">
      <dgm:prSet presAssocID="{0766DD2E-9D86-4B14-9471-76B74AAA8E6F}" presName="bullet3a" presStyleLbl="node1" presStyleIdx="0" presStyleCnt="3"/>
      <dgm:spPr/>
    </dgm:pt>
    <dgm:pt modelId="{A5D8F339-9FAB-476C-8618-C2933AD49C80}" type="pres">
      <dgm:prSet presAssocID="{0766DD2E-9D86-4B14-9471-76B74AAA8E6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2598C-8883-4967-B666-82B2AB9F5321}" type="pres">
      <dgm:prSet presAssocID="{7B93AB92-8950-494A-AE5D-0034F4038F0E}" presName="bullet3b" presStyleLbl="node1" presStyleIdx="1" presStyleCnt="3" custLinFactNeighborX="9202" custLinFactNeighborY="9805"/>
      <dgm:spPr/>
    </dgm:pt>
    <dgm:pt modelId="{8F94223E-7F25-448B-ABDB-BDA242F942E8}" type="pres">
      <dgm:prSet presAssocID="{7B93AB92-8950-494A-AE5D-0034F4038F0E}" presName="textBox3b" presStyleLbl="revTx" presStyleIdx="1" presStyleCnt="3" custScaleX="141753" custLinFactNeighborY="96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77BD45-8B37-45DB-80CC-9BF3452D35FB}" type="pres">
      <dgm:prSet presAssocID="{688A7093-7690-4A2F-BE0F-23A3A390CE19}" presName="bullet3c" presStyleLbl="node1" presStyleIdx="2" presStyleCnt="3"/>
      <dgm:spPr/>
    </dgm:pt>
    <dgm:pt modelId="{002E75F8-347C-4A59-989C-A4FFB5299AF4}" type="pres">
      <dgm:prSet presAssocID="{688A7093-7690-4A2F-BE0F-23A3A390CE19}" presName="textBox3c" presStyleLbl="revTx" presStyleIdx="2" presStyleCnt="3" custScaleX="127620" custLinFactNeighborY="123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225FF1-8620-46AA-ACD0-8E7917342D2B}" type="presOf" srcId="{688A7093-7690-4A2F-BE0F-23A3A390CE19}" destId="{002E75F8-347C-4A59-989C-A4FFB5299AF4}" srcOrd="0" destOrd="0" presId="urn:microsoft.com/office/officeart/2005/8/layout/arrow2"/>
    <dgm:cxn modelId="{397DE802-00EE-41EC-809A-CAF97EB5981D}" type="presOf" srcId="{7B93AB92-8950-494A-AE5D-0034F4038F0E}" destId="{8F94223E-7F25-448B-ABDB-BDA242F942E8}" srcOrd="0" destOrd="0" presId="urn:microsoft.com/office/officeart/2005/8/layout/arrow2"/>
    <dgm:cxn modelId="{CFF91DE3-FE7A-4C8E-9FA7-9F1B95C15682}" srcId="{26E7FFBD-1E7D-4916-AEB7-066A6633A264}" destId="{0766DD2E-9D86-4B14-9471-76B74AAA8E6F}" srcOrd="0" destOrd="0" parTransId="{93FEE42C-F77A-40A4-94FB-058B1C1A84BE}" sibTransId="{2B9EF2AF-94F1-42BF-B6A7-BE66AD591CA9}"/>
    <dgm:cxn modelId="{25953F99-8618-4534-8469-4AB039BB6151}" type="presOf" srcId="{26E7FFBD-1E7D-4916-AEB7-066A6633A264}" destId="{8046E744-96A2-4D83-B9F0-FD4016637C13}" srcOrd="0" destOrd="0" presId="urn:microsoft.com/office/officeart/2005/8/layout/arrow2"/>
    <dgm:cxn modelId="{3037F5F0-5450-4FD0-AD38-272282757967}" srcId="{26E7FFBD-1E7D-4916-AEB7-066A6633A264}" destId="{7B93AB92-8950-494A-AE5D-0034F4038F0E}" srcOrd="1" destOrd="0" parTransId="{5E3279FF-4413-4EF8-9FF4-CC5340DB1F77}" sibTransId="{A965DBBC-C5A5-4B98-8620-D4DB2851C712}"/>
    <dgm:cxn modelId="{F057E7CE-5ABB-4371-B331-AE0E0B8B6062}" srcId="{26E7FFBD-1E7D-4916-AEB7-066A6633A264}" destId="{688A7093-7690-4A2F-BE0F-23A3A390CE19}" srcOrd="2" destOrd="0" parTransId="{B2D746DB-9171-4D89-BFB4-A32C6AFE7714}" sibTransId="{238E2274-49FB-4CF3-8F61-2959FDB47DEF}"/>
    <dgm:cxn modelId="{5B42580B-AFB2-484C-83E2-A733AEB9FE9F}" type="presOf" srcId="{0766DD2E-9D86-4B14-9471-76B74AAA8E6F}" destId="{A5D8F339-9FAB-476C-8618-C2933AD49C80}" srcOrd="0" destOrd="0" presId="urn:microsoft.com/office/officeart/2005/8/layout/arrow2"/>
    <dgm:cxn modelId="{3E5CBCF1-44CB-41D8-8189-808C66194EF2}" type="presParOf" srcId="{8046E744-96A2-4D83-B9F0-FD4016637C13}" destId="{BEEEBA17-38D1-48C2-901D-426D6BCD7458}" srcOrd="0" destOrd="0" presId="urn:microsoft.com/office/officeart/2005/8/layout/arrow2"/>
    <dgm:cxn modelId="{0BEFEB11-3F49-4882-BEE2-0946E10EC103}" type="presParOf" srcId="{8046E744-96A2-4D83-B9F0-FD4016637C13}" destId="{33D3AE0B-20AC-4EC2-A6B7-6B3019F61C4A}" srcOrd="1" destOrd="0" presId="urn:microsoft.com/office/officeart/2005/8/layout/arrow2"/>
    <dgm:cxn modelId="{8A54C8E3-7BB6-4062-A567-3568F0E5C53E}" type="presParOf" srcId="{33D3AE0B-20AC-4EC2-A6B7-6B3019F61C4A}" destId="{F1CE47F9-934F-4659-846F-C35AA0F3DD67}" srcOrd="0" destOrd="0" presId="urn:microsoft.com/office/officeart/2005/8/layout/arrow2"/>
    <dgm:cxn modelId="{84B4C3B7-614D-4F41-A87E-5420BFAD97CC}" type="presParOf" srcId="{33D3AE0B-20AC-4EC2-A6B7-6B3019F61C4A}" destId="{A5D8F339-9FAB-476C-8618-C2933AD49C80}" srcOrd="1" destOrd="0" presId="urn:microsoft.com/office/officeart/2005/8/layout/arrow2"/>
    <dgm:cxn modelId="{0DEF6AEA-8DA4-402A-BBAA-F1C09712A66B}" type="presParOf" srcId="{33D3AE0B-20AC-4EC2-A6B7-6B3019F61C4A}" destId="{21F2598C-8883-4967-B666-82B2AB9F5321}" srcOrd="2" destOrd="0" presId="urn:microsoft.com/office/officeart/2005/8/layout/arrow2"/>
    <dgm:cxn modelId="{A171F2F5-7032-4BD4-830C-29F7CDC1B9B2}" type="presParOf" srcId="{33D3AE0B-20AC-4EC2-A6B7-6B3019F61C4A}" destId="{8F94223E-7F25-448B-ABDB-BDA242F942E8}" srcOrd="3" destOrd="0" presId="urn:microsoft.com/office/officeart/2005/8/layout/arrow2"/>
    <dgm:cxn modelId="{59BD29AF-76B0-47B8-A1E1-B2BCB9F0D08B}" type="presParOf" srcId="{33D3AE0B-20AC-4EC2-A6B7-6B3019F61C4A}" destId="{D177BD45-8B37-45DB-80CC-9BF3452D35FB}" srcOrd="4" destOrd="0" presId="urn:microsoft.com/office/officeart/2005/8/layout/arrow2"/>
    <dgm:cxn modelId="{D286D197-D11D-45BF-81B1-530773B462A1}" type="presParOf" srcId="{33D3AE0B-20AC-4EC2-A6B7-6B3019F61C4A}" destId="{002E75F8-347C-4A59-989C-A4FFB5299AF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79B18C-09C4-404A-B83A-C48DF640CBF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C70497-8374-460B-87DD-C8AB411D8E5A}">
      <dgm:prSet phldrT="[Texto]"/>
      <dgm:spPr/>
      <dgm:t>
        <a:bodyPr/>
        <a:lstStyle/>
        <a:p>
          <a:endParaRPr lang="pt-BR" dirty="0"/>
        </a:p>
      </dgm:t>
    </dgm:pt>
    <dgm:pt modelId="{91C7AC25-B2AD-46FD-B625-3194B295B6C3}" type="sibTrans" cxnId="{AAD98A36-A831-4B2B-A73F-5F10631CA374}">
      <dgm:prSet/>
      <dgm:spPr/>
      <dgm:t>
        <a:bodyPr/>
        <a:lstStyle/>
        <a:p>
          <a:endParaRPr lang="pt-BR"/>
        </a:p>
      </dgm:t>
    </dgm:pt>
    <dgm:pt modelId="{5383D5F5-A560-4F3C-A35D-CF542298A8CD}" type="parTrans" cxnId="{AAD98A36-A831-4B2B-A73F-5F10631CA374}">
      <dgm:prSet/>
      <dgm:spPr/>
      <dgm:t>
        <a:bodyPr/>
        <a:lstStyle/>
        <a:p>
          <a:endParaRPr lang="pt-BR"/>
        </a:p>
      </dgm:t>
    </dgm:pt>
    <dgm:pt modelId="{54550497-9866-4C47-B6DA-E519510BC3F5}" type="pres">
      <dgm:prSet presAssocID="{3079B18C-09C4-404A-B83A-C48DF640CBFE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5D6D21C8-D13D-4CCE-BE93-065F6C506878}" type="pres">
      <dgm:prSet presAssocID="{59C70497-8374-460B-87DD-C8AB411D8E5A}" presName="noChildren" presStyleCnt="0"/>
      <dgm:spPr/>
    </dgm:pt>
    <dgm:pt modelId="{BC7EF261-C6CF-4013-9AF8-C1BC599F7941}" type="pres">
      <dgm:prSet presAssocID="{59C70497-8374-460B-87DD-C8AB411D8E5A}" presName="gap" presStyleCnt="0"/>
      <dgm:spPr/>
    </dgm:pt>
    <dgm:pt modelId="{05AE5EB2-3C82-4444-95F1-7E1D4932A971}" type="pres">
      <dgm:prSet presAssocID="{59C70497-8374-460B-87DD-C8AB411D8E5A}" presName="medCircle2" presStyleLbl="vennNode1" presStyleIdx="0" presStyleCnt="1"/>
      <dgm:spPr/>
    </dgm:pt>
    <dgm:pt modelId="{A5E3FDDF-99AB-4E29-BEE2-38166FEE0E4B}" type="pres">
      <dgm:prSet presAssocID="{59C70497-8374-460B-87DD-C8AB411D8E5A}" presName="txLvlOnly1" presStyleLbl="revTx" presStyleIdx="0" presStyleCnt="1" custScaleX="50932" custScaleY="190543" custLinFactY="50230" custLinFactNeighborX="-31212" custLinFactNeighborY="100000"/>
      <dgm:spPr/>
      <dgm:t>
        <a:bodyPr/>
        <a:lstStyle/>
        <a:p>
          <a:endParaRPr lang="pt-BR"/>
        </a:p>
      </dgm:t>
    </dgm:pt>
  </dgm:ptLst>
  <dgm:cxnLst>
    <dgm:cxn modelId="{0810897C-645A-4EAC-8772-FCA59365D676}" type="presOf" srcId="{3079B18C-09C4-404A-B83A-C48DF640CBFE}" destId="{54550497-9866-4C47-B6DA-E519510BC3F5}" srcOrd="0" destOrd="0" presId="urn:microsoft.com/office/officeart/2008/layout/VerticalCircleList"/>
    <dgm:cxn modelId="{AAD98A36-A831-4B2B-A73F-5F10631CA374}" srcId="{3079B18C-09C4-404A-B83A-C48DF640CBFE}" destId="{59C70497-8374-460B-87DD-C8AB411D8E5A}" srcOrd="0" destOrd="0" parTransId="{5383D5F5-A560-4F3C-A35D-CF542298A8CD}" sibTransId="{91C7AC25-B2AD-46FD-B625-3194B295B6C3}"/>
    <dgm:cxn modelId="{AEF0A88F-9A1B-4D73-A1F0-34E0B6110389}" type="presOf" srcId="{59C70497-8374-460B-87DD-C8AB411D8E5A}" destId="{A5E3FDDF-99AB-4E29-BEE2-38166FEE0E4B}" srcOrd="0" destOrd="0" presId="urn:microsoft.com/office/officeart/2008/layout/VerticalCircleList"/>
    <dgm:cxn modelId="{5EFEAF9B-4799-46C3-8B5D-408AB3488A2A}" type="presParOf" srcId="{54550497-9866-4C47-B6DA-E519510BC3F5}" destId="{5D6D21C8-D13D-4CCE-BE93-065F6C506878}" srcOrd="0" destOrd="0" presId="urn:microsoft.com/office/officeart/2008/layout/VerticalCircleList"/>
    <dgm:cxn modelId="{8AB898F6-124D-43BA-86FD-0657B23949FB}" type="presParOf" srcId="{5D6D21C8-D13D-4CCE-BE93-065F6C506878}" destId="{BC7EF261-C6CF-4013-9AF8-C1BC599F7941}" srcOrd="0" destOrd="0" presId="urn:microsoft.com/office/officeart/2008/layout/VerticalCircleList"/>
    <dgm:cxn modelId="{A58578C4-56E8-4A67-968D-35C16EA55BF2}" type="presParOf" srcId="{5D6D21C8-D13D-4CCE-BE93-065F6C506878}" destId="{05AE5EB2-3C82-4444-95F1-7E1D4932A971}" srcOrd="1" destOrd="0" presId="urn:microsoft.com/office/officeart/2008/layout/VerticalCircleList"/>
    <dgm:cxn modelId="{75AD898E-65FE-483F-A6F7-00FAF4B6FC8D}" type="presParOf" srcId="{5D6D21C8-D13D-4CCE-BE93-065F6C506878}" destId="{A5E3FDDF-99AB-4E29-BEE2-38166FEE0E4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CC356-5D64-48A7-A6E8-1D9E87EAB72F}">
      <dsp:nvSpPr>
        <dsp:cNvPr id="0" name=""/>
        <dsp:cNvSpPr/>
      </dsp:nvSpPr>
      <dsp:spPr>
        <a:xfrm>
          <a:off x="1152127" y="0"/>
          <a:ext cx="6624736" cy="6624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Opiniões</a:t>
          </a:r>
          <a:endParaRPr lang="pt-BR" sz="2800" kern="1200" dirty="0"/>
        </a:p>
      </dsp:txBody>
      <dsp:txXfrm>
        <a:off x="3306823" y="331236"/>
        <a:ext cx="2315345" cy="993710"/>
      </dsp:txXfrm>
    </dsp:sp>
    <dsp:sp modelId="{D5930082-4BF8-4291-8757-D267FAD23FCF}">
      <dsp:nvSpPr>
        <dsp:cNvPr id="0" name=""/>
        <dsp:cNvSpPr/>
      </dsp:nvSpPr>
      <dsp:spPr>
        <a:xfrm>
          <a:off x="1980219" y="1656183"/>
          <a:ext cx="4968552" cy="496855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Pressupostos</a:t>
          </a:r>
          <a:endParaRPr lang="pt-BR" sz="2800" kern="1200" dirty="0"/>
        </a:p>
      </dsp:txBody>
      <dsp:txXfrm>
        <a:off x="3306823" y="1966718"/>
        <a:ext cx="2315345" cy="931603"/>
      </dsp:txXfrm>
    </dsp:sp>
    <dsp:sp modelId="{8F5D5953-0C72-47A8-9EFB-B3B9029837B8}">
      <dsp:nvSpPr>
        <dsp:cNvPr id="0" name=""/>
        <dsp:cNvSpPr/>
      </dsp:nvSpPr>
      <dsp:spPr>
        <a:xfrm>
          <a:off x="2808312" y="3312368"/>
          <a:ext cx="3312368" cy="331236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Significados, propósitos e valores</a:t>
          </a:r>
          <a:endParaRPr lang="pt-BR" sz="2800" kern="1200" dirty="0"/>
        </a:p>
      </dsp:txBody>
      <dsp:txXfrm>
        <a:off x="3293397" y="4140460"/>
        <a:ext cx="2342197" cy="1656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EBA17-38D1-48C2-901D-426D6BCD7458}">
      <dsp:nvSpPr>
        <dsp:cNvPr id="0" name=""/>
        <dsp:cNvSpPr/>
      </dsp:nvSpPr>
      <dsp:spPr>
        <a:xfrm>
          <a:off x="0" y="1188142"/>
          <a:ext cx="5238582" cy="32741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E47F9-934F-4659-846F-C35AA0F3DD67}">
      <dsp:nvSpPr>
        <dsp:cNvPr id="0" name=""/>
        <dsp:cNvSpPr/>
      </dsp:nvSpPr>
      <dsp:spPr>
        <a:xfrm>
          <a:off x="665299" y="3350039"/>
          <a:ext cx="136203" cy="136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8F339-9FAB-476C-8618-C2933AD49C80}">
      <dsp:nvSpPr>
        <dsp:cNvPr id="0" name=""/>
        <dsp:cNvSpPr/>
      </dsp:nvSpPr>
      <dsp:spPr>
        <a:xfrm>
          <a:off x="733401" y="3418141"/>
          <a:ext cx="1220589" cy="946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7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Opiniões</a:t>
          </a:r>
          <a:endParaRPr lang="pt-BR" sz="2400" kern="1200" dirty="0"/>
        </a:p>
      </dsp:txBody>
      <dsp:txXfrm>
        <a:off x="733401" y="3418141"/>
        <a:ext cx="1220589" cy="946218"/>
      </dsp:txXfrm>
    </dsp:sp>
    <dsp:sp modelId="{21F2598C-8883-4967-B666-82B2AB9F5321}">
      <dsp:nvSpPr>
        <dsp:cNvPr id="0" name=""/>
        <dsp:cNvSpPr/>
      </dsp:nvSpPr>
      <dsp:spPr>
        <a:xfrm>
          <a:off x="1890211" y="2484276"/>
          <a:ext cx="246213" cy="246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4223E-7F25-448B-ABDB-BDA242F942E8}">
      <dsp:nvSpPr>
        <dsp:cNvPr id="0" name=""/>
        <dsp:cNvSpPr/>
      </dsp:nvSpPr>
      <dsp:spPr>
        <a:xfrm>
          <a:off x="1728189" y="2755387"/>
          <a:ext cx="1782203" cy="1781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6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Pressupostos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</dsp:txBody>
      <dsp:txXfrm>
        <a:off x="1728189" y="2755387"/>
        <a:ext cx="1782203" cy="1781117"/>
      </dsp:txXfrm>
    </dsp:sp>
    <dsp:sp modelId="{D177BD45-8B37-45DB-80CC-9BF3452D35FB}">
      <dsp:nvSpPr>
        <dsp:cNvPr id="0" name=""/>
        <dsp:cNvSpPr/>
      </dsp:nvSpPr>
      <dsp:spPr>
        <a:xfrm>
          <a:off x="3313403" y="1918596"/>
          <a:ext cx="340507" cy="340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E75F8-347C-4A59-989C-A4FFB5299AF4}">
      <dsp:nvSpPr>
        <dsp:cNvPr id="0" name=""/>
        <dsp:cNvSpPr/>
      </dsp:nvSpPr>
      <dsp:spPr>
        <a:xfrm>
          <a:off x="3310029" y="2369011"/>
          <a:ext cx="1604514" cy="227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42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Significados</a:t>
          </a:r>
          <a:endParaRPr lang="pt-BR" sz="2400" kern="1200" dirty="0"/>
        </a:p>
      </dsp:txBody>
      <dsp:txXfrm>
        <a:off x="3310029" y="2369011"/>
        <a:ext cx="1604514" cy="2275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E5EB2-3C82-4444-95F1-7E1D4932A971}">
      <dsp:nvSpPr>
        <dsp:cNvPr id="0" name=""/>
        <dsp:cNvSpPr/>
      </dsp:nvSpPr>
      <dsp:spPr>
        <a:xfrm>
          <a:off x="560215" y="1218434"/>
          <a:ext cx="611131" cy="6111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E3FDDF-99AB-4E29-BEE2-38166FEE0E4B}">
      <dsp:nvSpPr>
        <dsp:cNvPr id="0" name=""/>
        <dsp:cNvSpPr/>
      </dsp:nvSpPr>
      <dsp:spPr>
        <a:xfrm>
          <a:off x="648037" y="1859868"/>
          <a:ext cx="1660695" cy="116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400" kern="1200" dirty="0"/>
        </a:p>
      </dsp:txBody>
      <dsp:txXfrm>
        <a:off x="648037" y="1859868"/>
        <a:ext cx="1660695" cy="116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27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5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27/04/2016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67HA4YM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folha.uol.com.br/dw/2013/09/1348371-premiado-em-brasilia-outro-sertao-retrata-guimaraes-rosa-na-alemanha-nazista.shtml" TargetMode="External"/><Relationship Id="rId2" Type="http://schemas.openxmlformats.org/officeDocument/2006/relationships/hyperlink" Target="https://www.youtube.com/watch?v=k-EIJzB1MH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U2iWZEYbK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Filosofia </a:t>
            </a:r>
            <a:r>
              <a:rPr lang="pt-BR" sz="7200" dirty="0" smtClean="0">
                <a:solidFill>
                  <a:schemeClr val="bg1"/>
                </a:solidFill>
              </a:rPr>
              <a:t>RAD1607</a:t>
            </a:r>
          </a:p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Capítulo 2</a:t>
            </a:r>
            <a:endParaRPr lang="pt-BR" sz="5400" dirty="0" smtClean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www.youtube.com/watch?v=AS67HA4YMCs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2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6" name="Picture 4" descr="http://laughingsquid.com/wp-content/uploads/2013/06/intricate-geometric-sand-patterns-formed-by-s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140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cosmos atua </a:t>
            </a:r>
            <a:r>
              <a:rPr lang="pt-BR" dirty="0"/>
              <a:t>um todo racional = </a:t>
            </a:r>
            <a:r>
              <a:rPr lang="pt-BR" dirty="0" smtClean="0"/>
              <a:t>LÓGOS</a:t>
            </a:r>
          </a:p>
          <a:p>
            <a:pPr lvl="1"/>
            <a:r>
              <a:rPr lang="pt-BR" dirty="0" smtClean="0"/>
              <a:t>É por isso que, por meio da nossa razão, podemos exercitar a teoria (contemplar o essencial das coisas) </a:t>
            </a:r>
          </a:p>
          <a:p>
            <a:pPr lvl="1"/>
            <a:r>
              <a:rPr lang="pt-BR" dirty="0" smtClean="0"/>
              <a:t>E compreendermos e decifrarmos a racionalidade presente nas coisas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1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totalidade do mundo é divina</a:t>
            </a:r>
          </a:p>
          <a:p>
            <a:pPr lvl="1"/>
            <a:r>
              <a:rPr lang="pt-BR" dirty="0" err="1" smtClean="0"/>
              <a:t>Panteismo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8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conquistar a felicidade e a vida boa, é necessário encontrar o teu “lugar” no cosmos, no universo ordenado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4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Transcendente</a:t>
            </a:r>
          </a:p>
          <a:p>
            <a:pPr lvl="1"/>
            <a:r>
              <a:rPr lang="pt-BR" dirty="0" smtClean="0"/>
              <a:t>As religiões que acreditam que Deus está num além, “fora” do universo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Imanente</a:t>
            </a:r>
          </a:p>
          <a:p>
            <a:pPr lvl="1"/>
            <a:r>
              <a:rPr lang="pt-BR" dirty="0" smtClean="0"/>
              <a:t>O Deus dos estoicos é a estrutura harmoniosa do universo </a:t>
            </a:r>
          </a:p>
          <a:p>
            <a:pPr lvl="1"/>
            <a:r>
              <a:rPr lang="pt-BR" dirty="0" smtClean="0"/>
              <a:t>é um Deus que está em relação com o universo</a:t>
            </a:r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53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ética dos estoicos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o universo (a natureza inteira) é visto como harmonioso</a:t>
            </a:r>
          </a:p>
          <a:p>
            <a:pPr lvl="1"/>
            <a:r>
              <a:rPr lang="pt-BR" dirty="0" smtClean="0"/>
              <a:t>Ele serve como modelo de conduta para as pessoas</a:t>
            </a:r>
          </a:p>
          <a:p>
            <a:endParaRPr lang="pt-BR" dirty="0"/>
          </a:p>
          <a:p>
            <a:r>
              <a:rPr lang="pt-BR" dirty="0" smtClean="0"/>
              <a:t>Imitar a natureza nas artes, na moral e na política</a:t>
            </a:r>
          </a:p>
        </p:txBody>
      </p:sp>
    </p:spTree>
    <p:extLst>
      <p:ext uri="{BB962C8B-B14F-4D97-AF65-F5344CB8AC3E}">
        <p14:creationId xmlns:p14="http://schemas.microsoft.com/office/powerpoint/2010/main" val="40678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pt-BR" i="1" dirty="0" smtClean="0"/>
              <a:t>“A filosofia busca um sentido para este mundo que nos cerca,</a:t>
            </a:r>
          </a:p>
          <a:p>
            <a:r>
              <a:rPr lang="pt-BR" i="1" dirty="0"/>
              <a:t>e</a:t>
            </a:r>
            <a:r>
              <a:rPr lang="pt-BR" i="1" dirty="0" smtClean="0"/>
              <a:t>lementos que nos permitam nele inscrever nossa existência”</a:t>
            </a:r>
          </a:p>
        </p:txBody>
      </p:sp>
    </p:spTree>
    <p:extLst>
      <p:ext uri="{BB962C8B-B14F-4D97-AF65-F5344CB8AC3E}">
        <p14:creationId xmlns:p14="http://schemas.microsoft.com/office/powerpoint/2010/main" val="12279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3.bp.blogspot.com/_4oh8dP06XEQ/S10w2W2uQ_I/AAAAAAAAAEU/XeGxACIfRPU/S692/violao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281025" cy="41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</a:t>
            </a:r>
            <a:r>
              <a:rPr lang="pt-BR" dirty="0"/>
              <a:t>para a próxima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8820472" cy="4708525"/>
          </a:xfrm>
        </p:spPr>
        <p:txBody>
          <a:bodyPr>
            <a:normAutofit/>
          </a:bodyPr>
          <a:lstStyle/>
          <a:p>
            <a:r>
              <a:rPr lang="pt-BR" dirty="0" smtClean="0"/>
              <a:t>Ver este vídeo e este texto:</a:t>
            </a:r>
            <a:endParaRPr lang="pt-BR" dirty="0"/>
          </a:p>
          <a:p>
            <a:pPr lvl="1"/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vimeo.com/74856362</a:t>
            </a:r>
          </a:p>
          <a:p>
            <a:pPr lvl="1"/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www1.folha.uol.com.br/dw/2013/09/1348371-premiado-em-brasilia-outro-sertao-retrata-guimaraes-rosa-na-alemanha-nazista.shtml</a:t>
            </a:r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Argumente </a:t>
            </a:r>
            <a:r>
              <a:rPr lang="pt-BR" dirty="0" smtClean="0"/>
              <a:t>em que medida </a:t>
            </a:r>
            <a:r>
              <a:rPr lang="pt-BR" dirty="0" smtClean="0"/>
              <a:t>este vídeo e este texto </a:t>
            </a:r>
            <a:r>
              <a:rPr lang="pt-BR" dirty="0" smtClean="0"/>
              <a:t>se relacionam com o capítulo 3 do livro de Luc Ferry</a:t>
            </a:r>
          </a:p>
        </p:txBody>
      </p:sp>
    </p:spTree>
    <p:extLst>
      <p:ext uri="{BB962C8B-B14F-4D97-AF65-F5344CB8AC3E}">
        <p14:creationId xmlns:p14="http://schemas.microsoft.com/office/powerpoint/2010/main" val="35987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Justiça é entendida como justeza</a:t>
            </a:r>
          </a:p>
          <a:p>
            <a:r>
              <a:rPr lang="pt-BR" dirty="0" smtClean="0"/>
              <a:t>Como um </a:t>
            </a:r>
            <a:r>
              <a:rPr lang="pt-BR" i="1" dirty="0" err="1" smtClean="0"/>
              <a:t>luthier</a:t>
            </a:r>
            <a:r>
              <a:rPr lang="pt-BR" dirty="0" smtClean="0"/>
              <a:t> ajusta uma peça de madeira num conjunto maior como um violino</a:t>
            </a:r>
          </a:p>
          <a:p>
            <a:endParaRPr lang="pt-BR" dirty="0"/>
          </a:p>
          <a:p>
            <a:r>
              <a:rPr lang="pt-BR" dirty="0" smtClean="0"/>
              <a:t>Devemos tentar nos ajustar à ordem harmoniosa e boa que a </a:t>
            </a:r>
            <a:r>
              <a:rPr lang="pt-BR" i="1" dirty="0" err="1" smtClean="0"/>
              <a:t>theoria</a:t>
            </a:r>
            <a:r>
              <a:rPr lang="pt-BR" dirty="0" smtClean="0"/>
              <a:t> nos mostrou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s2.glbimg.com/T-DBJIvy-kSk9_uOIbT7dTp8SBxBnh4RO_BHZmeAWf1Ioz-HdGixxa_8qOZvMp3w/s.glbimg.com/jo/g1/f/original/2012/07/17/luth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0664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Cícero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“Aquele que quer viver de acordo com a natureza, deve partir da visão de conjunto do mundo e da providência”</a:t>
            </a:r>
            <a:endParaRPr lang="pt-BR" i="1" dirty="0"/>
          </a:p>
        </p:txBody>
      </p:sp>
      <p:sp>
        <p:nvSpPr>
          <p:cNvPr id="4" name="Retângulo 3"/>
          <p:cNvSpPr/>
          <p:nvPr/>
        </p:nvSpPr>
        <p:spPr>
          <a:xfrm>
            <a:off x="2286000" y="5479832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Goldratt</a:t>
            </a:r>
            <a:endParaRPr lang="pt-BR" dirty="0" smtClean="0"/>
          </a:p>
          <a:p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www.youtube.com/watch?v=jU2iWZEYbKA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7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sabedoria dos estoicos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prática da sabedoria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morte não é para ser temida</a:t>
            </a:r>
          </a:p>
          <a:p>
            <a:endParaRPr lang="pt-BR" dirty="0"/>
          </a:p>
          <a:p>
            <a:r>
              <a:rPr lang="pt-BR" dirty="0" smtClean="0"/>
              <a:t>Ela é apenas uma passagem, uma transformação</a:t>
            </a:r>
          </a:p>
          <a:p>
            <a:pPr lvl="1"/>
            <a:r>
              <a:rPr lang="pt-BR" dirty="0" smtClean="0"/>
              <a:t>Um modo de ser diferente, não um aniquilamento</a:t>
            </a:r>
          </a:p>
          <a:p>
            <a:endParaRPr lang="pt-BR" dirty="0"/>
          </a:p>
          <a:p>
            <a:r>
              <a:rPr lang="pt-BR" dirty="0" smtClean="0"/>
              <a:t>Somos um fragmento eterno do cosmos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9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Aurélio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 smtClean="0"/>
              <a:t>“Tu existes como parte:</a:t>
            </a:r>
          </a:p>
          <a:p>
            <a:pPr marL="0" indent="0">
              <a:buNone/>
            </a:pPr>
            <a:r>
              <a:rPr lang="pt-BR" i="1" dirty="0"/>
              <a:t>t</a:t>
            </a:r>
            <a:r>
              <a:rPr lang="pt-BR" i="1" dirty="0" smtClean="0"/>
              <a:t>u desapareces no todo que te produziu</a:t>
            </a:r>
          </a:p>
          <a:p>
            <a:pPr marL="0" indent="0">
              <a:buNone/>
            </a:pPr>
            <a:r>
              <a:rPr lang="pt-BR" i="1" dirty="0"/>
              <a:t>o</a:t>
            </a:r>
            <a:r>
              <a:rPr lang="pt-BR" i="1" dirty="0" smtClean="0"/>
              <a:t>u melhor, por transformação, tu serás colhido na razão seminal”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9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Epicteto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“Tu te lamentarás... ao procurar sempre fora de ti a felicidade que jamais poderás encontrar;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é porque procuras onde ela não está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e que deixas de procurar onde ela está”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222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Amor </a:t>
            </a:r>
            <a:r>
              <a:rPr lang="pt-BR" i="1" dirty="0" err="1" smtClean="0"/>
              <a:t>fati</a:t>
            </a:r>
            <a:r>
              <a:rPr lang="pt-BR" i="1" dirty="0" smtClean="0"/>
              <a:t> </a:t>
            </a:r>
            <a:r>
              <a:rPr lang="pt-BR" dirty="0" smtClean="0"/>
              <a:t>– amor do real tal como ele é</a:t>
            </a:r>
          </a:p>
          <a:p>
            <a:endParaRPr lang="pt-BR" dirty="0"/>
          </a:p>
          <a:p>
            <a:r>
              <a:rPr lang="pt-BR" dirty="0" smtClean="0"/>
              <a:t>Para </a:t>
            </a:r>
            <a:r>
              <a:rPr lang="pt-BR" dirty="0" err="1" smtClean="0"/>
              <a:t>Epicteto</a:t>
            </a:r>
            <a:r>
              <a:rPr lang="pt-BR" dirty="0" smtClean="0"/>
              <a:t>, a vida boa é a existência que aceita o mundo tal como ele é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3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p2.trrsf.com/image/fget/cf/619/464/img.terra.com.br/i/2011/07/29/1971121-4118-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" y="-27778"/>
            <a:ext cx="9131657" cy="68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pt-BR" dirty="0"/>
              <a:t>Contemplar o mundo como ele é</a:t>
            </a:r>
          </a:p>
          <a:p>
            <a:pPr lvl="1"/>
            <a:r>
              <a:rPr lang="pt-BR" dirty="0"/>
              <a:t>Momentos de “graça</a:t>
            </a:r>
            <a:r>
              <a:rPr lang="pt-BR" dirty="0" smtClean="0"/>
              <a:t>” a serem multiplicados</a:t>
            </a:r>
          </a:p>
          <a:p>
            <a:pPr lvl="1"/>
            <a:endParaRPr lang="pt-BR" dirty="0"/>
          </a:p>
          <a:p>
            <a:r>
              <a:rPr lang="pt-BR" dirty="0" smtClean="0"/>
              <a:t>A felicidade é a mudança dos nossos desejos</a:t>
            </a:r>
          </a:p>
          <a:p>
            <a:pPr lvl="1"/>
            <a:r>
              <a:rPr lang="pt-BR" dirty="0" smtClean="0"/>
              <a:t>E não a mudança da ordem do mundo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6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861048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Capítulo 2 – Os estoicos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 smtClean="0"/>
              <a:t>Há momentos de graça na vida </a:t>
            </a:r>
          </a:p>
          <a:p>
            <a:r>
              <a:rPr lang="pt-BR" i="1" dirty="0" smtClean="0"/>
              <a:t>Instantes em que temos o sentimento raro de estarmos enfim reconciliados com o mundo</a:t>
            </a:r>
          </a:p>
          <a:p>
            <a:pPr lvl="1"/>
            <a:r>
              <a:rPr lang="pt-BR" dirty="0" smtClean="0"/>
              <a:t>Uma viagem, </a:t>
            </a:r>
          </a:p>
          <a:p>
            <a:pPr lvl="1"/>
            <a:r>
              <a:rPr lang="pt-BR" dirty="0" smtClean="0"/>
              <a:t>um sol poente, </a:t>
            </a:r>
          </a:p>
          <a:p>
            <a:pPr lvl="1"/>
            <a:r>
              <a:rPr lang="pt-BR" dirty="0" smtClean="0"/>
              <a:t>um estado amoroso, </a:t>
            </a:r>
          </a:p>
          <a:p>
            <a:pPr lvl="1"/>
            <a:r>
              <a:rPr lang="pt-BR" dirty="0" smtClean="0"/>
              <a:t>um sentimento calmo, </a:t>
            </a:r>
          </a:p>
          <a:p>
            <a:pPr lvl="1"/>
            <a:r>
              <a:rPr lang="pt-BR" dirty="0" smtClean="0"/>
              <a:t>a serenidade que acompanha um momento de criação</a:t>
            </a:r>
          </a:p>
          <a:p>
            <a:endParaRPr lang="pt-BR" i="1" dirty="0"/>
          </a:p>
          <a:p>
            <a:endParaRPr lang="pt-BR" i="1" dirty="0" smtClean="0"/>
          </a:p>
          <a:p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2721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8270" y="1635403"/>
            <a:ext cx="4258226" cy="517797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É quando a coincidência entre nós e o mundo que nos cerca se torna perfeita</a:t>
            </a:r>
          </a:p>
          <a:p>
            <a:pPr lvl="1">
              <a:lnSpc>
                <a:spcPct val="150000"/>
              </a:lnSpc>
            </a:pPr>
            <a:r>
              <a:rPr lang="pt-BR" i="1" dirty="0"/>
              <a:t>d</a:t>
            </a:r>
            <a:r>
              <a:rPr lang="pt-BR" i="1" dirty="0" smtClean="0"/>
              <a:t>e repente o tempo parece anulado</a:t>
            </a:r>
          </a:p>
          <a:p>
            <a:pPr lvl="1">
              <a:lnSpc>
                <a:spcPct val="150000"/>
              </a:lnSpc>
            </a:pPr>
            <a:r>
              <a:rPr lang="pt-BR" i="1" dirty="0"/>
              <a:t>d</a:t>
            </a:r>
            <a:r>
              <a:rPr lang="pt-BR" i="1" dirty="0" smtClean="0"/>
              <a:t>ando lugar a um presente que parece durar</a:t>
            </a:r>
          </a:p>
          <a:p>
            <a:pPr>
              <a:lnSpc>
                <a:spcPct val="150000"/>
              </a:lnSpc>
            </a:pPr>
            <a:endParaRPr lang="pt-BR" i="1" dirty="0"/>
          </a:p>
          <a:p>
            <a:pPr>
              <a:lnSpc>
                <a:spcPct val="150000"/>
              </a:lnSpc>
            </a:pPr>
            <a:endParaRPr lang="pt-BR" i="1" dirty="0" smtClean="0"/>
          </a:p>
          <a:p>
            <a:pPr>
              <a:lnSpc>
                <a:spcPct val="150000"/>
              </a:lnSpc>
            </a:pPr>
            <a:endParaRPr lang="pt-BR" i="1" dirty="0" smtClean="0"/>
          </a:p>
        </p:txBody>
      </p:sp>
      <p:pic>
        <p:nvPicPr>
          <p:cNvPr id="4098" name="Picture 2" descr="http://2.bp.blogspot.com/-PpuNyMVz5EM/TY_BLloqBHI/AAAAAAAAAfs/inCjs8LrPRk/s1600/ampulh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64" y="1635402"/>
            <a:ext cx="4708848" cy="47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/>
          </a:p>
          <a:p>
            <a:endParaRPr lang="pt-BR" i="1" dirty="0" smtClean="0"/>
          </a:p>
          <a:p>
            <a:endParaRPr lang="pt-BR" i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2852936"/>
            <a:ext cx="8003232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Você teve algum momento assim na tua vida?</a:t>
            </a:r>
          </a:p>
          <a:p>
            <a:endParaRPr lang="pt-B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Qual?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Em que situação?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545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Aurélio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 smtClean="0"/>
              <a:t>“É preciso realizar cada ação da vida como se fosse a última”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564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353108" cy="37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ssets.inhabitat.com/wp-content/blogs.dir/1/files/2010/12/william-mc-donough-ford-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" y="2276872"/>
            <a:ext cx="708918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heecologist.org/siteimage/scale/330/2000/77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88" y="-243408"/>
            <a:ext cx="3888432" cy="29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80312" y="2852936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William </a:t>
            </a:r>
            <a:r>
              <a:rPr lang="pt-BR" dirty="0" err="1"/>
              <a:t>McDonough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077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arup.com/~/media/Images/Projects/R/Recology_San_Francisco/Recology800x600.ashx?mh=800&amp;mw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nservationmagazine.org/wordpress/wp-content/uploads/2011/11/Rice-Padd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7244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166" y="620688"/>
            <a:ext cx="6000792" cy="1143000"/>
          </a:xfrm>
        </p:spPr>
        <p:txBody>
          <a:bodyPr>
            <a:noAutofit/>
          </a:bodyPr>
          <a:lstStyle/>
          <a:p>
            <a:r>
              <a:rPr lang="pt-BR" sz="3800" dirty="0" smtClean="0"/>
              <a:t>Peter </a:t>
            </a:r>
            <a:r>
              <a:rPr lang="pt-BR" sz="3800" dirty="0" err="1" smtClean="0"/>
              <a:t>Senge</a:t>
            </a:r>
            <a:r>
              <a:rPr lang="pt-BR" sz="3800" dirty="0" smtClean="0"/>
              <a:t> criou o </a:t>
            </a:r>
            <a:br>
              <a:rPr lang="pt-BR" sz="3800" dirty="0" smtClean="0"/>
            </a:br>
            <a:r>
              <a:rPr lang="pt-BR" sz="3800" dirty="0" smtClean="0"/>
              <a:t>“Projeto Diálogo” no MIT</a:t>
            </a:r>
            <a:endParaRPr lang="pt-BR" sz="3800" dirty="0"/>
          </a:p>
        </p:txBody>
      </p:sp>
      <p:pic>
        <p:nvPicPr>
          <p:cNvPr id="2052" name="Picture 4" descr="Peter Senge, a senior lecturer at 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2221722" cy="30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www.best-masters.com/logo_ecole/5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86697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itsloan.mit.edu/shared/ods/images/?PersonID=413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2110515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ages.betterworldbooks.com/038/Dialogue-97803854799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2016224" cy="31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800" dirty="0" smtClean="0"/>
              <a:t>David </a:t>
            </a:r>
            <a:r>
              <a:rPr lang="pt-BR" sz="3800" dirty="0" err="1" smtClean="0"/>
              <a:t>Bohm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8908" y="1772816"/>
            <a:ext cx="4651564" cy="35925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Física Quântica</a:t>
            </a:r>
          </a:p>
          <a:p>
            <a:r>
              <a:rPr lang="pt-BR" dirty="0" smtClean="0"/>
              <a:t>A relação entre o todo e as partes</a:t>
            </a:r>
          </a:p>
          <a:p>
            <a:endParaRPr lang="pt-BR" dirty="0" smtClean="0"/>
          </a:p>
          <a:p>
            <a:r>
              <a:rPr lang="pt-BR" dirty="0" smtClean="0"/>
              <a:t>Preocupado com</a:t>
            </a:r>
          </a:p>
          <a:p>
            <a:pPr lvl="1"/>
            <a:r>
              <a:rPr lang="pt-BR" sz="2400" dirty="0" smtClean="0"/>
              <a:t>conflitos mundiais  </a:t>
            </a:r>
          </a:p>
          <a:p>
            <a:pPr lvl="1"/>
            <a:r>
              <a:rPr lang="pt-BR" sz="2400" dirty="0" smtClean="0"/>
              <a:t>catástrofes ambientais</a:t>
            </a:r>
            <a:endParaRPr lang="pt-BR" sz="2400" dirty="0"/>
          </a:p>
          <a:p>
            <a:endParaRPr lang="pt-BR" dirty="0"/>
          </a:p>
        </p:txBody>
      </p:sp>
      <p:pic>
        <p:nvPicPr>
          <p:cNvPr id="10242" name="Picture 2" descr="http://phulme.files.wordpress.com/2012/12/bo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5" y="1196752"/>
            <a:ext cx="3599889" cy="54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Zenão de </a:t>
            </a:r>
            <a:r>
              <a:rPr lang="pt-BR" dirty="0" err="1" smtClean="0"/>
              <a:t>Cítio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747" y="2319336"/>
            <a:ext cx="4402832" cy="4525963"/>
          </a:xfrm>
        </p:spPr>
        <p:txBody>
          <a:bodyPr/>
          <a:lstStyle/>
          <a:p>
            <a:r>
              <a:rPr lang="pt-BR" dirty="0" smtClean="0"/>
              <a:t>Fundador da escola estoica</a:t>
            </a:r>
            <a:endParaRPr lang="pt-BR" dirty="0"/>
          </a:p>
        </p:txBody>
      </p:sp>
      <p:pic>
        <p:nvPicPr>
          <p:cNvPr id="1026" name="Picture 2" descr="Zeno of Ci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79" y="817056"/>
            <a:ext cx="419574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3808" y="1988840"/>
            <a:ext cx="619268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Diálogo” vem </a:t>
            </a:r>
            <a:r>
              <a:rPr lang="pt-BR" dirty="0" smtClean="0"/>
              <a:t>do grego</a:t>
            </a:r>
            <a:endParaRPr lang="pt-BR" i="1" dirty="0"/>
          </a:p>
          <a:p>
            <a:pPr lvl="1"/>
            <a:r>
              <a:rPr lang="pt-BR" sz="3000" i="1" dirty="0" smtClean="0"/>
              <a:t> logos </a:t>
            </a:r>
            <a:r>
              <a:rPr lang="pt-BR" sz="3000" dirty="0" smtClean="0"/>
              <a:t>= “o </a:t>
            </a:r>
            <a:r>
              <a:rPr lang="pt-BR" sz="3000" dirty="0"/>
              <a:t>significado da palavra</a:t>
            </a:r>
            <a:r>
              <a:rPr lang="pt-BR" sz="3000" dirty="0" smtClean="0"/>
              <a:t>”</a:t>
            </a:r>
          </a:p>
          <a:p>
            <a:pPr lvl="1"/>
            <a:r>
              <a:rPr lang="pt-BR" sz="3000" i="1" dirty="0" smtClean="0"/>
              <a:t>dia </a:t>
            </a:r>
            <a:r>
              <a:rPr lang="pt-BR" sz="3000" dirty="0" smtClean="0"/>
              <a:t>= </a:t>
            </a:r>
            <a:r>
              <a:rPr lang="pt-BR" sz="3000" dirty="0"/>
              <a:t>“através de</a:t>
            </a:r>
            <a:r>
              <a:rPr lang="pt-BR" sz="3000" dirty="0" smtClean="0"/>
              <a:t>”</a:t>
            </a:r>
          </a:p>
          <a:p>
            <a:pPr lvl="1"/>
            <a:endParaRPr lang="pt-BR" sz="3200" dirty="0"/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" y="1484784"/>
            <a:ext cx="2678330" cy="3989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4365104"/>
            <a:ext cx="60565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/>
              <a:t>“uma corrente de significado fluindo”</a:t>
            </a:r>
          </a:p>
        </p:txBody>
      </p:sp>
    </p:spTree>
    <p:extLst>
      <p:ext uri="{BB962C8B-B14F-4D97-AF65-F5344CB8AC3E}">
        <p14:creationId xmlns:p14="http://schemas.microsoft.com/office/powerpoint/2010/main" val="37188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roshima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34764"/>
            <a:ext cx="11089232" cy="69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Bomb-Hiroshim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"/>
            <a:ext cx="10188625" cy="6910309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83568" y="5013176"/>
            <a:ext cx="766258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Causa: fragmentação de opiniões gerada pela falta de conhecimento compartilhado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25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1-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971600"/>
            <a:ext cx="9361040" cy="9252520"/>
          </a:xfrm>
          <a:prstGeom prst="rect">
            <a:avLst/>
          </a:prstGeom>
        </p:spPr>
      </p:pic>
      <p:sp>
        <p:nvSpPr>
          <p:cNvPr id="8" name="Retângulo 1"/>
          <p:cNvSpPr/>
          <p:nvPr/>
        </p:nvSpPr>
        <p:spPr>
          <a:xfrm>
            <a:off x="643964" y="3812649"/>
            <a:ext cx="8554550" cy="21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</a:rPr>
              <a:t>A fragmentação de opiniões resulta em falta de coerência social e cultural </a:t>
            </a:r>
            <a:endParaRPr lang="pt-BR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FFFF"/>
                </a:solidFill>
              </a:rPr>
              <a:t>Enfraquece </a:t>
            </a:r>
            <a:r>
              <a:rPr lang="pt-BR" sz="2400" dirty="0">
                <a:solidFill>
                  <a:srgbClr val="FFFFFF"/>
                </a:solidFill>
              </a:rPr>
              <a:t>a eficácia da ação conjunta</a:t>
            </a:r>
          </a:p>
          <a:p>
            <a:pPr lvl="1">
              <a:buNone/>
            </a:pPr>
            <a:r>
              <a:rPr lang="pt-BR" dirty="0">
                <a:solidFill>
                  <a:srgbClr val="FFFFFF"/>
                </a:solidFill>
              </a:rPr>
              <a:t/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dirty="0">
                <a:solidFill>
                  <a:srgbClr val="FFFFFF"/>
                </a:solidFill>
              </a:rPr>
              <a:t/>
            </a:r>
            <a:br>
              <a:rPr lang="pt-BR" dirty="0">
                <a:solidFill>
                  <a:srgbClr val="FFFFFF"/>
                </a:solidFill>
              </a:rPr>
            </a:b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0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-36512" y="188641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1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04664"/>
            <a:ext cx="8352928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Se cada um só quer defender um pressuposto diferente</a:t>
            </a:r>
          </a:p>
        </p:txBody>
      </p:sp>
      <p:pic>
        <p:nvPicPr>
          <p:cNvPr id="12290" name="Picture 2" descr="http://thumbs.dreamstime.com/z/espelho-quebrado-10559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60" y="2348880"/>
            <a:ext cx="643160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324544" y="2204864"/>
            <a:ext cx="36541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/>
              <a:t>O conteúdo da nossa consciência é </a:t>
            </a:r>
            <a:r>
              <a:rPr lang="pt-BR" sz="2800" dirty="0" smtClean="0"/>
              <a:t>diferente para cada um de nós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Não </a:t>
            </a:r>
            <a:r>
              <a:rPr lang="pt-BR" sz="2400" dirty="0"/>
              <a:t>temos base para compreensão mútua</a:t>
            </a:r>
          </a:p>
        </p:txBody>
      </p:sp>
    </p:spTree>
    <p:extLst>
      <p:ext uri="{BB962C8B-B14F-4D97-AF65-F5344CB8AC3E}">
        <p14:creationId xmlns:p14="http://schemas.microsoft.com/office/powerpoint/2010/main" val="16607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153" y="802629"/>
            <a:ext cx="4907903" cy="55066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Se estamos compreendendo o significado subjacente aos pressupostos levantados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Temos o mesmo conteúdo de consciência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“Consciência participativa”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pic>
        <p:nvPicPr>
          <p:cNvPr id="9218" name="Picture 2" descr="http://imaginearth.files.wordpress.com/2010/03/wirth-citizen-of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45105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9392"/>
            <a:ext cx="9396536" cy="7128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4104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i="1" dirty="0" smtClean="0">
                <a:solidFill>
                  <a:srgbClr val="FFFFFF"/>
                </a:solidFill>
              </a:rPr>
              <a:t>	"Uma sociedade é uma ligação de relacionamentos entre pessoas e instituições, de modo que nós possamos viver juntos."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9392"/>
            <a:ext cx="9396536" cy="7128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4104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i="1" dirty="0" smtClean="0">
                <a:solidFill>
                  <a:srgbClr val="FFFFFF"/>
                </a:solidFill>
              </a:rPr>
              <a:t>	"Mas ela só funciona se nós tivermos uma cultura, o que implica que nós compartilhemos significado, ou seja, propósito, sentido e valor."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464447" y="1017969"/>
            <a:ext cx="5051769" cy="1438924"/>
          </a:xfrm>
        </p:spPr>
        <p:txBody>
          <a:bodyPr>
            <a:no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Retângulo 1"/>
          <p:cNvSpPr/>
          <p:nvPr/>
        </p:nvSpPr>
        <p:spPr>
          <a:xfrm>
            <a:off x="1547664" y="1898849"/>
            <a:ext cx="459051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t-BR" sz="1350" dirty="0"/>
          </a:p>
        </p:txBody>
      </p:sp>
      <p:sp>
        <p:nvSpPr>
          <p:cNvPr id="7" name="Rectangle 6"/>
          <p:cNvSpPr/>
          <p:nvPr/>
        </p:nvSpPr>
        <p:spPr>
          <a:xfrm>
            <a:off x="179512" y="4793084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pt-BR" sz="2800" dirty="0"/>
              <a:t>A maior parte de “nossos” pensamentos não é individual</a:t>
            </a:r>
          </a:p>
          <a:p>
            <a:pPr>
              <a:lnSpc>
                <a:spcPct val="200000"/>
              </a:lnSpc>
              <a:buNone/>
            </a:pPr>
            <a:r>
              <a:rPr lang="pt-BR" sz="2800" dirty="0"/>
              <a:t>Nós os pegamos da família, amigos, escola, jornais, livros...</a:t>
            </a:r>
          </a:p>
          <a:p>
            <a:pPr marL="685800" lvl="1" indent="-342900">
              <a:buFont typeface="Arial" pitchFamily="34" charset="0"/>
              <a:buChar char="•"/>
            </a:pPr>
            <a:endParaRPr lang="pt-BR" sz="3200" dirty="0"/>
          </a:p>
        </p:txBody>
      </p:sp>
      <p:pic>
        <p:nvPicPr>
          <p:cNvPr id="20482" name="Picture 2" descr="http://blogs.psychcentral.com/amazed-by-grace/files/2013/02/manipul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/>
          <a:stretch/>
        </p:blipFill>
        <p:spPr bwMode="auto">
          <a:xfrm>
            <a:off x="2357754" y="857250"/>
            <a:ext cx="4374486" cy="38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/>
              <a:t>Imperador Marco Aurélio</a:t>
            </a:r>
            <a:endParaRPr lang="pt-BR" dirty="0"/>
          </a:p>
        </p:txBody>
      </p:sp>
      <p:pic>
        <p:nvPicPr>
          <p:cNvPr id="4102" name="Picture 6" descr="Ficheiro:Marcus Aurelius (Museo del Prado)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267" y="1484784"/>
            <a:ext cx="7527982" cy="75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.bp.blogspot.com/-oqfFxKjeUng/TtylqHlzduI/AAAAAAAAAOs/sDm7XA-Q5kw/s320/Meditac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14" y="1844824"/>
            <a:ext cx="2808312" cy="39763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8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3e2a_d08242d6ff7156a9f3fd80c8b7704f87.jpg_10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428" y="-267917"/>
            <a:ext cx="9838985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5688632" cy="48088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i="1" dirty="0"/>
              <a:t>“Os pressupostos e as opiniões funcionam como programas de computador nas mentes das pessoas.”</a:t>
            </a:r>
          </a:p>
          <a:p>
            <a:pPr marL="0" indent="0">
              <a:lnSpc>
                <a:spcPct val="150000"/>
              </a:lnSpc>
              <a:buNone/>
            </a:pPr>
            <a:endParaRPr lang="pt-BR" i="1" dirty="0"/>
          </a:p>
          <a:p>
            <a:pPr>
              <a:lnSpc>
                <a:spcPct val="150000"/>
              </a:lnSpc>
            </a:pPr>
            <a:r>
              <a:rPr lang="pt-BR" i="1" dirty="0"/>
              <a:t>Estes programas assumem o comando contra a melhor das intenções – eles produzem suas próprias intenções.”</a:t>
            </a:r>
          </a:p>
        </p:txBody>
      </p:sp>
      <p:pic>
        <p:nvPicPr>
          <p:cNvPr id="19458" name="Picture 2" descr="http://1.bp.blogspot.com/_C_aG4_AvbLk/TI1IFvnX1CI/AAAAAAAAAGA/_JWrFkuOz80/s1600/robo--humanoide-5e945%5B1%5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9" r="3769"/>
          <a:stretch/>
        </p:blipFill>
        <p:spPr bwMode="auto">
          <a:xfrm>
            <a:off x="6012160" y="764704"/>
            <a:ext cx="2767421" cy="31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28824" y="2132856"/>
            <a:ext cx="6172200" cy="85725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Do Debate ao Diálogo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485900" y="3969060"/>
            <a:ext cx="6515100" cy="1392614"/>
          </a:xfrm>
        </p:spPr>
        <p:txBody>
          <a:bodyPr>
            <a:normAutofit fontScale="85000" lnSpcReduction="20000"/>
          </a:bodyPr>
          <a:lstStyle/>
          <a:p>
            <a:r>
              <a:rPr lang="pt-BR" sz="1800" dirty="0">
                <a:solidFill>
                  <a:srgbClr val="FFFFFF"/>
                </a:solidFill>
              </a:rPr>
              <a:t>Debate começa com certezas</a:t>
            </a:r>
          </a:p>
          <a:p>
            <a:pPr lvl="1"/>
            <a:r>
              <a:rPr lang="pt-BR" dirty="0">
                <a:solidFill>
                  <a:srgbClr val="FFFFFF"/>
                </a:solidFill>
              </a:rPr>
              <a:t>Vence o argumento mais forte</a:t>
            </a:r>
          </a:p>
          <a:p>
            <a:pPr lvl="1"/>
            <a:r>
              <a:rPr lang="pt-BR" dirty="0">
                <a:solidFill>
                  <a:srgbClr val="FFFFFF"/>
                </a:solidFill>
              </a:rPr>
              <a:t>Foco: eu observo as tuas falhas e pontos vulneráveis</a:t>
            </a:r>
          </a:p>
          <a:p>
            <a:pPr lvl="1">
              <a:lnSpc>
                <a:spcPct val="150000"/>
              </a:lnSpc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81842" y="223838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/>
              <a:t>Debate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85900" y="2343802"/>
            <a:ext cx="6515100" cy="19492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Debate começa com certezas</a:t>
            </a:r>
          </a:p>
          <a:p>
            <a:pPr lvl="1"/>
            <a:r>
              <a:rPr lang="pt-BR" sz="2400" dirty="0"/>
              <a:t>Vence o argumento mais forte</a:t>
            </a:r>
          </a:p>
          <a:p>
            <a:pPr lvl="1"/>
            <a:r>
              <a:rPr lang="pt-BR" sz="2400" dirty="0"/>
              <a:t>Foco: eu observo as tuas falhas e pontos vulneráveis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10" name="Retângulo 4"/>
          <p:cNvSpPr/>
          <p:nvPr/>
        </p:nvSpPr>
        <p:spPr>
          <a:xfrm>
            <a:off x="1281842" y="4999130"/>
            <a:ext cx="7106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800" dirty="0"/>
              <a:t>Foco: Os pontos fracos na tua argumentação</a:t>
            </a:r>
          </a:p>
        </p:txBody>
      </p:sp>
    </p:spTree>
    <p:extLst>
      <p:ext uri="{BB962C8B-B14F-4D97-AF65-F5344CB8AC3E}">
        <p14:creationId xmlns:p14="http://schemas.microsoft.com/office/powerpoint/2010/main" val="1259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1055.gi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9" y="2450111"/>
            <a:ext cx="5574302" cy="31386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5651" y="908720"/>
            <a:ext cx="5593500" cy="8572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Duro com os FATOS, cordial com as PESSOAS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5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89802" y="1052736"/>
            <a:ext cx="4050450" cy="81009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FFFFFF"/>
                </a:solidFill>
              </a:rPr>
              <a:t>Do Debate ao Diálogo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167541" y="1970838"/>
            <a:ext cx="3512471" cy="26356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FFFFFF"/>
                </a:solidFill>
              </a:rPr>
              <a:t>Diálogo começa com perguntas-compartilhadas</a:t>
            </a:r>
          </a:p>
          <a:p>
            <a:pPr lvl="1">
              <a:lnSpc>
                <a:spcPct val="120000"/>
              </a:lnSpc>
            </a:pPr>
            <a:r>
              <a:rPr lang="pt-BR" dirty="0">
                <a:solidFill>
                  <a:srgbClr val="FFFFFF"/>
                </a:solidFill>
              </a:rPr>
              <a:t>Identificar os pressupostos nas opiniões</a:t>
            </a:r>
          </a:p>
          <a:p>
            <a:pPr lvl="1">
              <a:lnSpc>
                <a:spcPct val="120000"/>
              </a:lnSpc>
            </a:pPr>
            <a:r>
              <a:rPr lang="pt-BR" dirty="0">
                <a:solidFill>
                  <a:srgbClr val="FFFFFF"/>
                </a:solidFill>
              </a:rPr>
              <a:t>Descobrirmos juntos conhecimentos novos</a:t>
            </a: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srgbClr val="FFFFFF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srgbClr val="FFFFFF"/>
              </a:solidFill>
            </a:endParaRPr>
          </a:p>
          <a:p>
            <a:pPr lvl="1">
              <a:lnSpc>
                <a:spcPct val="150000"/>
              </a:lnSpc>
            </a:pPr>
            <a:endParaRPr lang="pt-BR" dirty="0" smtClean="0">
              <a:solidFill>
                <a:srgbClr val="FFFFFF"/>
              </a:solidFill>
            </a:endParaRPr>
          </a:p>
        </p:txBody>
      </p:sp>
      <p:sp>
        <p:nvSpPr>
          <p:cNvPr id="7" name="Retângulo 4"/>
          <p:cNvSpPr/>
          <p:nvPr/>
        </p:nvSpPr>
        <p:spPr>
          <a:xfrm>
            <a:off x="1223628" y="4617133"/>
            <a:ext cx="480653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250" dirty="0">
                <a:solidFill>
                  <a:srgbClr val="FFFFFF"/>
                </a:solidFill>
              </a:rPr>
              <a:t>Foco: eu observo os méritos </a:t>
            </a:r>
            <a:br>
              <a:rPr lang="pt-BR" sz="2250" dirty="0">
                <a:solidFill>
                  <a:srgbClr val="FFFFFF"/>
                </a:solidFill>
              </a:rPr>
            </a:br>
            <a:r>
              <a:rPr lang="pt-BR" sz="2250" dirty="0">
                <a:solidFill>
                  <a:srgbClr val="FFFFFF"/>
                </a:solidFill>
              </a:rPr>
              <a:t>das tuas contribuições </a:t>
            </a:r>
            <a:br>
              <a:rPr lang="pt-BR" sz="2250" dirty="0">
                <a:solidFill>
                  <a:srgbClr val="FFFFFF"/>
                </a:solidFill>
              </a:rPr>
            </a:br>
            <a:r>
              <a:rPr lang="pt-BR" sz="2250" dirty="0">
                <a:solidFill>
                  <a:srgbClr val="FFFFFF"/>
                </a:solidFill>
              </a:rPr>
              <a:t>para o nosso aprendizado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39752" y="524988"/>
            <a:ext cx="4968552" cy="8100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/>
              <a:t>Do Debate ao Diálogo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577834" y="2074206"/>
            <a:ext cx="6594566" cy="26356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dirty="0"/>
              <a:t>Diálogo começa com perguntas-compartilhadas</a:t>
            </a:r>
          </a:p>
          <a:p>
            <a:pPr lvl="1">
              <a:lnSpc>
                <a:spcPct val="120000"/>
              </a:lnSpc>
            </a:pPr>
            <a:r>
              <a:rPr lang="pt-BR" sz="2400" dirty="0"/>
              <a:t>Identificar os pressupostos nas opiniões</a:t>
            </a:r>
          </a:p>
          <a:p>
            <a:pPr lvl="1">
              <a:lnSpc>
                <a:spcPct val="120000"/>
              </a:lnSpc>
            </a:pPr>
            <a:r>
              <a:rPr lang="pt-BR" sz="2400" dirty="0"/>
              <a:t>Descobrirmos juntos conhecimentos novos</a:t>
            </a:r>
          </a:p>
          <a:p>
            <a:pPr lvl="1"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</a:pPr>
            <a:endParaRPr lang="pt-BR" dirty="0"/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10" name="Retângulo 4"/>
          <p:cNvSpPr/>
          <p:nvPr/>
        </p:nvSpPr>
        <p:spPr>
          <a:xfrm>
            <a:off x="1281842" y="4999131"/>
            <a:ext cx="7106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/>
              <a:t>Foco: eu observo os méritos das tuas contribuições </a:t>
            </a:r>
            <a:br>
              <a:rPr lang="pt-BR" sz="2400" dirty="0"/>
            </a:br>
            <a:r>
              <a:rPr lang="pt-BR" sz="2400" dirty="0"/>
              <a:t>para o nosso aprendizado</a:t>
            </a:r>
          </a:p>
        </p:txBody>
      </p:sp>
    </p:spTree>
    <p:extLst>
      <p:ext uri="{BB962C8B-B14F-4D97-AF65-F5344CB8AC3E}">
        <p14:creationId xmlns:p14="http://schemas.microsoft.com/office/powerpoint/2010/main" val="19045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ham_Uni_Rowing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4914546" cy="352021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08912" cy="8572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Junto com as PESSOAS, em busca de NOVOS FATOS e novos conceitos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5646" y="3304806"/>
            <a:ext cx="7146794" cy="233844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800" dirty="0" smtClean="0"/>
              <a:t>A auto-observação do </a:t>
            </a:r>
            <a:r>
              <a:rPr lang="pt-BR" sz="2800" dirty="0"/>
              <a:t>processo de raciocínio </a:t>
            </a:r>
            <a:r>
              <a:rPr lang="pt-BR" sz="2800" dirty="0" smtClean="0"/>
              <a:t> (proporcionada pelo espelhamento no grupo) viabiliza um ato criativo e livre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Gerar NOVOS meios para os fins</a:t>
            </a:r>
            <a:endParaRPr lang="pt-BR" dirty="0"/>
          </a:p>
        </p:txBody>
      </p:sp>
      <p:pic>
        <p:nvPicPr>
          <p:cNvPr id="6146" name="Picture 2" descr="http://files.energia-e-luzes.com/200000375-b8f36b9ed5/pomba%20gaiola%20liv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/>
        </p:blipFill>
        <p:spPr bwMode="auto">
          <a:xfrm>
            <a:off x="2249742" y="290662"/>
            <a:ext cx="4644516" cy="25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52" y="2132857"/>
            <a:ext cx="6172200" cy="644065"/>
          </a:xfrm>
        </p:spPr>
        <p:txBody>
          <a:bodyPr>
            <a:normAutofit/>
          </a:bodyPr>
          <a:lstStyle/>
          <a:p>
            <a:r>
              <a:rPr lang="pt-BR" sz="2850" dirty="0"/>
              <a:t>Resultados do Diálogo para </a:t>
            </a:r>
            <a:r>
              <a:rPr lang="pt-BR" sz="2850" dirty="0" err="1"/>
              <a:t>Bohm</a:t>
            </a:r>
            <a:endParaRPr lang="pt-BR" sz="285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6214" y="2951134"/>
            <a:ext cx="6172200" cy="155798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conexão</a:t>
            </a:r>
            <a:r>
              <a:rPr lang="pt-BR" dirty="0"/>
              <a:t> entre as </a:t>
            </a:r>
            <a:r>
              <a:rPr lang="pt-BR" dirty="0" smtClean="0"/>
              <a:t>pessoas</a:t>
            </a:r>
          </a:p>
          <a:p>
            <a:r>
              <a:rPr lang="pt-BR" dirty="0" smtClean="0"/>
              <a:t>participação </a:t>
            </a:r>
            <a:r>
              <a:rPr lang="pt-BR" dirty="0"/>
              <a:t>num todo </a:t>
            </a:r>
            <a:r>
              <a:rPr lang="pt-BR" dirty="0" smtClean="0"/>
              <a:t>comum</a:t>
            </a:r>
          </a:p>
          <a:p>
            <a:r>
              <a:rPr lang="pt-BR" dirty="0" smtClean="0"/>
              <a:t>confiança mútua</a:t>
            </a:r>
          </a:p>
          <a:p>
            <a:r>
              <a:rPr lang="pt-BR" dirty="0" smtClean="0"/>
              <a:t>melhor </a:t>
            </a:r>
            <a:r>
              <a:rPr lang="pt-BR" dirty="0"/>
              <a:t>uso da </a:t>
            </a:r>
            <a:r>
              <a:rPr lang="pt-BR" dirty="0" smtClean="0"/>
              <a:t>inteligência </a:t>
            </a:r>
            <a:r>
              <a:rPr lang="pt-BR" dirty="0"/>
              <a:t>das </a:t>
            </a:r>
            <a:r>
              <a:rPr lang="pt-BR" dirty="0" smtClean="0"/>
              <a:t>pessoas</a:t>
            </a: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9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1157"/>
            <a:ext cx="7776864" cy="8572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Separar o momento de diálogo do momento de tomada de decisão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331640" y="944724"/>
          <a:ext cx="5238582" cy="545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/>
          </p:nvPr>
        </p:nvGraphicFramePr>
        <p:xfrm>
          <a:off x="6300192" y="1592796"/>
          <a:ext cx="372641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tângulo 5"/>
          <p:cNvSpPr/>
          <p:nvPr/>
        </p:nvSpPr>
        <p:spPr>
          <a:xfrm>
            <a:off x="3195466" y="2234336"/>
            <a:ext cx="1664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DIÁLOGO </a:t>
            </a:r>
          </a:p>
        </p:txBody>
      </p:sp>
      <p:sp>
        <p:nvSpPr>
          <p:cNvPr id="7" name="Chave direita 6"/>
          <p:cNvSpPr/>
          <p:nvPr/>
        </p:nvSpPr>
        <p:spPr>
          <a:xfrm rot="16200000">
            <a:off x="3686536" y="696065"/>
            <a:ext cx="432047" cy="4277739"/>
          </a:xfrm>
          <a:prstGeom prst="rightBrace">
            <a:avLst>
              <a:gd name="adj1" fmla="val 46239"/>
              <a:gd name="adj2" fmla="val 4880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Retângulo 7"/>
          <p:cNvSpPr/>
          <p:nvPr/>
        </p:nvSpPr>
        <p:spPr>
          <a:xfrm>
            <a:off x="6543838" y="2294875"/>
            <a:ext cx="132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DECISÃO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63688" y="5157192"/>
            <a:ext cx="405045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50" i="1" dirty="0"/>
              <a:t>“Espaço Livre”</a:t>
            </a:r>
          </a:p>
        </p:txBody>
      </p:sp>
    </p:spTree>
    <p:extLst>
      <p:ext uri="{BB962C8B-B14F-4D97-AF65-F5344CB8AC3E}">
        <p14:creationId xmlns:p14="http://schemas.microsoft.com/office/powerpoint/2010/main" val="1846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Obrigado e abraço</a:t>
            </a:r>
            <a:endParaRPr lang="pt-BR" sz="7200" dirty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 err="1" smtClean="0">
                <a:solidFill>
                  <a:schemeClr val="bg1"/>
                </a:solidFill>
              </a:rPr>
              <a:t>Calia</a:t>
            </a:r>
            <a:r>
              <a:rPr lang="pt-BR" sz="2400" dirty="0" smtClean="0">
                <a:solidFill>
                  <a:schemeClr val="bg1"/>
                </a:solidFill>
              </a:rPr>
              <a:t>, Prof. Dr.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dirty="0"/>
              <a:t>“Sorte é o que acontece quando capacidade encontra-se com oportunidade.” </a:t>
            </a:r>
            <a:endParaRPr lang="pt-BR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			</a:t>
            </a:r>
            <a:endParaRPr lang="pt-BR" sz="36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                                 Sêneca</a:t>
            </a:r>
            <a:endParaRPr lang="pt-BR" sz="3600" dirty="0"/>
          </a:p>
        </p:txBody>
      </p:sp>
      <p:pic>
        <p:nvPicPr>
          <p:cNvPr id="3074" name="Picture 2" descr="http://ingvterremoti.files.wordpress.com/2013/01/seneca-peter-paul-rub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0200"/>
            <a:ext cx="2857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5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teoria dos estoicos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Teoria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palavra teoria (de </a:t>
            </a:r>
            <a:r>
              <a:rPr lang="pt-BR" dirty="0" err="1" smtClean="0"/>
              <a:t>theoria</a:t>
            </a:r>
            <a:r>
              <a:rPr lang="pt-BR" dirty="0" smtClean="0"/>
              <a:t>, em grego) significa:</a:t>
            </a:r>
          </a:p>
          <a:p>
            <a:pPr lvl="1"/>
            <a:r>
              <a:rPr lang="pt-BR" dirty="0" smtClean="0"/>
              <a:t>Eu vejo as coisas divinas</a:t>
            </a:r>
          </a:p>
          <a:p>
            <a:pPr lvl="1"/>
            <a:r>
              <a:rPr lang="pt-BR" dirty="0" smtClean="0"/>
              <a:t>Contemplar o que é divino no real que nos cerca</a:t>
            </a:r>
          </a:p>
          <a:p>
            <a:pPr lvl="1"/>
            <a:r>
              <a:rPr lang="pt-BR" dirty="0" smtClean="0"/>
              <a:t>Ver o essencial do mundo</a:t>
            </a:r>
          </a:p>
          <a:p>
            <a:pPr lvl="1"/>
            <a:endParaRPr lang="pt-BR" dirty="0"/>
          </a:p>
        </p:txBody>
      </p:sp>
      <p:pic>
        <p:nvPicPr>
          <p:cNvPr id="2050" name="Picture 2" descr="http://2.bp.blogspot.com/-vS_1WncVdNM/T0o17vRVO4I/AAAAAAAACEo/2AwAo0hHvFQ/s1600/402430_3338556427841_1386554421_3249189_8592438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34381"/>
            <a:ext cx="476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os estoicos, o essencial do mundo é a harmonia, a ordem</a:t>
            </a:r>
          </a:p>
          <a:p>
            <a:pPr lvl="1"/>
            <a:r>
              <a:rPr lang="pt-BR" dirty="0" smtClean="0"/>
              <a:t>O COSMOS</a:t>
            </a:r>
          </a:p>
          <a:p>
            <a:pPr lvl="1"/>
            <a:endParaRPr lang="pt-BR" dirty="0"/>
          </a:p>
          <a:p>
            <a:r>
              <a:rPr lang="pt-BR" dirty="0" smtClean="0"/>
              <a:t>O universo como um todo organizado, animado e divino</a:t>
            </a:r>
          </a:p>
          <a:p>
            <a:pPr lvl="1"/>
            <a:r>
              <a:rPr lang="pt-BR" dirty="0" smtClean="0"/>
              <a:t>Não é um Deus pessoal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9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16319</TotalTime>
  <Words>1007</Words>
  <Application>Microsoft Office PowerPoint</Application>
  <PresentationFormat>Apresentação na tela (4:3)</PresentationFormat>
  <Paragraphs>202</Paragraphs>
  <Slides>59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Apresentação do PowerPoint</vt:lpstr>
      <vt:lpstr>Tarefa para a próxima aula</vt:lpstr>
      <vt:lpstr>Apresentação do PowerPoint</vt:lpstr>
      <vt:lpstr>Zenão de Cítio</vt:lpstr>
      <vt:lpstr>Imperador Marco Aurélio</vt:lpstr>
      <vt:lpstr>Apresentação do PowerPoint</vt:lpstr>
      <vt:lpstr>Apresentação do PowerPoint</vt:lpstr>
      <vt:lpstr>Teoria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Ética</vt:lpstr>
      <vt:lpstr>Apresentação do PowerPoint</vt:lpstr>
      <vt:lpstr>Apresentação do PowerPoint</vt:lpstr>
      <vt:lpstr>Apresentação do PowerPoint</vt:lpstr>
      <vt:lpstr>Apresentação do PowerPoint</vt:lpstr>
      <vt:lpstr>Cícero</vt:lpstr>
      <vt:lpstr>Apresentação do PowerPoint</vt:lpstr>
      <vt:lpstr>A prática da sabedoria</vt:lpstr>
      <vt:lpstr>Marco Aurélio</vt:lpstr>
      <vt:lpstr>Epicteto</vt:lpstr>
      <vt:lpstr>Apresentação do PowerPoint</vt:lpstr>
      <vt:lpstr>Apresentação do PowerPoint</vt:lpstr>
      <vt:lpstr>Apresentação do PowerPoint</vt:lpstr>
      <vt:lpstr>Luc Ferry</vt:lpstr>
      <vt:lpstr>Luc Ferry</vt:lpstr>
      <vt:lpstr>Apresentação do PowerPoint</vt:lpstr>
      <vt:lpstr>Marco Aurélio</vt:lpstr>
      <vt:lpstr>Apresentação do PowerPoint</vt:lpstr>
      <vt:lpstr>Apresentação do PowerPoint</vt:lpstr>
      <vt:lpstr>Apresentação do PowerPoint</vt:lpstr>
      <vt:lpstr>Apresentação do PowerPoint</vt:lpstr>
      <vt:lpstr>Peter Senge criou o  “Projeto Diálogo” no MIT</vt:lpstr>
      <vt:lpstr>David Bohm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 Debate ao Diálogo</vt:lpstr>
      <vt:lpstr>Duro com os FATOS, cordial com as PESSOAS</vt:lpstr>
      <vt:lpstr>Do Debate ao Diálogo</vt:lpstr>
      <vt:lpstr>Junto com as PESSOAS, em busca de NOVOS FATOS e novos conceitos</vt:lpstr>
      <vt:lpstr>Apresentação do PowerPoint</vt:lpstr>
      <vt:lpstr>Resultados do Diálogo para Bohm</vt:lpstr>
      <vt:lpstr>Separar o momento de diálogo do momento de tomada de decisão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Rogerio Ceravolo Calia</cp:lastModifiedBy>
  <cp:revision>1840</cp:revision>
  <dcterms:created xsi:type="dcterms:W3CDTF">2012-06-03T15:26:30Z</dcterms:created>
  <dcterms:modified xsi:type="dcterms:W3CDTF">2016-04-27T15:18:37Z</dcterms:modified>
</cp:coreProperties>
</file>