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82" r:id="rId19"/>
    <p:sldId id="275" r:id="rId20"/>
    <p:sldId id="281" r:id="rId21"/>
    <p:sldId id="277" r:id="rId22"/>
    <p:sldId id="278" r:id="rId23"/>
    <p:sldId id="279" r:id="rId24"/>
  </p:sldIdLst>
  <p:sldSz cx="9144000" cy="6858000" type="screen4x3"/>
  <p:notesSz cx="6858000" cy="1095375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243A9F8-A31B-4EDA-9FFA-30A9E5337C82}">
  <a:tblStyle styleId="{C243A9F8-A31B-4EDA-9FFA-30A9E5337C8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333" autoAdjust="0"/>
  </p:normalViewPr>
  <p:slideViewPr>
    <p:cSldViewPr>
      <p:cViewPr varScale="1">
        <p:scale>
          <a:sx n="61" d="100"/>
          <a:sy n="61" d="100"/>
        </p:scale>
        <p:origin x="16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Google Shape;3;n">
            <a:extLst>
              <a:ext uri="{FF2B5EF4-FFF2-40B4-BE49-F238E27FC236}">
                <a16:creationId xmlns:a16="http://schemas.microsoft.com/office/drawing/2014/main" id="{AB351488-3BAE-4FCF-81DE-8B32F7BA8B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533400" y="763588"/>
            <a:ext cx="6704013" cy="37719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7651" name="Google Shape;4;n">
            <a:extLst>
              <a:ext uri="{FF2B5EF4-FFF2-40B4-BE49-F238E27FC236}">
                <a16:creationId xmlns:a16="http://schemas.microsoft.com/office/drawing/2014/main" id="{371A9CCD-2E64-4B0C-990C-ED35C9E9ADCB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777875" y="4776788"/>
            <a:ext cx="62166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>
              <a:sym typeface="Arial" panose="020B0604020202020204" pitchFamily="34" charset="0"/>
            </a:endParaRPr>
          </a:p>
        </p:txBody>
      </p:sp>
      <p:sp>
        <p:nvSpPr>
          <p:cNvPr id="27652" name="Google Shape;5;n">
            <a:extLst>
              <a:ext uri="{FF2B5EF4-FFF2-40B4-BE49-F238E27FC236}">
                <a16:creationId xmlns:a16="http://schemas.microsoft.com/office/drawing/2014/main" id="{F7DB8E62-14CE-418C-B19B-E82B021529CD}"/>
              </a:ext>
            </a:extLst>
          </p:cNvPr>
          <p:cNvSpPr txBox="1">
            <a:spLocks noGrp="1"/>
          </p:cNvSpPr>
          <p:nvPr>
            <p:ph type="hdr" idx="3"/>
          </p:nvPr>
        </p:nvSpPr>
        <p:spPr bwMode="auto">
          <a:xfrm>
            <a:off x="0" y="0"/>
            <a:ext cx="337343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pitchFamily="34" charset="0"/>
              <a:buNone/>
              <a:defRPr sz="18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7653" name="Google Shape;6;n">
            <a:extLst>
              <a:ext uri="{FF2B5EF4-FFF2-40B4-BE49-F238E27FC236}">
                <a16:creationId xmlns:a16="http://schemas.microsoft.com/office/drawing/2014/main" id="{F556FDBC-6050-4BAE-A250-9B871A0F6F17}"/>
              </a:ext>
            </a:extLst>
          </p:cNvPr>
          <p:cNvSpPr txBox="1">
            <a:spLocks noGrp="1"/>
          </p:cNvSpPr>
          <p:nvPr>
            <p:ph type="dt" idx="10"/>
          </p:nvPr>
        </p:nvSpPr>
        <p:spPr bwMode="auto">
          <a:xfrm>
            <a:off x="4398963" y="0"/>
            <a:ext cx="337343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pitchFamily="34" charset="0"/>
              <a:buNone/>
              <a:defRPr sz="18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7654" name="Google Shape;7;n">
            <a:extLst>
              <a:ext uri="{FF2B5EF4-FFF2-40B4-BE49-F238E27FC236}">
                <a16:creationId xmlns:a16="http://schemas.microsoft.com/office/drawing/2014/main" id="{1A362250-2788-4AA0-B70F-655F4CABCE4C}"/>
              </a:ext>
            </a:extLst>
          </p:cNvPr>
          <p:cNvSpPr txBox="1">
            <a:spLocks noGrp="1"/>
          </p:cNvSpPr>
          <p:nvPr>
            <p:ph type="ftr" idx="11"/>
          </p:nvPr>
        </p:nvSpPr>
        <p:spPr bwMode="auto">
          <a:xfrm>
            <a:off x="0" y="9555163"/>
            <a:ext cx="337343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pitchFamily="34" charset="0"/>
              <a:buNone/>
              <a:defRPr sz="180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7655" name="Google Shape;8;n">
            <a:extLst>
              <a:ext uri="{FF2B5EF4-FFF2-40B4-BE49-F238E27FC236}">
                <a16:creationId xmlns:a16="http://schemas.microsoft.com/office/drawing/2014/main" id="{2CA189D7-230F-4ACC-B458-6E59AF8B22D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 bwMode="auto">
          <a:xfrm>
            <a:off x="4398963" y="9555163"/>
            <a:ext cx="3373437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panose="020B0604020202020204" pitchFamily="34" charset="0"/>
              <a:buNone/>
              <a:defRPr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defRPr>
            </a:lvl1pPr>
          </a:lstStyle>
          <a:p>
            <a:fld id="{506D7836-70D2-4D7D-810C-B499763CB471}" type="slidenum">
              <a:rPr lang="en-US" altLang="pt-BR"/>
              <a:pPr/>
              <a:t>‹#›</a:t>
            </a:fld>
            <a:endParaRPr lang="pt-BR" altLang="pt-B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742950" lvl="1" indent="-2857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1430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6002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0574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59;p1:notes">
            <a:extLst>
              <a:ext uri="{FF2B5EF4-FFF2-40B4-BE49-F238E27FC236}">
                <a16:creationId xmlns:a16="http://schemas.microsoft.com/office/drawing/2014/main" id="{95D74CE8-6641-4481-9F67-AD041692DE8F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Google Shape;60;p1:notes">
            <a:extLst>
              <a:ext uri="{FF2B5EF4-FFF2-40B4-BE49-F238E27FC236}">
                <a16:creationId xmlns:a16="http://schemas.microsoft.com/office/drawing/2014/main" id="{ACE92431-D044-44E5-A7A4-630C00158B7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noFill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95;g8794868429_0_141:notes">
            <a:extLst>
              <a:ext uri="{FF2B5EF4-FFF2-40B4-BE49-F238E27FC236}">
                <a16:creationId xmlns:a16="http://schemas.microsoft.com/office/drawing/2014/main" id="{271E3068-9385-420F-92DF-519478062AE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noFill/>
        </p:spPr>
      </p:sp>
      <p:sp>
        <p:nvSpPr>
          <p:cNvPr id="37891" name="Google Shape;196;g8794868429_0_141:notes">
            <a:extLst>
              <a:ext uri="{FF2B5EF4-FFF2-40B4-BE49-F238E27FC236}">
                <a16:creationId xmlns:a16="http://schemas.microsoft.com/office/drawing/2014/main" id="{E74D1D90-6ED4-4C58-83F0-652D6EBCE1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75" cy="4810125"/>
          </a:xfrm>
          <a:noFill/>
        </p:spPr>
        <p:txBody>
          <a:bodyPr/>
          <a:lstStyle/>
          <a:p>
            <a:pPr marL="215900" indent="-215900" eaLnBrk="1" hangingPunct="1">
              <a:buSzPts val="1400"/>
            </a:pPr>
            <a:endParaRPr lang="pt-BR" altLang="pt-B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2" name="Google Shape;197;g8794868429_0_141:notes">
            <a:extLst>
              <a:ext uri="{FF2B5EF4-FFF2-40B4-BE49-F238E27FC236}">
                <a16:creationId xmlns:a16="http://schemas.microsoft.com/office/drawing/2014/main" id="{9CBAFD8F-5E88-44FF-B9A1-A753CFC0C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fld id="{16B809A2-6FE3-4455-A7CF-5580E947378E}" type="slidenum">
              <a:rPr lang="en-US" altLang="pt-BR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pPr algn="r"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t>10</a:t>
            </a:fld>
            <a:endParaRPr lang="pt-BR" altLang="pt-BR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213;p12:notes">
            <a:extLst>
              <a:ext uri="{FF2B5EF4-FFF2-40B4-BE49-F238E27FC236}">
                <a16:creationId xmlns:a16="http://schemas.microsoft.com/office/drawing/2014/main" id="{02DC0443-52E6-4B56-A08B-EA8A85089D9D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5" name="Google Shape;214;p12:notes">
            <a:extLst>
              <a:ext uri="{FF2B5EF4-FFF2-40B4-BE49-F238E27FC236}">
                <a16:creationId xmlns:a16="http://schemas.microsoft.com/office/drawing/2014/main" id="{2A9606B8-75A2-4B5D-A46A-806E6A5433C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noFill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Google Shape;226;p13:notes">
            <a:extLst>
              <a:ext uri="{FF2B5EF4-FFF2-40B4-BE49-F238E27FC236}">
                <a16:creationId xmlns:a16="http://schemas.microsoft.com/office/drawing/2014/main" id="{E4797ADE-8961-42FD-97D6-532A27FF42C0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39" name="Google Shape;227;p13:notes">
            <a:extLst>
              <a:ext uri="{FF2B5EF4-FFF2-40B4-BE49-F238E27FC236}">
                <a16:creationId xmlns:a16="http://schemas.microsoft.com/office/drawing/2014/main" id="{338C3993-850A-4D6A-8A78-A36F83EAB50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noFill/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Google Shape;252;p14:notes">
            <a:extLst>
              <a:ext uri="{FF2B5EF4-FFF2-40B4-BE49-F238E27FC236}">
                <a16:creationId xmlns:a16="http://schemas.microsoft.com/office/drawing/2014/main" id="{E96962AA-AB8B-423D-B7F5-7B455C84F5D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noFill/>
        </p:spPr>
      </p:sp>
      <p:sp>
        <p:nvSpPr>
          <p:cNvPr id="40963" name="Google Shape;253;p14:notes">
            <a:extLst>
              <a:ext uri="{FF2B5EF4-FFF2-40B4-BE49-F238E27FC236}">
                <a16:creationId xmlns:a16="http://schemas.microsoft.com/office/drawing/2014/main" id="{2CB09E3B-E332-418E-8234-C397494D07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75" cy="4810125"/>
          </a:xfrm>
          <a:noFill/>
        </p:spPr>
        <p:txBody>
          <a:bodyPr/>
          <a:lstStyle/>
          <a:p>
            <a:pPr marL="215900" indent="0" eaLnBrk="1" hangingPunct="1">
              <a:buSzPts val="1400"/>
            </a:pPr>
            <a:endParaRPr lang="pt-BR" altLang="pt-BR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Google Shape;254;p14:notes">
            <a:extLst>
              <a:ext uri="{FF2B5EF4-FFF2-40B4-BE49-F238E27FC236}">
                <a16:creationId xmlns:a16="http://schemas.microsoft.com/office/drawing/2014/main" id="{D89DF8AF-7A40-4691-B76F-7E7045B98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fld id="{87F52332-10DE-4691-AB12-17B0672CE315}" type="slidenum">
              <a:rPr lang="en-US" altLang="pt-BR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pPr algn="r"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t>13</a:t>
            </a:fld>
            <a:endParaRPr lang="pt-BR" altLang="pt-BR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Google Shape;263;p15:notes">
            <a:extLst>
              <a:ext uri="{FF2B5EF4-FFF2-40B4-BE49-F238E27FC236}">
                <a16:creationId xmlns:a16="http://schemas.microsoft.com/office/drawing/2014/main" id="{F65273E3-851D-4607-B0A8-4E236ED6FEA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noFill/>
        </p:spPr>
      </p:sp>
      <p:sp>
        <p:nvSpPr>
          <p:cNvPr id="41987" name="Google Shape;264;p15:notes">
            <a:extLst>
              <a:ext uri="{FF2B5EF4-FFF2-40B4-BE49-F238E27FC236}">
                <a16:creationId xmlns:a16="http://schemas.microsoft.com/office/drawing/2014/main" id="{C41CF3F5-D1B7-42E7-BC6A-CAA2324A51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75" cy="4810125"/>
          </a:xfrm>
          <a:noFill/>
        </p:spPr>
        <p:txBody>
          <a:bodyPr/>
          <a:lstStyle/>
          <a:p>
            <a:pPr marL="215900" indent="-215900" eaLnBrk="1" hangingPunct="1">
              <a:buSzPts val="1400"/>
            </a:pPr>
            <a:endParaRPr lang="pt-BR" altLang="pt-B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8" name="Google Shape;265;p15:notes">
            <a:extLst>
              <a:ext uri="{FF2B5EF4-FFF2-40B4-BE49-F238E27FC236}">
                <a16:creationId xmlns:a16="http://schemas.microsoft.com/office/drawing/2014/main" id="{04763BAA-F65E-4143-B9CB-982FE2689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fld id="{F1ADF57F-B130-4CCF-848B-8ADAF2DD5142}" type="slidenum">
              <a:rPr lang="en-US" altLang="pt-BR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pPr algn="r"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t>14</a:t>
            </a:fld>
            <a:endParaRPr lang="pt-BR" altLang="pt-BR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Google Shape;280;p16:notes">
            <a:extLst>
              <a:ext uri="{FF2B5EF4-FFF2-40B4-BE49-F238E27FC236}">
                <a16:creationId xmlns:a16="http://schemas.microsoft.com/office/drawing/2014/main" id="{8EEA9374-DF63-4984-9DE2-B2B2129F88E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noFill/>
        </p:spPr>
      </p:sp>
      <p:sp>
        <p:nvSpPr>
          <p:cNvPr id="43011" name="Google Shape;281;p16:notes">
            <a:extLst>
              <a:ext uri="{FF2B5EF4-FFF2-40B4-BE49-F238E27FC236}">
                <a16:creationId xmlns:a16="http://schemas.microsoft.com/office/drawing/2014/main" id="{E8958DA7-9DFE-4419-A327-AADC836B671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75" cy="4810125"/>
          </a:xfrm>
          <a:noFill/>
        </p:spPr>
        <p:txBody>
          <a:bodyPr/>
          <a:lstStyle/>
          <a:p>
            <a:pPr marL="215900" indent="-215900" eaLnBrk="1" hangingPunct="1">
              <a:buSzPts val="1400"/>
            </a:pPr>
            <a:endParaRPr lang="pt-BR" altLang="pt-B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2" name="Google Shape;282;p16:notes">
            <a:extLst>
              <a:ext uri="{FF2B5EF4-FFF2-40B4-BE49-F238E27FC236}">
                <a16:creationId xmlns:a16="http://schemas.microsoft.com/office/drawing/2014/main" id="{2D3E0C9D-4D24-4318-AACE-EECC0C03D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fld id="{71728FF2-DC0F-4AF5-8809-9C2C880C31E8}" type="slidenum">
              <a:rPr lang="en-US" altLang="pt-BR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pPr algn="r"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t>15</a:t>
            </a:fld>
            <a:endParaRPr lang="pt-BR" altLang="pt-BR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Google Shape;303;p18:notes">
            <a:extLst>
              <a:ext uri="{FF2B5EF4-FFF2-40B4-BE49-F238E27FC236}">
                <a16:creationId xmlns:a16="http://schemas.microsoft.com/office/drawing/2014/main" id="{741085DE-FEFC-4B0F-9E61-4EB0900348C4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Google Shape;304;p18:notes">
            <a:extLst>
              <a:ext uri="{FF2B5EF4-FFF2-40B4-BE49-F238E27FC236}">
                <a16:creationId xmlns:a16="http://schemas.microsoft.com/office/drawing/2014/main" id="{552C83C3-946F-4795-93CC-846A8213E45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noFill/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Google Shape;310;p19:notes">
            <a:extLst>
              <a:ext uri="{FF2B5EF4-FFF2-40B4-BE49-F238E27FC236}">
                <a16:creationId xmlns:a16="http://schemas.microsoft.com/office/drawing/2014/main" id="{E7074233-56F7-4144-BA61-9B45954439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/>
          <a:lstStyle/>
          <a:p>
            <a:pPr marL="215900" indent="-215900" eaLnBrk="1" hangingPunct="1">
              <a:buSzPts val="1400"/>
            </a:pPr>
            <a:endParaRPr lang="pt-BR" altLang="pt-B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9" name="Google Shape;311;p19:notes">
            <a:extLst>
              <a:ext uri="{FF2B5EF4-FFF2-40B4-BE49-F238E27FC236}">
                <a16:creationId xmlns:a16="http://schemas.microsoft.com/office/drawing/2014/main" id="{D6212A73-B96B-48D8-A07E-8191F558D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b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fld id="{1CABFDEF-DDBC-492A-B777-242035B11D5D}" type="slidenum">
              <a:rPr lang="en-US" altLang="pt-BR" sz="1200"/>
              <a:pPr algn="r"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t>17</a:t>
            </a:fld>
            <a:endParaRPr lang="pt-BR" altLang="pt-BR" sz="1200"/>
          </a:p>
        </p:txBody>
      </p:sp>
      <p:sp>
        <p:nvSpPr>
          <p:cNvPr id="45060" name="Google Shape;312;p19:notes">
            <a:extLst>
              <a:ext uri="{FF2B5EF4-FFF2-40B4-BE49-F238E27FC236}">
                <a16:creationId xmlns:a16="http://schemas.microsoft.com/office/drawing/2014/main" id="{1BA1FF73-3E31-4531-A92A-02DF7EBDD59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noFill/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>
            <a:extLst>
              <a:ext uri="{FF2B5EF4-FFF2-40B4-BE49-F238E27FC236}">
                <a16:creationId xmlns:a16="http://schemas.microsoft.com/office/drawing/2014/main" id="{4055FF41-0590-4272-B19D-BDDB4FDB2F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46083" name="Espaço Reservado para Anotações 2">
            <a:extLst>
              <a:ext uri="{FF2B5EF4-FFF2-40B4-BE49-F238E27FC236}">
                <a16:creationId xmlns:a16="http://schemas.microsoft.com/office/drawing/2014/main" id="{383B224B-E010-4586-9A06-19352326A1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buSzPts val="1400"/>
            </a:pPr>
            <a:endParaRPr lang="pt-BR" altLang="pt-B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4" name="Espaço Reservado para Número de Slide 3">
            <a:extLst>
              <a:ext uri="{FF2B5EF4-FFF2-40B4-BE49-F238E27FC236}">
                <a16:creationId xmlns:a16="http://schemas.microsoft.com/office/drawing/2014/main" id="{40A0771E-BD3F-4F26-8E7D-654340C40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92A2DE62-7BAA-4068-ADDA-B79E62688C3B}" type="slidenum">
              <a:rPr lang="en-US" altLang="pt-BR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pPr eaLnBrk="1" hangingPunct="1"/>
              <a:t>18</a:t>
            </a:fld>
            <a:endParaRPr lang="en-US" altLang="pt-BR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Google Shape;325;p20:notes">
            <a:extLst>
              <a:ext uri="{FF2B5EF4-FFF2-40B4-BE49-F238E27FC236}">
                <a16:creationId xmlns:a16="http://schemas.microsoft.com/office/drawing/2014/main" id="{FC724571-312E-4E19-BC0D-ECCE845593EB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7" name="Google Shape;326;p20:notes">
            <a:extLst>
              <a:ext uri="{FF2B5EF4-FFF2-40B4-BE49-F238E27FC236}">
                <a16:creationId xmlns:a16="http://schemas.microsoft.com/office/drawing/2014/main" id="{96196249-CC0B-4DF2-9B37-76593D1F567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noFill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68;p2:notes">
            <a:extLst>
              <a:ext uri="{FF2B5EF4-FFF2-40B4-BE49-F238E27FC236}">
                <a16:creationId xmlns:a16="http://schemas.microsoft.com/office/drawing/2014/main" id="{2701D7D6-2415-43DD-B135-A0FB101A80C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noFill/>
        </p:spPr>
      </p:sp>
      <p:sp>
        <p:nvSpPr>
          <p:cNvPr id="29699" name="Google Shape;69;p2:notes">
            <a:extLst>
              <a:ext uri="{FF2B5EF4-FFF2-40B4-BE49-F238E27FC236}">
                <a16:creationId xmlns:a16="http://schemas.microsoft.com/office/drawing/2014/main" id="{4E05862C-1471-4BBF-9B6E-5C361C3444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75" cy="4810125"/>
          </a:xfrm>
          <a:noFill/>
        </p:spPr>
        <p:txBody>
          <a:bodyPr/>
          <a:lstStyle/>
          <a:p>
            <a:pPr marL="215900" indent="-215900" eaLnBrk="1" hangingPunct="1">
              <a:buSzPts val="1400"/>
            </a:pPr>
            <a:endParaRPr lang="pt-BR" altLang="pt-B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0" name="Google Shape;70;p2:notes">
            <a:extLst>
              <a:ext uri="{FF2B5EF4-FFF2-40B4-BE49-F238E27FC236}">
                <a16:creationId xmlns:a16="http://schemas.microsoft.com/office/drawing/2014/main" id="{21EA68F2-9805-4FD8-9673-708FDAA3C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fld id="{B1C067EB-36D8-42EB-AC68-1EB5DD6E3BAF}" type="slidenum">
              <a:rPr lang="en-US" altLang="pt-BR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pPr algn="r"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t>2</a:t>
            </a:fld>
            <a:endParaRPr lang="pt-BR" altLang="pt-BR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>
            <a:extLst>
              <a:ext uri="{FF2B5EF4-FFF2-40B4-BE49-F238E27FC236}">
                <a16:creationId xmlns:a16="http://schemas.microsoft.com/office/drawing/2014/main" id="{3E856918-48B8-4199-8F55-BC2CF66F13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48131" name="Espaço Reservado para Anotações 2">
            <a:extLst>
              <a:ext uri="{FF2B5EF4-FFF2-40B4-BE49-F238E27FC236}">
                <a16:creationId xmlns:a16="http://schemas.microsoft.com/office/drawing/2014/main" id="{F0487810-7501-4774-A007-0503927C25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buSzPts val="1400"/>
            </a:pPr>
            <a:endParaRPr lang="pt-BR" altLang="pt-B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Espaço Reservado para Número de Slide 3">
            <a:extLst>
              <a:ext uri="{FF2B5EF4-FFF2-40B4-BE49-F238E27FC236}">
                <a16:creationId xmlns:a16="http://schemas.microsoft.com/office/drawing/2014/main" id="{6E354CAB-9522-4D65-978B-8D98037AE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D7F46FF0-C7E5-4404-92CE-C3D603261A69}" type="slidenum">
              <a:rPr lang="en-US" altLang="pt-BR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pPr eaLnBrk="1" hangingPunct="1"/>
              <a:t>20</a:t>
            </a:fld>
            <a:endParaRPr lang="en-US" altLang="pt-BR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Google Shape;345;g8794868429_0_110:notes">
            <a:extLst>
              <a:ext uri="{FF2B5EF4-FFF2-40B4-BE49-F238E27FC236}">
                <a16:creationId xmlns:a16="http://schemas.microsoft.com/office/drawing/2014/main" id="{07D94F57-ED72-40B4-96BB-B9075187DC27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5" name="Google Shape;346;g8794868429_0_110:notes">
            <a:extLst>
              <a:ext uri="{FF2B5EF4-FFF2-40B4-BE49-F238E27FC236}">
                <a16:creationId xmlns:a16="http://schemas.microsoft.com/office/drawing/2014/main" id="{C73E56CF-B652-41BB-9835-A75A5AFB01D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1600" y="763588"/>
            <a:ext cx="5029200" cy="3771900"/>
          </a:xfrm>
          <a:noFill/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Google Shape;352;p22:notes">
            <a:extLst>
              <a:ext uri="{FF2B5EF4-FFF2-40B4-BE49-F238E27FC236}">
                <a16:creationId xmlns:a16="http://schemas.microsoft.com/office/drawing/2014/main" id="{931B9CBC-C470-4A0F-B0F4-C66AC4E86EB8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79" name="Google Shape;353;p22:notes">
            <a:extLst>
              <a:ext uri="{FF2B5EF4-FFF2-40B4-BE49-F238E27FC236}">
                <a16:creationId xmlns:a16="http://schemas.microsoft.com/office/drawing/2014/main" id="{C97FAE4F-34F3-4866-8F9B-8E9577F623B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noFill/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Google Shape;359;p23:notes">
            <a:extLst>
              <a:ext uri="{FF2B5EF4-FFF2-40B4-BE49-F238E27FC236}">
                <a16:creationId xmlns:a16="http://schemas.microsoft.com/office/drawing/2014/main" id="{CF99B604-2D84-4DD0-88AD-51F08316A4B8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3" name="Google Shape;360;p23:notes">
            <a:extLst>
              <a:ext uri="{FF2B5EF4-FFF2-40B4-BE49-F238E27FC236}">
                <a16:creationId xmlns:a16="http://schemas.microsoft.com/office/drawing/2014/main" id="{82E9DEE5-3071-45FC-9172-46B9D847B03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noFill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83;p3:notes">
            <a:extLst>
              <a:ext uri="{FF2B5EF4-FFF2-40B4-BE49-F238E27FC236}">
                <a16:creationId xmlns:a16="http://schemas.microsoft.com/office/drawing/2014/main" id="{C1269834-C2F3-4909-87D2-EADC353E7EFF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Google Shape;84;p3:notes">
            <a:extLst>
              <a:ext uri="{FF2B5EF4-FFF2-40B4-BE49-F238E27FC236}">
                <a16:creationId xmlns:a16="http://schemas.microsoft.com/office/drawing/2014/main" id="{024B6EC6-AEED-4527-8699-52A0B850786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noFill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Google Shape;98;p4:notes">
            <a:extLst>
              <a:ext uri="{FF2B5EF4-FFF2-40B4-BE49-F238E27FC236}">
                <a16:creationId xmlns:a16="http://schemas.microsoft.com/office/drawing/2014/main" id="{96044725-C180-4709-9FD9-9C3FB86BA66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noFill/>
        </p:spPr>
      </p:sp>
      <p:sp>
        <p:nvSpPr>
          <p:cNvPr id="31747" name="Google Shape;99;p4:notes">
            <a:extLst>
              <a:ext uri="{FF2B5EF4-FFF2-40B4-BE49-F238E27FC236}">
                <a16:creationId xmlns:a16="http://schemas.microsoft.com/office/drawing/2014/main" id="{B0C5E9BF-3330-45AD-A0A4-E866448AD1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75" cy="4810125"/>
          </a:xfrm>
          <a:noFill/>
        </p:spPr>
        <p:txBody>
          <a:bodyPr/>
          <a:lstStyle/>
          <a:p>
            <a:pPr marL="215900" indent="-215900" eaLnBrk="1" hangingPunct="1">
              <a:buSzPts val="1400"/>
            </a:pPr>
            <a:endParaRPr lang="pt-BR" altLang="pt-B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8" name="Google Shape;100;p4:notes">
            <a:extLst>
              <a:ext uri="{FF2B5EF4-FFF2-40B4-BE49-F238E27FC236}">
                <a16:creationId xmlns:a16="http://schemas.microsoft.com/office/drawing/2014/main" id="{A0E8C4A2-1DC2-498E-892A-F25578763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fld id="{C0BE8702-2CA3-4F8F-8940-B8A2738F424C}" type="slidenum">
              <a:rPr lang="en-US" altLang="pt-BR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pPr algn="r"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t>4</a:t>
            </a:fld>
            <a:endParaRPr lang="pt-BR" altLang="pt-BR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108;p5:notes">
            <a:extLst>
              <a:ext uri="{FF2B5EF4-FFF2-40B4-BE49-F238E27FC236}">
                <a16:creationId xmlns:a16="http://schemas.microsoft.com/office/drawing/2014/main" id="{633A1B37-99DB-4671-A6E2-981C3D28B245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1" name="Google Shape;109;p5:notes">
            <a:extLst>
              <a:ext uri="{FF2B5EF4-FFF2-40B4-BE49-F238E27FC236}">
                <a16:creationId xmlns:a16="http://schemas.microsoft.com/office/drawing/2014/main" id="{DBFB2F0A-39E4-4139-B5A6-043B8E340E6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noFill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120;p6:notes">
            <a:extLst>
              <a:ext uri="{FF2B5EF4-FFF2-40B4-BE49-F238E27FC236}">
                <a16:creationId xmlns:a16="http://schemas.microsoft.com/office/drawing/2014/main" id="{2F661CF2-D4D1-4463-A1E7-484282BED0A3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Google Shape;121;p6:notes">
            <a:extLst>
              <a:ext uri="{FF2B5EF4-FFF2-40B4-BE49-F238E27FC236}">
                <a16:creationId xmlns:a16="http://schemas.microsoft.com/office/drawing/2014/main" id="{107AEECD-6A99-43D2-A481-9FBCCEDB38F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noFill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Google Shape;141;p7:notes">
            <a:extLst>
              <a:ext uri="{FF2B5EF4-FFF2-40B4-BE49-F238E27FC236}">
                <a16:creationId xmlns:a16="http://schemas.microsoft.com/office/drawing/2014/main" id="{1D9064D3-8679-40B2-9622-4316980CB122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19" name="Google Shape;142;p7:notes">
            <a:extLst>
              <a:ext uri="{FF2B5EF4-FFF2-40B4-BE49-F238E27FC236}">
                <a16:creationId xmlns:a16="http://schemas.microsoft.com/office/drawing/2014/main" id="{01DA130A-FFAC-4FA6-9FB8-E1A24D4DE5E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0013" y="763588"/>
            <a:ext cx="5030787" cy="3771900"/>
          </a:xfrm>
          <a:noFill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159;p9:notes">
            <a:extLst>
              <a:ext uri="{FF2B5EF4-FFF2-40B4-BE49-F238E27FC236}">
                <a16:creationId xmlns:a16="http://schemas.microsoft.com/office/drawing/2014/main" id="{507D5A98-CB46-412B-8F59-78FB7388BAE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noFill/>
        </p:spPr>
      </p:sp>
      <p:sp>
        <p:nvSpPr>
          <p:cNvPr id="35843" name="Google Shape;160;p9:notes">
            <a:extLst>
              <a:ext uri="{FF2B5EF4-FFF2-40B4-BE49-F238E27FC236}">
                <a16:creationId xmlns:a16="http://schemas.microsoft.com/office/drawing/2014/main" id="{7F8312F6-31B5-462F-B956-478664F756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75" cy="4810125"/>
          </a:xfrm>
          <a:noFill/>
        </p:spPr>
        <p:txBody>
          <a:bodyPr/>
          <a:lstStyle/>
          <a:p>
            <a:pPr marL="215900" indent="-215900" eaLnBrk="1" hangingPunct="1">
              <a:buSzPts val="1400"/>
            </a:pPr>
            <a:endParaRPr lang="pt-BR" altLang="pt-B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4" name="Google Shape;161;p9:notes">
            <a:extLst>
              <a:ext uri="{FF2B5EF4-FFF2-40B4-BE49-F238E27FC236}">
                <a16:creationId xmlns:a16="http://schemas.microsoft.com/office/drawing/2014/main" id="{0ED3D150-468B-4F46-AF35-95077D158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fld id="{0505BABC-353C-4CD0-B2BD-26C62960D906}" type="slidenum">
              <a:rPr lang="en-US" altLang="pt-BR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pPr algn="r"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t>8</a:t>
            </a:fld>
            <a:endParaRPr lang="pt-BR" altLang="pt-BR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Google Shape;177;g8794868429_0_123:notes">
            <a:extLst>
              <a:ext uri="{FF2B5EF4-FFF2-40B4-BE49-F238E27FC236}">
                <a16:creationId xmlns:a16="http://schemas.microsoft.com/office/drawing/2014/main" id="{208D52A7-D64D-4FEF-8FE3-6526EE29199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noFill/>
        </p:spPr>
      </p:sp>
      <p:sp>
        <p:nvSpPr>
          <p:cNvPr id="36867" name="Google Shape;178;g8794868429_0_123:notes">
            <a:extLst>
              <a:ext uri="{FF2B5EF4-FFF2-40B4-BE49-F238E27FC236}">
                <a16:creationId xmlns:a16="http://schemas.microsoft.com/office/drawing/2014/main" id="{3C8686AF-900A-483F-ADAA-EAA9F58C7F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55650" y="5078413"/>
            <a:ext cx="6048375" cy="4810125"/>
          </a:xfrm>
          <a:noFill/>
        </p:spPr>
        <p:txBody>
          <a:bodyPr/>
          <a:lstStyle/>
          <a:p>
            <a:pPr marL="215900" indent="-215900" eaLnBrk="1" hangingPunct="1">
              <a:buSzPts val="1400"/>
            </a:pPr>
            <a:endParaRPr lang="pt-BR" altLang="pt-BR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8" name="Google Shape;179;g8794868429_0_123:notes">
            <a:extLst>
              <a:ext uri="{FF2B5EF4-FFF2-40B4-BE49-F238E27FC236}">
                <a16:creationId xmlns:a16="http://schemas.microsoft.com/office/drawing/2014/main" id="{E55F5628-B5B2-4460-9279-1C5E76D6B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fld id="{49D002E2-51B1-435D-A624-6578ADD7F309}" type="slidenum">
              <a:rPr lang="en-US" altLang="pt-BR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pPr algn="r"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t>9</a:t>
            </a:fld>
            <a:endParaRPr lang="pt-BR" altLang="pt-BR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" name="Google Shape;12;p1">
            <a:extLst>
              <a:ext uri="{FF2B5EF4-FFF2-40B4-BE49-F238E27FC236}">
                <a16:creationId xmlns:a16="http://schemas.microsoft.com/office/drawing/2014/main" id="{B47A54AD-4B82-4054-9196-3C9F11470702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46A2F-F5D1-4CD5-A776-75D7C520944D}" type="slidenum">
              <a:rPr lang="en-US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03983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2;p1">
            <a:extLst>
              <a:ext uri="{FF2B5EF4-FFF2-40B4-BE49-F238E27FC236}">
                <a16:creationId xmlns:a16="http://schemas.microsoft.com/office/drawing/2014/main" id="{F97B81B8-635C-44AB-B2C6-6A14AC18E956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AD0BED-BA3C-4DD4-B0E1-BD0549003EE0}" type="slidenum">
              <a:rPr lang="en-US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25935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;p1">
            <a:extLst>
              <a:ext uri="{FF2B5EF4-FFF2-40B4-BE49-F238E27FC236}">
                <a16:creationId xmlns:a16="http://schemas.microsoft.com/office/drawing/2014/main" id="{EF90030A-703E-4166-A889-16CDE88B684C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50DF7-BA4F-404E-8F48-EE3790C44CA8}" type="slidenum">
              <a:rPr lang="en-US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02607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Title,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9000" cy="11427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ctr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3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" name="Google Shape;57;p13">
            <a:extLst>
              <a:ext uri="{FF2B5EF4-FFF2-40B4-BE49-F238E27FC236}">
                <a16:creationId xmlns:a16="http://schemas.microsoft.com/office/drawing/2014/main" id="{4C466D65-F671-4BB6-B1E6-77C3EDEB8A05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8556625" y="6332538"/>
            <a:ext cx="549275" cy="525462"/>
          </a:xfrm>
        </p:spPr>
        <p:txBody>
          <a:bodyPr anchor="t"/>
          <a:lstStyle>
            <a:lvl1pPr>
              <a:defRPr sz="1300"/>
            </a:lvl1pPr>
          </a:lstStyle>
          <a:p>
            <a:fld id="{BE3411CD-7DAC-4D79-9F85-E7C9EB235DB6}" type="slidenum">
              <a:rPr lang="en-US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3478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" name="Google Shape;12;p1">
            <a:extLst>
              <a:ext uri="{FF2B5EF4-FFF2-40B4-BE49-F238E27FC236}">
                <a16:creationId xmlns:a16="http://schemas.microsoft.com/office/drawing/2014/main" id="{C5F9B001-D3DA-4FB2-871F-C2EE97AACC88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A73451-B5E3-41DD-BCB3-5AF5C202DABB}" type="slidenum">
              <a:rPr lang="en-US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09274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2;p1">
            <a:extLst>
              <a:ext uri="{FF2B5EF4-FFF2-40B4-BE49-F238E27FC236}">
                <a16:creationId xmlns:a16="http://schemas.microsoft.com/office/drawing/2014/main" id="{47339D6C-D2E0-4990-872D-66F7F2D3CAAC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988D6C-6051-4729-AEE7-23D7C756F0EC}" type="slidenum">
              <a:rPr lang="en-US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4246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" name="Google Shape;12;p1">
            <a:extLst>
              <a:ext uri="{FF2B5EF4-FFF2-40B4-BE49-F238E27FC236}">
                <a16:creationId xmlns:a16="http://schemas.microsoft.com/office/drawing/2014/main" id="{792F0E27-09D3-4B87-94F4-118ECA39F03D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5BC9C7-87DF-4DF9-AF8C-35B1DF0DA80D}" type="slidenum">
              <a:rPr lang="en-US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14819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" name="Google Shape;12;p1">
            <a:extLst>
              <a:ext uri="{FF2B5EF4-FFF2-40B4-BE49-F238E27FC236}">
                <a16:creationId xmlns:a16="http://schemas.microsoft.com/office/drawing/2014/main" id="{E89B797B-614D-4D40-95AC-5B2ACD736776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BB21B8-9767-410B-8897-53F2F4A92910}" type="slidenum">
              <a:rPr lang="en-US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8325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" name="Google Shape;12;p1">
            <a:extLst>
              <a:ext uri="{FF2B5EF4-FFF2-40B4-BE49-F238E27FC236}">
                <a16:creationId xmlns:a16="http://schemas.microsoft.com/office/drawing/2014/main" id="{75BDC6B2-1840-49A4-8D11-C559BAF18285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512FD7-18F6-4089-8B47-96791C278D44}" type="slidenum">
              <a:rPr lang="en-US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3233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" name="Google Shape;12;p1">
            <a:extLst>
              <a:ext uri="{FF2B5EF4-FFF2-40B4-BE49-F238E27FC236}">
                <a16:creationId xmlns:a16="http://schemas.microsoft.com/office/drawing/2014/main" id="{682E1144-CCCF-4295-985B-93698038E0A2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4B0A0-A4C1-4194-8DDC-996CF8E93887}" type="slidenum">
              <a:rPr lang="en-US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69234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;p9">
            <a:extLst>
              <a:ext uri="{FF2B5EF4-FFF2-40B4-BE49-F238E27FC236}">
                <a16:creationId xmlns:a16="http://schemas.microsoft.com/office/drawing/2014/main" id="{3D347561-2881-4487-9239-F70CD0851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pitchFamily="34" charset="0"/>
              <a:buNone/>
              <a:defRPr/>
            </a:pPr>
            <a:endParaRPr lang="pt-BR"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" name="Google Shape;44;p9">
            <a:extLst>
              <a:ext uri="{FF2B5EF4-FFF2-40B4-BE49-F238E27FC236}">
                <a16:creationId xmlns:a16="http://schemas.microsoft.com/office/drawing/2014/main" id="{39BFB63F-ED31-4084-AC32-25BCAD1F06B7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A08ABFB-3B9F-4248-B936-7D2AD2A2A823}" type="slidenum">
              <a:rPr lang="en-US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77350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" name="Google Shape;12;p1">
            <a:extLst>
              <a:ext uri="{FF2B5EF4-FFF2-40B4-BE49-F238E27FC236}">
                <a16:creationId xmlns:a16="http://schemas.microsoft.com/office/drawing/2014/main" id="{B7556D98-FAC9-4EDE-87C3-5A4C1CD6C0FD}"/>
              </a:ext>
            </a:extLst>
          </p:cNvPr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E1D39-8908-47CA-9B62-EF926D2217F3}" type="slidenum">
              <a:rPr lang="en-US" altLang="pt-BR"/>
              <a:pPr/>
              <a:t>‹#›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86277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;p1">
            <a:extLst>
              <a:ext uri="{FF2B5EF4-FFF2-40B4-BE49-F238E27FC236}">
                <a16:creationId xmlns:a16="http://schemas.microsoft.com/office/drawing/2014/main" id="{A32A9049-951D-4513-95B9-7B8C19D39006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311150" y="593725"/>
            <a:ext cx="852170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>
              <a:sym typeface="Arial" panose="020B0604020202020204" pitchFamily="34" charset="0"/>
            </a:endParaRPr>
          </a:p>
        </p:txBody>
      </p:sp>
      <p:sp>
        <p:nvSpPr>
          <p:cNvPr id="1027" name="Google Shape;11;p1">
            <a:extLst>
              <a:ext uri="{FF2B5EF4-FFF2-40B4-BE49-F238E27FC236}">
                <a16:creationId xmlns:a16="http://schemas.microsoft.com/office/drawing/2014/main" id="{06A0931C-8F14-406B-9547-E18004F8BDFF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xfrm>
            <a:off x="311150" y="1536700"/>
            <a:ext cx="8521700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>
              <a:sym typeface="Arial" panose="020B0604020202020204" pitchFamily="34" charset="0"/>
            </a:endParaRPr>
          </a:p>
        </p:txBody>
      </p:sp>
      <p:sp>
        <p:nvSpPr>
          <p:cNvPr id="1028" name="Google Shape;12;p1">
            <a:extLst>
              <a:ext uri="{FF2B5EF4-FFF2-40B4-BE49-F238E27FC236}">
                <a16:creationId xmlns:a16="http://schemas.microsoft.com/office/drawing/2014/main" id="{C2E1F7C3-A845-4B5A-ACE4-37F29A72EBE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 bwMode="auto">
          <a:xfrm>
            <a:off x="8472488" y="6218238"/>
            <a:ext cx="549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panose="020B0604020202020204" pitchFamily="34" charset="0"/>
              <a:buNone/>
              <a:defRPr sz="1000">
                <a:solidFill>
                  <a:srgbClr val="595959"/>
                </a:solidFill>
              </a:defRPr>
            </a:lvl1pPr>
          </a:lstStyle>
          <a:p>
            <a:fld id="{76F3D6D0-7CBD-46CA-94F2-F34FC55CCC1C}" type="slidenum">
              <a:rPr lang="en-US" altLang="pt-BR"/>
              <a:pPr/>
              <a:t>‹#›</a:t>
            </a:fld>
            <a:endParaRPr lang="pt-BR" altLang="pt-B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7" r:id="rId8"/>
    <p:sldLayoutId id="2147483684" r:id="rId9"/>
    <p:sldLayoutId id="2147483685" r:id="rId10"/>
    <p:sldLayoutId id="2147483686" r:id="rId11"/>
    <p:sldLayoutId id="214748368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2.m4a"/><Relationship Id="rId7" Type="http://schemas.openxmlformats.org/officeDocument/2006/relationships/image" Target="../media/image1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12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8.png"/><Relationship Id="rId12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62;p14">
            <a:extLst>
              <a:ext uri="{FF2B5EF4-FFF2-40B4-BE49-F238E27FC236}">
                <a16:creationId xmlns:a16="http://schemas.microsoft.com/office/drawing/2014/main" id="{569F9692-5728-479C-92A4-E9D39F31B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2998788"/>
            <a:ext cx="8434387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8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DESENVOLVIMENTO DE MÉTODO BASEADO EM QUÍMICA ANALÍTICA VERDE PARA DETERMINAÇÃO DOS COMPONENTES ATIVOS DA AYAHUASCA EM CABELO</a:t>
            </a:r>
            <a:endParaRPr lang="pt-BR" altLang="pt-BR" sz="2800">
              <a:solidFill>
                <a:srgbClr val="274E13"/>
              </a:solidFill>
            </a:endParaRPr>
          </a:p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2800"/>
          </a:p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2800"/>
          </a:p>
        </p:txBody>
      </p:sp>
      <p:sp>
        <p:nvSpPr>
          <p:cNvPr id="4099" name="Google Shape;63;p14">
            <a:extLst>
              <a:ext uri="{FF2B5EF4-FFF2-40B4-BE49-F238E27FC236}">
                <a16:creationId xmlns:a16="http://schemas.microsoft.com/office/drawing/2014/main" id="{9A8D479F-85EB-4F15-AA5D-F2FD78787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13" y="5053013"/>
            <a:ext cx="8613775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Mestranda: Fabiana Pereira Santos</a:t>
            </a:r>
            <a:endParaRPr lang="pt-BR" altLang="pt-BR" sz="2000"/>
          </a:p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Orientador: Prof. Dr. Maurício Yonamine</a:t>
            </a:r>
            <a:endParaRPr lang="pt-BR" altLang="pt-BR" sz="200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200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200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São Paulo, maio de 2020</a:t>
            </a:r>
            <a:endParaRPr lang="pt-BR" altLang="pt-BR" sz="2000" b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4100" name="Google Shape;64;p14">
            <a:extLst>
              <a:ext uri="{FF2B5EF4-FFF2-40B4-BE49-F238E27FC236}">
                <a16:creationId xmlns:a16="http://schemas.microsoft.com/office/drawing/2014/main" id="{624B940D-86AC-4AB1-9A9A-B01B8714540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76200"/>
            <a:ext cx="1643062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Google Shape;65;p14">
            <a:extLst>
              <a:ext uri="{FF2B5EF4-FFF2-40B4-BE49-F238E27FC236}">
                <a16:creationId xmlns:a16="http://schemas.microsoft.com/office/drawing/2014/main" id="{9A7A3F22-4D02-4B0F-84B7-2DBAAD7E8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25" y="323850"/>
            <a:ext cx="671036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1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Universidade de São Paulo</a:t>
            </a:r>
            <a:endParaRPr lang="pt-BR" altLang="pt-BR" sz="2100" b="1"/>
          </a:p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1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Faculdade de Ciências Farmacêuticas </a:t>
            </a:r>
            <a:endParaRPr lang="pt-BR" altLang="pt-BR" sz="2100" b="1"/>
          </a:p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1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Departamento de Analises Clínicas e Toxicológicas </a:t>
            </a:r>
            <a:endParaRPr lang="pt-BR" altLang="pt-BR" sz="2100" b="1"/>
          </a:p>
        </p:txBody>
      </p:sp>
      <p:pic>
        <p:nvPicPr>
          <p:cNvPr id="4102" name="Google Shape;66;p14">
            <a:extLst>
              <a:ext uri="{FF2B5EF4-FFF2-40B4-BE49-F238E27FC236}">
                <a16:creationId xmlns:a16="http://schemas.microsoft.com/office/drawing/2014/main" id="{40BE394D-C6FE-4D7C-BA6C-CC57E37A88E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7313"/>
            <a:ext cx="1382713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55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14" name="Google Shape;199;p24">
            <a:extLst>
              <a:ext uri="{FF2B5EF4-FFF2-40B4-BE49-F238E27FC236}">
                <a16:creationId xmlns:a16="http://schemas.microsoft.com/office/drawing/2014/main" id="{58244B3E-C4FF-4DDE-BD23-D6E50935D09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52563" y="5535613"/>
            <a:ext cx="7440612" cy="26987"/>
          </a:xfrm>
          <a:prstGeom prst="straightConnector1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15" name="Google Shape;200;p24">
            <a:extLst>
              <a:ext uri="{FF2B5EF4-FFF2-40B4-BE49-F238E27FC236}">
                <a16:creationId xmlns:a16="http://schemas.microsoft.com/office/drawing/2014/main" id="{D29F3944-86B2-4CCD-8335-51DE39C28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1313" y="5278438"/>
            <a:ext cx="1036637" cy="5238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sp>
        <p:nvSpPr>
          <p:cNvPr id="13316" name="Google Shape;201;p24">
            <a:extLst>
              <a:ext uri="{FF2B5EF4-FFF2-40B4-BE49-F238E27FC236}">
                <a16:creationId xmlns:a16="http://schemas.microsoft.com/office/drawing/2014/main" id="{87436E6E-DEA0-4A44-9490-D57E00925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6111875"/>
            <a:ext cx="15208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Amostra de cabelo </a:t>
            </a:r>
            <a:endParaRPr lang="pt-BR" altLang="pt-BR" sz="1800" b="1"/>
          </a:p>
        </p:txBody>
      </p:sp>
      <p:sp>
        <p:nvSpPr>
          <p:cNvPr id="13317" name="Google Shape;202;p24">
            <a:extLst>
              <a:ext uri="{FF2B5EF4-FFF2-40B4-BE49-F238E27FC236}">
                <a16:creationId xmlns:a16="http://schemas.microsoft.com/office/drawing/2014/main" id="{1F852A62-D90A-45CE-9169-3A29E7ECA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438" y="4897438"/>
            <a:ext cx="2151062" cy="11890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sp>
        <p:nvSpPr>
          <p:cNvPr id="13318" name="Google Shape;203;p24">
            <a:extLst>
              <a:ext uri="{FF2B5EF4-FFF2-40B4-BE49-F238E27FC236}">
                <a16:creationId xmlns:a16="http://schemas.microsoft.com/office/drawing/2014/main" id="{1003111E-9AD7-4EDA-9F09-525A3123E4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4956175"/>
            <a:ext cx="21494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Lavagem com metanol e diclorometano</a:t>
            </a:r>
            <a:endParaRPr lang="pt-BR" altLang="pt-BR" sz="2000" b="1"/>
          </a:p>
        </p:txBody>
      </p:sp>
      <p:sp>
        <p:nvSpPr>
          <p:cNvPr id="13319" name="Google Shape;204;p24">
            <a:extLst>
              <a:ext uri="{FF2B5EF4-FFF2-40B4-BE49-F238E27FC236}">
                <a16:creationId xmlns:a16="http://schemas.microsoft.com/office/drawing/2014/main" id="{B4B66142-E4FA-4393-A2D0-AF4E2D52C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514850"/>
            <a:ext cx="3094037" cy="2227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sp>
        <p:nvSpPr>
          <p:cNvPr id="13320" name="Google Shape;205;p24">
            <a:extLst>
              <a:ext uri="{FF2B5EF4-FFF2-40B4-BE49-F238E27FC236}">
                <a16:creationId xmlns:a16="http://schemas.microsoft.com/office/drawing/2014/main" id="{6E85D05D-65A4-4862-9933-9EEF2A5BE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532313"/>
            <a:ext cx="3094037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9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Pulverizado com equipamento </a:t>
            </a:r>
            <a:r>
              <a:rPr lang="en-US" altLang="pt-BR" sz="1900" b="1" i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BeadRuptor </a:t>
            </a:r>
            <a:r>
              <a:rPr lang="en-US" altLang="pt-BR" sz="19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 incubado com uma solução de ácido clorídrico e metanol à 40°C por 3h. Centrifugado e reconstituído com metanol</a:t>
            </a:r>
            <a:endParaRPr lang="pt-BR" altLang="pt-BR" sz="1900" b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3321" name="Google Shape;206;p24">
            <a:extLst>
              <a:ext uri="{FF2B5EF4-FFF2-40B4-BE49-F238E27FC236}">
                <a16:creationId xmlns:a16="http://schemas.microsoft.com/office/drawing/2014/main" id="{DCC18157-D067-4FCB-AE26-4887A0478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9225" y="5356225"/>
            <a:ext cx="144145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DMT</a:t>
            </a:r>
            <a:endParaRPr lang="pt-BR" altLang="pt-BR" sz="2000" b="1"/>
          </a:p>
        </p:txBody>
      </p:sp>
      <p:pic>
        <p:nvPicPr>
          <p:cNvPr id="13322" name="Google Shape;207;p24">
            <a:extLst>
              <a:ext uri="{FF2B5EF4-FFF2-40B4-BE49-F238E27FC236}">
                <a16:creationId xmlns:a16="http://schemas.microsoft.com/office/drawing/2014/main" id="{BBC2F635-48BC-4AAF-9FCD-9DBC86D1921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648200"/>
            <a:ext cx="109061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" name="Google Shape;208;p24">
            <a:extLst>
              <a:ext uri="{FF2B5EF4-FFF2-40B4-BE49-F238E27FC236}">
                <a16:creationId xmlns:a16="http://schemas.microsoft.com/office/drawing/2014/main" id="{3F15F302-640C-439E-9C94-3E348B00E20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E3159D9F-30F7-4051-8CBC-B52C1EA99834}" type="slidenum">
              <a:rPr lang="en-US" altLang="pt-BR" sz="1000">
                <a:solidFill>
                  <a:srgbClr val="595959"/>
                </a:solidFill>
              </a:rPr>
              <a:pPr eaLnBrk="1" hangingPunct="1"/>
              <a:t>10</a:t>
            </a:fld>
            <a:endParaRPr lang="pt-BR" altLang="pt-BR" sz="1000">
              <a:solidFill>
                <a:srgbClr val="595959"/>
              </a:solidFill>
            </a:endParaRPr>
          </a:p>
        </p:txBody>
      </p:sp>
      <p:sp>
        <p:nvSpPr>
          <p:cNvPr id="13324" name="Google Shape;209;p24">
            <a:extLst>
              <a:ext uri="{FF2B5EF4-FFF2-40B4-BE49-F238E27FC236}">
                <a16:creationId xmlns:a16="http://schemas.microsoft.com/office/drawing/2014/main" id="{920521F5-F538-419F-903F-339F6B9E9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4825" y="-11113"/>
            <a:ext cx="4576763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INTRODUÇÃO</a:t>
            </a:r>
            <a:endParaRPr lang="pt-BR" altLang="pt-BR" sz="3500" b="1">
              <a:solidFill>
                <a:srgbClr val="274E13"/>
              </a:solidFill>
            </a:endParaRPr>
          </a:p>
        </p:txBody>
      </p:sp>
      <p:sp>
        <p:nvSpPr>
          <p:cNvPr id="13325" name="Google Shape;210;p24">
            <a:extLst>
              <a:ext uri="{FF2B5EF4-FFF2-40B4-BE49-F238E27FC236}">
                <a16:creationId xmlns:a16="http://schemas.microsoft.com/office/drawing/2014/main" id="{C705DAC9-9F5C-4BBB-B806-F7085806F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" y="4667250"/>
            <a:ext cx="1303338" cy="208438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43434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pic>
        <p:nvPicPr>
          <p:cNvPr id="13326" name="Google Shape;211;p24">
            <a:extLst>
              <a:ext uri="{FF2B5EF4-FFF2-40B4-BE49-F238E27FC236}">
                <a16:creationId xmlns:a16="http://schemas.microsoft.com/office/drawing/2014/main" id="{4CC9EC31-50C8-4F08-9225-386A0A95AF8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4" r="229" b="55350"/>
          <a:stretch>
            <a:fillRect/>
          </a:stretch>
        </p:blipFill>
        <p:spPr bwMode="auto">
          <a:xfrm>
            <a:off x="0" y="1749425"/>
            <a:ext cx="796131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10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610" y="114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oogle Shape;216;p25">
            <a:extLst>
              <a:ext uri="{FF2B5EF4-FFF2-40B4-BE49-F238E27FC236}">
                <a16:creationId xmlns:a16="http://schemas.microsoft.com/office/drawing/2014/main" id="{24E3CA1D-9836-4626-97C9-D8ABFAB5EB6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t="14622" r="33328" b="15338"/>
          <a:stretch>
            <a:fillRect/>
          </a:stretch>
        </p:blipFill>
        <p:spPr bwMode="auto">
          <a:xfrm>
            <a:off x="3409950" y="1279525"/>
            <a:ext cx="3744913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Google Shape;217;p25">
            <a:extLst>
              <a:ext uri="{FF2B5EF4-FFF2-40B4-BE49-F238E27FC236}">
                <a16:creationId xmlns:a16="http://schemas.microsoft.com/office/drawing/2014/main" id="{2CBB18E1-328C-4F7D-9DFF-F053E87A1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522288"/>
            <a:ext cx="89058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marL="457200" indent="-3683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274E13"/>
              </a:buClr>
              <a:buSzPts val="2200"/>
              <a:buFont typeface="Times New Roman" panose="02020603050405020304" pitchFamily="18" charset="0"/>
              <a:buChar char="●"/>
            </a:pPr>
            <a:r>
              <a:rPr lang="en-US" altLang="pt-BR" sz="22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Matriz biológica alternativa: cabelo</a:t>
            </a:r>
            <a:endParaRPr lang="pt-BR" altLang="pt-BR" sz="2200" b="1">
              <a:solidFill>
                <a:srgbClr val="274E1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4340" name="Google Shape;218;p25">
            <a:extLst>
              <a:ext uri="{FF2B5EF4-FFF2-40B4-BE49-F238E27FC236}">
                <a16:creationId xmlns:a16="http://schemas.microsoft.com/office/drawing/2014/main" id="{87797FCC-7946-4039-8DE5-6F0C3B66A86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29EF81C2-96F0-4A5D-BC70-D800117482D8}" type="slidenum">
              <a:rPr lang="en-US" altLang="pt-BR" sz="1000">
                <a:solidFill>
                  <a:srgbClr val="595959"/>
                </a:solidFill>
              </a:rPr>
              <a:pPr eaLnBrk="1" hangingPunct="1"/>
              <a:t>11</a:t>
            </a:fld>
            <a:endParaRPr lang="pt-BR" altLang="pt-BR" sz="1000">
              <a:solidFill>
                <a:srgbClr val="595959"/>
              </a:solidFill>
            </a:endParaRPr>
          </a:p>
        </p:txBody>
      </p:sp>
      <p:sp>
        <p:nvSpPr>
          <p:cNvPr id="14341" name="Google Shape;220;p25">
            <a:extLst>
              <a:ext uri="{FF2B5EF4-FFF2-40B4-BE49-F238E27FC236}">
                <a16:creationId xmlns:a16="http://schemas.microsoft.com/office/drawing/2014/main" id="{4301185E-EEE4-464B-AB2D-9F8340B7B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458913"/>
            <a:ext cx="2314575" cy="13398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/>
          </a:p>
        </p:txBody>
      </p:sp>
      <p:sp>
        <p:nvSpPr>
          <p:cNvPr id="14342" name="Google Shape;221;p25">
            <a:extLst>
              <a:ext uri="{FF2B5EF4-FFF2-40B4-BE49-F238E27FC236}">
                <a16:creationId xmlns:a16="http://schemas.microsoft.com/office/drawing/2014/main" id="{819D8104-6AB5-4F0F-B8B3-EDFA74EE8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838" y="2506663"/>
            <a:ext cx="3835400" cy="746125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 b="1"/>
              <a:t>	Droga de fonte externa</a:t>
            </a:r>
            <a:endParaRPr lang="pt-BR" altLang="pt-BR" sz="1800" b="1"/>
          </a:p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 b="1"/>
              <a:t>	Droga ingerida</a:t>
            </a:r>
            <a:endParaRPr lang="pt-BR" altLang="pt-BR" sz="1800" b="1"/>
          </a:p>
        </p:txBody>
      </p:sp>
      <p:sp>
        <p:nvSpPr>
          <p:cNvPr id="14343" name="Google Shape;222;p25">
            <a:extLst>
              <a:ext uri="{FF2B5EF4-FFF2-40B4-BE49-F238E27FC236}">
                <a16:creationId xmlns:a16="http://schemas.microsoft.com/office/drawing/2014/main" id="{8D11A2D0-BD12-44EA-AE8C-E61F7B2258FA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529364" y="2690812"/>
            <a:ext cx="114300" cy="76200"/>
          </a:xfrm>
          <a:prstGeom prst="ellipse">
            <a:avLst/>
          </a:prstGeom>
          <a:solidFill>
            <a:srgbClr val="D9D9D9"/>
          </a:solidFill>
          <a:ln w="19050">
            <a:solidFill>
              <a:srgbClr val="A4C2F4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sp>
        <p:nvSpPr>
          <p:cNvPr id="14344" name="Google Shape;223;p25">
            <a:extLst>
              <a:ext uri="{FF2B5EF4-FFF2-40B4-BE49-F238E27FC236}">
                <a16:creationId xmlns:a16="http://schemas.microsoft.com/office/drawing/2014/main" id="{71A932DE-71F5-4F98-ABA0-E9A8FBABED7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524000" y="2971800"/>
            <a:ext cx="114300" cy="762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sp>
        <p:nvSpPr>
          <p:cNvPr id="14345" name="Google Shape;224;p25">
            <a:extLst>
              <a:ext uri="{FF2B5EF4-FFF2-40B4-BE49-F238E27FC236}">
                <a16:creationId xmlns:a16="http://schemas.microsoft.com/office/drawing/2014/main" id="{7CB9802A-BA39-4B03-B0FB-D01941D57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4825" y="-11113"/>
            <a:ext cx="4576763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INTRODUÇÃO</a:t>
            </a:r>
            <a:endParaRPr lang="pt-BR" altLang="pt-BR" sz="3500" b="1">
              <a:solidFill>
                <a:srgbClr val="274E13"/>
              </a:solidFill>
            </a:endParaRPr>
          </a:p>
        </p:txBody>
      </p:sp>
      <p:pic>
        <p:nvPicPr>
          <p:cNvPr id="2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Slide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2163" y="2895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229;p26">
            <a:extLst>
              <a:ext uri="{FF2B5EF4-FFF2-40B4-BE49-F238E27FC236}">
                <a16:creationId xmlns:a16="http://schemas.microsoft.com/office/drawing/2014/main" id="{1E08EFA2-EF01-4ED0-918A-02E3110860C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4132263"/>
            <a:ext cx="4338637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Google Shape;230;p26">
            <a:extLst>
              <a:ext uri="{FF2B5EF4-FFF2-40B4-BE49-F238E27FC236}">
                <a16:creationId xmlns:a16="http://schemas.microsoft.com/office/drawing/2014/main" id="{039A0479-7CE2-41F0-AC2D-2A674F1E72B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3" t="26866" r="49933" b="47643"/>
          <a:stretch>
            <a:fillRect/>
          </a:stretch>
        </p:blipFill>
        <p:spPr bwMode="auto">
          <a:xfrm>
            <a:off x="7721600" y="4357688"/>
            <a:ext cx="1044575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Google Shape;232;p26">
            <a:extLst>
              <a:ext uri="{FF2B5EF4-FFF2-40B4-BE49-F238E27FC236}">
                <a16:creationId xmlns:a16="http://schemas.microsoft.com/office/drawing/2014/main" id="{00F09A92-F972-4962-ABCC-F0C951E8F3E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75" y="257175"/>
            <a:ext cx="110172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Google Shape;233;p26">
            <a:extLst>
              <a:ext uri="{FF2B5EF4-FFF2-40B4-BE49-F238E27FC236}">
                <a16:creationId xmlns:a16="http://schemas.microsoft.com/office/drawing/2014/main" id="{FA449F48-CCD5-4FEF-85D4-82440AE7C3C0}"/>
              </a:ext>
            </a:extLst>
          </p:cNvPr>
          <p:cNvSpPr>
            <a:spLocks/>
          </p:cNvSpPr>
          <p:nvPr/>
        </p:nvSpPr>
        <p:spPr bwMode="auto">
          <a:xfrm>
            <a:off x="2751138" y="2514600"/>
            <a:ext cx="760412" cy="4763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15366" name="Google Shape;234;p26">
            <a:extLst>
              <a:ext uri="{FF2B5EF4-FFF2-40B4-BE49-F238E27FC236}">
                <a16:creationId xmlns:a16="http://schemas.microsoft.com/office/drawing/2014/main" id="{90B355F5-0CE4-45E4-AAAA-B1CA0F7FC0B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0" t="4825" r="16196" b="48811"/>
          <a:stretch>
            <a:fillRect/>
          </a:stretch>
        </p:blipFill>
        <p:spPr bwMode="auto">
          <a:xfrm>
            <a:off x="576263" y="1708150"/>
            <a:ext cx="16859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Google Shape;235;p26">
            <a:extLst>
              <a:ext uri="{FF2B5EF4-FFF2-40B4-BE49-F238E27FC236}">
                <a16:creationId xmlns:a16="http://schemas.microsoft.com/office/drawing/2014/main" id="{18F26EAC-56A0-4544-BBE2-9E6E4B877E5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7" r="-821" b="551"/>
          <a:stretch>
            <a:fillRect/>
          </a:stretch>
        </p:blipFill>
        <p:spPr bwMode="auto">
          <a:xfrm>
            <a:off x="7756525" y="433388"/>
            <a:ext cx="854075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Google Shape;236;p26">
            <a:extLst>
              <a:ext uri="{FF2B5EF4-FFF2-40B4-BE49-F238E27FC236}">
                <a16:creationId xmlns:a16="http://schemas.microsoft.com/office/drawing/2014/main" id="{4BE2600C-325C-4AED-A72E-90B4CCF4E6A1}"/>
              </a:ext>
            </a:extLst>
          </p:cNvPr>
          <p:cNvSpPr>
            <a:spLocks/>
          </p:cNvSpPr>
          <p:nvPr/>
        </p:nvSpPr>
        <p:spPr bwMode="auto">
          <a:xfrm>
            <a:off x="5638800" y="2346325"/>
            <a:ext cx="990600" cy="46038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15369" name="Google Shape;237;p26">
            <a:extLst>
              <a:ext uri="{FF2B5EF4-FFF2-40B4-BE49-F238E27FC236}">
                <a16:creationId xmlns:a16="http://schemas.microsoft.com/office/drawing/2014/main" id="{8552DCDC-431F-40BC-BBBA-E82F8A36C19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628775"/>
            <a:ext cx="1252538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Google Shape;238;p26">
            <a:extLst>
              <a:ext uri="{FF2B5EF4-FFF2-40B4-BE49-F238E27FC236}">
                <a16:creationId xmlns:a16="http://schemas.microsoft.com/office/drawing/2014/main" id="{712CD54D-CCC9-4558-96A6-A97059D40103}"/>
              </a:ext>
            </a:extLst>
          </p:cNvPr>
          <p:cNvSpPr>
            <a:spLocks/>
          </p:cNvSpPr>
          <p:nvPr/>
        </p:nvSpPr>
        <p:spPr bwMode="auto">
          <a:xfrm rot="18900000" flipH="1">
            <a:off x="7577137" y="4076701"/>
            <a:ext cx="288925" cy="3937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15371" name="Google Shape;239;p26">
            <a:extLst>
              <a:ext uri="{FF2B5EF4-FFF2-40B4-BE49-F238E27FC236}">
                <a16:creationId xmlns:a16="http://schemas.microsoft.com/office/drawing/2014/main" id="{E47B1520-5FA3-4012-B1E2-F1E851A74B0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0" t="-3899" r="34554" b="11940"/>
          <a:stretch>
            <a:fillRect/>
          </a:stretch>
        </p:blipFill>
        <p:spPr bwMode="auto">
          <a:xfrm>
            <a:off x="5172075" y="3732213"/>
            <a:ext cx="16668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2" name="Google Shape;240;p26">
            <a:extLst>
              <a:ext uri="{FF2B5EF4-FFF2-40B4-BE49-F238E27FC236}">
                <a16:creationId xmlns:a16="http://schemas.microsoft.com/office/drawing/2014/main" id="{D2915D75-573C-4A7E-AC71-F5C3B23CA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3732213"/>
            <a:ext cx="274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Coleta</a:t>
            </a:r>
            <a:endParaRPr lang="pt-BR" altLang="pt-BR" sz="1800" b="1"/>
          </a:p>
        </p:txBody>
      </p:sp>
      <p:sp>
        <p:nvSpPr>
          <p:cNvPr id="15373" name="Google Shape;241;p26">
            <a:extLst>
              <a:ext uri="{FF2B5EF4-FFF2-40B4-BE49-F238E27FC236}">
                <a16:creationId xmlns:a16="http://schemas.microsoft.com/office/drawing/2014/main" id="{2AF3A685-1F7D-46CA-9551-5372ACFBF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3109913"/>
            <a:ext cx="2743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Descontaminação</a:t>
            </a:r>
            <a:endParaRPr lang="pt-BR" altLang="pt-BR" sz="1800" b="1"/>
          </a:p>
        </p:txBody>
      </p:sp>
      <p:sp>
        <p:nvSpPr>
          <p:cNvPr id="15374" name="Google Shape;242;p26">
            <a:extLst>
              <a:ext uri="{FF2B5EF4-FFF2-40B4-BE49-F238E27FC236}">
                <a16:creationId xmlns:a16="http://schemas.microsoft.com/office/drawing/2014/main" id="{6A16B7EA-56DA-4248-8FEA-B42AC3161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2713" y="3519488"/>
            <a:ext cx="2741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Segmentação e trituração</a:t>
            </a:r>
            <a:endParaRPr lang="pt-BR" altLang="pt-BR" sz="1800" b="1"/>
          </a:p>
        </p:txBody>
      </p:sp>
      <p:sp>
        <p:nvSpPr>
          <p:cNvPr id="15375" name="Google Shape;243;p26">
            <a:extLst>
              <a:ext uri="{FF2B5EF4-FFF2-40B4-BE49-F238E27FC236}">
                <a16:creationId xmlns:a16="http://schemas.microsoft.com/office/drawing/2014/main" id="{A13F02C2-600E-4AB8-AC8C-AC3CB31DA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1913" y="5788025"/>
            <a:ext cx="2741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Extração</a:t>
            </a:r>
            <a:endParaRPr lang="pt-BR" altLang="pt-BR" sz="1800" b="1"/>
          </a:p>
        </p:txBody>
      </p:sp>
      <p:sp>
        <p:nvSpPr>
          <p:cNvPr id="15376" name="Google Shape;244;p26">
            <a:extLst>
              <a:ext uri="{FF2B5EF4-FFF2-40B4-BE49-F238E27FC236}">
                <a16:creationId xmlns:a16="http://schemas.microsoft.com/office/drawing/2014/main" id="{C6CFE730-3108-4F2C-90B8-09CA3A691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6088063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Detecção e quantificação</a:t>
            </a:r>
            <a:endParaRPr lang="pt-BR" altLang="pt-BR" sz="1800" b="1"/>
          </a:p>
        </p:txBody>
      </p:sp>
      <p:sp>
        <p:nvSpPr>
          <p:cNvPr id="15377" name="Google Shape;245;p26">
            <a:extLst>
              <a:ext uri="{FF2B5EF4-FFF2-40B4-BE49-F238E27FC236}">
                <a16:creationId xmlns:a16="http://schemas.microsoft.com/office/drawing/2014/main" id="{151CC365-9592-4BD3-911F-EB6E252BE4EF}"/>
              </a:ext>
            </a:extLst>
          </p:cNvPr>
          <p:cNvSpPr>
            <a:spLocks/>
          </p:cNvSpPr>
          <p:nvPr/>
        </p:nvSpPr>
        <p:spPr bwMode="auto">
          <a:xfrm flipH="1">
            <a:off x="6915150" y="5338763"/>
            <a:ext cx="576263" cy="4762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78" name="Google Shape;246;p26">
            <a:extLst>
              <a:ext uri="{FF2B5EF4-FFF2-40B4-BE49-F238E27FC236}">
                <a16:creationId xmlns:a16="http://schemas.microsoft.com/office/drawing/2014/main" id="{548939A7-6F01-478A-B86C-E90E5E951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6400800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Resultado</a:t>
            </a:r>
            <a:endParaRPr lang="pt-BR" altLang="pt-BR" sz="1800" b="1"/>
          </a:p>
        </p:txBody>
      </p:sp>
      <p:sp>
        <p:nvSpPr>
          <p:cNvPr id="15379" name="Google Shape;247;p26">
            <a:extLst>
              <a:ext uri="{FF2B5EF4-FFF2-40B4-BE49-F238E27FC236}">
                <a16:creationId xmlns:a16="http://schemas.microsoft.com/office/drawing/2014/main" id="{B117AB07-7A6B-4C37-B830-607F8C518B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FD245836-A00A-4074-BF66-A51BA0E6BFFB}" type="slidenum">
              <a:rPr lang="en-US" altLang="pt-BR" sz="1000">
                <a:solidFill>
                  <a:srgbClr val="595959"/>
                </a:solidFill>
              </a:rPr>
              <a:pPr eaLnBrk="1" hangingPunct="1"/>
              <a:t>12</a:t>
            </a:fld>
            <a:endParaRPr lang="pt-BR" altLang="pt-BR" sz="1000">
              <a:solidFill>
                <a:srgbClr val="595959"/>
              </a:solidFill>
            </a:endParaRPr>
          </a:p>
        </p:txBody>
      </p:sp>
      <p:sp>
        <p:nvSpPr>
          <p:cNvPr id="15380" name="Google Shape;248;p26">
            <a:extLst>
              <a:ext uri="{FF2B5EF4-FFF2-40B4-BE49-F238E27FC236}">
                <a16:creationId xmlns:a16="http://schemas.microsoft.com/office/drawing/2014/main" id="{2C1E80B4-0EBB-4932-A226-6CD68F066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4825" y="-11113"/>
            <a:ext cx="4576763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INTRODUÇÃO</a:t>
            </a:r>
            <a:endParaRPr lang="pt-BR" altLang="pt-BR" sz="3500" b="1">
              <a:solidFill>
                <a:srgbClr val="274E13"/>
              </a:solidFill>
            </a:endParaRPr>
          </a:p>
        </p:txBody>
      </p:sp>
      <p:sp>
        <p:nvSpPr>
          <p:cNvPr id="15381" name="Google Shape;249;p26">
            <a:extLst>
              <a:ext uri="{FF2B5EF4-FFF2-40B4-BE49-F238E27FC236}">
                <a16:creationId xmlns:a16="http://schemas.microsoft.com/office/drawing/2014/main" id="{4DC80EF6-F8DB-422E-BE41-B8E9CE13E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522288"/>
            <a:ext cx="89058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marL="457200" indent="-3683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274E13"/>
              </a:buClr>
              <a:buSzPts val="2200"/>
              <a:buFont typeface="Times New Roman" panose="02020603050405020304" pitchFamily="18" charset="0"/>
              <a:buChar char="●"/>
            </a:pPr>
            <a:r>
              <a:rPr lang="en-US" altLang="pt-BR" sz="22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Etapas para análise toxicológica em cabelo</a:t>
            </a:r>
            <a:endParaRPr lang="pt-BR" altLang="pt-BR" sz="2200" b="1">
              <a:solidFill>
                <a:srgbClr val="274E1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5382" name="Google Shape;250;p26">
            <a:extLst>
              <a:ext uri="{FF2B5EF4-FFF2-40B4-BE49-F238E27FC236}">
                <a16:creationId xmlns:a16="http://schemas.microsoft.com/office/drawing/2014/main" id="{9CC00638-6F9E-4796-8262-459837922B6C}"/>
              </a:ext>
            </a:extLst>
          </p:cNvPr>
          <p:cNvSpPr>
            <a:spLocks/>
          </p:cNvSpPr>
          <p:nvPr/>
        </p:nvSpPr>
        <p:spPr bwMode="auto">
          <a:xfrm flipH="1">
            <a:off x="4552950" y="5338763"/>
            <a:ext cx="576263" cy="4762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2" name="Slide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72488" y="404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256;p27">
            <a:extLst>
              <a:ext uri="{FF2B5EF4-FFF2-40B4-BE49-F238E27FC236}">
                <a16:creationId xmlns:a16="http://schemas.microsoft.com/office/drawing/2014/main" id="{B5C7836B-B526-4FF7-90DF-C4861F59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1831975"/>
            <a:ext cx="7843838" cy="4422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sp>
        <p:nvSpPr>
          <p:cNvPr id="257" name="Google Shape;257;p27">
            <a:extLst>
              <a:ext uri="{FF2B5EF4-FFF2-40B4-BE49-F238E27FC236}">
                <a16:creationId xmlns:a16="http://schemas.microsoft.com/office/drawing/2014/main" id="{33C7A566-0260-43A3-83F6-17BCE3D0115E}"/>
              </a:ext>
            </a:extLst>
          </p:cNvPr>
          <p:cNvSpPr/>
          <p:nvPr/>
        </p:nvSpPr>
        <p:spPr>
          <a:xfrm>
            <a:off x="756960" y="1837440"/>
            <a:ext cx="7352400" cy="4815000"/>
          </a:xfrm>
          <a:prstGeom prst="rect">
            <a:avLst/>
          </a:prstGeom>
          <a:noFill/>
          <a:ln>
            <a:noFill/>
          </a:ln>
        </p:spPr>
        <p:txBody>
          <a:bodyPr spcFirstLastPara="1" lIns="90000" tIns="45000" rIns="90000" bIns="45000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§"/>
              <a:defRPr/>
            </a:pPr>
            <a:endParaRPr sz="2000" kern="0" dirty="0">
              <a:latin typeface="Arial"/>
              <a:ea typeface="Arial"/>
              <a:cs typeface="Arial"/>
              <a:sym typeface="Arial"/>
            </a:endParaRPr>
          </a:p>
          <a:p>
            <a:pPr marL="343080" indent="-34272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itchFamily="34" charset="0"/>
              <a:buChar char="•"/>
              <a:defRPr/>
            </a:pP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Obtido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maneira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não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invasiva</a:t>
            </a:r>
            <a:endParaRPr sz="2000" kern="0" dirty="0">
              <a:latin typeface="Arial"/>
              <a:ea typeface="Arial"/>
              <a:cs typeface="Arial"/>
              <a:sym typeface="Arial"/>
            </a:endParaRPr>
          </a:p>
          <a:p>
            <a:pPr marL="343080" indent="-34272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itchFamily="34" charset="0"/>
              <a:buChar char="•"/>
              <a:defRPr/>
            </a:pP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Transportado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armazenado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condições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simples</a:t>
            </a:r>
            <a:endParaRPr sz="2000" kern="0" dirty="0">
              <a:latin typeface="Arial"/>
              <a:ea typeface="Arial"/>
              <a:cs typeface="Arial"/>
              <a:sym typeface="Arial"/>
            </a:endParaRPr>
          </a:p>
          <a:p>
            <a:pPr marL="343080" indent="-34272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itchFamily="34" charset="0"/>
              <a:buChar char="•"/>
              <a:defRPr/>
            </a:pP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Cronologia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exposição</a:t>
            </a:r>
            <a:endParaRPr sz="2000" kern="0" dirty="0">
              <a:latin typeface="Arial"/>
              <a:ea typeface="Arial"/>
              <a:cs typeface="Arial"/>
              <a:sym typeface="Arial"/>
            </a:endParaRPr>
          </a:p>
          <a:p>
            <a:pPr marL="343080" indent="-34272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itchFamily="34" charset="0"/>
              <a:buChar char="•"/>
              <a:defRPr/>
            </a:pP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Indica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exposição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a </a:t>
            </a: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longo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prazo</a:t>
            </a:r>
            <a:endParaRPr sz="2000" kern="0" dirty="0">
              <a:latin typeface="Arial"/>
              <a:ea typeface="Arial"/>
              <a:cs typeface="Arial"/>
              <a:sym typeface="Arial"/>
            </a:endParaRPr>
          </a:p>
          <a:p>
            <a:pPr marL="0" lvl="7" algn="just">
              <a:lnSpc>
                <a:spcPct val="150000"/>
              </a:lnSpc>
              <a:buClr>
                <a:srgbClr val="000000"/>
              </a:buClr>
              <a:buSzPts val="2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-US" sz="2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Estável</a:t>
            </a:r>
            <a:endParaRPr sz="2000" kern="0" dirty="0">
              <a:latin typeface="Arial"/>
              <a:ea typeface="Arial"/>
              <a:cs typeface="Arial"/>
              <a:sym typeface="Arial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itchFamily="34" charset="0"/>
              <a:buChar char="•"/>
              <a:defRPr/>
            </a:pP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Cabelo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não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é </a:t>
            </a: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facilmente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adulterado</a:t>
            </a:r>
            <a:endParaRPr sz="2000" kern="0" dirty="0">
              <a:latin typeface="Arial"/>
              <a:ea typeface="Arial"/>
              <a:cs typeface="Arial"/>
              <a:sym typeface="Arial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itchFamily="34" charset="0"/>
              <a:buChar char="•"/>
              <a:defRPr/>
            </a:pPr>
            <a:r>
              <a:rPr lang="en-US" sz="20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-US" sz="2000" b="1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Necessita</a:t>
            </a:r>
            <a:r>
              <a:rPr lang="en-US" sz="20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várias</a:t>
            </a:r>
            <a:r>
              <a:rPr lang="en-US" sz="20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etapas</a:t>
            </a:r>
            <a:r>
              <a:rPr lang="en-US" sz="20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000" b="1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preparo</a:t>
            </a:r>
            <a:r>
              <a:rPr lang="en-US" sz="20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000" b="1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amostras</a:t>
            </a:r>
            <a:r>
              <a:rPr lang="en-US" sz="20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, com </a:t>
            </a:r>
            <a:r>
              <a:rPr lang="en-US" sz="2000" b="1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consumo</a:t>
            </a:r>
            <a:r>
              <a:rPr lang="en-US" sz="20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 de tempo e </a:t>
            </a:r>
            <a:r>
              <a:rPr lang="en-US" sz="2000" b="1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solventes</a:t>
            </a:r>
            <a:r>
              <a:rPr lang="en-US" sz="20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orgânicos</a:t>
            </a:r>
            <a:r>
              <a:rPr lang="en-US" sz="2000" b="1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b="1" kern="0" dirty="0" err="1" smtClean="0">
                <a:latin typeface="Times New Roman"/>
                <a:ea typeface="Times New Roman"/>
                <a:cs typeface="Times New Roman"/>
                <a:sym typeface="Times New Roman"/>
              </a:rPr>
              <a:t>tóxicos</a:t>
            </a:r>
            <a:r>
              <a:rPr lang="en-US" sz="2000" b="1" kern="0" dirty="0" smtClean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000" kern="0" dirty="0">
              <a:latin typeface="Arial"/>
              <a:ea typeface="Arial"/>
              <a:cs typeface="Arial"/>
              <a:sym typeface="Arial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000" kern="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8" name="Google Shape;258;p27">
            <a:extLst>
              <a:ext uri="{FF2B5EF4-FFF2-40B4-BE49-F238E27FC236}">
                <a16:creationId xmlns:a16="http://schemas.microsoft.com/office/drawing/2014/main" id="{482D3B14-BE6D-44A7-94AF-89115EDFD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0775" y="6532563"/>
            <a:ext cx="6464300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500" i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(KHAJURIA; NAYAK; BADIYE, 2018;SILVEIRA et al., 2019)</a:t>
            </a:r>
            <a:endParaRPr lang="pt-BR" altLang="pt-BR" sz="1500" i="1"/>
          </a:p>
        </p:txBody>
      </p:sp>
      <p:sp>
        <p:nvSpPr>
          <p:cNvPr id="16389" name="Google Shape;259;p27">
            <a:extLst>
              <a:ext uri="{FF2B5EF4-FFF2-40B4-BE49-F238E27FC236}">
                <a16:creationId xmlns:a16="http://schemas.microsoft.com/office/drawing/2014/main" id="{9EBB2F45-506F-4CC6-80E8-996858B991A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C92C1931-6F7C-48FD-A3E5-64B9D03420E9}" type="slidenum">
              <a:rPr lang="en-US" altLang="pt-BR" sz="1000">
                <a:solidFill>
                  <a:srgbClr val="595959"/>
                </a:solidFill>
              </a:rPr>
              <a:pPr eaLnBrk="1" hangingPunct="1"/>
              <a:t>13</a:t>
            </a:fld>
            <a:endParaRPr lang="pt-BR" altLang="pt-BR" sz="1000">
              <a:solidFill>
                <a:srgbClr val="595959"/>
              </a:solidFill>
            </a:endParaRPr>
          </a:p>
        </p:txBody>
      </p:sp>
      <p:sp>
        <p:nvSpPr>
          <p:cNvPr id="16390" name="Google Shape;260;p27">
            <a:extLst>
              <a:ext uri="{FF2B5EF4-FFF2-40B4-BE49-F238E27FC236}">
                <a16:creationId xmlns:a16="http://schemas.microsoft.com/office/drawing/2014/main" id="{A72A55F7-5964-4691-BCCC-D262ADEC7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4825" y="-11113"/>
            <a:ext cx="4576763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INTRODUÇÃO</a:t>
            </a:r>
            <a:endParaRPr lang="pt-BR" altLang="pt-BR" sz="3500" b="1">
              <a:solidFill>
                <a:srgbClr val="274E13"/>
              </a:solidFill>
            </a:endParaRPr>
          </a:p>
        </p:txBody>
      </p:sp>
      <p:sp>
        <p:nvSpPr>
          <p:cNvPr id="16391" name="Google Shape;261;p27">
            <a:extLst>
              <a:ext uri="{FF2B5EF4-FFF2-40B4-BE49-F238E27FC236}">
                <a16:creationId xmlns:a16="http://schemas.microsoft.com/office/drawing/2014/main" id="{4CD5510D-FCC6-48F5-9F95-EA8B45CBB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522288"/>
            <a:ext cx="89058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marL="457200" indent="-3683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274E13"/>
              </a:buClr>
              <a:buSzPts val="2200"/>
              <a:buFont typeface="Times New Roman" panose="02020603050405020304" pitchFamily="18" charset="0"/>
              <a:buChar char="●"/>
            </a:pPr>
            <a:r>
              <a:rPr lang="en-US" altLang="pt-BR" sz="22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Análise toxicológica em cabelo</a:t>
            </a:r>
            <a:endParaRPr lang="pt-BR" altLang="pt-BR" sz="2200" b="1">
              <a:solidFill>
                <a:srgbClr val="274E1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Slide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2488" y="235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267;p28">
            <a:extLst>
              <a:ext uri="{FF2B5EF4-FFF2-40B4-BE49-F238E27FC236}">
                <a16:creationId xmlns:a16="http://schemas.microsoft.com/office/drawing/2014/main" id="{93C15273-4E28-4AAA-9DB4-C709E3896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sp>
        <p:nvSpPr>
          <p:cNvPr id="17411" name="Google Shape;268;p28">
            <a:extLst>
              <a:ext uri="{FF2B5EF4-FFF2-40B4-BE49-F238E27FC236}">
                <a16:creationId xmlns:a16="http://schemas.microsoft.com/office/drawing/2014/main" id="{111209C1-18A7-4062-8F5C-CEED90869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sp>
        <p:nvSpPr>
          <p:cNvPr id="17412" name="Google Shape;269;p28">
            <a:extLst>
              <a:ext uri="{FF2B5EF4-FFF2-40B4-BE49-F238E27FC236}">
                <a16:creationId xmlns:a16="http://schemas.microsoft.com/office/drawing/2014/main" id="{90D46B45-3FFE-4D27-BBA9-AFBF3E7EF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sp>
        <p:nvSpPr>
          <p:cNvPr id="17413" name="Google Shape;270;p28">
            <a:extLst>
              <a:ext uri="{FF2B5EF4-FFF2-40B4-BE49-F238E27FC236}">
                <a16:creationId xmlns:a16="http://schemas.microsoft.com/office/drawing/2014/main" id="{F4BF7E9F-861E-4B0B-8E78-5D8CA27D1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6535738"/>
            <a:ext cx="3698875" cy="24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500" i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(ANASTAS, 1999;GAMA et al., 2019) </a:t>
            </a:r>
            <a:endParaRPr lang="pt-BR" altLang="pt-BR" sz="1500" i="1"/>
          </a:p>
        </p:txBody>
      </p:sp>
      <p:sp>
        <p:nvSpPr>
          <p:cNvPr id="17414" name="Google Shape;271;p28">
            <a:extLst>
              <a:ext uri="{FF2B5EF4-FFF2-40B4-BE49-F238E27FC236}">
                <a16:creationId xmlns:a16="http://schemas.microsoft.com/office/drawing/2014/main" id="{F4F2903F-31EF-44B7-BEC1-3209DD5C8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1966913"/>
            <a:ext cx="8442325" cy="190817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“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Uso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de 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técnicas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 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metodologias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químicas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que 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reduzem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ou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eliminam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o 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uso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ou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geração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de 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matérias-primas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produtos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subprodutos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solventes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reagentes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etc. que 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são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perigosos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para a 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saúde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humana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ou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para o </a:t>
            </a:r>
            <a:r>
              <a:rPr lang="en-US" altLang="pt-BR" sz="2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meio</a:t>
            </a:r>
            <a:r>
              <a:rPr lang="en-US" altLang="pt-BR" sz="2200" i="1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pt-BR" sz="2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ambiente</a:t>
            </a:r>
            <a:r>
              <a:rPr lang="en-US" altLang="pt-BR" sz="22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r>
              <a:rPr lang="en-US" altLang="pt-BR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” </a:t>
            </a:r>
            <a:endParaRPr lang="pt-BR" altLang="pt-BR" sz="2200" dirty="0"/>
          </a:p>
          <a:p>
            <a:pPr algn="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(ANASTAS, 1999; ANASTAS; WARNER, 1998).</a:t>
            </a:r>
            <a:endParaRPr lang="pt-BR" altLang="pt-BR" sz="2200" dirty="0"/>
          </a:p>
        </p:txBody>
      </p:sp>
      <p:sp>
        <p:nvSpPr>
          <p:cNvPr id="17415" name="Google Shape;272;p28">
            <a:extLst>
              <a:ext uri="{FF2B5EF4-FFF2-40B4-BE49-F238E27FC236}">
                <a16:creationId xmlns:a16="http://schemas.microsoft.com/office/drawing/2014/main" id="{BB0E4413-9997-4BC1-B0DF-294F0CDA5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9513" y="4554538"/>
            <a:ext cx="4176712" cy="70167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2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Química analítica verde </a:t>
            </a:r>
            <a:endParaRPr lang="pt-BR" altLang="pt-BR" sz="2200"/>
          </a:p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2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</a:t>
            </a:r>
            <a:r>
              <a:rPr lang="en-US" altLang="pt-BR" sz="2200" i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Green Analytical Chemistry</a:t>
            </a:r>
            <a:r>
              <a:rPr lang="en-US" altLang="pt-BR" sz="22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) </a:t>
            </a:r>
            <a:endParaRPr lang="pt-BR" altLang="pt-BR" sz="2200"/>
          </a:p>
        </p:txBody>
      </p:sp>
      <p:sp>
        <p:nvSpPr>
          <p:cNvPr id="17416" name="Google Shape;273;p28">
            <a:extLst>
              <a:ext uri="{FF2B5EF4-FFF2-40B4-BE49-F238E27FC236}">
                <a16:creationId xmlns:a16="http://schemas.microsoft.com/office/drawing/2014/main" id="{1CB87E8E-58CF-4E97-8104-08CA4B523A2A}"/>
              </a:ext>
            </a:extLst>
          </p:cNvPr>
          <p:cNvSpPr>
            <a:spLocks/>
          </p:cNvSpPr>
          <p:nvPr/>
        </p:nvSpPr>
        <p:spPr bwMode="auto">
          <a:xfrm>
            <a:off x="4551363" y="3921125"/>
            <a:ext cx="7937" cy="554038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417" name="Google Shape;274;p28">
            <a:extLst>
              <a:ext uri="{FF2B5EF4-FFF2-40B4-BE49-F238E27FC236}">
                <a16:creationId xmlns:a16="http://schemas.microsoft.com/office/drawing/2014/main" id="{044EF8B3-9529-47D4-9569-6A6EF31FBCDF}"/>
              </a:ext>
            </a:extLst>
          </p:cNvPr>
          <p:cNvSpPr>
            <a:spLocks/>
          </p:cNvSpPr>
          <p:nvPr/>
        </p:nvSpPr>
        <p:spPr bwMode="auto">
          <a:xfrm>
            <a:off x="4549775" y="5334000"/>
            <a:ext cx="9525" cy="554038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7418" name="Google Shape;275;p28">
            <a:extLst>
              <a:ext uri="{FF2B5EF4-FFF2-40B4-BE49-F238E27FC236}">
                <a16:creationId xmlns:a16="http://schemas.microsoft.com/office/drawing/2014/main" id="{159E56AE-3A61-4754-BFF7-DCEAE1137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888" y="6015038"/>
            <a:ext cx="2743200" cy="39687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2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Micro-técnicas</a:t>
            </a:r>
            <a:endParaRPr lang="pt-BR" altLang="pt-BR" sz="2200" b="1"/>
          </a:p>
        </p:txBody>
      </p:sp>
      <p:sp>
        <p:nvSpPr>
          <p:cNvPr id="17419" name="Google Shape;276;p28">
            <a:extLst>
              <a:ext uri="{FF2B5EF4-FFF2-40B4-BE49-F238E27FC236}">
                <a16:creationId xmlns:a16="http://schemas.microsoft.com/office/drawing/2014/main" id="{A3B72FF8-6938-4BFE-BDAE-39CC200F386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AA6779FF-D8D6-456D-BB9C-3F84946D5E3D}" type="slidenum">
              <a:rPr lang="en-US" altLang="pt-BR" sz="1000">
                <a:solidFill>
                  <a:srgbClr val="595959"/>
                </a:solidFill>
              </a:rPr>
              <a:pPr eaLnBrk="1" hangingPunct="1"/>
              <a:t>14</a:t>
            </a:fld>
            <a:endParaRPr lang="pt-BR" altLang="pt-BR" sz="1000">
              <a:solidFill>
                <a:srgbClr val="595959"/>
              </a:solidFill>
            </a:endParaRPr>
          </a:p>
        </p:txBody>
      </p:sp>
      <p:sp>
        <p:nvSpPr>
          <p:cNvPr id="17420" name="Google Shape;277;p28">
            <a:extLst>
              <a:ext uri="{FF2B5EF4-FFF2-40B4-BE49-F238E27FC236}">
                <a16:creationId xmlns:a16="http://schemas.microsoft.com/office/drawing/2014/main" id="{A608A66F-E3E9-4D44-BB4C-48C48086B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4825" y="-11113"/>
            <a:ext cx="4576763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INTRODUÇÃO</a:t>
            </a:r>
            <a:endParaRPr lang="pt-BR" altLang="pt-BR" sz="3500" b="1">
              <a:solidFill>
                <a:srgbClr val="274E13"/>
              </a:solidFill>
            </a:endParaRPr>
          </a:p>
        </p:txBody>
      </p:sp>
      <p:sp>
        <p:nvSpPr>
          <p:cNvPr id="17421" name="Google Shape;278;p28">
            <a:extLst>
              <a:ext uri="{FF2B5EF4-FFF2-40B4-BE49-F238E27FC236}">
                <a16:creationId xmlns:a16="http://schemas.microsoft.com/office/drawing/2014/main" id="{45C987F8-6545-4C06-8F79-CA9C3BF17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522288"/>
            <a:ext cx="89058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marL="457200" indent="-3683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274E13"/>
              </a:buClr>
              <a:buSzPts val="2200"/>
              <a:buFont typeface="Times New Roman" panose="02020603050405020304" pitchFamily="18" charset="0"/>
              <a:buChar char="●"/>
            </a:pPr>
            <a:r>
              <a:rPr lang="en-US" altLang="pt-BR" sz="22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Química verde (</a:t>
            </a:r>
            <a:r>
              <a:rPr lang="en-US" altLang="pt-BR" sz="2200" b="1" i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Green chemistry)</a:t>
            </a:r>
            <a:endParaRPr lang="pt-BR" altLang="pt-BR" sz="2200" b="1" i="1">
              <a:solidFill>
                <a:srgbClr val="274E1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Slide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9788" y="365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Google Shape;284;p29">
            <a:extLst>
              <a:ext uri="{FF2B5EF4-FFF2-40B4-BE49-F238E27FC236}">
                <a16:creationId xmlns:a16="http://schemas.microsoft.com/office/drawing/2014/main" id="{609CED61-4F8D-45AA-89F2-343E0048E32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97025"/>
            <a:ext cx="5716588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5" name="Google Shape;285;p29">
            <a:extLst>
              <a:ext uri="{FF2B5EF4-FFF2-40B4-BE49-F238E27FC236}">
                <a16:creationId xmlns:a16="http://schemas.microsoft.com/office/drawing/2014/main" id="{4FF0FB15-E9CB-4F9C-980C-B0E6739BF1B7}"/>
              </a:ext>
            </a:extLst>
          </p:cNvPr>
          <p:cNvCxnSpPr>
            <a:endCxn id="18439" idx="0"/>
          </p:cNvCxnSpPr>
          <p:nvPr/>
        </p:nvCxnSpPr>
        <p:spPr>
          <a:xfrm>
            <a:off x="7423150" y="2370138"/>
            <a:ext cx="0" cy="1258887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436" name="Google Shape;287;p29">
            <a:extLst>
              <a:ext uri="{FF2B5EF4-FFF2-40B4-BE49-F238E27FC236}">
                <a16:creationId xmlns:a16="http://schemas.microsoft.com/office/drawing/2014/main" id="{F510DFAC-FAC0-4F6A-B0F5-1F6C3A386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522288"/>
            <a:ext cx="89058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marL="457200" indent="-3683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274E13"/>
              </a:buClr>
              <a:buSzPts val="2200"/>
              <a:buFont typeface="Times New Roman" panose="02020603050405020304" pitchFamily="18" charset="0"/>
              <a:buChar char="●"/>
            </a:pPr>
            <a:r>
              <a:rPr lang="en-US" altLang="pt-BR" sz="22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Microextração em fase líquida (LPME)</a:t>
            </a:r>
            <a:endParaRPr lang="pt-BR" altLang="pt-BR" sz="2200" b="1">
              <a:solidFill>
                <a:srgbClr val="274E1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437" name="Google Shape;288;p29">
            <a:extLst>
              <a:ext uri="{FF2B5EF4-FFF2-40B4-BE49-F238E27FC236}">
                <a16:creationId xmlns:a16="http://schemas.microsoft.com/office/drawing/2014/main" id="{49CD5625-7D09-4543-BB30-0815F60F0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463" y="1543050"/>
            <a:ext cx="2871787" cy="82708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000" tIns="45000" rIns="90000" bIns="450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2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Miniaturização da LLE</a:t>
            </a:r>
            <a:endParaRPr lang="pt-BR" altLang="pt-BR" sz="2200" b="1"/>
          </a:p>
        </p:txBody>
      </p:sp>
      <p:sp>
        <p:nvSpPr>
          <p:cNvPr id="18438" name="Google Shape;289;p29">
            <a:extLst>
              <a:ext uri="{FF2B5EF4-FFF2-40B4-BE49-F238E27FC236}">
                <a16:creationId xmlns:a16="http://schemas.microsoft.com/office/drawing/2014/main" id="{44EEAE09-8FC2-43EE-8AE9-AFE205292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9988" y="2751138"/>
            <a:ext cx="2298700" cy="4445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000" tIns="45000" rIns="90000" bIns="450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2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Menor custo</a:t>
            </a:r>
            <a:endParaRPr lang="pt-BR" altLang="pt-BR" sz="2200" b="1"/>
          </a:p>
        </p:txBody>
      </p:sp>
      <p:sp>
        <p:nvSpPr>
          <p:cNvPr id="18439" name="Google Shape;286;p29">
            <a:extLst>
              <a:ext uri="{FF2B5EF4-FFF2-40B4-BE49-F238E27FC236}">
                <a16:creationId xmlns:a16="http://schemas.microsoft.com/office/drawing/2014/main" id="{84975ABB-82E1-4C59-94EE-72CBEC742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6463" y="3629025"/>
            <a:ext cx="2871787" cy="11715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0000" tIns="45000" rIns="90000" bIns="450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2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Extração mais rápida e redução do volume de solvente</a:t>
            </a:r>
            <a:endParaRPr lang="pt-BR" altLang="pt-BR" sz="2200" b="1"/>
          </a:p>
        </p:txBody>
      </p:sp>
      <p:sp>
        <p:nvSpPr>
          <p:cNvPr id="18440" name="Google Shape;290;p29">
            <a:extLst>
              <a:ext uri="{FF2B5EF4-FFF2-40B4-BE49-F238E27FC236}">
                <a16:creationId xmlns:a16="http://schemas.microsoft.com/office/drawing/2014/main" id="{BCA21DE7-952E-45A0-8995-E5DAF651429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3A4F1869-2519-4432-9D16-A968CADF1593}" type="slidenum">
              <a:rPr lang="en-US" altLang="pt-BR" sz="1000">
                <a:solidFill>
                  <a:srgbClr val="595959"/>
                </a:solidFill>
              </a:rPr>
              <a:pPr eaLnBrk="1" hangingPunct="1"/>
              <a:t>15</a:t>
            </a:fld>
            <a:endParaRPr lang="pt-BR" altLang="pt-BR" sz="1000">
              <a:solidFill>
                <a:srgbClr val="595959"/>
              </a:solidFill>
            </a:endParaRPr>
          </a:p>
        </p:txBody>
      </p:sp>
      <p:sp>
        <p:nvSpPr>
          <p:cNvPr id="18441" name="Google Shape;291;p29">
            <a:extLst>
              <a:ext uri="{FF2B5EF4-FFF2-40B4-BE49-F238E27FC236}">
                <a16:creationId xmlns:a16="http://schemas.microsoft.com/office/drawing/2014/main" id="{475449E4-F4C0-429E-9B63-F09D98F46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4825" y="-11113"/>
            <a:ext cx="4576763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INTRODUÇÃO</a:t>
            </a:r>
            <a:endParaRPr lang="pt-BR" altLang="pt-BR" sz="3500" b="1">
              <a:solidFill>
                <a:srgbClr val="274E13"/>
              </a:solidFill>
            </a:endParaRPr>
          </a:p>
        </p:txBody>
      </p:sp>
      <p:pic>
        <p:nvPicPr>
          <p:cNvPr id="2" name="Slide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6722" y="889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">
            <a:extLst>
              <a:ext uri="{FF2B5EF4-FFF2-40B4-BE49-F238E27FC236}">
                <a16:creationId xmlns:a16="http://schemas.microsoft.com/office/drawing/2014/main" id="{0A701CB5-20C7-446D-90EE-AB1701788041}"/>
              </a:ext>
            </a:extLst>
          </p:cNvPr>
          <p:cNvSpPr/>
          <p:nvPr/>
        </p:nvSpPr>
        <p:spPr>
          <a:xfrm>
            <a:off x="107950" y="1905000"/>
            <a:ext cx="8913813" cy="2759075"/>
          </a:xfrm>
          <a:prstGeom prst="rect">
            <a:avLst/>
          </a:prstGeom>
          <a:noFill/>
          <a:ln>
            <a:noFill/>
          </a:ln>
        </p:spPr>
        <p:txBody>
          <a:bodyPr spcFirstLastPara="1" lIns="90000" tIns="45000" rIns="90000" bIns="45000"/>
          <a:lstStyle/>
          <a:p>
            <a:pPr marL="457200" indent="-3683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2200"/>
              <a:buFont typeface="Times New Roman"/>
              <a:buChar char="●"/>
              <a:defRPr/>
            </a:pP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Desenvolvimento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um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método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extração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utilizando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estratégias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“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química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analítica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verde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identificação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dimetiltriptamina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harmina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harmalina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tetraidro-harmina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cabelo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por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cromatografia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fase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líquida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associada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à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espectrometria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lang="en-US" sz="2200" b="1" kern="0" dirty="0" err="1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massas</a:t>
            </a:r>
            <a:r>
              <a:rPr lang="en-US" sz="2200" b="1" kern="0" dirty="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(LC-MS/MS)</a:t>
            </a:r>
            <a:endParaRPr sz="2200" b="1" kern="0" dirty="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00" b="1" kern="0" dirty="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59" name="Google Shape;307;p31">
            <a:extLst>
              <a:ext uri="{FF2B5EF4-FFF2-40B4-BE49-F238E27FC236}">
                <a16:creationId xmlns:a16="http://schemas.microsoft.com/office/drawing/2014/main" id="{59C09432-082B-4AB7-B84C-861243F5033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9036956B-AAE4-4F75-AFDC-B97A79AADA2A}" type="slidenum">
              <a:rPr lang="en-US" altLang="pt-BR" sz="1000">
                <a:solidFill>
                  <a:srgbClr val="595959"/>
                </a:solidFill>
              </a:rPr>
              <a:pPr eaLnBrk="1" hangingPunct="1"/>
              <a:t>16</a:t>
            </a:fld>
            <a:endParaRPr lang="pt-BR" altLang="pt-BR" sz="1000">
              <a:solidFill>
                <a:srgbClr val="595959"/>
              </a:solidFill>
            </a:endParaRPr>
          </a:p>
        </p:txBody>
      </p:sp>
      <p:sp>
        <p:nvSpPr>
          <p:cNvPr id="19460" name="Google Shape;308;p31">
            <a:extLst>
              <a:ext uri="{FF2B5EF4-FFF2-40B4-BE49-F238E27FC236}">
                <a16:creationId xmlns:a16="http://schemas.microsoft.com/office/drawing/2014/main" id="{C3FA3745-13B3-48E4-B18A-556200801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85825" y="-11113"/>
            <a:ext cx="4576763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OBJETIVO</a:t>
            </a:r>
            <a:endParaRPr lang="pt-BR" altLang="pt-BR" sz="3500" b="1">
              <a:solidFill>
                <a:srgbClr val="274E13"/>
              </a:solidFill>
            </a:endParaRPr>
          </a:p>
        </p:txBody>
      </p:sp>
      <p:sp>
        <p:nvSpPr>
          <p:cNvPr id="19462" name="Google Shape;327;p31">
            <a:extLst>
              <a:ext uri="{FF2B5EF4-FFF2-40B4-BE49-F238E27FC236}">
                <a16:creationId xmlns:a16="http://schemas.microsoft.com/office/drawing/2014/main" id="{20BDFED0-363B-4E52-8E13-0DDB89E73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" y="1866900"/>
            <a:ext cx="8839200" cy="2438400"/>
          </a:xfrm>
          <a:prstGeom prst="rect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pic>
        <p:nvPicPr>
          <p:cNvPr id="2" name="Slide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01050" y="114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314;p32">
            <a:extLst>
              <a:ext uri="{FF2B5EF4-FFF2-40B4-BE49-F238E27FC236}">
                <a16:creationId xmlns:a16="http://schemas.microsoft.com/office/drawing/2014/main" id="{3307BA75-9D81-4733-8288-7DE840CAF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2606675"/>
            <a:ext cx="7277100" cy="78105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Desenvolver método de preparo de amostra (cabelo) baseado em GAC para posterior análise por LC-MS/MS</a:t>
            </a:r>
            <a:endParaRPr lang="pt-BR" altLang="pt-BR" sz="2000" b="1">
              <a:solidFill>
                <a:srgbClr val="274E13"/>
              </a:solidFill>
            </a:endParaRPr>
          </a:p>
        </p:txBody>
      </p:sp>
      <p:sp>
        <p:nvSpPr>
          <p:cNvPr id="20483" name="Google Shape;315;p32">
            <a:extLst>
              <a:ext uri="{FF2B5EF4-FFF2-40B4-BE49-F238E27FC236}">
                <a16:creationId xmlns:a16="http://schemas.microsoft.com/office/drawing/2014/main" id="{12F52B9A-F62C-40E4-89A6-97B946905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2809875"/>
            <a:ext cx="2270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sp>
        <p:nvSpPr>
          <p:cNvPr id="20484" name="Google Shape;316;p32">
            <a:extLst>
              <a:ext uri="{FF2B5EF4-FFF2-40B4-BE49-F238E27FC236}">
                <a16:creationId xmlns:a16="http://schemas.microsoft.com/office/drawing/2014/main" id="{E83916D1-1C52-4F69-ABE0-64C06F9136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9BCD2008-B33F-4832-A71A-6328BA520E95}" type="slidenum">
              <a:rPr lang="en-US" altLang="pt-BR" sz="1300">
                <a:solidFill>
                  <a:srgbClr val="595959"/>
                </a:solidFill>
              </a:rPr>
              <a:pPr eaLnBrk="1" hangingPunct="1"/>
              <a:t>17</a:t>
            </a:fld>
            <a:endParaRPr lang="pt-BR" altLang="pt-BR" sz="1300">
              <a:solidFill>
                <a:srgbClr val="595959"/>
              </a:solidFill>
            </a:endParaRPr>
          </a:p>
        </p:txBody>
      </p:sp>
      <p:sp>
        <p:nvSpPr>
          <p:cNvPr id="20485" name="Google Shape;317;p32">
            <a:extLst>
              <a:ext uri="{FF2B5EF4-FFF2-40B4-BE49-F238E27FC236}">
                <a16:creationId xmlns:a16="http://schemas.microsoft.com/office/drawing/2014/main" id="{0E930157-3B4A-4B01-8AF5-EF7C9F3B2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6225" y="-11113"/>
            <a:ext cx="6416675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MATERIAIS E MÉTODOS</a:t>
            </a:r>
            <a:endParaRPr lang="pt-BR" altLang="pt-BR" sz="3500" b="1">
              <a:solidFill>
                <a:srgbClr val="274E13"/>
              </a:solidFill>
            </a:endParaRPr>
          </a:p>
        </p:txBody>
      </p:sp>
      <p:sp>
        <p:nvSpPr>
          <p:cNvPr id="20486" name="Google Shape;318;p32">
            <a:extLst>
              <a:ext uri="{FF2B5EF4-FFF2-40B4-BE49-F238E27FC236}">
                <a16:creationId xmlns:a16="http://schemas.microsoft.com/office/drawing/2014/main" id="{238E5F3C-042B-4FCB-9D0F-1048C7606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7950" y="2171700"/>
            <a:ext cx="3981450" cy="525463"/>
          </a:xfrm>
          <a:prstGeom prst="roundRect">
            <a:avLst>
              <a:gd name="adj" fmla="val 16667"/>
            </a:avLst>
          </a:prstGeom>
          <a:solidFill>
            <a:srgbClr val="274E13"/>
          </a:solidFill>
          <a:ln w="9525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 b="1">
                <a:solidFill>
                  <a:srgbClr val="FFFFFF"/>
                </a:solidFill>
              </a:rPr>
              <a:t>PREPARO DAS AMOSTRAS</a:t>
            </a:r>
            <a:endParaRPr lang="pt-BR" altLang="pt-BR" sz="2000" b="1">
              <a:solidFill>
                <a:srgbClr val="FFFFFF"/>
              </a:solidFill>
            </a:endParaRPr>
          </a:p>
        </p:txBody>
      </p:sp>
      <p:sp>
        <p:nvSpPr>
          <p:cNvPr id="20487" name="Google Shape;319;p32">
            <a:extLst>
              <a:ext uri="{FF2B5EF4-FFF2-40B4-BE49-F238E27FC236}">
                <a16:creationId xmlns:a16="http://schemas.microsoft.com/office/drawing/2014/main" id="{F6DFFAA2-776C-413D-9AB4-CEE8B3AD1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3992563"/>
            <a:ext cx="7277100" cy="78105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Validação dos analitos conforme o guia UNODC (Escritório das Nações Unidas sobre Drogas e Crimes - 2009)</a:t>
            </a:r>
            <a:endParaRPr lang="pt-BR" altLang="pt-BR" sz="2000" b="1">
              <a:solidFill>
                <a:srgbClr val="274E1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488" name="Google Shape;320;p32">
            <a:extLst>
              <a:ext uri="{FF2B5EF4-FFF2-40B4-BE49-F238E27FC236}">
                <a16:creationId xmlns:a16="http://schemas.microsoft.com/office/drawing/2014/main" id="{E8B7BC15-BEC5-4050-858C-4BA0F7F1D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5235575"/>
            <a:ext cx="7429500" cy="1468438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Amostras de cabelo (n = 10) serão coletadas de indivíduos que realizaram uso crônico do chá de ayahuasca</a:t>
            </a:r>
            <a:endParaRPr lang="pt-BR" altLang="pt-BR" sz="2000" b="1">
              <a:solidFill>
                <a:srgbClr val="274E1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Participantes de uma comunidade religiosa ayahuasqueira.</a:t>
            </a:r>
            <a:endParaRPr lang="pt-BR" altLang="pt-BR" sz="2000" b="1">
              <a:solidFill>
                <a:srgbClr val="274E1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489" name="Google Shape;321;p32">
            <a:extLst>
              <a:ext uri="{FF2B5EF4-FFF2-40B4-BE49-F238E27FC236}">
                <a16:creationId xmlns:a16="http://schemas.microsoft.com/office/drawing/2014/main" id="{BFEE2822-A69C-49B3-8E74-2F142746B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425" y="3552825"/>
            <a:ext cx="3105150" cy="525463"/>
          </a:xfrm>
          <a:prstGeom prst="roundRect">
            <a:avLst>
              <a:gd name="adj" fmla="val 16667"/>
            </a:avLst>
          </a:prstGeom>
          <a:solidFill>
            <a:srgbClr val="274E13"/>
          </a:solidFill>
          <a:ln w="9525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 b="1">
                <a:solidFill>
                  <a:srgbClr val="FFFFFF"/>
                </a:solidFill>
              </a:rPr>
              <a:t>VALIDAÇÃO</a:t>
            </a:r>
            <a:endParaRPr lang="pt-BR" altLang="pt-BR" sz="2000" b="1">
              <a:solidFill>
                <a:srgbClr val="FFFFFF"/>
              </a:solidFill>
            </a:endParaRPr>
          </a:p>
        </p:txBody>
      </p:sp>
      <p:sp>
        <p:nvSpPr>
          <p:cNvPr id="20490" name="Google Shape;322;p32">
            <a:extLst>
              <a:ext uri="{FF2B5EF4-FFF2-40B4-BE49-F238E27FC236}">
                <a16:creationId xmlns:a16="http://schemas.microsoft.com/office/drawing/2014/main" id="{C7DEE81C-3CA7-405D-A6AC-3DD97E033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9350" y="4933950"/>
            <a:ext cx="4400550" cy="525463"/>
          </a:xfrm>
          <a:prstGeom prst="roundRect">
            <a:avLst>
              <a:gd name="adj" fmla="val 16667"/>
            </a:avLst>
          </a:prstGeom>
          <a:solidFill>
            <a:srgbClr val="274E13"/>
          </a:solidFill>
          <a:ln w="9525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 b="1">
                <a:solidFill>
                  <a:srgbClr val="FFFFFF"/>
                </a:solidFill>
              </a:rPr>
              <a:t>ANÁLISE DE AMOSTRAS REAIS</a:t>
            </a:r>
            <a:endParaRPr lang="pt-BR" altLang="pt-BR" sz="2000" b="1">
              <a:solidFill>
                <a:srgbClr val="FFFFFF"/>
              </a:solidFill>
            </a:endParaRPr>
          </a:p>
        </p:txBody>
      </p:sp>
      <p:sp>
        <p:nvSpPr>
          <p:cNvPr id="20491" name="Google Shape;323;p32">
            <a:extLst>
              <a:ext uri="{FF2B5EF4-FFF2-40B4-BE49-F238E27FC236}">
                <a16:creationId xmlns:a16="http://schemas.microsoft.com/office/drawing/2014/main" id="{6A31BA83-55BC-4CA3-9C0A-E567E1084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522288"/>
            <a:ext cx="89058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marL="457200" indent="-3683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274E13"/>
              </a:buClr>
              <a:buSzPts val="2200"/>
              <a:buFont typeface="Times New Roman" panose="02020603050405020304" pitchFamily="18" charset="0"/>
              <a:buChar char="●"/>
            </a:pPr>
            <a:r>
              <a:rPr lang="en-US" altLang="pt-BR" sz="22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Método</a:t>
            </a:r>
            <a:endParaRPr lang="pt-BR" altLang="pt-BR" sz="2200" b="1">
              <a:solidFill>
                <a:srgbClr val="274E1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Slide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6300" y="114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351;p33">
            <a:extLst>
              <a:ext uri="{FF2B5EF4-FFF2-40B4-BE49-F238E27FC236}">
                <a16:creationId xmlns:a16="http://schemas.microsoft.com/office/drawing/2014/main" id="{2505F8E5-839F-404B-92C0-55B93C2D1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8" y="1920875"/>
            <a:ext cx="8272462" cy="447992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ts val="1400"/>
              <a:buFont typeface="Arial" panose="020B0604020202020204" pitchFamily="34" charset="0"/>
              <a:buNone/>
            </a:pPr>
            <a:endParaRPr lang="pt-BR" altLang="pt-BR"/>
          </a:p>
        </p:txBody>
      </p:sp>
      <p:sp>
        <p:nvSpPr>
          <p:cNvPr id="21507" name="Espaço Reservado para Número de Slide 3">
            <a:extLst>
              <a:ext uri="{FF2B5EF4-FFF2-40B4-BE49-F238E27FC236}">
                <a16:creationId xmlns:a16="http://schemas.microsoft.com/office/drawing/2014/main" id="{9817B2D6-359E-4752-BBAF-521FC55F60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2383A48D-A2DA-47C5-86C2-40576E0B3D22}" type="slidenum">
              <a:rPr lang="en-US" altLang="pt-BR" sz="1300">
                <a:solidFill>
                  <a:srgbClr val="595959"/>
                </a:solidFill>
              </a:rPr>
              <a:pPr eaLnBrk="1" hangingPunct="1"/>
              <a:t>18</a:t>
            </a:fld>
            <a:endParaRPr lang="en-US" altLang="pt-BR" sz="1300">
              <a:solidFill>
                <a:srgbClr val="595959"/>
              </a:solidFill>
            </a:endParaRPr>
          </a:p>
        </p:txBody>
      </p:sp>
      <p:sp>
        <p:nvSpPr>
          <p:cNvPr id="21508" name="Google Shape;317;p32">
            <a:extLst>
              <a:ext uri="{FF2B5EF4-FFF2-40B4-BE49-F238E27FC236}">
                <a16:creationId xmlns:a16="http://schemas.microsoft.com/office/drawing/2014/main" id="{EDB83FB4-CB64-455A-9A30-3E934D974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6225" y="-11113"/>
            <a:ext cx="6416675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MATERIAIS E MÉTODOS</a:t>
            </a:r>
            <a:endParaRPr lang="pt-BR" altLang="pt-BR" sz="3500" b="1">
              <a:solidFill>
                <a:srgbClr val="274E13"/>
              </a:solidFill>
            </a:endParaRPr>
          </a:p>
        </p:txBody>
      </p:sp>
      <p:sp>
        <p:nvSpPr>
          <p:cNvPr id="21509" name="Google Shape;113;p18">
            <a:extLst>
              <a:ext uri="{FF2B5EF4-FFF2-40B4-BE49-F238E27FC236}">
                <a16:creationId xmlns:a16="http://schemas.microsoft.com/office/drawing/2014/main" id="{853F422A-C92A-4676-872C-9A02320EB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1905000"/>
            <a:ext cx="91313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marL="4572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lvl="1" algn="just" eaLnBrk="1" hangingPunct="1">
              <a:lnSpc>
                <a:spcPct val="150000"/>
              </a:lnSpc>
              <a:buClr>
                <a:srgbClr val="000000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altLang="pt-BR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Limite de quantificação (LQ)</a:t>
            </a:r>
            <a:endParaRPr lang="pt-BR" altLang="pt-BR" sz="2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buClr>
                <a:srgbClr val="000000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altLang="pt-BR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Limite de detecção (LD)</a:t>
            </a:r>
          </a:p>
          <a:p>
            <a:pPr algn="just" eaLnBrk="1" hangingPunct="1">
              <a:lnSpc>
                <a:spcPct val="150000"/>
              </a:lnSpc>
              <a:buClr>
                <a:srgbClr val="000000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altLang="pt-BR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Linearidade</a:t>
            </a:r>
            <a:endParaRPr lang="pt-BR" altLang="pt-BR" sz="2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buClr>
                <a:srgbClr val="000000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altLang="pt-BR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Especificidade</a:t>
            </a:r>
            <a:endParaRPr lang="pt-BR" altLang="pt-BR" sz="1500" i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buClr>
                <a:srgbClr val="000000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altLang="pt-BR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Precisão</a:t>
            </a:r>
          </a:p>
          <a:p>
            <a:pPr algn="just" eaLnBrk="1" hangingPunct="1">
              <a:lnSpc>
                <a:spcPct val="150000"/>
              </a:lnSpc>
              <a:buClr>
                <a:srgbClr val="000000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altLang="pt-BR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Exatidão</a:t>
            </a:r>
            <a:endParaRPr lang="pt-BR" altLang="pt-BR" sz="2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buClr>
                <a:srgbClr val="000000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altLang="pt-BR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Efeito matriz</a:t>
            </a:r>
            <a:endParaRPr lang="pt-BR" altLang="pt-BR" sz="2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buClr>
                <a:srgbClr val="000000"/>
              </a:buClr>
              <a:buSzPts val="2000"/>
              <a:buFont typeface="Wingdings" panose="05000000000000000000" pitchFamily="2" charset="2"/>
              <a:buChar char="§"/>
            </a:pPr>
            <a:r>
              <a:rPr lang="en-US" altLang="pt-BR" sz="2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    Recuperação</a:t>
            </a:r>
          </a:p>
        </p:txBody>
      </p:sp>
      <p:sp>
        <p:nvSpPr>
          <p:cNvPr id="21511" name="Google Shape;350;p33">
            <a:extLst>
              <a:ext uri="{FF2B5EF4-FFF2-40B4-BE49-F238E27FC236}">
                <a16:creationId xmlns:a16="http://schemas.microsoft.com/office/drawing/2014/main" id="{8CA8FCFE-2B08-4293-A9EA-724777E14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827088"/>
            <a:ext cx="89058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marL="457200" indent="-3873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914400" indent="-3683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274E13"/>
              </a:buClr>
              <a:buSzPts val="2500"/>
              <a:buFont typeface="Times New Roman" panose="02020603050405020304" pitchFamily="18" charset="0"/>
              <a:buChar char="●"/>
            </a:pPr>
            <a:r>
              <a:rPr lang="en-US" altLang="pt-BR" sz="2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Método</a:t>
            </a:r>
            <a:endParaRPr lang="pt-BR" altLang="pt-BR" sz="2200" b="1">
              <a:solidFill>
                <a:srgbClr val="274E1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lvl="1" eaLnBrk="1" hangingPunct="1">
              <a:buClr>
                <a:srgbClr val="274E13"/>
              </a:buClr>
              <a:buSzPts val="2200"/>
              <a:buFont typeface="Times New Roman" panose="02020603050405020304" pitchFamily="18" charset="0"/>
              <a:buChar char="○"/>
            </a:pPr>
            <a:r>
              <a:rPr lang="en-US" altLang="pt-BR" sz="22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Validação</a:t>
            </a:r>
            <a:endParaRPr lang="pt-BR" altLang="pt-BR" b="1"/>
          </a:p>
        </p:txBody>
      </p:sp>
      <p:sp>
        <p:nvSpPr>
          <p:cNvPr id="21512" name="Retângulo 12">
            <a:extLst>
              <a:ext uri="{FF2B5EF4-FFF2-40B4-BE49-F238E27FC236}">
                <a16:creationId xmlns:a16="http://schemas.microsoft.com/office/drawing/2014/main" id="{81A9BDC7-5B71-487C-995E-9B8C7F079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477000"/>
            <a:ext cx="146843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500" i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(UNODC, 2019)</a:t>
            </a:r>
            <a:endParaRPr lang="pt-BR" altLang="pt-BR" sz="1500" i="1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Slide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6300" y="65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328;p33">
            <a:extLst>
              <a:ext uri="{FF2B5EF4-FFF2-40B4-BE49-F238E27FC236}">
                <a16:creationId xmlns:a16="http://schemas.microsoft.com/office/drawing/2014/main" id="{E937DC9E-627B-4F4A-9D92-F01BF300F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827088"/>
            <a:ext cx="89058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marL="457200" indent="-3683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914400" indent="-3683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274E13"/>
              </a:buClr>
              <a:buSzPts val="2200"/>
              <a:buFont typeface="Times New Roman" panose="02020603050405020304" pitchFamily="18" charset="0"/>
              <a:buChar char="●"/>
            </a:pPr>
            <a:r>
              <a:rPr lang="en-US" altLang="pt-BR" sz="22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Equipamento</a:t>
            </a:r>
            <a:endParaRPr lang="pt-BR" altLang="pt-BR" sz="2200" b="1">
              <a:solidFill>
                <a:srgbClr val="274E1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lvl="1" eaLnBrk="1" hangingPunct="1">
              <a:buClr>
                <a:srgbClr val="274E13"/>
              </a:buClr>
              <a:buSzPts val="2200"/>
              <a:buFont typeface="Times New Roman" panose="02020603050405020304" pitchFamily="18" charset="0"/>
              <a:buChar char="○"/>
            </a:pPr>
            <a:r>
              <a:rPr lang="en-US" altLang="pt-BR" sz="22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UPLC ESI MS/MS, </a:t>
            </a:r>
            <a:r>
              <a:rPr lang="en-US" altLang="pt-BR" sz="2200" b="1" i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Waters Corporation</a:t>
            </a:r>
            <a:endParaRPr lang="pt-BR" altLang="pt-BR" sz="2200" b="1" i="1">
              <a:solidFill>
                <a:srgbClr val="274E1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2531" name="Google Shape;329;p33">
            <a:extLst>
              <a:ext uri="{FF2B5EF4-FFF2-40B4-BE49-F238E27FC236}">
                <a16:creationId xmlns:a16="http://schemas.microsoft.com/office/drawing/2014/main" id="{A6563F2B-8FE4-4008-976B-1D77EBE476D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2057400"/>
            <a:ext cx="6310313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Google Shape;330;p33">
            <a:extLst>
              <a:ext uri="{FF2B5EF4-FFF2-40B4-BE49-F238E27FC236}">
                <a16:creationId xmlns:a16="http://schemas.microsoft.com/office/drawing/2014/main" id="{18E2C954-C269-4F2D-8803-2D0B9D9F80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1788" y="4143375"/>
            <a:ext cx="1825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1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MASSAS</a:t>
            </a:r>
            <a:endParaRPr lang="pt-BR" altLang="pt-BR" sz="2100" b="1"/>
          </a:p>
        </p:txBody>
      </p:sp>
      <p:sp>
        <p:nvSpPr>
          <p:cNvPr id="22533" name="Google Shape;331;p33">
            <a:extLst>
              <a:ext uri="{FF2B5EF4-FFF2-40B4-BE49-F238E27FC236}">
                <a16:creationId xmlns:a16="http://schemas.microsoft.com/office/drawing/2014/main" id="{AA4E6325-5471-44C2-9BEF-2F58B76F9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4275" y="5556250"/>
            <a:ext cx="141605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1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BOMBAS</a:t>
            </a:r>
            <a:endParaRPr lang="pt-BR" altLang="pt-BR" sz="2100" b="1"/>
          </a:p>
        </p:txBody>
      </p:sp>
      <p:sp>
        <p:nvSpPr>
          <p:cNvPr id="22534" name="Google Shape;332;p33">
            <a:extLst>
              <a:ext uri="{FF2B5EF4-FFF2-40B4-BE49-F238E27FC236}">
                <a16:creationId xmlns:a16="http://schemas.microsoft.com/office/drawing/2014/main" id="{EF7BDBA7-4497-4B25-9749-9553BBCC9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5388" y="2397125"/>
            <a:ext cx="15271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COLUNA</a:t>
            </a:r>
            <a:r>
              <a:rPr lang="en-US" altLang="pt-BR" sz="20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pt-BR" altLang="pt-BR" sz="2000"/>
          </a:p>
        </p:txBody>
      </p:sp>
      <p:sp>
        <p:nvSpPr>
          <p:cNvPr id="22535" name="Google Shape;333;p33">
            <a:extLst>
              <a:ext uri="{FF2B5EF4-FFF2-40B4-BE49-F238E27FC236}">
                <a16:creationId xmlns:a16="http://schemas.microsoft.com/office/drawing/2014/main" id="{0D82533D-D280-4E3A-A4CC-6F5C2049B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4238" y="3568700"/>
            <a:ext cx="165576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INJETOR</a:t>
            </a:r>
            <a:endParaRPr lang="pt-BR" altLang="pt-BR" sz="2100" b="1" dirty="0"/>
          </a:p>
        </p:txBody>
      </p:sp>
      <p:sp>
        <p:nvSpPr>
          <p:cNvPr id="22536" name="Google Shape;334;p33">
            <a:extLst>
              <a:ext uri="{FF2B5EF4-FFF2-40B4-BE49-F238E27FC236}">
                <a16:creationId xmlns:a16="http://schemas.microsoft.com/office/drawing/2014/main" id="{416BB9A3-01D3-484E-AA38-E3E1AB3D62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7FC0FB3C-3CA7-4453-8519-E3623D26C624}" type="slidenum">
              <a:rPr lang="en-US" altLang="pt-BR" sz="1300">
                <a:solidFill>
                  <a:srgbClr val="595959"/>
                </a:solidFill>
              </a:rPr>
              <a:pPr eaLnBrk="1" hangingPunct="1"/>
              <a:t>19</a:t>
            </a:fld>
            <a:endParaRPr lang="pt-BR" altLang="pt-BR" sz="1300">
              <a:solidFill>
                <a:srgbClr val="595959"/>
              </a:solidFill>
            </a:endParaRPr>
          </a:p>
        </p:txBody>
      </p:sp>
      <p:sp>
        <p:nvSpPr>
          <p:cNvPr id="22537" name="Google Shape;335;p33">
            <a:extLst>
              <a:ext uri="{FF2B5EF4-FFF2-40B4-BE49-F238E27FC236}">
                <a16:creationId xmlns:a16="http://schemas.microsoft.com/office/drawing/2014/main" id="{37FC8E80-3FB4-477D-9AF8-019EC565A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6225" y="-11113"/>
            <a:ext cx="6416675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MATERIAIS E MÉTODOS</a:t>
            </a:r>
            <a:endParaRPr lang="pt-BR" altLang="pt-BR" sz="3500" b="1">
              <a:solidFill>
                <a:srgbClr val="274E13"/>
              </a:solidFill>
            </a:endParaRPr>
          </a:p>
        </p:txBody>
      </p:sp>
      <p:pic>
        <p:nvPicPr>
          <p:cNvPr id="2" name="slide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7907" y="262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>
            <a:extLst>
              <a:ext uri="{FF2B5EF4-FFF2-40B4-BE49-F238E27FC236}">
                <a16:creationId xmlns:a16="http://schemas.microsoft.com/office/drawing/2014/main" id="{C47E079B-DF91-495F-B902-1E43390C99B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9720" y="3636960"/>
            <a:ext cx="2414520" cy="1609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3" name="Google Shape;73;p15">
            <a:extLst>
              <a:ext uri="{FF2B5EF4-FFF2-40B4-BE49-F238E27FC236}">
                <a16:creationId xmlns:a16="http://schemas.microsoft.com/office/drawing/2014/main" id="{CE53CBAE-8B68-4ED3-8D2F-896CD05FB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88" y="3249613"/>
            <a:ext cx="3805237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5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Figura 1: cipó da planta </a:t>
            </a:r>
            <a:r>
              <a:rPr lang="en-US" altLang="pt-BR" sz="1500" i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Banisteriopsis caapi</a:t>
            </a:r>
            <a:r>
              <a:rPr lang="en-US" altLang="pt-BR" sz="15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lang="pt-BR" altLang="pt-BR" sz="1500"/>
          </a:p>
        </p:txBody>
      </p:sp>
      <p:sp>
        <p:nvSpPr>
          <p:cNvPr id="74" name="Google Shape;74;p15">
            <a:extLst>
              <a:ext uri="{FF2B5EF4-FFF2-40B4-BE49-F238E27FC236}">
                <a16:creationId xmlns:a16="http://schemas.microsoft.com/office/drawing/2014/main" id="{86400E7E-1126-40F8-8226-8BBAC200803B}"/>
              </a:ext>
            </a:extLst>
          </p:cNvPr>
          <p:cNvSpPr/>
          <p:nvPr/>
        </p:nvSpPr>
        <p:spPr>
          <a:xfrm>
            <a:off x="508000" y="1314450"/>
            <a:ext cx="8864600" cy="1616075"/>
          </a:xfrm>
          <a:prstGeom prst="rect">
            <a:avLst/>
          </a:prstGeom>
          <a:noFill/>
          <a:ln>
            <a:noFill/>
          </a:ln>
        </p:spPr>
        <p:txBody>
          <a:bodyPr spcFirstLastPara="1" lIns="90000" tIns="45000" rIns="90000" bIns="45000"/>
          <a:lstStyle/>
          <a:p>
            <a:pPr marL="343080" indent="-342720"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  <a:defRPr/>
            </a:pP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Ayahuasca, </a:t>
            </a: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Caapi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,  </a:t>
            </a: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Yajé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 e Nate</a:t>
            </a:r>
            <a:endParaRPr sz="2000" kern="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55600"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○"/>
              <a:defRPr/>
            </a:pP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Bebida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alucinógena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originária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da América do Sul</a:t>
            </a:r>
            <a:endParaRPr sz="2000" kern="0" dirty="0"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000" kern="0">
              <a:latin typeface="Arial"/>
              <a:ea typeface="Arial"/>
              <a:cs typeface="Arial"/>
              <a:sym typeface="Arial"/>
            </a:endParaRPr>
          </a:p>
          <a:p>
            <a:pPr marL="343080" indent="-34272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⮚"/>
              <a:defRPr/>
            </a:pP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Constituída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por </a:t>
            </a: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duas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kern="0" dirty="0" err="1">
                <a:latin typeface="Times New Roman"/>
                <a:ea typeface="Times New Roman"/>
                <a:cs typeface="Times New Roman"/>
                <a:sym typeface="Times New Roman"/>
              </a:rPr>
              <a:t>plantas</a:t>
            </a:r>
            <a:r>
              <a:rPr lang="en-US" sz="2000" kern="0" dirty="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000" kern="0" dirty="0">
              <a:latin typeface="Arial"/>
              <a:ea typeface="Arial"/>
              <a:cs typeface="Arial"/>
              <a:sym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2200"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5" name="Google Shape;75;p15">
            <a:extLst>
              <a:ext uri="{FF2B5EF4-FFF2-40B4-BE49-F238E27FC236}">
                <a16:creationId xmlns:a16="http://schemas.microsoft.com/office/drawing/2014/main" id="{C73E1497-CB0D-42FC-8F67-6ECA0915C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988" y="3240088"/>
            <a:ext cx="32083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5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Figura 2: folhas da </a:t>
            </a:r>
            <a:r>
              <a:rPr lang="en-US" altLang="pt-BR" sz="1500" i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Psychotria viridis.</a:t>
            </a:r>
            <a:endParaRPr lang="pt-BR" altLang="pt-BR" sz="1500"/>
          </a:p>
        </p:txBody>
      </p:sp>
      <p:sp>
        <p:nvSpPr>
          <p:cNvPr id="5126" name="Google Shape;76;p15">
            <a:extLst>
              <a:ext uri="{FF2B5EF4-FFF2-40B4-BE49-F238E27FC236}">
                <a16:creationId xmlns:a16="http://schemas.microsoft.com/office/drawing/2014/main" id="{B41E9D18-0FA0-400A-B474-D3D8599C4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4600" y="6537325"/>
            <a:ext cx="83947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500" i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(CALLAWAY et al., 1999; ESTRELLA-PARRA; ALMANZA-PÉREZ; ALARCÓN-AGUILAR, 2019)</a:t>
            </a:r>
            <a:endParaRPr lang="pt-BR" altLang="pt-BR" sz="1500" i="1"/>
          </a:p>
        </p:txBody>
      </p:sp>
      <p:pic>
        <p:nvPicPr>
          <p:cNvPr id="77" name="Google Shape;77;p15">
            <a:extLst>
              <a:ext uri="{FF2B5EF4-FFF2-40B4-BE49-F238E27FC236}">
                <a16:creationId xmlns:a16="http://schemas.microsoft.com/office/drawing/2014/main" id="{AA41CFEF-29AF-4742-BF57-71D12D84428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50001" r="-469" b="101"/>
          <a:stretch/>
        </p:blipFill>
        <p:spPr>
          <a:xfrm>
            <a:off x="5331360" y="3622200"/>
            <a:ext cx="2559240" cy="1611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" name="Google Shape;78;p15">
            <a:extLst>
              <a:ext uri="{FF2B5EF4-FFF2-40B4-BE49-F238E27FC236}">
                <a16:creationId xmlns:a16="http://schemas.microsoft.com/office/drawing/2014/main" id="{0B7F793A-9F4E-4AA0-B5D7-DBBD976EB9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14480" y="4889760"/>
            <a:ext cx="2800080" cy="1628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9" name="Google Shape;79;p15">
            <a:extLst>
              <a:ext uri="{FF2B5EF4-FFF2-40B4-BE49-F238E27FC236}">
                <a16:creationId xmlns:a16="http://schemas.microsoft.com/office/drawing/2014/main" id="{3347219E-37DF-47A4-B45B-ABE0DB4152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A415E056-209A-4C9A-8836-7ADB12755422}" type="slidenum">
              <a:rPr lang="en-US" altLang="pt-BR" sz="1300">
                <a:solidFill>
                  <a:srgbClr val="595959"/>
                </a:solidFill>
              </a:rPr>
              <a:pPr eaLnBrk="1" hangingPunct="1"/>
              <a:t>2</a:t>
            </a:fld>
            <a:endParaRPr lang="pt-BR" altLang="pt-BR" sz="1300">
              <a:solidFill>
                <a:srgbClr val="595959"/>
              </a:solidFill>
            </a:endParaRPr>
          </a:p>
        </p:txBody>
      </p:sp>
      <p:sp>
        <p:nvSpPr>
          <p:cNvPr id="5130" name="Google Shape;80;p15">
            <a:extLst>
              <a:ext uri="{FF2B5EF4-FFF2-40B4-BE49-F238E27FC236}">
                <a16:creationId xmlns:a16="http://schemas.microsoft.com/office/drawing/2014/main" id="{B3EE614D-2937-443F-A320-718618DDF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4825" y="-11113"/>
            <a:ext cx="4576763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INTRODUÇÃO</a:t>
            </a:r>
            <a:endParaRPr lang="pt-BR" altLang="pt-BR" sz="2200" b="1">
              <a:solidFill>
                <a:srgbClr val="274E1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131" name="Google Shape;81;p15">
            <a:extLst>
              <a:ext uri="{FF2B5EF4-FFF2-40B4-BE49-F238E27FC236}">
                <a16:creationId xmlns:a16="http://schemas.microsoft.com/office/drawing/2014/main" id="{4DCCD661-6475-4230-9B3B-5CF5868C0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522288"/>
            <a:ext cx="89058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marL="889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274E13"/>
              </a:buClr>
              <a:buSzPts val="2200"/>
              <a:buFont typeface="Arial" panose="020B0604020202020204" pitchFamily="34" charset="0"/>
              <a:buNone/>
            </a:pPr>
            <a:endParaRPr lang="en-US" altLang="pt-BR" sz="2200" b="1">
              <a:solidFill>
                <a:srgbClr val="274E1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lid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91525" y="1438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Número de Slide 3">
            <a:extLst>
              <a:ext uri="{FF2B5EF4-FFF2-40B4-BE49-F238E27FC236}">
                <a16:creationId xmlns:a16="http://schemas.microsoft.com/office/drawing/2014/main" id="{F9145D0D-CA63-4BB4-9E42-880B84B80A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0393FBEF-2B6A-4B81-89FA-3AFE5A9C2C29}" type="slidenum">
              <a:rPr lang="en-US" altLang="pt-BR" sz="1300">
                <a:solidFill>
                  <a:srgbClr val="595959"/>
                </a:solidFill>
              </a:rPr>
              <a:pPr eaLnBrk="1" hangingPunct="1"/>
              <a:t>20</a:t>
            </a:fld>
            <a:endParaRPr lang="en-US" altLang="pt-BR" sz="1300">
              <a:solidFill>
                <a:srgbClr val="595959"/>
              </a:solidFill>
            </a:endParaRPr>
          </a:p>
        </p:txBody>
      </p:sp>
      <p:sp>
        <p:nvSpPr>
          <p:cNvPr id="23555" name="Google Shape;342;p34">
            <a:extLst>
              <a:ext uri="{FF2B5EF4-FFF2-40B4-BE49-F238E27FC236}">
                <a16:creationId xmlns:a16="http://schemas.microsoft.com/office/drawing/2014/main" id="{80A8F9D2-B9FA-462D-BABA-A37F2DE1C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6213" y="-11113"/>
            <a:ext cx="6416676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RESULTADOS ESPERADOS</a:t>
            </a:r>
            <a:endParaRPr lang="pt-BR" altLang="pt-BR" sz="3500" b="1">
              <a:solidFill>
                <a:srgbClr val="274E13"/>
              </a:solidFill>
            </a:endParaRPr>
          </a:p>
        </p:txBody>
      </p:sp>
      <p:sp>
        <p:nvSpPr>
          <p:cNvPr id="23556" name="Google Shape;384;p36">
            <a:extLst>
              <a:ext uri="{FF2B5EF4-FFF2-40B4-BE49-F238E27FC236}">
                <a16:creationId xmlns:a16="http://schemas.microsoft.com/office/drawing/2014/main" id="{0029ABB2-2AFD-4268-97AC-6C67A66DB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1497013"/>
            <a:ext cx="8305800" cy="4256087"/>
          </a:xfrm>
          <a:prstGeom prst="rect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 marL="457200" indent="-3683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buClr>
                <a:srgbClr val="274E13"/>
              </a:buClr>
              <a:buSzPts val="2200"/>
              <a:buFont typeface="Times New Roman" panose="02020603050405020304" pitchFamily="18" charset="0"/>
              <a:buChar char="●"/>
            </a:pPr>
            <a:r>
              <a:rPr lang="en-US" altLang="pt-BR" sz="22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Espera-se desenvolver um método para detecção de ayahuasca em cabelo, conforme a química analítica verde, com redução da quantidade de solventes e possibilitando a criação de um método ambientalmente correto, além disso, a diferenciar o DMT endógeno e exógeno. </a:t>
            </a:r>
            <a:endParaRPr lang="pt-BR" altLang="pt-BR"/>
          </a:p>
          <a:p>
            <a:pPr algn="just" eaLnBrk="1" hangingPunct="1">
              <a:lnSpc>
                <a:spcPct val="115000"/>
              </a:lnSpc>
              <a:buClr>
                <a:srgbClr val="274E13"/>
              </a:buClr>
              <a:buSzPts val="2200"/>
              <a:buFont typeface="Times New Roman" panose="02020603050405020304" pitchFamily="18" charset="0"/>
              <a:buChar char="●"/>
            </a:pPr>
            <a:r>
              <a:rPr lang="en-US" altLang="pt-BR" sz="22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 método poderá ser utilizado pela comunidade científica em pesquisas relacionadas a utilização da quantificação da ayahuasca em cabelo.</a:t>
            </a:r>
            <a:endParaRPr lang="pt-BR" altLang="pt-BR" sz="2000" b="1">
              <a:solidFill>
                <a:srgbClr val="274E1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Slide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7397" y="880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348;p35">
            <a:extLst>
              <a:ext uri="{FF2B5EF4-FFF2-40B4-BE49-F238E27FC236}">
                <a16:creationId xmlns:a16="http://schemas.microsoft.com/office/drawing/2014/main" id="{D6FCEBD5-C33D-43CE-B1E8-0D189945E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05300" y="9728200"/>
            <a:ext cx="55054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200">
                <a:latin typeface="Trebuchet MS" panose="020B0603020202020204" pitchFamily="34" charset="0"/>
                <a:sym typeface="Trebuchet MS" panose="020B0603020202020204" pitchFamily="34" charset="0"/>
              </a:rPr>
              <a:t> </a:t>
            </a:r>
            <a:endParaRPr lang="pt-BR" altLang="pt-BR" sz="12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2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200">
                <a:latin typeface="Trebuchet MS" panose="020B0603020202020204" pitchFamily="34" charset="0"/>
                <a:sym typeface="Trebuchet MS" panose="020B0603020202020204" pitchFamily="34" charset="0"/>
              </a:rPr>
              <a:t> </a:t>
            </a:r>
            <a:endParaRPr lang="pt-BR" altLang="pt-BR" sz="12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2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200"/>
          </a:p>
        </p:txBody>
      </p:sp>
      <p:sp>
        <p:nvSpPr>
          <p:cNvPr id="24579" name="Google Shape;349;p35">
            <a:extLst>
              <a:ext uri="{FF2B5EF4-FFF2-40B4-BE49-F238E27FC236}">
                <a16:creationId xmlns:a16="http://schemas.microsoft.com/office/drawing/2014/main" id="{536D304C-9ECD-4DE4-844D-EE4F3DD8B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1473200"/>
            <a:ext cx="8575675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ANASTAS, P. T. Green Chemistry and the role of analytical methodology development. Critical Reviews in Analytical Chemistry, v. 29, n. 3, p. 167–175, 1999.</a:t>
            </a:r>
            <a:endParaRPr lang="pt-BR" altLang="pt-BR" sz="1800"/>
          </a:p>
          <a:p>
            <a:pPr algn="just" eaLnBrk="1" hangingPunct="1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CALLAWAY, J. C. et al. Pharmacokinetics of Hoasca alkaloids in healthy humans. Journal of Ethnopharmacology, v. 65, p. 243–256, 1999.</a:t>
            </a:r>
            <a:endParaRPr lang="pt-BR" altLang="pt-BR" sz="1800"/>
          </a:p>
          <a:p>
            <a:pPr algn="just" eaLnBrk="1" hangingPunct="1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CAKIC, V.; POTKONYAK, J.; MARSHALL, A. Dimethyltryptamine (DMT): Subjective effects and patterns of use among Australian recreational users. Drug and Alcohol Dependence, v. 111, n. 1–2, p. 30–37, 2010.</a:t>
            </a:r>
          </a:p>
          <a:p>
            <a:pPr algn="just" eaLnBrk="1" hangingPunct="1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pt-BR" altLang="pt-BR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GAMA, M. R. et al. An overview of the brazilian contributions to green analytical chemistry. [s.l: s.n.]v. 91. 2019.</a:t>
            </a:r>
            <a:endParaRPr lang="en-US" altLang="pt-BR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ESTRELLA-PARRA, E. A.; ALMANZA-PÉREZ, J. C.; ALARCÓN-AGUILAR, F. J. Ayahuasca: Uses, Phytochemical and Biological Activities. Natural Products and Bioprospecting, v. 9, n. 4, p. 251–265, 2019.</a:t>
            </a:r>
            <a:endParaRPr lang="pt-BR" altLang="pt-BR" sz="1800"/>
          </a:p>
          <a:p>
            <a:pPr algn="just" eaLnBrk="1" hangingPunct="1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FEENEY, K.; LABATE, B. C. The Expansion of Brazilian Ayahuasca Religions: Law, Culture and Locality. Prohibition, Religious Freedom, and Human Rights: Regulating Traditional Drug Use, p. ix–xvii, 2013.</a:t>
            </a:r>
          </a:p>
          <a:p>
            <a:pPr algn="just" eaLnBrk="1" hangingPunct="1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>
              <a:solidFill>
                <a:schemeClr val="tx1"/>
              </a:solidFill>
            </a:endParaRPr>
          </a:p>
          <a:p>
            <a:pPr algn="just" eaLnBrk="1" hangingPunct="1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/>
          </a:p>
          <a:p>
            <a:pPr algn="just" eaLnBrk="1" hangingPunct="1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/>
          </a:p>
          <a:p>
            <a:pPr algn="just" eaLnBrk="1" hangingPunct="1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pt-BR" altLang="pt-BR" sz="1800"/>
          </a:p>
          <a:p>
            <a:pPr algn="just" eaLnBrk="1" hangingPunct="1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2000"/>
          </a:p>
          <a:p>
            <a:pPr algn="just" eaLnBrk="1" hangingPunct="1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2000"/>
          </a:p>
          <a:p>
            <a:pPr algn="just" eaLnBrk="1" hangingPunct="1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2000"/>
          </a:p>
          <a:p>
            <a:pPr algn="just" eaLnBrk="1" hangingPunct="1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2000"/>
          </a:p>
          <a:p>
            <a:pPr algn="just" eaLnBrk="1" hangingPunct="1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pt-BR" altLang="pt-BR" sz="2000"/>
          </a:p>
          <a:p>
            <a:pPr algn="just" eaLnBrk="1" hangingPunct="1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2000"/>
          </a:p>
        </p:txBody>
      </p:sp>
      <p:sp>
        <p:nvSpPr>
          <p:cNvPr id="24580" name="Google Shape;350;p35">
            <a:extLst>
              <a:ext uri="{FF2B5EF4-FFF2-40B4-BE49-F238E27FC236}">
                <a16:creationId xmlns:a16="http://schemas.microsoft.com/office/drawing/2014/main" id="{9EA9204B-FC0B-44A6-9A04-7035E9ED7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6225" y="-11113"/>
            <a:ext cx="8832850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REFERÊNCIAS BIBLIOGRÁFICAS</a:t>
            </a:r>
            <a:endParaRPr lang="pt-BR" altLang="pt-BR" sz="3500" b="1">
              <a:solidFill>
                <a:srgbClr val="274E1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Google Shape;355;p36">
            <a:extLst>
              <a:ext uri="{FF2B5EF4-FFF2-40B4-BE49-F238E27FC236}">
                <a16:creationId xmlns:a16="http://schemas.microsoft.com/office/drawing/2014/main" id="{F1779880-D4FB-4AF0-B0CD-4AEDD65A0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05300" y="9728200"/>
            <a:ext cx="55054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200">
                <a:latin typeface="Trebuchet MS" panose="020B0603020202020204" pitchFamily="34" charset="0"/>
                <a:sym typeface="Trebuchet MS" panose="020B0603020202020204" pitchFamily="34" charset="0"/>
              </a:rPr>
              <a:t> </a:t>
            </a:r>
            <a:endParaRPr lang="pt-BR" altLang="pt-BR" sz="12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2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200">
                <a:latin typeface="Trebuchet MS" panose="020B0603020202020204" pitchFamily="34" charset="0"/>
                <a:sym typeface="Trebuchet MS" panose="020B0603020202020204" pitchFamily="34" charset="0"/>
              </a:rPr>
              <a:t> </a:t>
            </a:r>
            <a:endParaRPr lang="pt-BR" altLang="pt-BR" sz="12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2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200"/>
          </a:p>
        </p:txBody>
      </p:sp>
      <p:sp>
        <p:nvSpPr>
          <p:cNvPr id="25603" name="Google Shape;356;p36">
            <a:extLst>
              <a:ext uri="{FF2B5EF4-FFF2-40B4-BE49-F238E27FC236}">
                <a16:creationId xmlns:a16="http://schemas.microsoft.com/office/drawing/2014/main" id="{26218B71-C586-4C8C-ABB1-E24516ACA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1473200"/>
            <a:ext cx="8626475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pt-BR" altLang="pt-BR" sz="18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pt-BR" altLang="pt-BR" sz="18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1800"/>
          </a:p>
        </p:txBody>
      </p:sp>
      <p:sp>
        <p:nvSpPr>
          <p:cNvPr id="25604" name="Google Shape;357;p36">
            <a:extLst>
              <a:ext uri="{FF2B5EF4-FFF2-40B4-BE49-F238E27FC236}">
                <a16:creationId xmlns:a16="http://schemas.microsoft.com/office/drawing/2014/main" id="{23008AC2-2ECA-475E-A41C-6EF4BDD94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6225" y="-11113"/>
            <a:ext cx="8832850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REFERÊNCIAS BIBLIOGRÁFICAS</a:t>
            </a:r>
            <a:endParaRPr lang="pt-BR" altLang="pt-BR" sz="3500" b="1">
              <a:solidFill>
                <a:srgbClr val="274E13"/>
              </a:solidFill>
            </a:endParaRPr>
          </a:p>
        </p:txBody>
      </p:sp>
      <p:sp>
        <p:nvSpPr>
          <p:cNvPr id="25605" name="Retângulo 4">
            <a:extLst>
              <a:ext uri="{FF2B5EF4-FFF2-40B4-BE49-F238E27FC236}">
                <a16:creationId xmlns:a16="http://schemas.microsoft.com/office/drawing/2014/main" id="{8DA4FF3B-1670-4D96-8F7C-8D6A54590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371600"/>
            <a:ext cx="8534400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MCKENNA, D. J. Clinical investigations of the therapeutic potential of ayahuasca: Rationale and regulatory challenges. Pharmacology and Therapeutics, v. 102, n. 2, p. 111–129, 2004.</a:t>
            </a:r>
            <a:endParaRPr lang="en-US" altLang="pt-BR" sz="18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LABATE, B. C.; FEENEY, K. O processo de regulamentação da ayahuasca no Brasil e na esfera internacional: desafios e implicações. Periferia, v. 3, n. 2, p. 154–161, 2011.</a:t>
            </a:r>
            <a:endParaRPr lang="en-US" altLang="pt-BR" sz="1800"/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KHAJURIA, H.; NAYAK, B. P.; BADIYE, A. Toxicological hair analysis: Pre-analytical, analytical and interpretive aspects. Medicine, Science and the Law, v. 58, n. 3, p. 137–146, 2018.</a:t>
            </a:r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RODRIGUES DE OLIVEIRA, C. D. et al. Determination of dimethyltryptamine and E -carbolines ( ayahuasca alkaloids ) in plasma samples by LC – MS / MS. Bioanalysis, v. 14, n. 4, p. 1731–1738, 2012. </a:t>
            </a:r>
          </a:p>
          <a:p>
            <a:pPr algn="just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SILVEIRA, G. D. O. et al. Green sample preparations for the bioanalysis of drugs of abuse in complex matrices. Bioanalysis, v. 11, n. 4, p. 295–312, 2019.</a:t>
            </a:r>
            <a:endParaRPr lang="en-US" altLang="pt-BR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Google Shape;362;p37">
            <a:extLst>
              <a:ext uri="{FF2B5EF4-FFF2-40B4-BE49-F238E27FC236}">
                <a16:creationId xmlns:a16="http://schemas.microsoft.com/office/drawing/2014/main" id="{94E9E940-4A1C-4A1A-8A16-29A65CA1FA5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6100" y="0"/>
            <a:ext cx="12776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Google Shape;363;p37">
            <a:extLst>
              <a:ext uri="{FF2B5EF4-FFF2-40B4-BE49-F238E27FC236}">
                <a16:creationId xmlns:a16="http://schemas.microsoft.com/office/drawing/2014/main" id="{D710BE78-141F-4719-BB81-9CF4A1198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43100"/>
            <a:ext cx="77724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5500" b="1">
                <a:solidFill>
                  <a:srgbClr val="FFE7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OBRIGADA!</a:t>
            </a:r>
            <a:endParaRPr lang="pt-BR" altLang="pt-BR" sz="5500" b="1">
              <a:solidFill>
                <a:srgbClr val="FFE700"/>
              </a:solidFill>
            </a:endParaRPr>
          </a:p>
        </p:txBody>
      </p:sp>
      <p:sp>
        <p:nvSpPr>
          <p:cNvPr id="26628" name="Google Shape;364;p37">
            <a:extLst>
              <a:ext uri="{FF2B5EF4-FFF2-40B4-BE49-F238E27FC236}">
                <a16:creationId xmlns:a16="http://schemas.microsoft.com/office/drawing/2014/main" id="{AA8D7B53-6A42-4D50-9E3F-D9245B30A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50950" y="3879850"/>
            <a:ext cx="1179512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342900" indent="-341313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E-mail: </a:t>
            </a:r>
            <a:r>
              <a:rPr lang="en-US" altLang="pt-BR" sz="2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fabyanasaantos@hotmail.com</a:t>
            </a:r>
            <a:endParaRPr lang="pt-BR" altLang="pt-BR" sz="22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LABORATÓRIO DE ANÁLISES TOXICOLÓGICAS-LAT - USP</a:t>
            </a:r>
            <a:endParaRPr lang="pt-BR" altLang="pt-BR" sz="22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6629" name="Google Shape;365;p37">
            <a:extLst>
              <a:ext uri="{FF2B5EF4-FFF2-40B4-BE49-F238E27FC236}">
                <a16:creationId xmlns:a16="http://schemas.microsoft.com/office/drawing/2014/main" id="{F1093CF4-64D3-4FBE-A123-FDE111E03E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F624120A-3526-4053-A215-359F5088662B}" type="slidenum">
              <a:rPr lang="en-US" altLang="pt-BR" sz="1300">
                <a:solidFill>
                  <a:srgbClr val="595959"/>
                </a:solidFill>
              </a:rPr>
              <a:pPr eaLnBrk="1" hangingPunct="1"/>
              <a:t>23</a:t>
            </a:fld>
            <a:endParaRPr lang="pt-BR" altLang="pt-BR" sz="1300">
              <a:solidFill>
                <a:srgbClr val="59595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86;p16">
            <a:extLst>
              <a:ext uri="{FF2B5EF4-FFF2-40B4-BE49-F238E27FC236}">
                <a16:creationId xmlns:a16="http://schemas.microsoft.com/office/drawing/2014/main" id="{4C399239-734B-40FB-A7B1-798EA0F965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461D3960-5A3B-42EC-B855-53C8F25C0C7F}" type="slidenum">
              <a:rPr lang="en-US" altLang="pt-BR" sz="1300">
                <a:solidFill>
                  <a:srgbClr val="595959"/>
                </a:solidFill>
              </a:rPr>
              <a:pPr eaLnBrk="1" hangingPunct="1"/>
              <a:t>3</a:t>
            </a:fld>
            <a:endParaRPr lang="pt-BR" altLang="pt-BR" sz="1300">
              <a:solidFill>
                <a:srgbClr val="595959"/>
              </a:solidFill>
            </a:endParaRPr>
          </a:p>
        </p:txBody>
      </p:sp>
      <p:sp>
        <p:nvSpPr>
          <p:cNvPr id="6147" name="Google Shape;87;p16">
            <a:extLst>
              <a:ext uri="{FF2B5EF4-FFF2-40B4-BE49-F238E27FC236}">
                <a16:creationId xmlns:a16="http://schemas.microsoft.com/office/drawing/2014/main" id="{2D9151E0-9307-4E87-93EF-0287D859A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475" y="2781300"/>
            <a:ext cx="2635250" cy="79375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100" b="1"/>
              <a:t>DMT</a:t>
            </a:r>
            <a:endParaRPr lang="pt-BR" altLang="pt-BR" sz="2100" b="1"/>
          </a:p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100" b="1"/>
              <a:t>Dimetiltriptamina</a:t>
            </a:r>
            <a:endParaRPr lang="pt-BR" altLang="pt-BR" sz="2100" b="1"/>
          </a:p>
        </p:txBody>
      </p:sp>
      <p:sp>
        <p:nvSpPr>
          <p:cNvPr id="6148" name="Google Shape;88;p16">
            <a:extLst>
              <a:ext uri="{FF2B5EF4-FFF2-40B4-BE49-F238E27FC236}">
                <a16:creationId xmlns:a16="http://schemas.microsoft.com/office/drawing/2014/main" id="{0FB20884-31DF-4158-853E-6A5CA7E6E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8" y="4518025"/>
            <a:ext cx="3281362" cy="1133475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100" b="1"/>
              <a:t>ß-carbolinas:</a:t>
            </a:r>
            <a:endParaRPr lang="pt-BR" altLang="pt-BR" sz="2100" b="1"/>
          </a:p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100" b="1"/>
              <a:t>harmina, harmalina e tetraidro-harmina</a:t>
            </a:r>
            <a:endParaRPr lang="pt-BR" altLang="pt-BR" sz="2100" b="1"/>
          </a:p>
        </p:txBody>
      </p:sp>
      <p:pic>
        <p:nvPicPr>
          <p:cNvPr id="6149" name="Google Shape;89;p16">
            <a:extLst>
              <a:ext uri="{FF2B5EF4-FFF2-40B4-BE49-F238E27FC236}">
                <a16:creationId xmlns:a16="http://schemas.microsoft.com/office/drawing/2014/main" id="{854BC39F-5E53-49AC-A337-F0CDBBC61DC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2046288"/>
            <a:ext cx="2344738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Google Shape;90;p16">
            <a:extLst>
              <a:ext uri="{FF2B5EF4-FFF2-40B4-BE49-F238E27FC236}">
                <a16:creationId xmlns:a16="http://schemas.microsoft.com/office/drawing/2014/main" id="{A43ED4BF-7D88-44AF-A51E-38B116D51B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4324350"/>
            <a:ext cx="2344738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Google Shape;91;p16">
            <a:extLst>
              <a:ext uri="{FF2B5EF4-FFF2-40B4-BE49-F238E27FC236}">
                <a16:creationId xmlns:a16="http://schemas.microsoft.com/office/drawing/2014/main" id="{96B92DB9-1097-415C-AEAB-A17A69230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5688" y="3719513"/>
            <a:ext cx="32813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500" b="1"/>
              <a:t>Folhas da </a:t>
            </a:r>
            <a:r>
              <a:rPr lang="en-US" altLang="pt-BR" sz="1500" b="1" i="1"/>
              <a:t>Psychotria viridis</a:t>
            </a:r>
            <a:endParaRPr lang="pt-BR" altLang="pt-BR" sz="1500" b="1" i="1"/>
          </a:p>
        </p:txBody>
      </p:sp>
      <p:sp>
        <p:nvSpPr>
          <p:cNvPr id="6152" name="Google Shape;92;p16">
            <a:extLst>
              <a:ext uri="{FF2B5EF4-FFF2-40B4-BE49-F238E27FC236}">
                <a16:creationId xmlns:a16="http://schemas.microsoft.com/office/drawing/2014/main" id="{AEFCAF9F-620B-453C-B62E-5B4E8064D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2038" y="6099175"/>
            <a:ext cx="32813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500" b="1"/>
              <a:t>Cipó da </a:t>
            </a:r>
            <a:r>
              <a:rPr lang="en-US" altLang="pt-BR" sz="1500" b="1" i="1"/>
              <a:t>Banisteriopsis caapi</a:t>
            </a:r>
            <a:endParaRPr lang="pt-BR" altLang="pt-BR" sz="1500" b="1" i="1"/>
          </a:p>
        </p:txBody>
      </p:sp>
      <p:cxnSp>
        <p:nvCxnSpPr>
          <p:cNvPr id="6153" name="Google Shape;93;p16">
            <a:extLst>
              <a:ext uri="{FF2B5EF4-FFF2-40B4-BE49-F238E27FC236}">
                <a16:creationId xmlns:a16="http://schemas.microsoft.com/office/drawing/2014/main" id="{96DC40B5-C2C8-4772-B137-8E1D7DF2C9F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95725" y="3178175"/>
            <a:ext cx="2243138" cy="20638"/>
          </a:xfrm>
          <a:prstGeom prst="straightConnector1">
            <a:avLst/>
          </a:prstGeom>
          <a:noFill/>
          <a:ln w="76200">
            <a:solidFill>
              <a:schemeClr val="bg2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4" name="Google Shape;94;p16">
            <a:extLst>
              <a:ext uri="{FF2B5EF4-FFF2-40B4-BE49-F238E27FC236}">
                <a16:creationId xmlns:a16="http://schemas.microsoft.com/office/drawing/2014/main" id="{65AC514A-8C25-4F99-97CF-35047624D2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16400" y="5084763"/>
            <a:ext cx="1922463" cy="7937"/>
          </a:xfrm>
          <a:prstGeom prst="straightConnector1">
            <a:avLst/>
          </a:prstGeom>
          <a:noFill/>
          <a:ln w="76200">
            <a:solidFill>
              <a:schemeClr val="bg2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5" name="Google Shape;95;p16">
            <a:extLst>
              <a:ext uri="{FF2B5EF4-FFF2-40B4-BE49-F238E27FC236}">
                <a16:creationId xmlns:a16="http://schemas.microsoft.com/office/drawing/2014/main" id="{5C89618E-E165-423D-B407-F8C4E9EF2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522288"/>
            <a:ext cx="89058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marL="457200" indent="-3683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274E13"/>
              </a:buClr>
              <a:buSzPts val="2200"/>
              <a:buFont typeface="Times New Roman" panose="02020603050405020304" pitchFamily="18" charset="0"/>
              <a:buChar char="●"/>
            </a:pPr>
            <a:r>
              <a:rPr lang="en-US" altLang="pt-BR" sz="22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Composição do chá de ayahuasca</a:t>
            </a:r>
            <a:endParaRPr lang="pt-BR" altLang="pt-BR" sz="2200" b="1">
              <a:solidFill>
                <a:srgbClr val="274E1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156" name="Google Shape;96;p16">
            <a:extLst>
              <a:ext uri="{FF2B5EF4-FFF2-40B4-BE49-F238E27FC236}">
                <a16:creationId xmlns:a16="http://schemas.microsoft.com/office/drawing/2014/main" id="{19770CFC-D9A5-4000-92AA-11A8C6AC2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4825" y="-11113"/>
            <a:ext cx="4576763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INTRODUÇÃO</a:t>
            </a:r>
            <a:endParaRPr lang="pt-BR" altLang="pt-BR" sz="3500" b="1">
              <a:solidFill>
                <a:srgbClr val="274E13"/>
              </a:solidFill>
            </a:endParaRPr>
          </a:p>
        </p:txBody>
      </p:sp>
      <p:pic>
        <p:nvPicPr>
          <p:cNvPr id="2" name="Slid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1688" y="114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Google Shape;102;p17">
            <a:extLst>
              <a:ext uri="{FF2B5EF4-FFF2-40B4-BE49-F238E27FC236}">
                <a16:creationId xmlns:a16="http://schemas.microsoft.com/office/drawing/2014/main" id="{B29FAB81-F756-4858-BB35-B578DD188BC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10822" r="5988" b="5411"/>
          <a:stretch>
            <a:fillRect/>
          </a:stretch>
        </p:blipFill>
        <p:spPr bwMode="auto">
          <a:xfrm>
            <a:off x="485775" y="1570038"/>
            <a:ext cx="8072438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Google Shape;103;p17">
            <a:extLst>
              <a:ext uri="{FF2B5EF4-FFF2-40B4-BE49-F238E27FC236}">
                <a16:creationId xmlns:a16="http://schemas.microsoft.com/office/drawing/2014/main" id="{29DC4AE7-DF2C-4EDB-BE1F-52B91F7EE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900" y="6553200"/>
            <a:ext cx="4143375" cy="24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500" i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(MCKENNA, 2004; FEENEY; LABATE, 2013)</a:t>
            </a:r>
            <a:endParaRPr lang="pt-BR" altLang="pt-BR" sz="1500" i="1"/>
          </a:p>
        </p:txBody>
      </p:sp>
      <p:sp>
        <p:nvSpPr>
          <p:cNvPr id="7172" name="Google Shape;104;p17">
            <a:extLst>
              <a:ext uri="{FF2B5EF4-FFF2-40B4-BE49-F238E27FC236}">
                <a16:creationId xmlns:a16="http://schemas.microsoft.com/office/drawing/2014/main" id="{0CDEE1AD-CB8F-4A9B-B27E-FB3B57F72CD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29937BF3-60DB-41A7-A5D3-42FD69034240}" type="slidenum">
              <a:rPr lang="en-US" altLang="pt-BR" sz="1000">
                <a:solidFill>
                  <a:srgbClr val="595959"/>
                </a:solidFill>
              </a:rPr>
              <a:pPr eaLnBrk="1" hangingPunct="1"/>
              <a:t>4</a:t>
            </a:fld>
            <a:endParaRPr lang="pt-BR" altLang="pt-BR" sz="1000">
              <a:solidFill>
                <a:srgbClr val="595959"/>
              </a:solidFill>
            </a:endParaRPr>
          </a:p>
        </p:txBody>
      </p:sp>
      <p:sp>
        <p:nvSpPr>
          <p:cNvPr id="7173" name="Google Shape;105;p17">
            <a:extLst>
              <a:ext uri="{FF2B5EF4-FFF2-40B4-BE49-F238E27FC236}">
                <a16:creationId xmlns:a16="http://schemas.microsoft.com/office/drawing/2014/main" id="{A4850563-5AD9-4722-B10B-3D8DCD530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4825" y="-11113"/>
            <a:ext cx="4576763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INTRODUÇÃO</a:t>
            </a:r>
            <a:endParaRPr lang="pt-BR" altLang="pt-BR" sz="3500" b="1">
              <a:solidFill>
                <a:srgbClr val="274E13"/>
              </a:solidFill>
            </a:endParaRPr>
          </a:p>
        </p:txBody>
      </p:sp>
      <p:sp>
        <p:nvSpPr>
          <p:cNvPr id="7174" name="Google Shape;106;p17">
            <a:extLst>
              <a:ext uri="{FF2B5EF4-FFF2-40B4-BE49-F238E27FC236}">
                <a16:creationId xmlns:a16="http://schemas.microsoft.com/office/drawing/2014/main" id="{1D895AD8-6459-4D01-8C59-4C3CB4E46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522288"/>
            <a:ext cx="89058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marL="457200" indent="-3683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274E13"/>
              </a:buClr>
              <a:buSzPts val="2200"/>
              <a:buFont typeface="Times New Roman" panose="02020603050405020304" pitchFamily="18" charset="0"/>
              <a:buChar char="●"/>
            </a:pPr>
            <a:r>
              <a:rPr lang="en-US" altLang="pt-BR" sz="22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Estrutura química dos princípios ativos da ayahuasca</a:t>
            </a:r>
            <a:endParaRPr lang="pt-BR" altLang="pt-BR" sz="2200" b="1">
              <a:solidFill>
                <a:srgbClr val="274E1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Slide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0556" y="801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Google Shape;111;p18">
            <a:extLst>
              <a:ext uri="{FF2B5EF4-FFF2-40B4-BE49-F238E27FC236}">
                <a16:creationId xmlns:a16="http://schemas.microsoft.com/office/drawing/2014/main" id="{035AB0F2-85CD-474B-8613-98D029C31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1611313"/>
            <a:ext cx="8410575" cy="173037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sp>
        <p:nvSpPr>
          <p:cNvPr id="8195" name="Google Shape;112;p18">
            <a:extLst>
              <a:ext uri="{FF2B5EF4-FFF2-40B4-BE49-F238E27FC236}">
                <a16:creationId xmlns:a16="http://schemas.microsoft.com/office/drawing/2014/main" id="{F1A57AA9-B4A6-40FC-B422-A733DA5E7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650" y="3624263"/>
            <a:ext cx="8410575" cy="173037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sp>
        <p:nvSpPr>
          <p:cNvPr id="8196" name="Google Shape;113;p18">
            <a:extLst>
              <a:ext uri="{FF2B5EF4-FFF2-40B4-BE49-F238E27FC236}">
                <a16:creationId xmlns:a16="http://schemas.microsoft.com/office/drawing/2014/main" id="{D131F95D-A016-44C7-9638-65AF5E91C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9388" y="1839913"/>
            <a:ext cx="9132888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marL="4572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6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Em 2010 o </a:t>
            </a:r>
            <a:r>
              <a:rPr lang="en-US" altLang="pt-BR" sz="26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Conselho Nacional de Políticas sobre Drogas</a:t>
            </a:r>
            <a:r>
              <a:rPr lang="en-US" altLang="pt-BR" sz="26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 (CONAD) permitiu o uso do chá da ayahuasca no Brasil, devido ao contexto histórico</a:t>
            </a:r>
            <a:endParaRPr lang="pt-BR" altLang="pt-BR" sz="2600"/>
          </a:p>
        </p:txBody>
      </p:sp>
      <p:sp>
        <p:nvSpPr>
          <p:cNvPr id="8197" name="Google Shape;114;p18">
            <a:extLst>
              <a:ext uri="{FF2B5EF4-FFF2-40B4-BE49-F238E27FC236}">
                <a16:creationId xmlns:a16="http://schemas.microsoft.com/office/drawing/2014/main" id="{B9AC75C9-11C9-44C4-BF57-838349002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413" y="4073525"/>
            <a:ext cx="82169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marL="4572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6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No Brasil as religiões do Santo Daime, Barquinha e União do Vegetal utilizam o chá em seus rituais.</a:t>
            </a:r>
            <a:endParaRPr lang="pt-BR" altLang="pt-BR" sz="2600" b="1"/>
          </a:p>
        </p:txBody>
      </p:sp>
      <p:sp>
        <p:nvSpPr>
          <p:cNvPr id="8198" name="Google Shape;115;p18">
            <a:extLst>
              <a:ext uri="{FF2B5EF4-FFF2-40B4-BE49-F238E27FC236}">
                <a16:creationId xmlns:a16="http://schemas.microsoft.com/office/drawing/2014/main" id="{F2124DD2-0030-4EAD-968B-59E196E18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6284913"/>
            <a:ext cx="913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500" i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(CALLAWAY et al.,   1999; CAKIC; POTKONYAK; MARSHALL, 2010 ; MCKENNA, 2004; FEENEY; LABATE, 2013; LABATE; FEENEY, 2011; MCKENNA, 2004; RODRIGUES; ALMEIDA; VIEIRA-COELHO, 2019)</a:t>
            </a:r>
            <a:endParaRPr lang="pt-BR" altLang="pt-BR" sz="1500" i="1"/>
          </a:p>
        </p:txBody>
      </p:sp>
      <p:sp>
        <p:nvSpPr>
          <p:cNvPr id="8199" name="Google Shape;116;p18">
            <a:extLst>
              <a:ext uri="{FF2B5EF4-FFF2-40B4-BE49-F238E27FC236}">
                <a16:creationId xmlns:a16="http://schemas.microsoft.com/office/drawing/2014/main" id="{813D48A7-33FF-493D-8BFF-FA102A0360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355DBDF7-192D-4958-A500-1C7348031143}" type="slidenum">
              <a:rPr lang="en-US" altLang="pt-BR" sz="1300">
                <a:solidFill>
                  <a:srgbClr val="595959"/>
                </a:solidFill>
              </a:rPr>
              <a:pPr eaLnBrk="1" hangingPunct="1"/>
              <a:t>5</a:t>
            </a:fld>
            <a:endParaRPr lang="pt-BR" altLang="pt-BR" sz="1300">
              <a:solidFill>
                <a:srgbClr val="595959"/>
              </a:solidFill>
            </a:endParaRPr>
          </a:p>
        </p:txBody>
      </p:sp>
      <p:sp>
        <p:nvSpPr>
          <p:cNvPr id="8200" name="Google Shape;117;p18">
            <a:extLst>
              <a:ext uri="{FF2B5EF4-FFF2-40B4-BE49-F238E27FC236}">
                <a16:creationId xmlns:a16="http://schemas.microsoft.com/office/drawing/2014/main" id="{ED5112AE-746E-4DE1-B186-5BD85B7E1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4825" y="-11113"/>
            <a:ext cx="4576763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INTRODUÇÃO</a:t>
            </a:r>
            <a:endParaRPr lang="pt-BR" altLang="pt-BR" sz="3500" b="1">
              <a:solidFill>
                <a:srgbClr val="274E13"/>
              </a:solidFill>
            </a:endParaRPr>
          </a:p>
        </p:txBody>
      </p:sp>
      <p:sp>
        <p:nvSpPr>
          <p:cNvPr id="8201" name="Google Shape;118;p18">
            <a:extLst>
              <a:ext uri="{FF2B5EF4-FFF2-40B4-BE49-F238E27FC236}">
                <a16:creationId xmlns:a16="http://schemas.microsoft.com/office/drawing/2014/main" id="{8171156E-5A02-45AC-9F5E-EB19316FC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522288"/>
            <a:ext cx="89058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marL="457200" indent="-3683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274E13"/>
              </a:buClr>
              <a:buSzPts val="2200"/>
              <a:buFont typeface="Times New Roman" panose="02020603050405020304" pitchFamily="18" charset="0"/>
              <a:buChar char="●"/>
            </a:pPr>
            <a:r>
              <a:rPr lang="en-US" altLang="pt-BR" sz="22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Ayahuasca</a:t>
            </a:r>
            <a:endParaRPr lang="pt-BR" altLang="pt-BR" sz="2200" b="1">
              <a:solidFill>
                <a:srgbClr val="274E1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Slide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9313" y="1524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123;p19">
            <a:extLst>
              <a:ext uri="{FF2B5EF4-FFF2-40B4-BE49-F238E27FC236}">
                <a16:creationId xmlns:a16="http://schemas.microsoft.com/office/drawing/2014/main" id="{77314C9E-43A9-4066-B832-0C580B4C5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800" y="1979613"/>
            <a:ext cx="6659563" cy="2176462"/>
          </a:xfrm>
          <a:prstGeom prst="roundRect">
            <a:avLst>
              <a:gd name="adj" fmla="val 16667"/>
            </a:avLst>
          </a:prstGeom>
          <a:noFill/>
          <a:ln w="50750" cap="rnd">
            <a:solidFill>
              <a:srgbClr val="FFC000"/>
            </a:solidFill>
            <a:prstDash val="dash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grpSp>
        <p:nvGrpSpPr>
          <p:cNvPr id="9219" name="Google Shape;124;p19">
            <a:extLst>
              <a:ext uri="{FF2B5EF4-FFF2-40B4-BE49-F238E27FC236}">
                <a16:creationId xmlns:a16="http://schemas.microsoft.com/office/drawing/2014/main" id="{58CCA59E-4352-4B31-A2E8-0F0477F6DB00}"/>
              </a:ext>
            </a:extLst>
          </p:cNvPr>
          <p:cNvGrpSpPr>
            <a:grpSpLocks/>
          </p:cNvGrpSpPr>
          <p:nvPr/>
        </p:nvGrpSpPr>
        <p:grpSpPr bwMode="auto">
          <a:xfrm>
            <a:off x="1350963" y="2332038"/>
            <a:ext cx="1798637" cy="1452562"/>
            <a:chOff x="1776600" y="2396520"/>
            <a:chExt cx="1439700" cy="863640"/>
          </a:xfrm>
        </p:grpSpPr>
        <p:sp>
          <p:nvSpPr>
            <p:cNvPr id="9234" name="Google Shape;125;p19">
              <a:extLst>
                <a:ext uri="{FF2B5EF4-FFF2-40B4-BE49-F238E27FC236}">
                  <a16:creationId xmlns:a16="http://schemas.microsoft.com/office/drawing/2014/main" id="{DC038BF2-A635-476B-A553-F8F1F8D3A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760" y="2396520"/>
              <a:ext cx="863640" cy="86364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endParaRPr lang="pt-BR" altLang="pt-BR"/>
            </a:p>
          </p:txBody>
        </p:sp>
        <p:sp>
          <p:nvSpPr>
            <p:cNvPr id="9235" name="Google Shape;126;p19">
              <a:extLst>
                <a:ext uri="{FF2B5EF4-FFF2-40B4-BE49-F238E27FC236}">
                  <a16:creationId xmlns:a16="http://schemas.microsoft.com/office/drawing/2014/main" id="{C887C7C1-A650-44E6-A6CA-8DEF25167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600" y="2745885"/>
              <a:ext cx="1439700" cy="3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>
              <a:lvl1pPr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US" altLang="pt-BR" sz="2000" b="1"/>
                <a:t>DMT</a:t>
              </a:r>
              <a:endParaRPr lang="pt-BR" altLang="pt-BR" sz="2000"/>
            </a:p>
          </p:txBody>
        </p:sp>
      </p:grpSp>
      <p:sp>
        <p:nvSpPr>
          <p:cNvPr id="9220" name="Google Shape;127;p19">
            <a:extLst>
              <a:ext uri="{FF2B5EF4-FFF2-40B4-BE49-F238E27FC236}">
                <a16:creationId xmlns:a16="http://schemas.microsoft.com/office/drawing/2014/main" id="{5A3B0A73-5100-4505-93AF-FEC34EED06C3}"/>
              </a:ext>
            </a:extLst>
          </p:cNvPr>
          <p:cNvSpPr>
            <a:spLocks/>
          </p:cNvSpPr>
          <p:nvPr/>
        </p:nvSpPr>
        <p:spPr bwMode="auto">
          <a:xfrm>
            <a:off x="3303588" y="3262313"/>
            <a:ext cx="2070100" cy="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50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9221" name="Google Shape;128;p19">
            <a:extLst>
              <a:ext uri="{FF2B5EF4-FFF2-40B4-BE49-F238E27FC236}">
                <a16:creationId xmlns:a16="http://schemas.microsoft.com/office/drawing/2014/main" id="{B713C627-AA1D-4F0D-9132-162A5D61D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3650" y="2525713"/>
            <a:ext cx="2249488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 b="1"/>
              <a:t>MAO</a:t>
            </a:r>
            <a:endParaRPr lang="pt-BR" altLang="pt-BR" sz="2000"/>
          </a:p>
        </p:txBody>
      </p:sp>
      <p:grpSp>
        <p:nvGrpSpPr>
          <p:cNvPr id="9222" name="Google Shape;129;p19">
            <a:extLst>
              <a:ext uri="{FF2B5EF4-FFF2-40B4-BE49-F238E27FC236}">
                <a16:creationId xmlns:a16="http://schemas.microsoft.com/office/drawing/2014/main" id="{6DAA141E-2BE9-4124-A59E-C97B90CE1F18}"/>
              </a:ext>
            </a:extLst>
          </p:cNvPr>
          <p:cNvGrpSpPr>
            <a:grpSpLocks/>
          </p:cNvGrpSpPr>
          <p:nvPr/>
        </p:nvGrpSpPr>
        <p:grpSpPr bwMode="auto">
          <a:xfrm>
            <a:off x="5357813" y="2092325"/>
            <a:ext cx="2501900" cy="1935163"/>
            <a:chOff x="4982760" y="2254320"/>
            <a:chExt cx="2001000" cy="1150560"/>
          </a:xfrm>
        </p:grpSpPr>
        <p:sp>
          <p:nvSpPr>
            <p:cNvPr id="9232" name="Google Shape;130;p19">
              <a:extLst>
                <a:ext uri="{FF2B5EF4-FFF2-40B4-BE49-F238E27FC236}">
                  <a16:creationId xmlns:a16="http://schemas.microsoft.com/office/drawing/2014/main" id="{33317299-44A5-41F1-A5C4-4DD65582A2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80" y="2254320"/>
              <a:ext cx="1200240" cy="115056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>
              <a:lvl1pPr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endParaRPr lang="pt-BR" altLang="pt-BR"/>
            </a:p>
          </p:txBody>
        </p:sp>
        <p:sp>
          <p:nvSpPr>
            <p:cNvPr id="9233" name="Google Shape;131;p19">
              <a:extLst>
                <a:ext uri="{FF2B5EF4-FFF2-40B4-BE49-F238E27FC236}">
                  <a16:creationId xmlns:a16="http://schemas.microsoft.com/office/drawing/2014/main" id="{349C8F79-223B-4507-B746-85F7E4B05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2760" y="2620375"/>
              <a:ext cx="2001000" cy="3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>
              <a:lvl1pPr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 eaLnBrk="0" hangingPunct="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en-US" altLang="pt-BR" sz="2000" b="1"/>
                <a:t>3-IAA</a:t>
              </a:r>
              <a:endParaRPr lang="pt-BR" altLang="pt-BR" sz="2000"/>
            </a:p>
          </p:txBody>
        </p:sp>
      </p:grpSp>
      <p:sp>
        <p:nvSpPr>
          <p:cNvPr id="9223" name="Google Shape;132;p19">
            <a:extLst>
              <a:ext uri="{FF2B5EF4-FFF2-40B4-BE49-F238E27FC236}">
                <a16:creationId xmlns:a16="http://schemas.microsoft.com/office/drawing/2014/main" id="{AEBCDAF7-A8A7-4173-B1DA-A51E9A502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5488" y="4470400"/>
            <a:ext cx="2249487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100" b="1">
                <a:solidFill>
                  <a:srgbClr val="666666"/>
                </a:solidFill>
              </a:rPr>
              <a:t>INTESTINO</a:t>
            </a:r>
            <a:endParaRPr lang="pt-BR" altLang="pt-BR" sz="2100">
              <a:solidFill>
                <a:srgbClr val="666666"/>
              </a:solidFill>
            </a:endParaRPr>
          </a:p>
        </p:txBody>
      </p:sp>
      <p:sp>
        <p:nvSpPr>
          <p:cNvPr id="133" name="Google Shape;133;p19">
            <a:extLst>
              <a:ext uri="{FF2B5EF4-FFF2-40B4-BE49-F238E27FC236}">
                <a16:creationId xmlns:a16="http://schemas.microsoft.com/office/drawing/2014/main" id="{BBB4B0DC-0F01-41C1-9FE2-6D0D6480A210}"/>
              </a:ext>
            </a:extLst>
          </p:cNvPr>
          <p:cNvSpPr/>
          <p:nvPr/>
        </p:nvSpPr>
        <p:spPr>
          <a:xfrm>
            <a:off x="2870200" y="2116138"/>
            <a:ext cx="3059113" cy="2024062"/>
          </a:xfrm>
          <a:prstGeom prst="mathMultiply">
            <a:avLst>
              <a:gd name="adj1" fmla="val 23520"/>
            </a:avLst>
          </a:prstGeom>
          <a:solidFill>
            <a:schemeClr val="dk1"/>
          </a:solidFill>
          <a:ln>
            <a:noFill/>
          </a:ln>
        </p:spPr>
        <p:txBody>
          <a:bodyPr lIns="90000" tIns="45000" rIns="90000" bIns="45000" anchor="ctr"/>
          <a:lstStyle/>
          <a:p>
            <a:pPr algn="ctr">
              <a:buClr>
                <a:srgbClr val="000000"/>
              </a:buClr>
              <a:buFont typeface="Arial" pitchFamily="34" charset="0"/>
              <a:buNone/>
              <a:defRPr/>
            </a:pP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β-carbolinas</a:t>
            </a:r>
            <a:endParaRPr lang="pt-BR" sz="2000"/>
          </a:p>
        </p:txBody>
      </p:sp>
      <p:sp>
        <p:nvSpPr>
          <p:cNvPr id="134" name="Google Shape;134;p19">
            <a:extLst>
              <a:ext uri="{FF2B5EF4-FFF2-40B4-BE49-F238E27FC236}">
                <a16:creationId xmlns:a16="http://schemas.microsoft.com/office/drawing/2014/main" id="{C97D1648-54CD-4DE6-B619-0F3D607973B3}"/>
              </a:ext>
            </a:extLst>
          </p:cNvPr>
          <p:cNvSpPr/>
          <p:nvPr/>
        </p:nvSpPr>
        <p:spPr>
          <a:xfrm rot="5400000">
            <a:off x="3148806" y="4501357"/>
            <a:ext cx="887413" cy="1765300"/>
          </a:xfrm>
          <a:prstGeom prst="bentUpArrow">
            <a:avLst>
              <a:gd name="adj1" fmla="val 10901"/>
              <a:gd name="adj2" fmla="val 9657"/>
              <a:gd name="adj3" fmla="val 21683"/>
            </a:avLst>
          </a:prstGeom>
          <a:solidFill>
            <a:srgbClr val="00B050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6" name="Google Shape;135;p19">
            <a:extLst>
              <a:ext uri="{FF2B5EF4-FFF2-40B4-BE49-F238E27FC236}">
                <a16:creationId xmlns:a16="http://schemas.microsoft.com/office/drawing/2014/main" id="{47473173-195A-4EB5-87F3-075851D04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6288" y="3049588"/>
            <a:ext cx="157003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Ácido 3-indol-acetúrico</a:t>
            </a:r>
            <a:endParaRPr lang="pt-BR" altLang="pt-BR"/>
          </a:p>
        </p:txBody>
      </p:sp>
      <p:pic>
        <p:nvPicPr>
          <p:cNvPr id="9227" name="Google Shape;136;p19">
            <a:extLst>
              <a:ext uri="{FF2B5EF4-FFF2-40B4-BE49-F238E27FC236}">
                <a16:creationId xmlns:a16="http://schemas.microsoft.com/office/drawing/2014/main" id="{76347521-1D36-452F-A13F-AC34486E310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6" t="24214" r="47926" b="54099"/>
          <a:stretch>
            <a:fillRect/>
          </a:stretch>
        </p:blipFill>
        <p:spPr bwMode="auto">
          <a:xfrm>
            <a:off x="4727575" y="4556125"/>
            <a:ext cx="277177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Google Shape;137;p19">
            <a:extLst>
              <a:ext uri="{FF2B5EF4-FFF2-40B4-BE49-F238E27FC236}">
                <a16:creationId xmlns:a16="http://schemas.microsoft.com/office/drawing/2014/main" id="{D5F67069-B2AC-4C02-BFB5-9F22D60B8C1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90E1EE21-A4D0-42D5-A1E8-912678169DCD}" type="slidenum">
              <a:rPr lang="en-US" altLang="pt-BR" sz="1000">
                <a:solidFill>
                  <a:srgbClr val="595959"/>
                </a:solidFill>
              </a:rPr>
              <a:pPr eaLnBrk="1" hangingPunct="1"/>
              <a:t>6</a:t>
            </a:fld>
            <a:endParaRPr lang="pt-BR" altLang="pt-BR" sz="1000">
              <a:solidFill>
                <a:srgbClr val="595959"/>
              </a:solidFill>
            </a:endParaRPr>
          </a:p>
        </p:txBody>
      </p:sp>
      <p:sp>
        <p:nvSpPr>
          <p:cNvPr id="9229" name="Google Shape;138;p19">
            <a:extLst>
              <a:ext uri="{FF2B5EF4-FFF2-40B4-BE49-F238E27FC236}">
                <a16:creationId xmlns:a16="http://schemas.microsoft.com/office/drawing/2014/main" id="{A85F0479-B9F8-4B71-9DF9-E38BF248F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4825" y="-11113"/>
            <a:ext cx="4576763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INTRODUÇÃO</a:t>
            </a:r>
            <a:endParaRPr lang="pt-BR" altLang="pt-BR" sz="3500" b="1">
              <a:solidFill>
                <a:srgbClr val="274E13"/>
              </a:solidFill>
            </a:endParaRPr>
          </a:p>
        </p:txBody>
      </p:sp>
      <p:sp>
        <p:nvSpPr>
          <p:cNvPr id="9230" name="Google Shape;139;p19">
            <a:extLst>
              <a:ext uri="{FF2B5EF4-FFF2-40B4-BE49-F238E27FC236}">
                <a16:creationId xmlns:a16="http://schemas.microsoft.com/office/drawing/2014/main" id="{9DB55269-2A05-48DC-82C5-FE28B4BA0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598488"/>
            <a:ext cx="8905875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marL="457200" indent="-3683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274E13"/>
              </a:buClr>
              <a:buSzPts val="2200"/>
              <a:buFont typeface="Times New Roman" panose="02020603050405020304" pitchFamily="18" charset="0"/>
              <a:buChar char="●"/>
            </a:pPr>
            <a:r>
              <a:rPr lang="en-US" altLang="pt-BR" sz="22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Mecanismo de ação do DMT</a:t>
            </a:r>
            <a:endParaRPr lang="pt-BR" altLang="pt-BR" sz="2200" b="1">
              <a:solidFill>
                <a:srgbClr val="274E1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Slide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0632" y="114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0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144;p20">
            <a:extLst>
              <a:ext uri="{FF2B5EF4-FFF2-40B4-BE49-F238E27FC236}">
                <a16:creationId xmlns:a16="http://schemas.microsoft.com/office/drawing/2014/main" id="{35750FC4-CDC6-44EA-97A2-F5701E655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" y="1970088"/>
            <a:ext cx="8839200" cy="33528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sp>
        <p:nvSpPr>
          <p:cNvPr id="10243" name="Google Shape;145;p20">
            <a:extLst>
              <a:ext uri="{FF2B5EF4-FFF2-40B4-BE49-F238E27FC236}">
                <a16:creationId xmlns:a16="http://schemas.microsoft.com/office/drawing/2014/main" id="{5906EE89-DAD6-412C-8C53-4FD59FCD4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8" y="2293938"/>
            <a:ext cx="865505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457200" indent="-355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914400" indent="-355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altLang="pt-BR" sz="22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Ayahuasca vem sendo estudada como adjunto no tratamento da </a:t>
            </a:r>
            <a:r>
              <a:rPr lang="en-US" altLang="pt-BR" sz="22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depressão</a:t>
            </a:r>
            <a:r>
              <a:rPr lang="en-US" altLang="pt-BR" sz="22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, </a:t>
            </a:r>
            <a:r>
              <a:rPr lang="en-US" altLang="pt-BR" sz="22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ansiedade</a:t>
            </a:r>
            <a:r>
              <a:rPr lang="en-US" altLang="pt-BR" sz="22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e </a:t>
            </a:r>
            <a:r>
              <a:rPr lang="en-US" altLang="pt-BR" sz="22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dependência de substâncias</a:t>
            </a:r>
            <a:r>
              <a:rPr lang="en-US" altLang="pt-BR" sz="22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(ex.: álcool)</a:t>
            </a:r>
            <a:endParaRPr lang="pt-BR" altLang="pt-BR" sz="2200"/>
          </a:p>
          <a:p>
            <a:pPr algn="just" eaLnBrk="1" hangingPunct="1">
              <a:lnSpc>
                <a:spcPct val="150000"/>
              </a:lnSpc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altLang="pt-BR" sz="22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O uso do DMT de forma recreativa pela </a:t>
            </a:r>
            <a:r>
              <a:rPr lang="en-US" altLang="pt-BR" sz="22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via intravenosa e pulmonar</a:t>
            </a:r>
            <a:endParaRPr lang="pt-BR" altLang="pt-BR" sz="220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algn="just" eaLnBrk="1" hangingPunct="1">
              <a:lnSpc>
                <a:spcPct val="150000"/>
              </a:lnSpc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altLang="pt-BR" sz="22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Animais, plantas e mamíferos possuem o </a:t>
            </a:r>
            <a:r>
              <a:rPr lang="en-US" altLang="pt-BR" sz="22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DMT endógeno</a:t>
            </a:r>
            <a:r>
              <a:rPr lang="en-US" altLang="pt-BR" sz="22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endParaRPr lang="pt-BR" altLang="pt-BR" sz="2200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lvl="1" algn="just" eaLnBrk="1" hangingPunct="1">
              <a:lnSpc>
                <a:spcPct val="150000"/>
              </a:lnSpc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altLang="pt-BR" sz="220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Não se sabe ao certo o seu mecanismo e importância</a:t>
            </a:r>
            <a:endParaRPr lang="pt-BR" altLang="pt-BR" sz="2200"/>
          </a:p>
        </p:txBody>
      </p:sp>
      <p:sp>
        <p:nvSpPr>
          <p:cNvPr id="10244" name="Google Shape;146;p20">
            <a:extLst>
              <a:ext uri="{FF2B5EF4-FFF2-40B4-BE49-F238E27FC236}">
                <a16:creationId xmlns:a16="http://schemas.microsoft.com/office/drawing/2014/main" id="{7A54C6D0-2293-4056-A0A2-1B190BD45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6284913"/>
            <a:ext cx="913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500" i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(CALLAWAY et al.,  1999;CAKIC; POTKONYAK; MARSHALL, 2010; MCKENNA, 2004; FEENEY; LABATE, 2013; LABATE; FEENEY, 2011; MCKENNA, 2004; RODRIGUES; ALMEIDA; VIEIRA-COELHO, 2019)</a:t>
            </a:r>
            <a:endParaRPr lang="pt-BR" altLang="pt-BR" sz="1500" i="1"/>
          </a:p>
        </p:txBody>
      </p:sp>
      <p:sp>
        <p:nvSpPr>
          <p:cNvPr id="10245" name="Google Shape;147;p20">
            <a:extLst>
              <a:ext uri="{FF2B5EF4-FFF2-40B4-BE49-F238E27FC236}">
                <a16:creationId xmlns:a16="http://schemas.microsoft.com/office/drawing/2014/main" id="{D47885AC-1B26-495A-9929-E0B187435D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BAE80E6F-D01C-4C0C-813D-2797F118547D}" type="slidenum">
              <a:rPr lang="en-US" altLang="pt-BR" sz="1300">
                <a:solidFill>
                  <a:srgbClr val="595959"/>
                </a:solidFill>
              </a:rPr>
              <a:pPr eaLnBrk="1" hangingPunct="1"/>
              <a:t>7</a:t>
            </a:fld>
            <a:endParaRPr lang="pt-BR" altLang="pt-BR" sz="1300">
              <a:solidFill>
                <a:srgbClr val="595959"/>
              </a:solidFill>
            </a:endParaRPr>
          </a:p>
        </p:txBody>
      </p:sp>
      <p:sp>
        <p:nvSpPr>
          <p:cNvPr id="10246" name="Google Shape;148;p20">
            <a:extLst>
              <a:ext uri="{FF2B5EF4-FFF2-40B4-BE49-F238E27FC236}">
                <a16:creationId xmlns:a16="http://schemas.microsoft.com/office/drawing/2014/main" id="{111AA2DA-9E09-48EE-B9E0-2776494BE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4825" y="-11113"/>
            <a:ext cx="4576763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INTRODUÇÃO</a:t>
            </a:r>
            <a:endParaRPr lang="pt-BR" altLang="pt-BR" sz="3500" b="1">
              <a:solidFill>
                <a:srgbClr val="274E13"/>
              </a:solidFill>
            </a:endParaRPr>
          </a:p>
        </p:txBody>
      </p:sp>
      <p:sp>
        <p:nvSpPr>
          <p:cNvPr id="10247" name="Google Shape;149;p20">
            <a:extLst>
              <a:ext uri="{FF2B5EF4-FFF2-40B4-BE49-F238E27FC236}">
                <a16:creationId xmlns:a16="http://schemas.microsoft.com/office/drawing/2014/main" id="{796DB2D6-C904-438F-B39A-1E672528A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5" y="522288"/>
            <a:ext cx="89058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marL="457200" indent="-3683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274E13"/>
              </a:buClr>
              <a:buSzPts val="2200"/>
              <a:buFont typeface="Times New Roman" panose="02020603050405020304" pitchFamily="18" charset="0"/>
              <a:buChar char="●"/>
            </a:pPr>
            <a:r>
              <a:rPr lang="en-US" altLang="pt-BR" sz="22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Ayahuasca</a:t>
            </a:r>
            <a:endParaRPr lang="pt-BR" altLang="pt-BR" sz="2200" b="1">
              <a:solidFill>
                <a:srgbClr val="274E1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2" name="Slide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6300" y="666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66" name="Google Shape;163;p22">
            <a:extLst>
              <a:ext uri="{FF2B5EF4-FFF2-40B4-BE49-F238E27FC236}">
                <a16:creationId xmlns:a16="http://schemas.microsoft.com/office/drawing/2014/main" id="{1D07A546-6F08-424A-A055-E263AB3191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376363" y="5535613"/>
            <a:ext cx="5705475" cy="28575"/>
          </a:xfrm>
          <a:prstGeom prst="straightConnector1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67" name="Google Shape;164;p22">
            <a:extLst>
              <a:ext uri="{FF2B5EF4-FFF2-40B4-BE49-F238E27FC236}">
                <a16:creationId xmlns:a16="http://schemas.microsoft.com/office/drawing/2014/main" id="{60C30F35-082E-4E47-A671-72ADE55AC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5" y="5049838"/>
            <a:ext cx="1963738" cy="11890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pic>
        <p:nvPicPr>
          <p:cNvPr id="11268" name="Google Shape;165;p22">
            <a:extLst>
              <a:ext uri="{FF2B5EF4-FFF2-40B4-BE49-F238E27FC236}">
                <a16:creationId xmlns:a16="http://schemas.microsoft.com/office/drawing/2014/main" id="{F74CEF26-626D-492D-8A4C-B8128DA7D41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02" b="40697"/>
          <a:stretch>
            <a:fillRect/>
          </a:stretch>
        </p:blipFill>
        <p:spPr bwMode="auto">
          <a:xfrm>
            <a:off x="390525" y="979488"/>
            <a:ext cx="86391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Google Shape;166;p22">
            <a:extLst>
              <a:ext uri="{FF2B5EF4-FFF2-40B4-BE49-F238E27FC236}">
                <a16:creationId xmlns:a16="http://schemas.microsoft.com/office/drawing/2014/main" id="{A0857DEC-FFE7-4BA3-AF83-D507D551A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938" y="6111875"/>
            <a:ext cx="1520826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Amostra de cabelo </a:t>
            </a:r>
            <a:endParaRPr lang="pt-BR" altLang="pt-BR" sz="1800" b="1"/>
          </a:p>
        </p:txBody>
      </p:sp>
      <p:sp>
        <p:nvSpPr>
          <p:cNvPr id="11270" name="Google Shape;167;p22">
            <a:extLst>
              <a:ext uri="{FF2B5EF4-FFF2-40B4-BE49-F238E27FC236}">
                <a16:creationId xmlns:a16="http://schemas.microsoft.com/office/drawing/2014/main" id="{797E06A0-B63E-49F6-BC42-FBBA6E4D2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38" y="4897438"/>
            <a:ext cx="2151062" cy="17668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sp>
        <p:nvSpPr>
          <p:cNvPr id="11271" name="Google Shape;168;p22">
            <a:extLst>
              <a:ext uri="{FF2B5EF4-FFF2-40B4-BE49-F238E27FC236}">
                <a16:creationId xmlns:a16="http://schemas.microsoft.com/office/drawing/2014/main" id="{D647B551-FEB1-476F-A48E-08F4CD293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956175"/>
            <a:ext cx="21494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Lavagem e tratamento com ácido clorídrico 0,1M à 37°C por 24h</a:t>
            </a:r>
            <a:endParaRPr lang="pt-BR" altLang="pt-BR" sz="2000" b="1"/>
          </a:p>
        </p:txBody>
      </p:sp>
      <p:sp>
        <p:nvSpPr>
          <p:cNvPr id="11272" name="Google Shape;169;p22">
            <a:extLst>
              <a:ext uri="{FF2B5EF4-FFF2-40B4-BE49-F238E27FC236}">
                <a16:creationId xmlns:a16="http://schemas.microsoft.com/office/drawing/2014/main" id="{EC312893-7B63-4AA8-A217-EAC8491FE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788" y="4768850"/>
            <a:ext cx="2149475" cy="1973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sp>
        <p:nvSpPr>
          <p:cNvPr id="11273" name="Google Shape;170;p22">
            <a:extLst>
              <a:ext uri="{FF2B5EF4-FFF2-40B4-BE49-F238E27FC236}">
                <a16:creationId xmlns:a16="http://schemas.microsoft.com/office/drawing/2014/main" id="{4EA55638-DE5E-49EB-A072-2D298B96C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5475" y="4821238"/>
            <a:ext cx="239553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Extração por SPE </a:t>
            </a:r>
            <a:endParaRPr lang="pt-BR" altLang="pt-BR" sz="2000" b="1"/>
          </a:p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(C18) e reconstituída com cloreto de metila e acetronitrila</a:t>
            </a:r>
            <a:endParaRPr lang="pt-BR" altLang="pt-BR" sz="2000" b="1"/>
          </a:p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 sz="2000" b="1"/>
          </a:p>
        </p:txBody>
      </p:sp>
      <p:sp>
        <p:nvSpPr>
          <p:cNvPr id="11274" name="Google Shape;171;p22">
            <a:extLst>
              <a:ext uri="{FF2B5EF4-FFF2-40B4-BE49-F238E27FC236}">
                <a16:creationId xmlns:a16="http://schemas.microsoft.com/office/drawing/2014/main" id="{27EE03A8-7DAA-4245-9BC2-8C996F3E5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5638" y="5127625"/>
            <a:ext cx="2052637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9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HMN e 5-metoxi-N,N-dimetiltriptamina</a:t>
            </a:r>
            <a:endParaRPr lang="pt-BR" altLang="pt-BR" sz="1900" b="1"/>
          </a:p>
        </p:txBody>
      </p:sp>
      <p:pic>
        <p:nvPicPr>
          <p:cNvPr id="11275" name="Google Shape;172;p22">
            <a:extLst>
              <a:ext uri="{FF2B5EF4-FFF2-40B4-BE49-F238E27FC236}">
                <a16:creationId xmlns:a16="http://schemas.microsoft.com/office/drawing/2014/main" id="{87702F3C-7FAB-40D6-9181-DD950A75409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4648200"/>
            <a:ext cx="109061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Google Shape;173;p22">
            <a:extLst>
              <a:ext uri="{FF2B5EF4-FFF2-40B4-BE49-F238E27FC236}">
                <a16:creationId xmlns:a16="http://schemas.microsoft.com/office/drawing/2014/main" id="{DDF59FFA-FE7C-4D3A-ABDF-FABA1108ECC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BE764A56-F455-4CB0-86F5-24C5BDB9E586}" type="slidenum">
              <a:rPr lang="en-US" altLang="pt-BR" sz="1000">
                <a:solidFill>
                  <a:srgbClr val="595959"/>
                </a:solidFill>
              </a:rPr>
              <a:pPr eaLnBrk="1" hangingPunct="1"/>
              <a:t>8</a:t>
            </a:fld>
            <a:endParaRPr lang="pt-BR" altLang="pt-BR" sz="1000">
              <a:solidFill>
                <a:srgbClr val="595959"/>
              </a:solidFill>
            </a:endParaRPr>
          </a:p>
        </p:txBody>
      </p:sp>
      <p:sp>
        <p:nvSpPr>
          <p:cNvPr id="11277" name="Google Shape;174;p22">
            <a:extLst>
              <a:ext uri="{FF2B5EF4-FFF2-40B4-BE49-F238E27FC236}">
                <a16:creationId xmlns:a16="http://schemas.microsoft.com/office/drawing/2014/main" id="{741C82C7-37F1-4BC4-B11C-8C88E0891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4825" y="-11113"/>
            <a:ext cx="4576763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INTRODUÇÃO</a:t>
            </a:r>
            <a:endParaRPr lang="pt-BR" altLang="pt-BR" sz="3500" b="1">
              <a:solidFill>
                <a:srgbClr val="274E13"/>
              </a:solidFill>
            </a:endParaRPr>
          </a:p>
        </p:txBody>
      </p:sp>
      <p:sp>
        <p:nvSpPr>
          <p:cNvPr id="11278" name="Google Shape;175;p22">
            <a:extLst>
              <a:ext uri="{FF2B5EF4-FFF2-40B4-BE49-F238E27FC236}">
                <a16:creationId xmlns:a16="http://schemas.microsoft.com/office/drawing/2014/main" id="{965B5256-37ED-4775-85DE-51189B5B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" y="4667250"/>
            <a:ext cx="1303338" cy="208438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43434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pic>
        <p:nvPicPr>
          <p:cNvPr id="2" name="Slide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0100" y="114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290" name="Google Shape;181;p23">
            <a:extLst>
              <a:ext uri="{FF2B5EF4-FFF2-40B4-BE49-F238E27FC236}">
                <a16:creationId xmlns:a16="http://schemas.microsoft.com/office/drawing/2014/main" id="{EE9DF94E-9A50-4AC5-8E08-5E25E64B25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52563" y="5535613"/>
            <a:ext cx="6183312" cy="7937"/>
          </a:xfrm>
          <a:prstGeom prst="straightConnector1">
            <a:avLst/>
          </a:prstGeom>
          <a:noFill/>
          <a:ln w="28575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1" name="Google Shape;182;p23">
            <a:extLst>
              <a:ext uri="{FF2B5EF4-FFF2-40B4-BE49-F238E27FC236}">
                <a16:creationId xmlns:a16="http://schemas.microsoft.com/office/drawing/2014/main" id="{6E99ACFA-1303-40DE-BE44-9E4FD4480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25" y="5278438"/>
            <a:ext cx="1520825" cy="5238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sp>
        <p:nvSpPr>
          <p:cNvPr id="12292" name="Google Shape;183;p23">
            <a:extLst>
              <a:ext uri="{FF2B5EF4-FFF2-40B4-BE49-F238E27FC236}">
                <a16:creationId xmlns:a16="http://schemas.microsoft.com/office/drawing/2014/main" id="{4F03259C-9E4A-458B-882F-108914CAA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6111875"/>
            <a:ext cx="15208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18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Amostra de cabelo </a:t>
            </a:r>
            <a:endParaRPr lang="pt-BR" altLang="pt-BR" sz="1800" b="1"/>
          </a:p>
        </p:txBody>
      </p:sp>
      <p:sp>
        <p:nvSpPr>
          <p:cNvPr id="12293" name="Google Shape;184;p23">
            <a:extLst>
              <a:ext uri="{FF2B5EF4-FFF2-40B4-BE49-F238E27FC236}">
                <a16:creationId xmlns:a16="http://schemas.microsoft.com/office/drawing/2014/main" id="{D928CD75-D42D-4566-A02D-9599F27FA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438" y="4897438"/>
            <a:ext cx="2151062" cy="11890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sp>
        <p:nvSpPr>
          <p:cNvPr id="12294" name="Google Shape;185;p23">
            <a:extLst>
              <a:ext uri="{FF2B5EF4-FFF2-40B4-BE49-F238E27FC236}">
                <a16:creationId xmlns:a16="http://schemas.microsoft.com/office/drawing/2014/main" id="{AA22DCF4-7B79-4A9E-863F-FBB6B167D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4956175"/>
            <a:ext cx="21494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Lavagem com álcool metílico e dietil etér</a:t>
            </a:r>
            <a:endParaRPr lang="pt-BR" altLang="pt-BR" sz="2000" b="1"/>
          </a:p>
        </p:txBody>
      </p:sp>
      <p:sp>
        <p:nvSpPr>
          <p:cNvPr id="12295" name="Google Shape;186;p23">
            <a:extLst>
              <a:ext uri="{FF2B5EF4-FFF2-40B4-BE49-F238E27FC236}">
                <a16:creationId xmlns:a16="http://schemas.microsoft.com/office/drawing/2014/main" id="{EB39042D-0736-461B-A886-2C68BC9A8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188" y="4768850"/>
            <a:ext cx="2149475" cy="197326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sp>
        <p:nvSpPr>
          <p:cNvPr id="12296" name="Google Shape;187;p23">
            <a:extLst>
              <a:ext uri="{FF2B5EF4-FFF2-40B4-BE49-F238E27FC236}">
                <a16:creationId xmlns:a16="http://schemas.microsoft.com/office/drawing/2014/main" id="{26D33D03-C106-4C83-9D26-64DA45A46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4821238"/>
            <a:ext cx="22367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Digestão com  por 1h à 100°C  com VMA-T M3(solução tampão ácida) e diluído em água.</a:t>
            </a:r>
            <a:endParaRPr lang="pt-BR" altLang="pt-BR" sz="2000" b="1"/>
          </a:p>
        </p:txBody>
      </p:sp>
      <p:sp>
        <p:nvSpPr>
          <p:cNvPr id="12297" name="Google Shape;188;p23">
            <a:extLst>
              <a:ext uri="{FF2B5EF4-FFF2-40B4-BE49-F238E27FC236}">
                <a16:creationId xmlns:a16="http://schemas.microsoft.com/office/drawing/2014/main" id="{BFF9EB39-36ED-4B16-83B2-6C334EF2B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4238" y="5356225"/>
            <a:ext cx="2052637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20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DMT</a:t>
            </a:r>
            <a:endParaRPr lang="pt-BR" altLang="pt-BR" sz="2000" b="1"/>
          </a:p>
        </p:txBody>
      </p:sp>
      <p:pic>
        <p:nvPicPr>
          <p:cNvPr id="12298" name="Google Shape;189;p23">
            <a:extLst>
              <a:ext uri="{FF2B5EF4-FFF2-40B4-BE49-F238E27FC236}">
                <a16:creationId xmlns:a16="http://schemas.microsoft.com/office/drawing/2014/main" id="{FCA5DD36-C92A-4748-ABAE-9B484D264B3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4648200"/>
            <a:ext cx="1090613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Google Shape;190;p23">
            <a:extLst>
              <a:ext uri="{FF2B5EF4-FFF2-40B4-BE49-F238E27FC236}">
                <a16:creationId xmlns:a16="http://schemas.microsoft.com/office/drawing/2014/main" id="{FB8F6DB0-ACD6-40A6-A28D-508EEA9B9D5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fld id="{BC0FF91E-508F-43AD-9006-91406A31907B}" type="slidenum">
              <a:rPr lang="en-US" altLang="pt-BR" sz="1000">
                <a:solidFill>
                  <a:srgbClr val="595959"/>
                </a:solidFill>
              </a:rPr>
              <a:pPr eaLnBrk="1" hangingPunct="1"/>
              <a:t>9</a:t>
            </a:fld>
            <a:endParaRPr lang="pt-BR" altLang="pt-BR" sz="1000">
              <a:solidFill>
                <a:srgbClr val="595959"/>
              </a:solidFill>
            </a:endParaRPr>
          </a:p>
        </p:txBody>
      </p:sp>
      <p:sp>
        <p:nvSpPr>
          <p:cNvPr id="12300" name="Google Shape;191;p23">
            <a:extLst>
              <a:ext uri="{FF2B5EF4-FFF2-40B4-BE49-F238E27FC236}">
                <a16:creationId xmlns:a16="http://schemas.microsoft.com/office/drawing/2014/main" id="{B837CB5B-7621-4E29-80C2-C105D4679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04825" y="-11113"/>
            <a:ext cx="4576763" cy="147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r>
              <a:rPr lang="en-US" altLang="pt-BR" sz="3500" b="1">
                <a:solidFill>
                  <a:srgbClr val="274E1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INTRODUÇÃO</a:t>
            </a:r>
            <a:endParaRPr lang="pt-BR" altLang="pt-BR" sz="3500" b="1">
              <a:solidFill>
                <a:srgbClr val="274E13"/>
              </a:solidFill>
            </a:endParaRPr>
          </a:p>
        </p:txBody>
      </p:sp>
      <p:sp>
        <p:nvSpPr>
          <p:cNvPr id="12301" name="Google Shape;192;p23">
            <a:extLst>
              <a:ext uri="{FF2B5EF4-FFF2-40B4-BE49-F238E27FC236}">
                <a16:creationId xmlns:a16="http://schemas.microsoft.com/office/drawing/2014/main" id="{B8B4B045-D33A-4DA4-94FA-CD78E1FDF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" y="4667250"/>
            <a:ext cx="1303338" cy="208438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43434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</a:pPr>
            <a:endParaRPr lang="pt-BR" altLang="pt-BR"/>
          </a:p>
        </p:txBody>
      </p:sp>
      <p:pic>
        <p:nvPicPr>
          <p:cNvPr id="12302" name="Google Shape;193;p23">
            <a:extLst>
              <a:ext uri="{FF2B5EF4-FFF2-40B4-BE49-F238E27FC236}">
                <a16:creationId xmlns:a16="http://schemas.microsoft.com/office/drawing/2014/main" id="{B537BA01-6985-4717-8CC1-C4546E3F31A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 b="35136"/>
          <a:stretch>
            <a:fillRect/>
          </a:stretch>
        </p:blipFill>
        <p:spPr bwMode="auto">
          <a:xfrm>
            <a:off x="506413" y="1009650"/>
            <a:ext cx="8347075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de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6928" y="857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1058</Words>
  <Application>Microsoft Office PowerPoint</Application>
  <PresentationFormat>On-screen Show (4:3)</PresentationFormat>
  <Paragraphs>211</Paragraphs>
  <Slides>23</Slides>
  <Notes>23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Noto Sans Symbols</vt:lpstr>
      <vt:lpstr>Times New Roman</vt:lpstr>
      <vt:lpstr>Trebuchet MS</vt:lpstr>
      <vt:lpstr>Wingdings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Fabiana Pereira Santos</dc:creator>
  <cp:lastModifiedBy>Carla Maria de Sousa Silva</cp:lastModifiedBy>
  <cp:revision>249</cp:revision>
  <dcterms:modified xsi:type="dcterms:W3CDTF">2020-05-31T13:31:14Z</dcterms:modified>
</cp:coreProperties>
</file>