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DDFE-DFFF-4248-97DF-4573DC8E38A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DDA1-6F17-4C17-93FB-80FD9D301E6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DDFE-DFFF-4248-97DF-4573DC8E38A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DDA1-6F17-4C17-93FB-80FD9D301E6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DDFE-DFFF-4248-97DF-4573DC8E38A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DDA1-6F17-4C17-93FB-80FD9D301E6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DDFE-DFFF-4248-97DF-4573DC8E38A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DDA1-6F17-4C17-93FB-80FD9D301E6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DDFE-DFFF-4248-97DF-4573DC8E38A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DDA1-6F17-4C17-93FB-80FD9D301E6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DDFE-DFFF-4248-97DF-4573DC8E38A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DDA1-6F17-4C17-93FB-80FD9D301E6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DDFE-DFFF-4248-97DF-4573DC8E38A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DDA1-6F17-4C17-93FB-80FD9D301E6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DDFE-DFFF-4248-97DF-4573DC8E38A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DDA1-6F17-4C17-93FB-80FD9D301E6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DDFE-DFFF-4248-97DF-4573DC8E38A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DDA1-6F17-4C17-93FB-80FD9D301E6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DDFE-DFFF-4248-97DF-4573DC8E38A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DDA1-6F17-4C17-93FB-80FD9D301E6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3DDFE-DFFF-4248-97DF-4573DC8E38A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DDA1-6F17-4C17-93FB-80FD9D301E6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3DDFE-DFFF-4248-97DF-4573DC8E38AB}" type="datetimeFigureOut">
              <a:rPr lang="pt-BR" smtClean="0"/>
              <a:t>01/11/2018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2DDA1-6F17-4C17-93FB-80FD9D301E6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FEDERALISMO E DESCENTRALIZAÇÃO </a:t>
            </a:r>
            <a:r>
              <a:rPr lang="pt-BR" dirty="0" smtClean="0"/>
              <a:t>FISCAL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Federalismo e descentralização fiscal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mtClean="0"/>
              <a:t>O que é federalismo (ou Estado federal)?</a:t>
            </a:r>
          </a:p>
          <a:p>
            <a:pPr lvl="1"/>
            <a:r>
              <a:rPr lang="pt-BR" smtClean="0"/>
              <a:t>Sistema </a:t>
            </a:r>
            <a:r>
              <a:rPr lang="pt-BR"/>
              <a:t>político em </a:t>
            </a:r>
            <a:r>
              <a:rPr lang="pt-BR"/>
              <a:t>que </a:t>
            </a:r>
            <a:r>
              <a:rPr lang="pt-BR" smtClean="0"/>
              <a:t>diferentes níveis de governo (municípios</a:t>
            </a:r>
            <a:r>
              <a:rPr lang="pt-BR"/>
              <a:t>, </a:t>
            </a:r>
            <a:r>
              <a:rPr lang="pt-BR" smtClean="0"/>
              <a:t>estados, distrito federal e eventuais outros níveis de governo) formam uma nação, mas conservando sua respectivas autonomias, ou seja, têm seu próprio governo.</a:t>
            </a:r>
          </a:p>
          <a:p>
            <a:pPr lvl="1"/>
            <a:r>
              <a:rPr lang="pt-BR" smtClean="0"/>
              <a:t>Em geral, tal autonomia dos entes federativos é estabelecida na constituição do país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774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Federalismo e descentralização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mtClean="0"/>
              <a:t>E descentralização?</a:t>
            </a:r>
          </a:p>
          <a:p>
            <a:pPr lvl="1"/>
            <a:r>
              <a:rPr lang="pt-BR" smtClean="0"/>
              <a:t>Visão </a:t>
            </a:r>
            <a:r>
              <a:rPr lang="pt-BR" dirty="0" err="1" smtClean="0"/>
              <a:t>top-down</a:t>
            </a:r>
            <a:r>
              <a:rPr lang="pt-BR" dirty="0" smtClean="0"/>
              <a:t> de arranjos federativos</a:t>
            </a:r>
          </a:p>
          <a:p>
            <a:pPr lvl="2"/>
            <a:r>
              <a:rPr lang="pt-BR" dirty="0" smtClean="0"/>
              <a:t>Governo central delega poderes ao governo local</a:t>
            </a:r>
          </a:p>
          <a:p>
            <a:pPr lvl="1"/>
            <a:r>
              <a:rPr lang="pt-BR" dirty="0" smtClean="0"/>
              <a:t>Argumentos a favor da descentralização:</a:t>
            </a:r>
          </a:p>
          <a:p>
            <a:pPr lvl="2"/>
            <a:r>
              <a:rPr lang="pt-BR" dirty="0" smtClean="0"/>
              <a:t>Regiões com preferências/características heterogêneas e informação assimétrica</a:t>
            </a:r>
          </a:p>
          <a:p>
            <a:pPr lvl="2"/>
            <a:r>
              <a:rPr lang="pt-BR" dirty="0" smtClean="0"/>
              <a:t>Estímulo à competição entre regiões:</a:t>
            </a:r>
          </a:p>
          <a:p>
            <a:pPr lvl="3"/>
            <a:r>
              <a:rPr lang="pt-BR" err="1" smtClean="0"/>
              <a:t>Yardistick</a:t>
            </a:r>
            <a:r>
              <a:rPr lang="pt-BR" smtClean="0"/>
              <a:t> </a:t>
            </a:r>
            <a:r>
              <a:rPr lang="pt-BR" smtClean="0"/>
              <a:t>competition</a:t>
            </a:r>
            <a:endParaRPr lang="pt-BR" dirty="0" smtClean="0"/>
          </a:p>
          <a:p>
            <a:pPr lvl="3"/>
            <a:r>
              <a:rPr lang="pt-BR" dirty="0" err="1" smtClean="0"/>
              <a:t>Voting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feet</a:t>
            </a:r>
            <a:endParaRPr lang="pt-BR" dirty="0" smtClean="0"/>
          </a:p>
          <a:p>
            <a:pPr lvl="3"/>
            <a:r>
              <a:rPr lang="pt-BR" dirty="0" err="1" smtClean="0"/>
              <a:t>Accountability</a:t>
            </a:r>
            <a:endParaRPr lang="pt-BR" dirty="0" smtClean="0"/>
          </a:p>
          <a:p>
            <a:pPr lvl="2"/>
            <a:r>
              <a:rPr lang="pt-BR" smtClean="0"/>
              <a:t>Transferências </a:t>
            </a:r>
            <a:r>
              <a:rPr lang="pt-BR" dirty="0" smtClean="0"/>
              <a:t>verticais podem minimizar heterogeneidade horizontal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Federalismo e descentralização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Descentralização envolve decisão sobre:</a:t>
            </a:r>
          </a:p>
          <a:p>
            <a:pPr lvl="1"/>
            <a:r>
              <a:rPr lang="pt-BR" dirty="0" smtClean="0"/>
              <a:t>Gastos/serviços públicos a serem providos pelos diferentes níveis de governo</a:t>
            </a:r>
          </a:p>
          <a:p>
            <a:pPr lvl="1"/>
            <a:r>
              <a:rPr lang="pt-BR" dirty="0" smtClean="0"/>
              <a:t>Taxação (que </a:t>
            </a:r>
            <a:r>
              <a:rPr lang="pt-BR" smtClean="0"/>
              <a:t>nível </a:t>
            </a:r>
            <a:r>
              <a:rPr lang="pt-BR" smtClean="0"/>
              <a:t>de governo taxa </a:t>
            </a:r>
            <a:r>
              <a:rPr lang="pt-BR" dirty="0" smtClean="0"/>
              <a:t>o que?)</a:t>
            </a:r>
          </a:p>
          <a:p>
            <a:pPr lvl="1"/>
            <a:r>
              <a:rPr lang="pt-BR" dirty="0" smtClean="0"/>
              <a:t>Empréstimos </a:t>
            </a:r>
            <a:r>
              <a:rPr lang="pt-BR" smtClean="0"/>
              <a:t>(</a:t>
            </a:r>
            <a:r>
              <a:rPr lang="pt-BR" smtClean="0"/>
              <a:t>que nível de governo </a:t>
            </a:r>
            <a:r>
              <a:rPr lang="pt-BR" dirty="0" smtClean="0"/>
              <a:t>pode tomar empréstimo, quanto pode e com quem?)</a:t>
            </a:r>
          </a:p>
          <a:p>
            <a:pPr lvl="1"/>
            <a:r>
              <a:rPr lang="pt-BR" dirty="0" smtClean="0"/>
              <a:t>Transferências (verticais, especialmente)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Federalismo e descentralização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Fatores limitantes/importantes</a:t>
            </a:r>
          </a:p>
          <a:p>
            <a:pPr lvl="1"/>
            <a:r>
              <a:rPr lang="pt-BR" dirty="0" smtClean="0"/>
              <a:t>Ganhos de escala</a:t>
            </a:r>
          </a:p>
          <a:p>
            <a:pPr lvl="1"/>
            <a:r>
              <a:rPr lang="pt-BR" dirty="0" err="1" smtClean="0"/>
              <a:t>Externalidades</a:t>
            </a:r>
            <a:endParaRPr lang="pt-BR" dirty="0" smtClean="0"/>
          </a:p>
          <a:p>
            <a:pPr lvl="1"/>
            <a:r>
              <a:rPr lang="pt-BR" dirty="0" smtClean="0"/>
              <a:t>Definição espacial x jurisdicional da localidade</a:t>
            </a:r>
          </a:p>
          <a:p>
            <a:pPr lvl="1"/>
            <a:r>
              <a:rPr lang="pt-BR" dirty="0" smtClean="0"/>
              <a:t>Delegação organizada dos poderes</a:t>
            </a:r>
          </a:p>
          <a:p>
            <a:pPr lvl="1"/>
            <a:r>
              <a:rPr lang="pt-BR" dirty="0" smtClean="0"/>
              <a:t>Características da região (tamanho da população, por exemplo)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Federalismo e descentralização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Problemas da descentralização:</a:t>
            </a:r>
          </a:p>
          <a:p>
            <a:pPr lvl="1"/>
            <a:r>
              <a:rPr lang="pt-BR" dirty="0" smtClean="0"/>
              <a:t>Fiscal </a:t>
            </a:r>
            <a:r>
              <a:rPr lang="pt-BR" dirty="0" err="1" smtClean="0"/>
              <a:t>illusion</a:t>
            </a:r>
            <a:r>
              <a:rPr lang="pt-BR" dirty="0" smtClean="0"/>
              <a:t> (a localidade não internaliza o custo da taxação central, apenas o benefício do recebimento da </a:t>
            </a:r>
            <a:r>
              <a:rPr lang="pt-BR" dirty="0" err="1" smtClean="0"/>
              <a:t>tranferência</a:t>
            </a:r>
            <a:r>
              <a:rPr lang="pt-BR" dirty="0" smtClean="0"/>
              <a:t>)</a:t>
            </a:r>
          </a:p>
          <a:p>
            <a:pPr lvl="1"/>
            <a:r>
              <a:rPr lang="pt-BR" smtClean="0"/>
              <a:t>Fiscal common </a:t>
            </a:r>
            <a:r>
              <a:rPr lang="pt-BR" dirty="0" smtClean="0"/>
              <a:t>pool (tragédia dos comuns)</a:t>
            </a:r>
          </a:p>
          <a:p>
            <a:pPr lvl="1"/>
            <a:r>
              <a:rPr lang="pt-BR" dirty="0" err="1" smtClean="0"/>
              <a:t>Soft</a:t>
            </a:r>
            <a:r>
              <a:rPr lang="pt-BR" dirty="0" smtClean="0"/>
              <a:t> budget </a:t>
            </a:r>
            <a:r>
              <a:rPr lang="pt-BR" dirty="0" err="1" smtClean="0"/>
              <a:t>constraint</a:t>
            </a:r>
            <a:endParaRPr lang="pt-BR" dirty="0" smtClean="0"/>
          </a:p>
          <a:p>
            <a:pPr lvl="1"/>
            <a:r>
              <a:rPr lang="pt-BR" dirty="0" smtClean="0"/>
              <a:t>Eventual estímulo à guerra fiscal</a:t>
            </a:r>
          </a:p>
          <a:p>
            <a:pPr lvl="1"/>
            <a:r>
              <a:rPr lang="pt-BR" err="1" smtClean="0"/>
              <a:t>Flypaper</a:t>
            </a:r>
            <a:r>
              <a:rPr lang="pt-BR" smtClean="0"/>
              <a:t> </a:t>
            </a:r>
            <a:r>
              <a:rPr lang="pt-BR" smtClean="0"/>
              <a:t>effect</a:t>
            </a:r>
            <a:endParaRPr lang="pt-BR" dirty="0" smtClean="0"/>
          </a:p>
          <a:p>
            <a:pPr lvl="1"/>
            <a:r>
              <a:rPr lang="pt-BR" dirty="0" smtClean="0"/>
              <a:t>Tamanho excessivo do governo e da burocracia local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255</Words>
  <Application>Microsoft Office PowerPoint</Application>
  <PresentationFormat>Apresentação na tela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do Office</vt:lpstr>
      <vt:lpstr>FEDERALISMO E DESCENTRALIZAÇÃO FISCAL</vt:lpstr>
      <vt:lpstr>Federalismo e descentralização fiscal</vt:lpstr>
      <vt:lpstr>Federalismo e descentralização</vt:lpstr>
      <vt:lpstr>Federalismo e descentralização</vt:lpstr>
      <vt:lpstr>Federalismo e descentralização</vt:lpstr>
      <vt:lpstr>Federalismo e descentralização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DESCENTRALIZAÇÃO FISCAL</dc:title>
  <dc:creator>Naruhiko</dc:creator>
  <cp:lastModifiedBy>Sergio Naruhiko Sakurai</cp:lastModifiedBy>
  <cp:revision>6</cp:revision>
  <dcterms:created xsi:type="dcterms:W3CDTF">2016-11-11T20:11:13Z</dcterms:created>
  <dcterms:modified xsi:type="dcterms:W3CDTF">2018-11-01T20:25:33Z</dcterms:modified>
</cp:coreProperties>
</file>