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648"/>
  </p:normalViewPr>
  <p:slideViewPr>
    <p:cSldViewPr snapToGrid="0" snapToObjects="1">
      <p:cViewPr varScale="1">
        <p:scale>
          <a:sx n="98" d="100"/>
          <a:sy n="98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3A8B9-1B1C-1E46-B597-27E35187B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3D897-15E4-6C43-9D6F-058C68946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19078-3216-C146-9DE8-F097A929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4CDE-42AB-2544-920B-0836A1BD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7753D-3B51-5E4E-B4D8-2E01718B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0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99F08-0C36-7A41-BF8B-A9116E769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3A084-C681-774C-9CF7-46F238292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1C0FA-CAC2-394C-AB8B-07E2BAA9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14147-6986-E04B-BC6D-5A91A924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264C9-F396-C446-8E51-B72DF05C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9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7AD272-091A-6B43-A564-5DF00D706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5E1F7-A662-6847-801C-B79662A63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69E0F-5C8A-0E45-BF31-7BD78DEFA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7CE24-03D1-6647-8625-8FEAC3C0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F738B-2E28-9746-9370-F094B1FB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AC7C-89E4-524F-8279-C811A5442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60C26-B8DB-4E48-9712-2D78D9B9D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697BA-D497-3644-B3C3-99A1BA2D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6EBC-DDF0-674D-88B0-81C94222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8265F-4CC0-DC49-B8A1-F6C3FBB2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CE8F9-A240-CE46-950F-53F18FE3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F5002-6430-B341-A1F1-E73BAEEEA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6CFB1-49B1-CA48-B890-F727843F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F87AD-6806-4D47-950E-CF3A2EE0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3AFF1-8C6C-4F4C-9DA3-6CC9AEF9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3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91B5-0B1D-3145-AE22-9E40F233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CA81A-6033-DE4E-82D7-5CE20C4CF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045BA-B62A-A149-B0E4-CC8769ED0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DAB84-CACE-3947-8980-400B8849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8476D-B71B-8D49-B8C8-BDB82BF2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DE30F-23B3-2242-84D7-F9FFCC8D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3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01C04-4909-464E-93FE-FEEB5A205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D79E7-6EB5-BE45-B171-F1E051682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DCAF9-BE04-4B41-BCC3-7AAC0822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1C05B-670E-AE4C-9D8A-8AD87923A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49961-594F-534F-BF01-A2672F387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660120-8D54-4844-99C4-6D57C018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4B2626-4E94-9143-B93B-39C42944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D9F07-C3F2-3E40-A2C3-35AADB0F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0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34D4B-D6CC-9444-BFC3-DAE26902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91A18F-CE4C-3F42-AC3C-BCD70BB5F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A137B-331D-A74B-BFFF-04957955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52DFD-339D-5440-90D1-CE58A57A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8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1B0B38-5095-7A49-86D9-FBEA2753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02955E-0A42-904F-8FB2-AFB74563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F6BE7-8E70-C146-B0CD-DEA49ECD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3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381B-6D19-4742-A4B8-ECAABA4B5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19432-1DE3-AF4E-8B34-D2ABEC632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E4F5E-A89F-104C-9273-6D1A2118B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58879-0AA7-6B41-B8C1-FAC4F167A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7B577-6FBF-C94A-91E9-EF6AF649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3FAB0-CC9B-414E-953E-80621088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F22B-F570-9A48-A296-24B43A90A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A0DA2-E951-1047-A402-0E8D4F73A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E2A44-72CF-534A-9414-4C9708B34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BAE86-DBEC-D84C-9202-2D81D1B38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B0902-C676-EF40-B8DE-EFCB22E31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13DE0-42C8-7D4F-B375-68D59D3D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EC9C7-43DB-7243-B26A-E1E18D56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62580-D6F0-CB4D-8E11-E38E10529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FB7F8-CCB6-B64A-A477-B7AFE50C9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D0FE-7883-E54E-B14B-2DBA9E22C37D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CF51-8AB6-9B40-9D32-40C34D667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B814A-E18F-0840-9904-85FE764B7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D8F9-2852-7A48-8ABF-C520B27A3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182F8-FA00-0843-B80B-863CB7C35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4975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1. O diagnóstico sobre as causas da inflação contido no PAEG apontava para três fatores que provocariam a expansão dos meios de pagamento, causando, dessa forma, a propagação da inflação: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</a:t>
            </a:r>
            <a:r>
              <a:rPr lang="pt-BR" dirty="0" err="1"/>
              <a:t>x</a:t>
            </a:r>
            <a:r>
              <a:rPr lang="pt-BR" dirty="0"/>
              <a:t> ) Os déficits públicos;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 ) Redução no valor da taxa de câmbio;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  ) A expansão do crédito às empresas;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 ) Resgate de títulos pelo governo;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</a:t>
            </a:r>
            <a:r>
              <a:rPr lang="pt-BR" dirty="0" err="1"/>
              <a:t>x</a:t>
            </a:r>
            <a:r>
              <a:rPr lang="pt-BR" dirty="0"/>
              <a:t> ) Os aumentos salariais por cima dos ganhos de produtividade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 ) Privatizações com impacto de demanda na NFSP;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 ) Existência da conta-movimento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79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88853-FB59-564E-9F62-48F0D6192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389"/>
            <a:ext cx="10515600" cy="5680574"/>
          </a:xfrm>
        </p:spPr>
        <p:txBody>
          <a:bodyPr>
            <a:normAutofit lnSpcReduction="10000"/>
          </a:bodyPr>
          <a:lstStyle/>
          <a:p>
            <a:pPr lvl="0"/>
            <a:r>
              <a:rPr lang="pt-BR" b="1" dirty="0"/>
              <a:t>O período de 1968 a 1973 é muitas vezes referido, na história econômica do Brasil, como o período de “milagre econômico”. O termo milagre decorre de que, nesse período, houve uma combinação de: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r>
              <a:rPr lang="pt-BR" dirty="0"/>
              <a:t>( </a:t>
            </a:r>
            <a:r>
              <a:rPr lang="pt-BR" dirty="0" err="1"/>
              <a:t>x</a:t>
            </a:r>
            <a:r>
              <a:rPr lang="pt-BR" dirty="0"/>
              <a:t> ) expansão econômica e redução da taxa de inflação.</a:t>
            </a:r>
            <a:endParaRPr lang="en-US" dirty="0"/>
          </a:p>
          <a:p>
            <a:r>
              <a:rPr lang="pt-BR" dirty="0"/>
              <a:t>(   ) expansão econômica e significativa redistribuição de renda.</a:t>
            </a:r>
            <a:endParaRPr lang="en-US" dirty="0"/>
          </a:p>
          <a:p>
            <a:r>
              <a:rPr lang="pt-BR" dirty="0"/>
              <a:t>(   ) eliminação </a:t>
            </a:r>
            <a:r>
              <a:rPr lang="pt-BR" i="1" dirty="0"/>
              <a:t>do déficit </a:t>
            </a:r>
            <a:r>
              <a:rPr lang="pt-BR" dirty="0"/>
              <a:t>do balanço de pagamentos e significativa redistribuição de renda.</a:t>
            </a:r>
            <a:endParaRPr lang="en-US" dirty="0"/>
          </a:p>
          <a:p>
            <a:r>
              <a:rPr lang="pt-BR" dirty="0"/>
              <a:t>(   ) eliminação da correção monetária dos preços e adoção de inflação corretiva.</a:t>
            </a:r>
            <a:endParaRPr lang="en-US" dirty="0"/>
          </a:p>
          <a:p>
            <a:r>
              <a:rPr lang="pt-BR" dirty="0"/>
              <a:t>  (   ) congelamento da taxa de cambio </a:t>
            </a:r>
            <a:r>
              <a:rPr lang="pt-BR" dirty="0" err="1"/>
              <a:t>R</a:t>
            </a:r>
            <a:r>
              <a:rPr lang="pt-BR" dirty="0"/>
              <a:t>$/US$ e expansão das exportações do país.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3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5DABF-9D2E-1245-BE17-CCC35C49E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13. Entre 1968 e 1973, o PIB real apresentou extraordinário crescimento no Brasil. Relativamente a esse período, conhecido como o do "milagre brasileiro", é correto afirmar que: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(  ) a taxa média de crescimento foi superior a 14%.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) o forte crescimento foi obtido apesar do fraco desempenho da economia mundial no período e da piora nos termos de troca para o Brasil.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) embora tenha havido crescimento do PIB real, a produtividade total dos fatores não cresceu no mesmo período.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) foi um importante determinante do “milagre brasileiro” o menor grau de abertura da economia para o exterior que resultou das reformas do Governo Castelo Branco.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) foram cruciais para o "milagre brasileiro" as reformas institucionais do Plano de Ação Econômica do Governo (PAEG), entre 1964 e 1966, em particular as reformas fiscais/tributárias e financeira, que criaram as condições para a aceleração subsequente do crescimento.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1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DC2CC-5DBD-D045-8091-E530FCED7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14. Sobre o Programa de Ação Econômica do Governo (PAEG) e as reformas institucionais realizadas no governo Castelo Branco, é correto afirmar que: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) extinguiram a correção monetária.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) a estabilidade no emprego foi instituída para quem tinha mais de dez anos de trabalho.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) foram precipitados pelo choque do Petróleo.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) tiveram condições externas favoráveis, o que levou a uma folga de liquidez em seu início.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)  o choque de preços de insumos básicos produzidos por empresas estatais tinha como objetivo restringir a capacidade de investimento de tais empresas.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86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A43E4-0A6D-9642-BFBC-7FE662697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17. A Reforma Institucional do Sistema Financeiro, realizada entre 1964 e 1967 não incluiu: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Top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Form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A criação do Banco Central do Brasil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A criação do Sistema Financeiro de Habitação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A delimitação das funções dos bancos comerciais.</a:t>
            </a:r>
            <a:endParaRPr lang="en-US" dirty="0"/>
          </a:p>
          <a:p>
            <a:pPr marL="0" indent="0">
              <a:buNone/>
            </a:pPr>
            <a:r>
              <a:rPr lang="pt-BR" b="1" dirty="0"/>
              <a:t>(   ) A criação da SUMOC (Superintendência de Moeda e Crédito).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A delimitação das funções dos bancos de investimentos.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10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883A4-5DDA-A341-8B63-32B240618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18. Fato que constituiu expressiva evolução no marco regulatório no Brasil consistiu no fim da chamada “conta-movimento” em 1986. Esse mecanismo permitiu, por vários anos, que o: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a) Banco Central tivesse acesso irrestrito a recursos do Tesouro Nacional.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dirty="0" err="1"/>
              <a:t>b</a:t>
            </a:r>
            <a:r>
              <a:rPr lang="pt-BR" dirty="0"/>
              <a:t>) Banco Central realizasse, indevida e diretamente, atividades de banco comercial. </a:t>
            </a:r>
            <a:endParaRPr lang="en-US" dirty="0"/>
          </a:p>
          <a:p>
            <a:pPr marL="0" indent="0">
              <a:buNone/>
            </a:pPr>
            <a:r>
              <a:rPr lang="pt-BR" b="1" dirty="0"/>
              <a:t>  </a:t>
            </a:r>
            <a:r>
              <a:rPr lang="pt-BR" b="1" dirty="0" err="1"/>
              <a:t>c</a:t>
            </a:r>
            <a:r>
              <a:rPr lang="pt-BR" b="1" dirty="0"/>
              <a:t>) Banco do Brasil atuasse como uma autoridade monetária.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dirty="0" err="1"/>
              <a:t>d</a:t>
            </a:r>
            <a:r>
              <a:rPr lang="pt-BR" dirty="0"/>
              <a:t>) Tesouro Nacional tomasse empréstimos diretos do Banco Central.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96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4AD3C-9E5E-9642-AC75-3A93C4120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19. São atribuições do Banco Central do Brasil: </a:t>
            </a:r>
            <a:endParaRPr lang="en-US" dirty="0"/>
          </a:p>
          <a:p>
            <a:r>
              <a:rPr lang="pt-BR" dirty="0"/>
              <a:t>  a) controlar a inflação por meio de uma política fiscal rigorosa, garantindo o equilíbrio das contas do governo e mantendo o endividamento público dentro de limites sustentáveis. 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b</a:t>
            </a:r>
            <a:r>
              <a:rPr lang="pt-BR" dirty="0"/>
              <a:t>) representar a autoridade monetária do país e é independente do poder executivo federal, devendo prestar contas apenas ao poder legislativo federal. 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c</a:t>
            </a:r>
            <a:r>
              <a:rPr lang="pt-BR" dirty="0"/>
              <a:t>) ter como uma das principais tarefas de política econômica garantir uma taxa de câmbio real que atenda aos interesses de exportadores, para a manutenção de uma balança comercial positiva. 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d</a:t>
            </a:r>
            <a:r>
              <a:rPr lang="pt-BR" dirty="0"/>
              <a:t>) seguir, conforme o programa de estabilização macroeconômica, em sua política monetária atual, o regime de metas de produto interno bruto nominal, de forma a evitar as taxas de sacrifício de um maior desemprego, mesmo que ao custo de maior inflação. </a:t>
            </a:r>
            <a:endParaRPr lang="en-US" dirty="0"/>
          </a:p>
          <a:p>
            <a:r>
              <a:rPr lang="pt-BR" b="1" dirty="0"/>
              <a:t>  e) tem como principais funções a emissão de papel-moeda, o controle do crédito bancário, a regulação do risco sistêmico do sistema financeiro nacional, custo diante das reservas internacionais, ofertante de empréstimos de última instância ao sistema bancário, bem como o banco oficial das contas do governo federal e gestor e executor da política monetária.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48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90A8C-E829-2242-AF22-945479A83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314814"/>
          </a:xfrm>
        </p:spPr>
        <p:txBody>
          <a:bodyPr/>
          <a:lstStyle/>
          <a:p>
            <a:r>
              <a:rPr lang="pt-BR" dirty="0"/>
              <a:t>O Banco Central do Brasil tem como atribuição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b="1" dirty="0"/>
              <a:t>a) receber os recolhimentos compulsórios dos bancos</a:t>
            </a:r>
            <a:r>
              <a:rPr lang="pt-BR" dirty="0"/>
              <a:t>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dirty="0" err="1"/>
              <a:t>b</a:t>
            </a:r>
            <a:r>
              <a:rPr lang="pt-BR" dirty="0"/>
              <a:t>) garantir a liquidez dos títulos de emissão do Tesouro Nacional.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dirty="0" err="1"/>
              <a:t>c</a:t>
            </a:r>
            <a:r>
              <a:rPr lang="pt-BR" dirty="0"/>
              <a:t>) acompanhar as transações em bolsas de valores.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dirty="0" err="1"/>
              <a:t>d</a:t>
            </a:r>
            <a:r>
              <a:rPr lang="pt-BR" dirty="0"/>
              <a:t>) assegurar o resgate dos contratos de previdência privada.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e) fiscalizar os repasses de recursos pelo BNDES.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85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9B9E9-162F-2E44-95CD-54FD535E0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337"/>
            <a:ext cx="10515600" cy="5275626"/>
          </a:xfrm>
        </p:spPr>
        <p:txBody>
          <a:bodyPr/>
          <a:lstStyle/>
          <a:p>
            <a:r>
              <a:rPr lang="pt-BR" dirty="0"/>
              <a:t>NÃO é uma atribuição do Banco Central do Brasil:</a:t>
            </a:r>
            <a:endParaRPr lang="en-US" dirty="0"/>
          </a:p>
          <a:p>
            <a:r>
              <a:rPr lang="pt-BR" dirty="0"/>
              <a:t>  a) emitir papel-moeda.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b</a:t>
            </a:r>
            <a:r>
              <a:rPr lang="pt-BR" dirty="0"/>
              <a:t>) autorizar o funcionamento das instituições financeiras.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c</a:t>
            </a:r>
            <a:r>
              <a:rPr lang="pt-BR" dirty="0"/>
              <a:t>) controlar o crédito em todas as suas formas.</a:t>
            </a:r>
            <a:endParaRPr lang="en-US" dirty="0"/>
          </a:p>
          <a:p>
            <a:r>
              <a:rPr lang="pt-BR" dirty="0"/>
              <a:t>  </a:t>
            </a:r>
            <a:r>
              <a:rPr lang="pt-BR" b="1" dirty="0" err="1"/>
              <a:t>d</a:t>
            </a:r>
            <a:r>
              <a:rPr lang="pt-BR" b="1" dirty="0"/>
              <a:t>) controlar a execução orçamentária do Tesouro Nacional</a:t>
            </a:r>
            <a:r>
              <a:rPr lang="pt-BR" dirty="0"/>
              <a:t>.</a:t>
            </a:r>
            <a:endParaRPr lang="en-US" dirty="0"/>
          </a:p>
          <a:p>
            <a:r>
              <a:rPr lang="pt-BR" dirty="0"/>
              <a:t>  e) exercer a fiscalização das instituições financeiras.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98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8FB8-EF2D-6F41-85B3-17E2C7FFC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2895D-B7D2-4149-BDDB-47F003177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_________________ é uma entidade autárquica vinculada ao Ministério da Fazenda que funciona como “banco dos bancos”.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  a</a:t>
            </a:r>
            <a:r>
              <a:rPr lang="pt-BR" b="1" dirty="0"/>
              <a:t>) Banco Central do Brasil.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b</a:t>
            </a:r>
            <a:r>
              <a:rPr lang="pt-BR" dirty="0"/>
              <a:t>) Banco do Brasil.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c</a:t>
            </a:r>
            <a:r>
              <a:rPr lang="pt-BR" dirty="0"/>
              <a:t>) Caixa Econômica Federal.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d</a:t>
            </a:r>
            <a:r>
              <a:rPr lang="pt-BR" dirty="0"/>
              <a:t>) Nossa Caixa.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82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CBE11-655E-4041-8E5B-A1CF64139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509"/>
            <a:ext cx="10515600" cy="586345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 função clássica de um Banco Central é</a:t>
            </a:r>
            <a:endParaRPr lang="en-US" dirty="0"/>
          </a:p>
          <a:p>
            <a:r>
              <a:rPr lang="pt-BR" b="1" dirty="0"/>
              <a:t>  a) controlar a oferta da moeda e do crédito, desempenhando a função de executor das políticas monetária e cambial de um país.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b</a:t>
            </a:r>
            <a:r>
              <a:rPr lang="pt-BR" dirty="0"/>
              <a:t>) adaptar o volume de meios de pagamento às reais necessidades da economia nacional e a seu processo de desenvolvimento.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c</a:t>
            </a:r>
            <a:r>
              <a:rPr lang="pt-BR" dirty="0"/>
              <a:t>) estabelecer normas e regulamentos básicos para a estruturação de um sistema de investimentos destinado a apoiar o desenvolvimento nacional e a atender à crescente demanda por crédito.</a:t>
            </a:r>
            <a:endParaRPr lang="en-US" dirty="0"/>
          </a:p>
          <a:p>
            <a:r>
              <a:rPr lang="pt-BR" dirty="0"/>
              <a:t>  </a:t>
            </a:r>
            <a:r>
              <a:rPr lang="pt-BR" dirty="0" err="1"/>
              <a:t>d</a:t>
            </a:r>
            <a:r>
              <a:rPr lang="pt-BR" dirty="0"/>
              <a:t>) fiscalizar as atividades relacionadas ao mercado de capitais, incluindo valores mobiliários.</a:t>
            </a:r>
            <a:endParaRPr lang="en-US" dirty="0"/>
          </a:p>
          <a:p>
            <a:r>
              <a:rPr lang="pt-BR" dirty="0"/>
              <a:t>  e) propiciar condições para que as instituições concedam crédito às empresas nacionais visando a apoiar o desenvolvimento e o engrandecimento do país.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2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195C6-DE1C-DF47-88BC-10FABC076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2. As reformas estruturais introduzidas pelo PAEG visavam: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  ) Modernização e adequação dos mecanismos financeiros à situação econômica vigente.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Tratamento de choque para controle do déficit público.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  ) Gradualismo na redução da dívida pública.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 ) Reduzir progressivamente o poder do Banco do Brasil e da SUMOC.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 ) Aumento no grau de intermediação formal do sistema financeiro brasileiro.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 )  Reduzir salários reais considerados acima da produtividade.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56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DF5A-DA2D-3E42-A753-BA4225072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é considerada atribuição do Banco Central do Brasil:</a:t>
            </a:r>
            <a:endParaRPr lang="en-US" dirty="0"/>
          </a:p>
          <a:p>
            <a:r>
              <a:rPr lang="pt-BR" b="1" dirty="0"/>
              <a:t> </a:t>
            </a:r>
            <a:endParaRPr lang="en-US" dirty="0"/>
          </a:p>
          <a:p>
            <a:pPr lvl="0"/>
            <a:r>
              <a:rPr lang="pt-BR" b="1" dirty="0"/>
              <a:t>aperfeiçoar os instrumentos financeiros.</a:t>
            </a:r>
            <a:endParaRPr lang="en-US" dirty="0"/>
          </a:p>
          <a:p>
            <a:pPr lvl="0"/>
            <a:r>
              <a:rPr lang="pt-BR" dirty="0"/>
              <a:t>emitir dinheiro.</a:t>
            </a:r>
            <a:endParaRPr lang="en-US" dirty="0"/>
          </a:p>
          <a:p>
            <a:pPr lvl="0"/>
            <a:r>
              <a:rPr lang="pt-BR" dirty="0"/>
              <a:t>negociar a dívida externa.</a:t>
            </a:r>
            <a:endParaRPr lang="en-US" dirty="0"/>
          </a:p>
          <a:p>
            <a:pPr lvl="0"/>
            <a:r>
              <a:rPr lang="pt-BR" dirty="0"/>
              <a:t>ser depositário das reservas de ouro e moedas estrangeiras do país.</a:t>
            </a:r>
            <a:endParaRPr lang="en-US" dirty="0"/>
          </a:p>
          <a:p>
            <a:pPr lvl="0"/>
            <a:r>
              <a:rPr lang="pt-BR" dirty="0"/>
              <a:t>realizar operações de redesconto.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6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3ED3B-C74D-D042-91FB-CEDF5BC09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383"/>
            <a:ext cx="10515600" cy="58895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3. Dentre as principais características das políticas adotadas por ocasião da introdução do PAEG incluem-se: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Política de redução de dívida do governo.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Política de redução de taxa de juros para estimular o crescimento.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 )  Política de redução de déficit fiscal.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Política tributária que eliminou todos os impostos “em cascata” na economia brasileira.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 ) Política tributária para fortalecer a arrecadação e combater a inflação, corrigindo as distorções de incidência e melhorando a orientação dos investimentos privados, além de atenuar as desigualdades do sistema econômico.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Política de investimentos público-privada – deu-se início às iniciativas do tipo PPP.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  ) Política cambial para equilibrar as reservas de divisas estrangeiras que se tornavam progressivamente escassas.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x</a:t>
            </a:r>
            <a:r>
              <a:rPr lang="pt-BR" dirty="0"/>
              <a:t> ) Política cambial para incentivar as exportações e de comércio exterior para diversificar as fontes de financiamento.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( </a:t>
            </a:r>
            <a:r>
              <a:rPr lang="pt-BR" dirty="0" err="1"/>
              <a:t>x</a:t>
            </a:r>
            <a:r>
              <a:rPr lang="pt-BR" dirty="0"/>
              <a:t>)  Política de restauração do crédito do país no exterior, de modo a aliviar as pressões de curto prazo sobre o balanço de pagamentos.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A40B-9C47-A24B-B1E8-38A83BC0D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4. Em meados da década de 1960, foi implementado no Brasil o Plano de Ação Econômica do Governo (PAEG). O conjunto de medidas adotadas nesse Plano:</a:t>
            </a:r>
            <a:endParaRPr lang="en-US" dirty="0"/>
          </a:p>
          <a:p>
            <a:pPr marL="0" indent="0">
              <a:buNone/>
            </a:pPr>
            <a:r>
              <a:rPr lang="pt-BR" cap="all" dirty="0"/>
              <a:t>(  )</a:t>
            </a:r>
            <a:r>
              <a:rPr lang="pt-BR" dirty="0"/>
              <a:t> visou a mudar o padrão do desenvolvimento brasileiro, baseando-o, primordialmente, no aumento das exportações.</a:t>
            </a:r>
            <a:endParaRPr lang="en-US" dirty="0"/>
          </a:p>
          <a:p>
            <a:pPr marL="0" indent="0">
              <a:buNone/>
            </a:pPr>
            <a:r>
              <a:rPr lang="pt-BR" cap="all" dirty="0"/>
              <a:t>(  )</a:t>
            </a:r>
            <a:r>
              <a:rPr lang="pt-BR" dirty="0"/>
              <a:t>  extinguiu a correção monetária, causadora da inércia inflacionária.</a:t>
            </a:r>
            <a:endParaRPr lang="en-US" dirty="0"/>
          </a:p>
          <a:p>
            <a:pPr marL="0" indent="0">
              <a:buNone/>
            </a:pPr>
            <a:r>
              <a:rPr lang="pt-BR" cap="all" dirty="0"/>
              <a:t>(</a:t>
            </a:r>
            <a:r>
              <a:rPr lang="pt-BR" cap="all" dirty="0" err="1"/>
              <a:t>x</a:t>
            </a:r>
            <a:r>
              <a:rPr lang="pt-BR" cap="all" dirty="0"/>
              <a:t>)</a:t>
            </a:r>
            <a:r>
              <a:rPr lang="pt-BR" dirty="0"/>
              <a:t>  incluiu a emissão de títulos do governo para o financiamento não inflacionário do déficit público.</a:t>
            </a:r>
            <a:endParaRPr lang="en-US" dirty="0"/>
          </a:p>
          <a:p>
            <a:pPr marL="0" indent="0">
              <a:buNone/>
            </a:pPr>
            <a:r>
              <a:rPr lang="pt-BR" cap="all" dirty="0"/>
              <a:t>(   )</a:t>
            </a:r>
            <a:r>
              <a:rPr lang="pt-BR" dirty="0"/>
              <a:t>  reajustou os salários acima da taxa inflacionária para redistribuir a renda.</a:t>
            </a:r>
            <a:endParaRPr lang="en-US" dirty="0"/>
          </a:p>
          <a:p>
            <a:pPr marL="0" indent="0">
              <a:buNone/>
            </a:pPr>
            <a:r>
              <a:rPr lang="pt-BR" cap="all" dirty="0"/>
              <a:t>(   )</a:t>
            </a:r>
            <a:r>
              <a:rPr lang="pt-BR" dirty="0"/>
              <a:t> congelou os preços administrados, </a:t>
            </a:r>
            <a:r>
              <a:rPr lang="pt-BR" dirty="0" err="1"/>
              <a:t>realimentadores</a:t>
            </a:r>
            <a:r>
              <a:rPr lang="pt-BR" dirty="0"/>
              <a:t> do processo inflacionário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1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870AA-4E30-554C-80E9-D38F4AFD3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/>
          <a:lstStyle/>
          <a:p>
            <a:r>
              <a:rPr lang="pt-BR" b="1" dirty="0"/>
              <a:t>5. Entre os objetivos do PAEG, NÃO se inclui: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pt-BR" dirty="0"/>
              <a:t>a aceleração do ritmo de desenvolvimento econômico;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o controle inflacionário, visando um maior equilíbrio de preços; 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a redução de desigualdade econômica entre setores e regiões;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o aumento das oportunidades de emprego produtivo à população economicamente ativa; </a:t>
            </a:r>
            <a:endParaRPr lang="en-US" dirty="0"/>
          </a:p>
          <a:p>
            <a:pPr marL="0" lvl="0" indent="0">
              <a:buNone/>
            </a:pPr>
            <a:r>
              <a:rPr lang="pt-BR" b="1" dirty="0"/>
              <a:t>o uso do superávit da balança de pagamentos para impulsionar a economia.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3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C4399-5FE0-A843-B5C1-92CA0775D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709"/>
            <a:ext cx="10515600" cy="5406254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6. O PAEG (Plano de Ação Econômica do Governo) e as reformas implementadas em 1964 e nos anos imediatamente subsequentes: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a) aumentaram substancialmente os salários.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dirty="0" err="1"/>
              <a:t>b</a:t>
            </a:r>
            <a:r>
              <a:rPr lang="pt-BR" dirty="0"/>
              <a:t>) aumentaram as restrições à entrada de capitais externos.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dirty="0" err="1"/>
              <a:t>c</a:t>
            </a:r>
            <a:r>
              <a:rPr lang="pt-BR" dirty="0"/>
              <a:t>) diminuíram a carga fiscal dos contribuintes.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b="1" dirty="0" err="1"/>
              <a:t>d</a:t>
            </a:r>
            <a:r>
              <a:rPr lang="pt-BR" b="1" dirty="0"/>
              <a:t>) criaram o Banco Central do Brasil.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 e) eliminaram a correção monetária no país.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7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0CF25-DA19-0343-A58B-EC8E99D03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9. O PAEG (Plano de Ação Econômica do Governo) do governo Castelo Branco adotou um conjunto de medidas para conter a inflação e promover o crescimento econômico. O Plano tinha como meta:</a:t>
            </a:r>
            <a:endParaRPr lang="en-US" dirty="0"/>
          </a:p>
          <a:p>
            <a:pPr marL="0" indent="0">
              <a:buNone/>
            </a:pPr>
            <a:r>
              <a:rPr lang="pt-BR" b="1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b="1" dirty="0"/>
              <a:t>reduzir o déficit público via aumento de receitas e redução dos gastos.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ampliação do crédito via redução da taxa de juros.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aumento dos salários reais e da demanda agregada.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ampliar a capacidade de financiamento da economia por meio do aumento da propensão marginal a consumir.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reduzir a participação do capital estrangeiro na economia.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0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5F8E8-4A7E-884F-BA7B-5685BEF88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10. Sobre as ações de políticas econômicas levadas a cabo de 1964 ao início de 1967, durante a implementação do Plano de Ação do Governo (PAEG), assim como suas consequências, é correto afirmar: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Não houve intervenção no preço do trabalho, o que resultou na ampliação dos salários reais.</a:t>
            </a:r>
            <a:endParaRPr lang="en-US" dirty="0"/>
          </a:p>
          <a:p>
            <a:pPr marL="0" lvl="0" indent="0">
              <a:buNone/>
            </a:pPr>
            <a:r>
              <a:rPr lang="pt-BR" b="1" dirty="0"/>
              <a:t>A redefinição da regra de ajuste salarial gerou queda do salário real.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A contenção do nível inflacionário pode ser explicada pelo nível realizado de expansão monetária, sempre inferior ao nível previsto.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O principal meio de financiamento do déficit público passou a ser a emissão de papel moeda em detrimento dos empréstimos junto ao público, o que impulsionou o processo inflacionário.</a:t>
            </a:r>
            <a:endParaRPr lang="en-US" dirty="0"/>
          </a:p>
          <a:p>
            <a:pPr marL="0" lvl="0" indent="0">
              <a:buNone/>
            </a:pPr>
            <a:r>
              <a:rPr lang="pt-BR" dirty="0"/>
              <a:t>A política fiscal, principal responsável pela redução do déficit do setor público, não preconizou o aumento de impostos.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6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27CA-B03D-5645-A561-D5FFA82E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11. O período compreendido entre 1968 e 1973 é comumente conhecido como milagre econômico. Com relação a esse período e ao período pós-milagre, julgue o item a seguir.</a:t>
            </a:r>
            <a:r>
              <a:rPr lang="pt-BR" dirty="0"/>
              <a:t> O choque do petróleo de 1973 está entre os fatores externos que contribuíram para o fim do período que compreendeu o milagre econômico ( </a:t>
            </a:r>
            <a:r>
              <a:rPr lang="pt-BR" dirty="0" err="1"/>
              <a:t>x</a:t>
            </a:r>
            <a:r>
              <a:rPr lang="pt-BR" dirty="0"/>
              <a:t> ) Certo.  (   ) Errado.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3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1696</Words>
  <Application>Microsoft Macintosh PowerPoint</Application>
  <PresentationFormat>Widescreen</PresentationFormat>
  <Paragraphs>129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Heloisa Burnquist</dc:creator>
  <cp:lastModifiedBy>Heloisa Burnquist</cp:lastModifiedBy>
  <cp:revision>3</cp:revision>
  <dcterms:created xsi:type="dcterms:W3CDTF">2018-05-08T21:01:50Z</dcterms:created>
  <dcterms:modified xsi:type="dcterms:W3CDTF">2018-05-08T21:13:31Z</dcterms:modified>
</cp:coreProperties>
</file>