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0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6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6600" dirty="0" smtClean="0"/>
              <a:t>A importância da história das ciências no ensino de Física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Complementos de Eletromagnetismo</a:t>
            </a:r>
          </a:p>
          <a:p>
            <a:r>
              <a:rPr lang="pt-BR" sz="1800" dirty="0" smtClean="0"/>
              <a:t>Victor Alexandre Alves de Carvalho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72648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6. </a:t>
            </a:r>
            <a:r>
              <a:rPr lang="pt-BR" sz="4000" dirty="0"/>
              <a:t>Transformações que se opõe a uma </a:t>
            </a:r>
            <a:r>
              <a:rPr lang="pt-BR" sz="4000" dirty="0" smtClean="0"/>
              <a:t>ideologia </a:t>
            </a:r>
            <a:r>
              <a:rPr lang="pt-BR" sz="4000" dirty="0"/>
              <a:t>cientificista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BR" dirty="0">
                <a:latin typeface="Baskerville Old Face" panose="02020602080505020303" pitchFamily="18" charset="0"/>
              </a:rPr>
              <a:t>No entanto, </a:t>
            </a:r>
            <a:r>
              <a:rPr lang="pt-BR" dirty="0" smtClean="0">
                <a:latin typeface="Baskerville Old Face" panose="02020602080505020303" pitchFamily="18" charset="0"/>
              </a:rPr>
              <a:t>[...] a </a:t>
            </a:r>
            <a:r>
              <a:rPr lang="pt-BR" dirty="0">
                <a:latin typeface="Baskerville Old Face" panose="02020602080505020303" pitchFamily="18" charset="0"/>
              </a:rPr>
              <a:t>era da ciência </a:t>
            </a:r>
            <a:r>
              <a:rPr lang="pt-BR" dirty="0" smtClean="0">
                <a:latin typeface="Baskerville Old Face" panose="02020602080505020303" pitchFamily="18" charset="0"/>
              </a:rPr>
              <a:t>[...] cria </a:t>
            </a:r>
            <a:r>
              <a:rPr lang="pt-BR" dirty="0">
                <a:latin typeface="Baskerville Old Face" panose="02020602080505020303" pitchFamily="18" charset="0"/>
              </a:rPr>
              <a:t>seu próprio mito: o mito da ciência. Este tem por pretensão acabar com todos os outros, partindo da afirmativa de que não existem mitos, só a ciência existe. Logo, podemos afirmar que a ideologia cientificista cria um conjunto de ideias, princípios e valores que refletem sua visão de mundo, onde por considerarem detentores do monopólio do saber objetivo e racional, julgam-se detentores da única verdade possível. </a:t>
            </a:r>
            <a:r>
              <a:rPr lang="pt-BR" dirty="0" smtClean="0">
                <a:latin typeface="Baskerville Old Face" panose="02020602080505020303" pitchFamily="18" charset="0"/>
              </a:rPr>
              <a:t>(MELO &amp; AQUINO, 2014, p. </a:t>
            </a:r>
            <a:r>
              <a:rPr lang="pt-BR" smtClean="0">
                <a:latin typeface="Baskerville Old Face" panose="02020602080505020303" pitchFamily="18" charset="0"/>
              </a:rPr>
              <a:t>94).</a:t>
            </a:r>
            <a:endParaRPr lang="pt-BR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30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7. Compreensão mais profícua do método científico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BR" dirty="0">
                <a:latin typeface="Baskerville Old Face" panose="02020602080505020303" pitchFamily="18" charset="0"/>
              </a:rPr>
              <a:t>Historiadores, filósofos e sociólogos da ciência aceitam quase que </a:t>
            </a:r>
            <a:r>
              <a:rPr lang="pt-BR" dirty="0" smtClean="0">
                <a:latin typeface="Baskerville Old Face" panose="02020602080505020303" pitchFamily="18" charset="0"/>
              </a:rPr>
              <a:t>universalmente que </a:t>
            </a:r>
            <a:r>
              <a:rPr lang="pt-BR" dirty="0">
                <a:latin typeface="Baskerville Old Face" panose="02020602080505020303" pitchFamily="18" charset="0"/>
              </a:rPr>
              <a:t>não há nenhum algoritmo para obter ou validar conhecimento científico, pois não há </a:t>
            </a:r>
            <a:r>
              <a:rPr lang="pt-BR" dirty="0" smtClean="0">
                <a:latin typeface="Baskerville Old Face" panose="02020602080505020303" pitchFamily="18" charset="0"/>
              </a:rPr>
              <a:t>regras para </a:t>
            </a:r>
            <a:r>
              <a:rPr lang="pt-BR" dirty="0">
                <a:latin typeface="Baskerville Old Face" panose="02020602080505020303" pitchFamily="18" charset="0"/>
              </a:rPr>
              <a:t>guiar o cientista durante o processo de descoberta cientifica. Se existissem tais regras, </a:t>
            </a:r>
            <a:r>
              <a:rPr lang="pt-BR" dirty="0" smtClean="0">
                <a:latin typeface="Baskerville Old Face" panose="02020602080505020303" pitchFamily="18" charset="0"/>
              </a:rPr>
              <a:t>então a </a:t>
            </a:r>
            <a:r>
              <a:rPr lang="pt-BR" dirty="0">
                <a:latin typeface="Baskerville Old Face" panose="02020602080505020303" pitchFamily="18" charset="0"/>
              </a:rPr>
              <a:t>ciência seria uma caixa preta geradora de conhecimento, cuja manivela acionaríamos </a:t>
            </a:r>
            <a:r>
              <a:rPr lang="pt-BR" dirty="0" smtClean="0">
                <a:latin typeface="Baskerville Old Face" panose="02020602080505020303" pitchFamily="18" charset="0"/>
              </a:rPr>
              <a:t>para produzir </a:t>
            </a:r>
            <a:r>
              <a:rPr lang="pt-BR" dirty="0">
                <a:latin typeface="Baskerville Old Face" panose="02020602080505020303" pitchFamily="18" charset="0"/>
              </a:rPr>
              <a:t>novo conhecimento científico à vontade (</a:t>
            </a:r>
            <a:r>
              <a:rPr lang="pt-BR" dirty="0" smtClean="0">
                <a:latin typeface="Baskerville Old Face" panose="02020602080505020303" pitchFamily="18" charset="0"/>
              </a:rPr>
              <a:t>MILLAR</a:t>
            </a:r>
            <a:r>
              <a:rPr lang="pt-BR" dirty="0">
                <a:latin typeface="Baskerville Old Face" panose="02020602080505020303" pitchFamily="18" charset="0"/>
              </a:rPr>
              <a:t> &amp;</a:t>
            </a:r>
            <a:r>
              <a:rPr lang="pt-BR" dirty="0" smtClean="0">
                <a:latin typeface="Baskerville Old Face" panose="02020602080505020303" pitchFamily="18" charset="0"/>
              </a:rPr>
              <a:t> DRIVER apud MOREIRA &amp; OSTERMANN, 1993, p. </a:t>
            </a:r>
            <a:r>
              <a:rPr lang="pt-BR" smtClean="0">
                <a:latin typeface="Baskerville Old Face" panose="02020602080505020303" pitchFamily="18" charset="0"/>
              </a:rPr>
              <a:t>114).</a:t>
            </a:r>
            <a:endParaRPr lang="pt-BR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49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História da Ciência e Formação de Professores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smtClean="0">
                <a:latin typeface="Baskerville Old Face" panose="02020602080505020303" pitchFamily="18" charset="0"/>
              </a:rPr>
              <a:t>Faria sentido pensar que, tendo nós uma formação científica e sendo nós professores de ciências, deveríamos ter adquirido – e, portanto, estaríamos em situação de transmitir – uma imagem adequada do que é a construção do conhecimento científico. </a:t>
            </a:r>
            <a:endParaRPr lang="pt-BR" dirty="0">
              <a:latin typeface="Baskerville Old Face" panose="02020602080505020303" pitchFamily="18" charset="0"/>
            </a:endParaRPr>
          </a:p>
          <a:p>
            <a:pPr>
              <a:lnSpc>
                <a:spcPct val="150000"/>
              </a:lnSpc>
            </a:pPr>
            <a:r>
              <a:rPr lang="pt-BR" dirty="0" smtClean="0">
                <a:latin typeface="Baskerville Old Face" panose="02020602080505020303" pitchFamily="18" charset="0"/>
              </a:rPr>
              <a:t>No entanto, numerosos estudos têm mostrado que tal não acontece e que o ensino – incluindo o ensino universitário – transmite, por exemplo, visões empírico-</a:t>
            </a:r>
            <a:r>
              <a:rPr lang="pt-BR" dirty="0" err="1" smtClean="0">
                <a:latin typeface="Baskerville Old Face" panose="02020602080505020303" pitchFamily="18" charset="0"/>
              </a:rPr>
              <a:t>indutivistas</a:t>
            </a:r>
            <a:r>
              <a:rPr lang="pt-BR" dirty="0" smtClean="0">
                <a:latin typeface="Baskerville Old Face" panose="02020602080505020303" pitchFamily="18" charset="0"/>
              </a:rPr>
              <a:t> da ciência que se distanciam largamente da forma como se constroem e produzem os conhecimentos científicos. (GIL PÉREZ </a:t>
            </a:r>
            <a:r>
              <a:rPr lang="pt-BR" i="1" dirty="0" smtClean="0">
                <a:latin typeface="Baskerville Old Face" panose="02020602080505020303" pitchFamily="18" charset="0"/>
              </a:rPr>
              <a:t>et al</a:t>
            </a:r>
            <a:r>
              <a:rPr lang="pt-BR" dirty="0" smtClean="0">
                <a:latin typeface="Baskerville Old Face" panose="02020602080505020303" pitchFamily="18" charset="0"/>
              </a:rPr>
              <a:t>, 2001, p.125)</a:t>
            </a:r>
            <a:endParaRPr lang="pt-BR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90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 bibliográficas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>
                <a:latin typeface="Baskerville Old Face" panose="02020602080505020303" pitchFamily="18" charset="0"/>
              </a:rPr>
              <a:t>BRASIL. Ministério da Educação. Secretaria de Educação Média e Tecnológica. </a:t>
            </a:r>
            <a:r>
              <a:rPr lang="pt-BR" i="1" dirty="0">
                <a:latin typeface="Baskerville Old Face" panose="02020602080505020303" pitchFamily="18" charset="0"/>
              </a:rPr>
              <a:t>Parâmetros Curriculares Nacionais (Ensino Médio)</a:t>
            </a:r>
            <a:r>
              <a:rPr lang="pt-BR" dirty="0">
                <a:latin typeface="Baskerville Old Face" panose="02020602080505020303" pitchFamily="18" charset="0"/>
              </a:rPr>
              <a:t>. Brasília: MEC, 2000</a:t>
            </a:r>
            <a:r>
              <a:rPr lang="pt-BR" dirty="0" smtClean="0">
                <a:latin typeface="Baskerville Old Face" panose="02020602080505020303" pitchFamily="18" charset="0"/>
              </a:rPr>
              <a:t>.</a:t>
            </a:r>
          </a:p>
          <a:p>
            <a:pPr algn="just"/>
            <a:r>
              <a:rPr lang="pt-BR" dirty="0" smtClean="0">
                <a:latin typeface="Baskerville Old Face" panose="02020602080505020303" pitchFamily="18" charset="0"/>
              </a:rPr>
              <a:t>DANIEL, G. </a:t>
            </a:r>
            <a:r>
              <a:rPr lang="pt-BR" dirty="0">
                <a:latin typeface="Baskerville Old Face" panose="02020602080505020303" pitchFamily="18" charset="0"/>
              </a:rPr>
              <a:t>P.. </a:t>
            </a:r>
            <a:r>
              <a:rPr lang="pt-BR" i="1" dirty="0">
                <a:latin typeface="Baskerville Old Face" panose="02020602080505020303" pitchFamily="18" charset="0"/>
              </a:rPr>
              <a:t>História da ciência em um curso de licenciatura </a:t>
            </a:r>
            <a:r>
              <a:rPr lang="pt-BR" i="1" dirty="0" smtClean="0">
                <a:latin typeface="Baskerville Old Face" panose="02020602080505020303" pitchFamily="18" charset="0"/>
              </a:rPr>
              <a:t>em física: </a:t>
            </a:r>
            <a:r>
              <a:rPr lang="pt-BR" i="1" dirty="0">
                <a:latin typeface="Baskerville Old Face" panose="02020602080505020303" pitchFamily="18" charset="0"/>
              </a:rPr>
              <a:t>a gravitação newtoniana e a </a:t>
            </a:r>
            <a:r>
              <a:rPr lang="pt-BR" i="1" dirty="0" smtClean="0">
                <a:latin typeface="Baskerville Old Face" panose="02020602080505020303" pitchFamily="18" charset="0"/>
              </a:rPr>
              <a:t>gravitação einsteiniana como exemplares</a:t>
            </a:r>
            <a:r>
              <a:rPr lang="pt-BR" dirty="0" smtClean="0">
                <a:latin typeface="Baskerville Old Face" panose="02020602080505020303" pitchFamily="18" charset="0"/>
              </a:rPr>
              <a:t>. 2011. Tese </a:t>
            </a:r>
            <a:r>
              <a:rPr lang="pt-BR" dirty="0">
                <a:latin typeface="Baskerville Old Face" panose="02020602080505020303" pitchFamily="18" charset="0"/>
              </a:rPr>
              <a:t>(Doutorado). Universidade Federal de Santa Catarina</a:t>
            </a:r>
            <a:r>
              <a:rPr lang="pt-BR" dirty="0" smtClean="0">
                <a:latin typeface="Baskerville Old Face" panose="02020602080505020303" pitchFamily="18" charset="0"/>
              </a:rPr>
              <a:t>, Centro </a:t>
            </a:r>
            <a:r>
              <a:rPr lang="pt-BR" dirty="0">
                <a:latin typeface="Baskerville Old Face" panose="02020602080505020303" pitchFamily="18" charset="0"/>
              </a:rPr>
              <a:t>de Ciências da Educação. Programa de </a:t>
            </a:r>
            <a:r>
              <a:rPr lang="pt-BR" dirty="0" smtClean="0">
                <a:latin typeface="Baskerville Old Face" panose="02020602080505020303" pitchFamily="18" charset="0"/>
              </a:rPr>
              <a:t>Pós – Graduação em Educação </a:t>
            </a:r>
            <a:r>
              <a:rPr lang="pt-BR" dirty="0">
                <a:latin typeface="Baskerville Old Face" panose="02020602080505020303" pitchFamily="18" charset="0"/>
              </a:rPr>
              <a:t>Científica e </a:t>
            </a:r>
            <a:r>
              <a:rPr lang="pt-BR" dirty="0" smtClean="0">
                <a:latin typeface="Baskerville Old Face" panose="02020602080505020303" pitchFamily="18" charset="0"/>
              </a:rPr>
              <a:t>Tecnológica.</a:t>
            </a:r>
            <a:endParaRPr lang="pt-BR" dirty="0" smtClean="0">
              <a:latin typeface="Baskerville Old Face" panose="02020602080505020303" pitchFamily="18" charset="0"/>
            </a:endParaRPr>
          </a:p>
          <a:p>
            <a:pPr algn="just"/>
            <a:r>
              <a:rPr lang="pt-BR" dirty="0">
                <a:latin typeface="Baskerville Old Face" panose="02020602080505020303" pitchFamily="18" charset="0"/>
              </a:rPr>
              <a:t>MATTHEWS, Michael. História, filosofia e ensino de ciências: a tendência atual de reaproximação. </a:t>
            </a:r>
            <a:r>
              <a:rPr lang="pt-BR" b="1" dirty="0">
                <a:latin typeface="Baskerville Old Face" panose="02020602080505020303" pitchFamily="18" charset="0"/>
              </a:rPr>
              <a:t>Caderno Brasileiro de Ensino de Física</a:t>
            </a:r>
            <a:r>
              <a:rPr lang="pt-BR" dirty="0">
                <a:latin typeface="Baskerville Old Face" panose="02020602080505020303" pitchFamily="18" charset="0"/>
              </a:rPr>
              <a:t>, Florianópolis, v. 12, n. 3, p. 164-214, jan. 1995. ISSN </a:t>
            </a:r>
            <a:r>
              <a:rPr lang="pt-BR" dirty="0" smtClean="0">
                <a:latin typeface="Baskerville Old Face" panose="02020602080505020303" pitchFamily="18" charset="0"/>
              </a:rPr>
              <a:t>2175-7941.</a:t>
            </a:r>
          </a:p>
          <a:p>
            <a:pPr algn="just"/>
            <a:r>
              <a:rPr lang="pt-BR" dirty="0">
                <a:latin typeface="Baskerville Old Face" panose="02020602080505020303" pitchFamily="18" charset="0"/>
              </a:rPr>
              <a:t>ROBILOTTA, M. R.. O cinza, o branco e o preto – da relevância da história da ciência no ensino da física. </a:t>
            </a:r>
            <a:r>
              <a:rPr lang="pt-BR" b="1" dirty="0">
                <a:latin typeface="Baskerville Old Face" panose="02020602080505020303" pitchFamily="18" charset="0"/>
              </a:rPr>
              <a:t>Caderno Brasileiro de Ensino de Física</a:t>
            </a:r>
            <a:r>
              <a:rPr lang="pt-BR" dirty="0">
                <a:latin typeface="Baskerville Old Face" panose="02020602080505020303" pitchFamily="18" charset="0"/>
              </a:rPr>
              <a:t>, Florianópolis, p. 7-22, jan. 1988. ISSN 2175-7941</a:t>
            </a:r>
            <a:r>
              <a:rPr lang="pt-BR" dirty="0" smtClean="0">
                <a:latin typeface="Baskerville Old Face" panose="02020602080505020303" pitchFamily="18" charset="0"/>
              </a:rPr>
              <a:t>.</a:t>
            </a:r>
          </a:p>
          <a:p>
            <a:pPr algn="just"/>
            <a:r>
              <a:rPr lang="pt-BR" dirty="0">
                <a:latin typeface="Baskerville Old Face" panose="02020602080505020303" pitchFamily="18" charset="0"/>
              </a:rPr>
              <a:t>FORATO, Thaís Cyrino de Mello; PIETROCOLA, Maurício; MARTINS, Roberto de Andrade. Historiografia e natureza da ciência na sala de aula. </a:t>
            </a:r>
            <a:r>
              <a:rPr lang="pt-BR" b="1" dirty="0">
                <a:latin typeface="Baskerville Old Face" panose="02020602080505020303" pitchFamily="18" charset="0"/>
              </a:rPr>
              <a:t>Caderno Brasileiro de Ensino de Física</a:t>
            </a:r>
            <a:r>
              <a:rPr lang="pt-BR" dirty="0">
                <a:latin typeface="Baskerville Old Face" panose="02020602080505020303" pitchFamily="18" charset="0"/>
              </a:rPr>
              <a:t>, Florianópolis, v. 28, n. 1, p. 27-59, jan. 2011. ISSN 2175-7941. </a:t>
            </a:r>
            <a:endParaRPr lang="pt-BR" dirty="0" smtClean="0">
              <a:latin typeface="Baskerville Old Face" panose="02020602080505020303" pitchFamily="18" charset="0"/>
            </a:endParaRPr>
          </a:p>
          <a:p>
            <a:pPr algn="just"/>
            <a:endParaRPr lang="pt-BR" dirty="0">
              <a:latin typeface="Baskerville Old Face" panose="02020602080505020303" pitchFamily="18" charset="0"/>
            </a:endParaRPr>
          </a:p>
          <a:p>
            <a:pPr algn="just"/>
            <a:endParaRPr lang="pt-BR" dirty="0">
              <a:latin typeface="Baskerville Old Face" panose="02020602080505020303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258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 bibliográficas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>
                <a:latin typeface="Baskerville Old Face" panose="02020602080505020303" pitchFamily="18" charset="0"/>
              </a:rPr>
              <a:t>MOURAO, Ronaldo Rogério de Freitas. Hiroshima e </a:t>
            </a:r>
            <a:r>
              <a:rPr lang="pt-BR" dirty="0" err="1">
                <a:latin typeface="Baskerville Old Face" panose="02020602080505020303" pitchFamily="18" charset="0"/>
              </a:rPr>
              <a:t>Nagazaki</a:t>
            </a:r>
            <a:r>
              <a:rPr lang="pt-BR" dirty="0">
                <a:latin typeface="Baskerville Old Face" panose="02020602080505020303" pitchFamily="18" charset="0"/>
              </a:rPr>
              <a:t>: razões para experimentar a nova arma.</a:t>
            </a:r>
            <a:r>
              <a:rPr lang="pt-BR" b="1" dirty="0">
                <a:latin typeface="Baskerville Old Face" panose="02020602080505020303" pitchFamily="18" charset="0"/>
              </a:rPr>
              <a:t> </a:t>
            </a:r>
            <a:r>
              <a:rPr lang="pt-BR" b="1" dirty="0" err="1">
                <a:latin typeface="Baskerville Old Face" panose="02020602080505020303" pitchFamily="18" charset="0"/>
              </a:rPr>
              <a:t>Sci</a:t>
            </a:r>
            <a:r>
              <a:rPr lang="pt-BR" b="1" dirty="0">
                <a:latin typeface="Baskerville Old Face" panose="02020602080505020303" pitchFamily="18" charset="0"/>
              </a:rPr>
              <a:t>. stud.</a:t>
            </a:r>
            <a:r>
              <a:rPr lang="pt-BR" dirty="0">
                <a:latin typeface="Baskerville Old Face" panose="02020602080505020303" pitchFamily="18" charset="0"/>
              </a:rPr>
              <a:t>,  São Paulo ,  v. 3, n. 4, p. 683-710,  dez.  2005 . </a:t>
            </a:r>
            <a:endParaRPr lang="pt-BR" dirty="0" smtClean="0">
              <a:latin typeface="Baskerville Old Face" panose="02020602080505020303" pitchFamily="18" charset="0"/>
            </a:endParaRPr>
          </a:p>
          <a:p>
            <a:pPr algn="just"/>
            <a:r>
              <a:rPr lang="pt-BR" dirty="0" smtClean="0">
                <a:latin typeface="Baskerville Old Face" panose="02020602080505020303" pitchFamily="18" charset="0"/>
              </a:rPr>
              <a:t>MELO, Roberta Soares de; AQUINO, Sérgio Ricardo Fernandes de. A Ideologia Cientificista na criação do Mito da neutralidade científica. Revista Húmus, v. 4 n. 10, pág. 93-99, 2014. </a:t>
            </a:r>
            <a:r>
              <a:rPr lang="pt-BR" dirty="0">
                <a:latin typeface="Baskerville Old Face" panose="02020602080505020303" pitchFamily="18" charset="0"/>
              </a:rPr>
              <a:t>ISSN </a:t>
            </a:r>
            <a:r>
              <a:rPr lang="pt-BR" dirty="0" smtClean="0">
                <a:latin typeface="Baskerville Old Face" panose="02020602080505020303" pitchFamily="18" charset="0"/>
              </a:rPr>
              <a:t>2236-4358.</a:t>
            </a:r>
          </a:p>
          <a:p>
            <a:pPr algn="just"/>
            <a:r>
              <a:rPr lang="pt-BR" dirty="0">
                <a:latin typeface="Baskerville Old Face" panose="02020602080505020303" pitchFamily="18" charset="0"/>
              </a:rPr>
              <a:t>MOREIRA, Marco </a:t>
            </a:r>
            <a:r>
              <a:rPr lang="pt-BR" dirty="0" err="1">
                <a:latin typeface="Baskerville Old Face" panose="02020602080505020303" pitchFamily="18" charset="0"/>
              </a:rPr>
              <a:t>Antonio</a:t>
            </a:r>
            <a:r>
              <a:rPr lang="pt-BR" dirty="0">
                <a:latin typeface="Baskerville Old Face" panose="02020602080505020303" pitchFamily="18" charset="0"/>
              </a:rPr>
              <a:t>; OSTERMANN, Fernanda. Sobre o ensino do método científico. </a:t>
            </a:r>
            <a:r>
              <a:rPr lang="pt-BR" b="1" dirty="0">
                <a:latin typeface="Baskerville Old Face" panose="02020602080505020303" pitchFamily="18" charset="0"/>
              </a:rPr>
              <a:t>Caderno Brasileiro de Ensino de Física</a:t>
            </a:r>
            <a:r>
              <a:rPr lang="pt-BR" dirty="0">
                <a:latin typeface="Baskerville Old Face" panose="02020602080505020303" pitchFamily="18" charset="0"/>
              </a:rPr>
              <a:t>, Florianópolis, v. 10, n. 2, p. 108-117, jan. 1993. ISSN 2175-7941</a:t>
            </a:r>
            <a:r>
              <a:rPr lang="pt-BR" dirty="0" smtClean="0">
                <a:latin typeface="Baskerville Old Face" panose="02020602080505020303" pitchFamily="18" charset="0"/>
              </a:rPr>
              <a:t>.</a:t>
            </a:r>
          </a:p>
          <a:p>
            <a:pPr algn="just"/>
            <a:r>
              <a:rPr lang="pt-BR" dirty="0">
                <a:latin typeface="Baskerville Old Face" panose="02020602080505020303" pitchFamily="18" charset="0"/>
              </a:rPr>
              <a:t>PEREZ, Daniel Gil et al . Para uma imagem não deformada do trabalho científico.</a:t>
            </a:r>
            <a:r>
              <a:rPr lang="pt-BR" b="1" dirty="0">
                <a:latin typeface="Baskerville Old Face" panose="02020602080505020303" pitchFamily="18" charset="0"/>
              </a:rPr>
              <a:t> Ciênc. educ. (Bauru)</a:t>
            </a:r>
            <a:r>
              <a:rPr lang="pt-BR" dirty="0">
                <a:latin typeface="Baskerville Old Face" panose="02020602080505020303" pitchFamily="18" charset="0"/>
              </a:rPr>
              <a:t>,  Bauru ,  v. 7, n. 2, p. 125-153,    2001 .</a:t>
            </a:r>
            <a:endParaRPr lang="pt-BR" dirty="0" smtClean="0">
              <a:latin typeface="Baskerville Old Face" panose="02020602080505020303" pitchFamily="18" charset="0"/>
            </a:endParaRPr>
          </a:p>
          <a:p>
            <a:pPr algn="just"/>
            <a:endParaRPr lang="pt-BR" dirty="0" smtClean="0"/>
          </a:p>
          <a:p>
            <a:r>
              <a:rPr lang="pt-BR" dirty="0" smtClean="0"/>
              <a:t> 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3899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Parâmetros curriculares nacionais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pt-BR" dirty="0" smtClean="0">
                <a:latin typeface="Baskerville Old Face" panose="02020602080505020303" pitchFamily="18" charset="0"/>
              </a:rPr>
              <a:t>Já no segundo parágrafo do PCN (BRASIL, 2000, p. </a:t>
            </a:r>
            <a:r>
              <a:rPr lang="pt-BR" smtClean="0">
                <a:latin typeface="Baskerville Old Face" panose="02020602080505020303" pitchFamily="18" charset="0"/>
              </a:rPr>
              <a:t>22), </a:t>
            </a:r>
            <a:r>
              <a:rPr lang="pt-BR" dirty="0" smtClean="0">
                <a:latin typeface="Baskerville Old Face" panose="02020602080505020303" pitchFamily="18" charset="0"/>
              </a:rPr>
              <a:t>observa-se a seguinte afirmação: </a:t>
            </a:r>
            <a:endParaRPr lang="pt-BR" dirty="0">
              <a:latin typeface="Baskerville Old Face" panose="02020602080505020303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t-BR" dirty="0" smtClean="0">
                <a:latin typeface="Baskerville Old Face" panose="02020602080505020303" pitchFamily="18" charset="0"/>
              </a:rPr>
              <a:t>“Incorporado </a:t>
            </a:r>
            <a:r>
              <a:rPr lang="pt-BR" dirty="0">
                <a:latin typeface="Baskerville Old Face" panose="02020602080505020303" pitchFamily="18" charset="0"/>
              </a:rPr>
              <a:t>à cultura e integrado como instrumento tecnológico, esse conhecimento tornou-se </a:t>
            </a:r>
            <a:r>
              <a:rPr lang="pt-BR" dirty="0" smtClean="0">
                <a:latin typeface="Baskerville Old Face" panose="02020602080505020303" pitchFamily="18" charset="0"/>
              </a:rPr>
              <a:t>indispensável </a:t>
            </a:r>
            <a:r>
              <a:rPr lang="pt-BR" dirty="0">
                <a:latin typeface="Baskerville Old Face" panose="02020602080505020303" pitchFamily="18" charset="0"/>
              </a:rPr>
              <a:t>à formação da cidadania contemporânea. Espera-se que o ensino de Física, na escola </a:t>
            </a:r>
            <a:r>
              <a:rPr lang="pt-BR" dirty="0" smtClean="0">
                <a:latin typeface="Baskerville Old Face" panose="02020602080505020303" pitchFamily="18" charset="0"/>
              </a:rPr>
              <a:t>média</a:t>
            </a:r>
            <a:r>
              <a:rPr lang="pt-BR" dirty="0">
                <a:latin typeface="Baskerville Old Face" panose="02020602080505020303" pitchFamily="18" charset="0"/>
              </a:rPr>
              <a:t>, contribua para a formação de uma cultura científica efetiva, que permita ao indivíduo a </a:t>
            </a:r>
            <a:r>
              <a:rPr lang="pt-BR" dirty="0" smtClean="0">
                <a:latin typeface="Baskerville Old Face" panose="02020602080505020303" pitchFamily="18" charset="0"/>
              </a:rPr>
              <a:t>interpretação </a:t>
            </a:r>
            <a:r>
              <a:rPr lang="pt-BR" dirty="0">
                <a:latin typeface="Baskerville Old Face" panose="02020602080505020303" pitchFamily="18" charset="0"/>
              </a:rPr>
              <a:t>dos fatos, fenômenos e processos naturais, situando e dimensionando a interação </a:t>
            </a:r>
            <a:r>
              <a:rPr lang="pt-BR" dirty="0" smtClean="0">
                <a:latin typeface="Baskerville Old Face" panose="02020602080505020303" pitchFamily="18" charset="0"/>
              </a:rPr>
              <a:t>do ser </a:t>
            </a:r>
            <a:r>
              <a:rPr lang="pt-BR" dirty="0">
                <a:latin typeface="Baskerville Old Face" panose="02020602080505020303" pitchFamily="18" charset="0"/>
              </a:rPr>
              <a:t>humano com a natureza como parte da própria natureza em transformação. </a:t>
            </a:r>
            <a:r>
              <a:rPr lang="pt-BR" u="sng" dirty="0">
                <a:latin typeface="Baskerville Old Face" panose="02020602080505020303" pitchFamily="18" charset="0"/>
              </a:rPr>
              <a:t>Para tanto, é </a:t>
            </a:r>
            <a:r>
              <a:rPr lang="pt-BR" u="sng" dirty="0" smtClean="0">
                <a:latin typeface="Baskerville Old Face" panose="02020602080505020303" pitchFamily="18" charset="0"/>
              </a:rPr>
              <a:t>essencial </a:t>
            </a:r>
            <a:r>
              <a:rPr lang="pt-BR" u="sng" dirty="0">
                <a:latin typeface="Baskerville Old Face" panose="02020602080505020303" pitchFamily="18" charset="0"/>
              </a:rPr>
              <a:t>que o conhecimento físico seja </a:t>
            </a:r>
            <a:r>
              <a:rPr lang="pt-BR" u="sng" dirty="0" smtClean="0">
                <a:latin typeface="Baskerville Old Face" panose="02020602080505020303" pitchFamily="18" charset="0"/>
              </a:rPr>
              <a:t>explicitado </a:t>
            </a:r>
            <a:r>
              <a:rPr lang="pt-BR" u="sng" dirty="0">
                <a:latin typeface="Baskerville Old Face" panose="02020602080505020303" pitchFamily="18" charset="0"/>
              </a:rPr>
              <a:t>como um processo histórico, objeto de </a:t>
            </a:r>
            <a:r>
              <a:rPr lang="pt-BR" u="sng" dirty="0" smtClean="0">
                <a:latin typeface="Baskerville Old Face" panose="02020602080505020303" pitchFamily="18" charset="0"/>
              </a:rPr>
              <a:t>contínua </a:t>
            </a:r>
            <a:r>
              <a:rPr lang="pt-BR" u="sng" dirty="0">
                <a:latin typeface="Baskerville Old Face" panose="02020602080505020303" pitchFamily="18" charset="0"/>
              </a:rPr>
              <a:t>transformação e associado às outras formas de expressão e produção humanas. É </a:t>
            </a:r>
            <a:r>
              <a:rPr lang="pt-BR" u="sng" dirty="0" smtClean="0">
                <a:latin typeface="Baskerville Old Face" panose="02020602080505020303" pitchFamily="18" charset="0"/>
              </a:rPr>
              <a:t>necessário </a:t>
            </a:r>
            <a:r>
              <a:rPr lang="pt-BR" u="sng" dirty="0">
                <a:latin typeface="Baskerville Old Face" panose="02020602080505020303" pitchFamily="18" charset="0"/>
              </a:rPr>
              <a:t>também que essa cultura em Física </a:t>
            </a:r>
            <a:r>
              <a:rPr lang="pt-BR" u="sng" dirty="0" smtClean="0">
                <a:latin typeface="Baskerville Old Face" panose="02020602080505020303" pitchFamily="18" charset="0"/>
              </a:rPr>
              <a:t>inclua </a:t>
            </a:r>
            <a:r>
              <a:rPr lang="pt-BR" u="sng" dirty="0">
                <a:latin typeface="Baskerville Old Face" panose="02020602080505020303" pitchFamily="18" charset="0"/>
              </a:rPr>
              <a:t>a compreensão do conjunto de equipamentos e </a:t>
            </a:r>
            <a:r>
              <a:rPr lang="pt-BR" u="sng" dirty="0" smtClean="0">
                <a:latin typeface="Baskerville Old Face" panose="02020602080505020303" pitchFamily="18" charset="0"/>
              </a:rPr>
              <a:t>procedimentos</a:t>
            </a:r>
            <a:r>
              <a:rPr lang="pt-BR" u="sng" dirty="0">
                <a:latin typeface="Baskerville Old Face" panose="02020602080505020303" pitchFamily="18" charset="0"/>
              </a:rPr>
              <a:t>, técnicos ou tecnológicos, do cotidiano doméstico, social e </a:t>
            </a:r>
            <a:r>
              <a:rPr lang="pt-BR" u="sng" dirty="0" smtClean="0">
                <a:latin typeface="Baskerville Old Face" panose="02020602080505020303" pitchFamily="18" charset="0"/>
              </a:rPr>
              <a:t>profissional.</a:t>
            </a:r>
            <a:r>
              <a:rPr lang="pt-BR" dirty="0" smtClean="0">
                <a:latin typeface="Baskerville Old Face" panose="02020602080505020303" pitchFamily="18" charset="0"/>
              </a:rPr>
              <a:t>”</a:t>
            </a:r>
            <a:endParaRPr lang="pt-BR" dirty="0">
              <a:latin typeface="Baskerville Old Face" panose="02020602080505020303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974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de uma sequência didática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Baskerville Old Face" panose="02020602080505020303" pitchFamily="18" charset="0"/>
              </a:rPr>
              <a:t>A sequência didática a seguir foi retirada de Daniel (2011):</a:t>
            </a:r>
          </a:p>
          <a:p>
            <a:endParaRPr lang="pt-BR" dirty="0" smtClean="0">
              <a:latin typeface="Baskerville Old Face" panose="02020602080505020303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pt-BR" dirty="0" smtClean="0">
                <a:latin typeface="Baskerville Old Face" panose="02020602080505020303" pitchFamily="18" charset="0"/>
              </a:rPr>
              <a:t> A Física do movimento e a cosmologia na Antiguidade Clássica.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dirty="0" smtClean="0">
                <a:latin typeface="Baskerville Old Face" panose="02020602080505020303" pitchFamily="18" charset="0"/>
              </a:rPr>
              <a:t> O sistema de Ptolomeu.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dirty="0" smtClean="0">
                <a:latin typeface="Baskerville Old Face" panose="02020602080505020303" pitchFamily="18" charset="0"/>
              </a:rPr>
              <a:t> A </a:t>
            </a:r>
            <a:r>
              <a:rPr lang="pt-BR" smtClean="0">
                <a:latin typeface="Baskerville Old Face" panose="02020602080505020303" pitchFamily="18" charset="0"/>
              </a:rPr>
              <a:t>física aristotélica.</a:t>
            </a:r>
            <a:endParaRPr lang="pt-BR" dirty="0" smtClean="0">
              <a:latin typeface="Baskerville Old Face" panose="02020602080505020303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pt-BR" dirty="0" smtClean="0">
                <a:latin typeface="Baskerville Old Face" panose="02020602080505020303" pitchFamily="18" charset="0"/>
              </a:rPr>
              <a:t> A física da força impressa e do </a:t>
            </a:r>
            <a:r>
              <a:rPr lang="pt-BR" dirty="0" err="1" smtClean="0">
                <a:latin typeface="Baskerville Old Face" panose="02020602080505020303" pitchFamily="18" charset="0"/>
              </a:rPr>
              <a:t>ímpetus</a:t>
            </a:r>
            <a:r>
              <a:rPr lang="pt-BR" dirty="0" smtClean="0">
                <a:latin typeface="Baskerville Old Face" panose="02020602080505020303" pitchFamily="18" charset="0"/>
              </a:rPr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dirty="0" smtClean="0">
                <a:latin typeface="Baskerville Old Face" panose="02020602080505020303" pitchFamily="18" charset="0"/>
              </a:rPr>
              <a:t> O Renascimento – as transformações histórico-culturais.</a:t>
            </a:r>
            <a:endParaRPr lang="pt-BR" dirty="0">
              <a:latin typeface="Baskerville Old Face" panose="02020602080505020303" pitchFamily="18" charset="0"/>
            </a:endParaRPr>
          </a:p>
          <a:p>
            <a:endParaRPr lang="pt-BR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53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 que utilizar a história da ciência?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pt-BR" dirty="0" smtClean="0">
                <a:latin typeface="Baskerville Old Face" panose="02020602080505020303" pitchFamily="18" charset="0"/>
              </a:rPr>
              <a:t>Motiva e atrai os alunos;</a:t>
            </a:r>
          </a:p>
          <a:p>
            <a:pPr marL="457200" indent="-457200">
              <a:buFont typeface="+mj-lt"/>
              <a:buAutoNum type="arabicParenR"/>
            </a:pPr>
            <a:r>
              <a:rPr lang="pt-BR" dirty="0" smtClean="0">
                <a:latin typeface="Baskerville Old Face" panose="02020602080505020303" pitchFamily="18" charset="0"/>
              </a:rPr>
              <a:t>Humaniza a matéria;</a:t>
            </a:r>
          </a:p>
          <a:p>
            <a:pPr marL="457200" indent="-457200">
              <a:buFont typeface="+mj-lt"/>
              <a:buAutoNum type="arabicParenR"/>
            </a:pPr>
            <a:r>
              <a:rPr lang="pt-BR" dirty="0" smtClean="0">
                <a:latin typeface="Baskerville Old Face" panose="02020602080505020303" pitchFamily="18" charset="0"/>
              </a:rPr>
              <a:t>Promove uma melhor compreensão dos conteúdos científicos;</a:t>
            </a:r>
          </a:p>
          <a:p>
            <a:pPr marL="457200" indent="-457200">
              <a:buFont typeface="+mj-lt"/>
              <a:buAutoNum type="arabicParenR"/>
            </a:pPr>
            <a:r>
              <a:rPr lang="pt-BR" dirty="0" smtClean="0">
                <a:latin typeface="Baskerville Old Face" panose="02020602080505020303" pitchFamily="18" charset="0"/>
              </a:rPr>
              <a:t>“Valor intrínseco”;</a:t>
            </a:r>
          </a:p>
          <a:p>
            <a:pPr marL="457200" indent="-457200">
              <a:buFont typeface="+mj-lt"/>
              <a:buAutoNum type="arabicParenR"/>
            </a:pPr>
            <a:r>
              <a:rPr lang="pt-BR" dirty="0" smtClean="0">
                <a:latin typeface="Baskerville Old Face" panose="02020602080505020303" pitchFamily="18" charset="0"/>
              </a:rPr>
              <a:t>Caráter mutável e instável da ciência;</a:t>
            </a:r>
          </a:p>
          <a:p>
            <a:pPr marL="457200" indent="-457200">
              <a:buFont typeface="+mj-lt"/>
              <a:buAutoNum type="arabicParenR"/>
            </a:pPr>
            <a:r>
              <a:rPr lang="pt-BR" dirty="0" smtClean="0">
                <a:latin typeface="Baskerville Old Face" panose="02020602080505020303" pitchFamily="18" charset="0"/>
              </a:rPr>
              <a:t>Transformações que se opõe a uma Ideologia cientificista; </a:t>
            </a:r>
          </a:p>
          <a:p>
            <a:pPr marL="457200" indent="-457200">
              <a:buFont typeface="+mj-lt"/>
              <a:buAutoNum type="arabicParenR"/>
            </a:pPr>
            <a:r>
              <a:rPr lang="pt-BR" dirty="0" smtClean="0">
                <a:latin typeface="Baskerville Old Face" panose="02020602080505020303" pitchFamily="18" charset="0"/>
              </a:rPr>
              <a:t>Compreensão mais profícua do método científico.</a:t>
            </a:r>
          </a:p>
          <a:p>
            <a:pPr marL="0" indent="0">
              <a:buNone/>
            </a:pPr>
            <a:r>
              <a:rPr lang="pt-BR" dirty="0" smtClean="0">
                <a:latin typeface="Baskerville Old Face" panose="02020602080505020303" pitchFamily="18" charset="0"/>
              </a:rPr>
              <a:t>(MATTHEWS, 1995)</a:t>
            </a:r>
          </a:p>
        </p:txBody>
      </p:sp>
    </p:spTree>
    <p:extLst>
      <p:ext uri="{BB962C8B-B14F-4D97-AF65-F5344CB8AC3E}">
        <p14:creationId xmlns:p14="http://schemas.microsoft.com/office/powerpoint/2010/main" val="79910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1. Motiva e atrai os alunos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1800" dirty="0">
                <a:latin typeface="Baskerville Old Face" panose="02020602080505020303" pitchFamily="18" charset="0"/>
              </a:rPr>
              <a:t>Uma outra fonte de problemas para o ensino tem como ponto central </a:t>
            </a:r>
            <a:r>
              <a:rPr lang="pt-BR" sz="1800" dirty="0" smtClean="0">
                <a:latin typeface="Baskerville Old Face" panose="02020602080505020303" pitchFamily="18" charset="0"/>
              </a:rPr>
              <a:t>o formalismo </a:t>
            </a:r>
            <a:r>
              <a:rPr lang="pt-BR" sz="1800" dirty="0">
                <a:latin typeface="Baskerville Old Face" panose="02020602080505020303" pitchFamily="18" charset="0"/>
              </a:rPr>
              <a:t>matemático, que dá a sustentação lógica a uma teoria física. De </a:t>
            </a:r>
            <a:r>
              <a:rPr lang="pt-BR" sz="1800" dirty="0" smtClean="0">
                <a:latin typeface="Baskerville Old Face" panose="02020602080505020303" pitchFamily="18" charset="0"/>
              </a:rPr>
              <a:t>um lado</a:t>
            </a:r>
            <a:r>
              <a:rPr lang="pt-BR" sz="1800" dirty="0">
                <a:latin typeface="Baskerville Old Face" panose="02020602080505020303" pitchFamily="18" charset="0"/>
              </a:rPr>
              <a:t>, é preciso encher esse formalismo de significado, de realidade, com todas </a:t>
            </a:r>
            <a:r>
              <a:rPr lang="pt-BR" sz="1800" dirty="0" smtClean="0">
                <a:latin typeface="Baskerville Old Face" panose="02020602080505020303" pitchFamily="18" charset="0"/>
              </a:rPr>
              <a:t>as dificuldades </a:t>
            </a:r>
            <a:r>
              <a:rPr lang="pt-BR" sz="1800" dirty="0">
                <a:latin typeface="Baskerville Old Face" panose="02020602080505020303" pitchFamily="18" charset="0"/>
              </a:rPr>
              <a:t>práticas e filosóficas que isso </a:t>
            </a:r>
            <a:r>
              <a:rPr lang="pt-BR" sz="1800" dirty="0" smtClean="0">
                <a:latin typeface="Baskerville Old Face" panose="02020602080505020303" pitchFamily="18" charset="0"/>
              </a:rPr>
              <a:t>acarreta. </a:t>
            </a:r>
            <a:r>
              <a:rPr lang="pt-BR" sz="1800" dirty="0">
                <a:latin typeface="Baskerville Old Face" panose="02020602080505020303" pitchFamily="18" charset="0"/>
              </a:rPr>
              <a:t>Por outro lado, é comum </a:t>
            </a:r>
            <a:r>
              <a:rPr lang="pt-BR" sz="1800" dirty="0" smtClean="0">
                <a:latin typeface="Baskerville Old Face" panose="02020602080505020303" pitchFamily="18" charset="0"/>
              </a:rPr>
              <a:t>que, fascinados </a:t>
            </a:r>
            <a:r>
              <a:rPr lang="pt-BR" sz="1800" dirty="0">
                <a:latin typeface="Baskerville Old Face" panose="02020602080505020303" pitchFamily="18" charset="0"/>
              </a:rPr>
              <a:t>pela lógica, façamos um esforço para linearizar a forma e o conteúdo </a:t>
            </a:r>
            <a:r>
              <a:rPr lang="pt-BR" sz="1800" dirty="0" smtClean="0">
                <a:latin typeface="Baskerville Old Face" panose="02020602080505020303" pitchFamily="18" charset="0"/>
              </a:rPr>
              <a:t>da Física</a:t>
            </a:r>
            <a:r>
              <a:rPr lang="pt-BR" sz="1800" dirty="0">
                <a:latin typeface="Baskerville Old Face" panose="02020602080505020303" pitchFamily="18" charset="0"/>
              </a:rPr>
              <a:t>, suprimindo as contradições que marcaram o seu desenvolvimento. </a:t>
            </a:r>
            <a:r>
              <a:rPr lang="pt-BR" sz="1800" dirty="0" smtClean="0">
                <a:latin typeface="Baskerville Old Face" panose="02020602080505020303" pitchFamily="18" charset="0"/>
              </a:rPr>
              <a:t>Surge, então</a:t>
            </a:r>
            <a:r>
              <a:rPr lang="pt-BR" sz="1800" dirty="0">
                <a:latin typeface="Baskerville Old Face" panose="02020602080505020303" pitchFamily="18" charset="0"/>
              </a:rPr>
              <a:t>, uma ciência falsamente ascética, sem disputas, sem descontinuidades. Ao </a:t>
            </a:r>
            <a:r>
              <a:rPr lang="pt-BR" sz="1800" dirty="0" smtClean="0">
                <a:latin typeface="Baskerville Old Face" panose="02020602080505020303" pitchFamily="18" charset="0"/>
              </a:rPr>
              <a:t>se basear </a:t>
            </a:r>
            <a:r>
              <a:rPr lang="pt-BR" sz="1800" dirty="0">
                <a:latin typeface="Baskerville Old Face" panose="02020602080505020303" pitchFamily="18" charset="0"/>
              </a:rPr>
              <a:t>na supressão dos sentimentos, ela parece apoiar a repressão destes. </a:t>
            </a:r>
            <a:r>
              <a:rPr lang="pt-BR" sz="1800" dirty="0" smtClean="0">
                <a:latin typeface="Baskerville Old Face" panose="02020602080505020303" pitchFamily="18" charset="0"/>
              </a:rPr>
              <a:t>Essa Física </a:t>
            </a:r>
            <a:r>
              <a:rPr lang="pt-BR" sz="1800" dirty="0">
                <a:latin typeface="Baskerville Old Face" panose="02020602080505020303" pitchFamily="18" charset="0"/>
              </a:rPr>
              <a:t>excessivamente lógica, cristalina e límpida é precisamente falsa: ao </a:t>
            </a:r>
            <a:r>
              <a:rPr lang="pt-BR" sz="1800" dirty="0" smtClean="0">
                <a:latin typeface="Baskerville Old Face" panose="02020602080505020303" pitchFamily="18" charset="0"/>
              </a:rPr>
              <a:t>identificarmos o </a:t>
            </a:r>
            <a:r>
              <a:rPr lang="pt-BR" sz="1800" dirty="0">
                <a:latin typeface="Baskerville Old Face" panose="02020602080505020303" pitchFamily="18" charset="0"/>
              </a:rPr>
              <a:t>processo ao produto, estamos afastando dela os estudantes. A apologia </a:t>
            </a:r>
            <a:r>
              <a:rPr lang="pt-BR" sz="1800" dirty="0" smtClean="0">
                <a:latin typeface="Baskerville Old Face" panose="02020602080505020303" pitchFamily="18" charset="0"/>
              </a:rPr>
              <a:t>da lógica </a:t>
            </a:r>
            <a:r>
              <a:rPr lang="pt-BR" sz="1800" dirty="0">
                <a:latin typeface="Baskerville Old Face" panose="02020602080505020303" pitchFamily="18" charset="0"/>
              </a:rPr>
              <a:t>torna a ciência sobre-humana aos olhos dos estudantes, superior às </a:t>
            </a:r>
            <a:r>
              <a:rPr lang="pt-BR" sz="1800" dirty="0" smtClean="0">
                <a:latin typeface="Baskerville Old Face" panose="02020602080505020303" pitchFamily="18" charset="0"/>
              </a:rPr>
              <a:t>possibilidades dos </a:t>
            </a:r>
            <a:r>
              <a:rPr lang="pt-BR" sz="1800" dirty="0">
                <a:latin typeface="Baskerville Old Face" panose="02020602080505020303" pitchFamily="18" charset="0"/>
              </a:rPr>
              <a:t>mortais</a:t>
            </a:r>
            <a:r>
              <a:rPr lang="pt-BR" sz="1800" dirty="0" smtClean="0">
                <a:latin typeface="Baskerville Old Face" panose="02020602080505020303" pitchFamily="18" charset="0"/>
              </a:rPr>
              <a:t>. (ROBILOTTA, 1988, p. 17). </a:t>
            </a:r>
            <a:endParaRPr lang="pt-BR" sz="18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23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2. Humaniza a matéria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BR" dirty="0">
                <a:latin typeface="Baskerville Old Face" panose="02020602080505020303" pitchFamily="18" charset="0"/>
              </a:rPr>
              <a:t>As ideias e os acontecimentos do passado são organizados </a:t>
            </a:r>
            <a:r>
              <a:rPr lang="pt-BR" dirty="0" smtClean="0">
                <a:latin typeface="Baskerville Old Face" panose="02020602080505020303" pitchFamily="18" charset="0"/>
              </a:rPr>
              <a:t>como se </a:t>
            </a:r>
            <a:r>
              <a:rPr lang="pt-BR" dirty="0">
                <a:latin typeface="Baskerville Old Face" panose="02020602080505020303" pitchFamily="18" charset="0"/>
              </a:rPr>
              <a:t>o desenvolvimento da ciência seguisse etapas encadeadas logicamente, </a:t>
            </a:r>
            <a:r>
              <a:rPr lang="pt-BR" dirty="0" smtClean="0">
                <a:latin typeface="Baskerville Old Face" panose="02020602080505020303" pitchFamily="18" charset="0"/>
              </a:rPr>
              <a:t>cujo resultado </a:t>
            </a:r>
            <a:r>
              <a:rPr lang="pt-BR" dirty="0">
                <a:latin typeface="Baskerville Old Face" panose="02020602080505020303" pitchFamily="18" charset="0"/>
              </a:rPr>
              <a:t>final seria fatalmente encontrado. Geralmente, esse tipo de </a:t>
            </a:r>
            <a:r>
              <a:rPr lang="pt-BR" dirty="0" smtClean="0">
                <a:latin typeface="Baskerville Old Face" panose="02020602080505020303" pitchFamily="18" charset="0"/>
              </a:rPr>
              <a:t>anacronismo faz </a:t>
            </a:r>
            <a:r>
              <a:rPr lang="pt-BR" dirty="0">
                <a:latin typeface="Baskerville Old Face" panose="02020602080505020303" pitchFamily="18" charset="0"/>
              </a:rPr>
              <a:t>parecer que existe uma receita infalível para produzir a ciência: basta que </a:t>
            </a:r>
            <a:r>
              <a:rPr lang="pt-BR" dirty="0" smtClean="0">
                <a:latin typeface="Baskerville Old Face" panose="02020602080505020303" pitchFamily="18" charset="0"/>
              </a:rPr>
              <a:t>um gênio </a:t>
            </a:r>
            <a:r>
              <a:rPr lang="pt-BR" dirty="0">
                <a:latin typeface="Baskerville Old Face" panose="02020602080505020303" pitchFamily="18" charset="0"/>
              </a:rPr>
              <a:t>excepcional siga consistentemente as etapas de um método científico </a:t>
            </a:r>
            <a:r>
              <a:rPr lang="pt-BR" dirty="0" smtClean="0">
                <a:latin typeface="Baskerville Old Face" panose="02020602080505020303" pitchFamily="18" charset="0"/>
              </a:rPr>
              <a:t>universal exato</a:t>
            </a:r>
            <a:r>
              <a:rPr lang="pt-BR" dirty="0">
                <a:latin typeface="Baskerville Old Face" panose="02020602080505020303" pitchFamily="18" charset="0"/>
              </a:rPr>
              <a:t>, certeiro e </a:t>
            </a:r>
            <a:r>
              <a:rPr lang="pt-BR" dirty="0" smtClean="0">
                <a:latin typeface="Baskerville Old Face" panose="02020602080505020303" pitchFamily="18" charset="0"/>
              </a:rPr>
              <a:t>único (FORATO </a:t>
            </a:r>
            <a:r>
              <a:rPr lang="pt-BR" i="1" dirty="0" smtClean="0">
                <a:latin typeface="Baskerville Old Face" panose="02020602080505020303" pitchFamily="18" charset="0"/>
              </a:rPr>
              <a:t>et al, </a:t>
            </a:r>
            <a:r>
              <a:rPr lang="pt-BR" dirty="0" smtClean="0">
                <a:latin typeface="Baskerville Old Face" panose="02020602080505020303" pitchFamily="18" charset="0"/>
              </a:rPr>
              <a:t>2011, p.38).</a:t>
            </a:r>
            <a:endParaRPr lang="pt-BR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04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3. Promove uma compreensão melhor dos conceitos científicos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BR" dirty="0">
                <a:latin typeface="Baskerville Old Face" panose="02020602080505020303" pitchFamily="18" charset="0"/>
              </a:rPr>
              <a:t>No ensino da Física, um papel possível para a história seria o de </a:t>
            </a:r>
            <a:r>
              <a:rPr lang="pt-BR" dirty="0" smtClean="0">
                <a:latin typeface="Baskerville Old Face" panose="02020602080505020303" pitchFamily="18" charset="0"/>
              </a:rPr>
              <a:t>constituí-la </a:t>
            </a:r>
            <a:r>
              <a:rPr lang="pt-BR" dirty="0">
                <a:latin typeface="Baskerville Old Face" panose="02020602080505020303" pitchFamily="18" charset="0"/>
              </a:rPr>
              <a:t>como uma fonte de visões alternativas do universo, passíveis de serem </a:t>
            </a:r>
            <a:r>
              <a:rPr lang="pt-BR" dirty="0" smtClean="0">
                <a:latin typeface="Baskerville Old Face" panose="02020602080505020303" pitchFamily="18" charset="0"/>
              </a:rPr>
              <a:t>contrastadas com </a:t>
            </a:r>
            <a:r>
              <a:rPr lang="pt-BR" dirty="0">
                <a:latin typeface="Baskerville Old Face" panose="02020602080505020303" pitchFamily="18" charset="0"/>
              </a:rPr>
              <a:t>a versão oficial, ensinada nas escolas. O reconhecimento da </a:t>
            </a:r>
            <a:r>
              <a:rPr lang="pt-BR" dirty="0" smtClean="0">
                <a:latin typeface="Baskerville Old Face" panose="02020602080505020303" pitchFamily="18" charset="0"/>
              </a:rPr>
              <a:t>existência de </a:t>
            </a:r>
            <a:r>
              <a:rPr lang="pt-BR" dirty="0">
                <a:latin typeface="Baskerville Old Face" panose="02020602080505020303" pitchFamily="18" charset="0"/>
              </a:rPr>
              <a:t>soluções alternativas a um dado problema promove o desenvolvimento </a:t>
            </a:r>
            <a:r>
              <a:rPr lang="pt-BR" dirty="0" smtClean="0">
                <a:latin typeface="Baskerville Old Face" panose="02020602080505020303" pitchFamily="18" charset="0"/>
              </a:rPr>
              <a:t>de </a:t>
            </a:r>
            <a:r>
              <a:rPr lang="pt-BR" dirty="0">
                <a:latin typeface="Baskerville Old Face" panose="02020602080505020303" pitchFamily="18" charset="0"/>
              </a:rPr>
              <a:t>uma postura crítica, porque leva a pessoa a optar. Para optar, é preciso haver critérios</a:t>
            </a:r>
            <a:r>
              <a:rPr lang="pt-BR" dirty="0" smtClean="0">
                <a:latin typeface="Baskerville Old Face" panose="02020602080505020303" pitchFamily="18" charset="0"/>
              </a:rPr>
              <a:t>. A </a:t>
            </a:r>
            <a:r>
              <a:rPr lang="pt-BR" dirty="0">
                <a:latin typeface="Baskerville Old Face" panose="02020602080505020303" pitchFamily="18" charset="0"/>
              </a:rPr>
              <a:t>não unicidade de critérios leva cada um a se posicionar, forçando uma </a:t>
            </a:r>
            <a:r>
              <a:rPr lang="pt-BR" dirty="0" smtClean="0">
                <a:latin typeface="Baskerville Old Face" panose="02020602080505020303" pitchFamily="18" charset="0"/>
              </a:rPr>
              <a:t>postura menos </a:t>
            </a:r>
            <a:r>
              <a:rPr lang="pt-BR" dirty="0">
                <a:latin typeface="Baskerville Old Face" panose="02020602080505020303" pitchFamily="18" charset="0"/>
              </a:rPr>
              <a:t>passiva frente ao </a:t>
            </a:r>
            <a:r>
              <a:rPr lang="pt-BR" dirty="0" smtClean="0">
                <a:latin typeface="Baskerville Old Face" panose="02020602080505020303" pitchFamily="18" charset="0"/>
              </a:rPr>
              <a:t>conhecimento. (ROBILOTTA, 1988, p. 17-18).</a:t>
            </a:r>
            <a:endParaRPr lang="pt-BR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86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4. Há um valor intrínseco em se compreender certos episódios históricos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BR" dirty="0">
                <a:latin typeface="Baskerville Old Face" panose="02020602080505020303" pitchFamily="18" charset="0"/>
              </a:rPr>
              <a:t>No momento em que a humanidade comemora, com tristeza, os 60 anos dos </a:t>
            </a:r>
            <a:r>
              <a:rPr lang="pt-BR" dirty="0" smtClean="0">
                <a:latin typeface="Baskerville Old Face" panose="02020602080505020303" pitchFamily="18" charset="0"/>
              </a:rPr>
              <a:t>bombardeios </a:t>
            </a:r>
            <a:r>
              <a:rPr lang="pt-BR" dirty="0">
                <a:latin typeface="Baskerville Old Face" panose="02020602080505020303" pitchFamily="18" charset="0"/>
              </a:rPr>
              <a:t>atômicos de Hiroshima e Nagasaki, é conveniente recordar as circunstâncias </a:t>
            </a:r>
            <a:r>
              <a:rPr lang="pt-BR" dirty="0" smtClean="0">
                <a:latin typeface="Baskerville Old Face" panose="02020602080505020303" pitchFamily="18" charset="0"/>
              </a:rPr>
              <a:t>que precederam </a:t>
            </a:r>
            <a:r>
              <a:rPr lang="pt-BR" dirty="0">
                <a:latin typeface="Baskerville Old Face" panose="02020602080505020303" pitchFamily="18" charset="0"/>
              </a:rPr>
              <a:t>esses ataques e culminaram nos dois trágicos eventos.</a:t>
            </a:r>
          </a:p>
          <a:p>
            <a:pPr algn="just">
              <a:lnSpc>
                <a:spcPct val="150000"/>
              </a:lnSpc>
            </a:pPr>
            <a:r>
              <a:rPr lang="pt-BR" dirty="0">
                <a:latin typeface="Baskerville Old Face" panose="02020602080505020303" pitchFamily="18" charset="0"/>
              </a:rPr>
              <a:t>O emprego das armas nucleares tornou-se necessário – segundo as fontes </a:t>
            </a:r>
            <a:r>
              <a:rPr lang="pt-BR" dirty="0" smtClean="0">
                <a:latin typeface="Baskerville Old Face" panose="02020602080505020303" pitchFamily="18" charset="0"/>
              </a:rPr>
              <a:t>oficiais </a:t>
            </a:r>
            <a:r>
              <a:rPr lang="pt-BR" dirty="0">
                <a:latin typeface="Baskerville Old Face" panose="02020602080505020303" pitchFamily="18" charset="0"/>
              </a:rPr>
              <a:t>norte-americanas – pois visava interromper a guerra e salvar a vida de </a:t>
            </a:r>
            <a:r>
              <a:rPr lang="pt-BR" dirty="0" smtClean="0">
                <a:latin typeface="Baskerville Old Face" panose="02020602080505020303" pitchFamily="18" charset="0"/>
              </a:rPr>
              <a:t>centenas de </a:t>
            </a:r>
            <a:r>
              <a:rPr lang="pt-BR" dirty="0">
                <a:latin typeface="Baskerville Old Face" panose="02020602080505020303" pitchFamily="18" charset="0"/>
              </a:rPr>
              <a:t>milhares de soldados. Estudos recentes desmentem essa tese e revelam que a </a:t>
            </a:r>
            <a:r>
              <a:rPr lang="pt-BR" dirty="0" smtClean="0">
                <a:latin typeface="Baskerville Old Face" panose="02020602080505020303" pitchFamily="18" charset="0"/>
              </a:rPr>
              <a:t>destruição </a:t>
            </a:r>
            <a:r>
              <a:rPr lang="pt-BR" dirty="0">
                <a:latin typeface="Baskerville Old Face" panose="02020602080505020303" pitchFamily="18" charset="0"/>
              </a:rPr>
              <a:t>tinha por objetivo impressionar os soviéticos, impedindo o avanço de suas </a:t>
            </a:r>
            <a:r>
              <a:rPr lang="pt-BR" dirty="0" smtClean="0">
                <a:latin typeface="Baskerville Old Face" panose="02020602080505020303" pitchFamily="18" charset="0"/>
              </a:rPr>
              <a:t>tropas </a:t>
            </a:r>
            <a:r>
              <a:rPr lang="pt-BR" dirty="0">
                <a:latin typeface="Baskerville Old Face" panose="02020602080505020303" pitchFamily="18" charset="0"/>
              </a:rPr>
              <a:t>e marcando, na realidade, o início da guerra </a:t>
            </a:r>
            <a:r>
              <a:rPr lang="pt-BR" dirty="0" smtClean="0">
                <a:latin typeface="Baskerville Old Face" panose="02020602080505020303" pitchFamily="18" charset="0"/>
              </a:rPr>
              <a:t>fria. (MOURÃO, 2006, p. 683).</a:t>
            </a:r>
            <a:endParaRPr lang="pt-BR" dirty="0">
              <a:latin typeface="Baskerville Old Face" panose="02020602080505020303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684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5. Demonstra que a ciência é instável e mutável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BR" dirty="0" smtClean="0">
                <a:latin typeface="Baskerville Old Face" panose="02020602080505020303" pitchFamily="18" charset="0"/>
              </a:rPr>
              <a:t>Existem </a:t>
            </a:r>
            <a:r>
              <a:rPr lang="pt-BR" dirty="0">
                <a:latin typeface="Baskerville Old Face" panose="02020602080505020303" pitchFamily="18" charset="0"/>
              </a:rPr>
              <a:t>tarefas urgentes que precisam ser enfrentadas para que o </a:t>
            </a:r>
            <a:r>
              <a:rPr lang="pt-BR" dirty="0" smtClean="0">
                <a:latin typeface="Baskerville Old Face" panose="02020602080505020303" pitchFamily="18" charset="0"/>
              </a:rPr>
              <a:t>ensino da </a:t>
            </a:r>
            <a:r>
              <a:rPr lang="pt-BR" dirty="0">
                <a:latin typeface="Baskerville Old Face" panose="02020602080505020303" pitchFamily="18" charset="0"/>
              </a:rPr>
              <a:t>Física possa ser melhorado. Entre elas, e ao nosso alcance, está a </a:t>
            </a:r>
            <a:r>
              <a:rPr lang="pt-BR" dirty="0" smtClean="0">
                <a:latin typeface="Baskerville Old Face" panose="02020602080505020303" pitchFamily="18" charset="0"/>
              </a:rPr>
              <a:t>necessidade de </a:t>
            </a:r>
            <a:r>
              <a:rPr lang="pt-BR" dirty="0">
                <a:latin typeface="Baskerville Old Face" panose="02020602080505020303" pitchFamily="18" charset="0"/>
              </a:rPr>
              <a:t>se recuperar a noção de que a Física é um processo onde o confronto de </a:t>
            </a:r>
            <a:r>
              <a:rPr lang="pt-BR" dirty="0" smtClean="0">
                <a:latin typeface="Baskerville Old Face" panose="02020602080505020303" pitchFamily="18" charset="0"/>
              </a:rPr>
              <a:t>ideias está </a:t>
            </a:r>
            <a:r>
              <a:rPr lang="pt-BR" dirty="0">
                <a:latin typeface="Baskerville Old Face" panose="02020602080505020303" pitchFamily="18" charset="0"/>
              </a:rPr>
              <a:t>sempre presente. É nesse sentido que o estudo da história da Física e da </a:t>
            </a:r>
            <a:r>
              <a:rPr lang="pt-BR" dirty="0" smtClean="0">
                <a:latin typeface="Baskerville Old Face" panose="02020602080505020303" pitchFamily="18" charset="0"/>
              </a:rPr>
              <a:t>sua epistemologia </a:t>
            </a:r>
            <a:r>
              <a:rPr lang="pt-BR" dirty="0">
                <a:latin typeface="Baskerville Old Face" panose="02020602080505020303" pitchFamily="18" charset="0"/>
              </a:rPr>
              <a:t>são mais do que prementes; no estudo combinado dessas duas </a:t>
            </a:r>
            <a:r>
              <a:rPr lang="pt-BR" dirty="0" smtClean="0">
                <a:latin typeface="Baskerville Old Face" panose="02020602080505020303" pitchFamily="18" charset="0"/>
              </a:rPr>
              <a:t>disciplinas repousa </a:t>
            </a:r>
            <a:r>
              <a:rPr lang="pt-BR" dirty="0">
                <a:latin typeface="Baskerville Old Face" panose="02020602080505020303" pitchFamily="18" charset="0"/>
              </a:rPr>
              <a:t>a possibilidade de se compreender o processo de construção </a:t>
            </a:r>
            <a:r>
              <a:rPr lang="pt-BR" dirty="0" smtClean="0">
                <a:latin typeface="Baskerville Old Face" panose="02020602080505020303" pitchFamily="18" charset="0"/>
              </a:rPr>
              <a:t>do conhecimento. (ROBILOTTA, 1988, p. 17).</a:t>
            </a:r>
            <a:endParaRPr lang="pt-BR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59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iva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65</TotalTime>
  <Words>1441</Words>
  <Application>Microsoft Office PowerPoint</Application>
  <PresentationFormat>Widescreen</PresentationFormat>
  <Paragraphs>55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Baskerville Old Face</vt:lpstr>
      <vt:lpstr>Calibri</vt:lpstr>
      <vt:lpstr>Calibri Light</vt:lpstr>
      <vt:lpstr>Wingdings</vt:lpstr>
      <vt:lpstr>Retrospectiva</vt:lpstr>
      <vt:lpstr>A importância da história das ciências no ensino de Física</vt:lpstr>
      <vt:lpstr>Parâmetros curriculares nacionais</vt:lpstr>
      <vt:lpstr>Exemplo de uma sequência didática</vt:lpstr>
      <vt:lpstr>Por que utilizar a história da ciência?</vt:lpstr>
      <vt:lpstr>1. Motiva e atrai os alunos</vt:lpstr>
      <vt:lpstr>2. Humaniza a matéria</vt:lpstr>
      <vt:lpstr>3. Promove uma compreensão melhor dos conceitos científicos</vt:lpstr>
      <vt:lpstr>4. Há um valor intrínseco em se compreender certos episódios históricos</vt:lpstr>
      <vt:lpstr>5. Demonstra que a ciência é instável e mutável</vt:lpstr>
      <vt:lpstr>6. Transformações que se opõe a uma ideologia cientificista</vt:lpstr>
      <vt:lpstr>7. Compreensão mais profícua do método científico</vt:lpstr>
      <vt:lpstr>História da Ciência e Formação de Professores</vt:lpstr>
      <vt:lpstr>Referências bibliográficas</vt:lpstr>
      <vt:lpstr>Referências bibliográficas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importância da história das ciências no ensino de Física</dc:title>
  <dc:creator>Victor Carvalho</dc:creator>
  <cp:lastModifiedBy>Victor Carvalho</cp:lastModifiedBy>
  <cp:revision>61</cp:revision>
  <dcterms:created xsi:type="dcterms:W3CDTF">2017-03-31T00:24:02Z</dcterms:created>
  <dcterms:modified xsi:type="dcterms:W3CDTF">2017-04-03T09:39:33Z</dcterms:modified>
</cp:coreProperties>
</file>