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2785225"/>
            <a:ext cx="8144134" cy="1373070"/>
          </a:xfrm>
        </p:spPr>
        <p:txBody>
          <a:bodyPr/>
          <a:lstStyle/>
          <a:p>
            <a:r>
              <a:rPr lang="pt-BR" b="1" dirty="0"/>
              <a:t>Tipos de Pesquisa e Métodos de Pesquisa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1990" y="4793284"/>
            <a:ext cx="8144134" cy="1117687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Profa. Dra. Debora Cordeiro Braga </a:t>
            </a:r>
          </a:p>
          <a:p>
            <a:r>
              <a:rPr lang="pt-BR" sz="24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2020</a:t>
            </a:r>
            <a:endParaRPr lang="pt-BR" sz="2400" b="1" dirty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222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Tipo de Pesquisa Científica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2176530"/>
            <a:ext cx="11526592" cy="468147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effectLst/>
              </a:rPr>
              <a:t>Baseada na lógica, razão e análise sistematizada. Podendo ser reproduzida. </a:t>
            </a:r>
          </a:p>
          <a:p>
            <a:endParaRPr lang="pt-BR" sz="900" b="1" dirty="0" smtClean="0">
              <a:solidFill>
                <a:schemeClr val="bg1"/>
              </a:solidFill>
              <a:effectLst/>
            </a:endParaRPr>
          </a:p>
          <a:p>
            <a:r>
              <a:rPr lang="pt-BR" sz="3200" b="1" dirty="0" smtClean="0">
                <a:solidFill>
                  <a:schemeClr val="bg1"/>
                </a:solidFill>
                <a:effectLst/>
              </a:rPr>
              <a:t>Descritiva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investigar, descrever o objeto, o fenômeno</a:t>
            </a:r>
          </a:p>
          <a:p>
            <a:pPr lvl="1"/>
            <a:r>
              <a:rPr lang="pt-BR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Exploratória </a:t>
            </a:r>
            <a:r>
              <a:rPr lang="pt-BR" sz="2800" b="1" dirty="0" smtClean="0">
                <a:solidFill>
                  <a:schemeClr val="bg1"/>
                </a:solidFill>
                <a:effectLst/>
              </a:rPr>
              <a:t>– </a:t>
            </a:r>
            <a:r>
              <a:rPr lang="pt-BR" sz="2800" dirty="0" smtClean="0">
                <a:solidFill>
                  <a:schemeClr val="bg1"/>
                </a:solidFill>
                <a:effectLst/>
              </a:rPr>
              <a:t>descobrir, descrever, mapear.</a:t>
            </a:r>
          </a:p>
          <a:p>
            <a:r>
              <a:rPr lang="pt-BR" sz="3200" b="1" dirty="0" smtClean="0">
                <a:solidFill>
                  <a:schemeClr val="bg1"/>
                </a:solidFill>
                <a:effectLst/>
              </a:rPr>
              <a:t>Explicativa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explicar como e porque o fenômeno acontece e possibilita previsões</a:t>
            </a:r>
          </a:p>
          <a:p>
            <a:r>
              <a:rPr lang="pt-BR" sz="3200" b="1" dirty="0" smtClean="0">
                <a:solidFill>
                  <a:schemeClr val="bg1"/>
                </a:solidFill>
                <a:effectLst/>
              </a:rPr>
              <a:t>Avaliativa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avaliar políticas e programas </a:t>
            </a:r>
          </a:p>
          <a:p>
            <a:pPr lvl="1"/>
            <a:r>
              <a:rPr lang="pt-BR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Analítica</a:t>
            </a:r>
            <a:r>
              <a:rPr lang="pt-BR" sz="2800" b="1" dirty="0" smtClean="0">
                <a:solidFill>
                  <a:schemeClr val="bg1"/>
                </a:solidFill>
                <a:effectLst/>
              </a:rPr>
              <a:t> –</a:t>
            </a:r>
            <a:r>
              <a:rPr lang="pt-BR" sz="2800" dirty="0" smtClean="0">
                <a:solidFill>
                  <a:schemeClr val="bg1"/>
                </a:solidFill>
                <a:effectLst/>
              </a:rPr>
              <a:t> conferir, medir, aferir.</a:t>
            </a:r>
            <a:endParaRPr lang="pt-BR" sz="2800" dirty="0">
              <a:solidFill>
                <a:schemeClr val="bg1"/>
              </a:solidFill>
              <a:effectLst/>
            </a:endParaRPr>
          </a:p>
          <a:p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98451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807634" cy="359931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Teórica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conceitual e genérica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Aplicada -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prática e específica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28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Empírica</a:t>
            </a:r>
            <a:r>
              <a:rPr lang="pt-BR" sz="2800" dirty="0" smtClean="0">
                <a:solidFill>
                  <a:schemeClr val="bg1"/>
                </a:solidFill>
                <a:effectLst/>
              </a:rPr>
              <a:t> – pressupõe coleta de dados, alimentada </a:t>
            </a:r>
            <a:r>
              <a:rPr lang="pt-BR" sz="2800" dirty="0">
                <a:solidFill>
                  <a:schemeClr val="bg1"/>
                </a:solidFill>
                <a:effectLst/>
              </a:rPr>
              <a:t>por informações do mundo real.</a:t>
            </a:r>
          </a:p>
          <a:p>
            <a:pPr lvl="1"/>
            <a:endParaRPr lang="pt-BR" sz="2800" dirty="0">
              <a:solidFill>
                <a:schemeClr val="bg1"/>
              </a:solidFill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04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 de Dados e de Fontes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498501"/>
            <a:ext cx="10601572" cy="34376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Primários </a:t>
            </a:r>
            <a:r>
              <a:rPr lang="pt-BR" sz="3200" b="1" dirty="0">
                <a:solidFill>
                  <a:schemeClr val="bg1"/>
                </a:solidFill>
                <a:effectLst/>
              </a:rPr>
              <a:t>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pesquisador é o primeiro usuário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fonte direta e indireta</a:t>
            </a:r>
            <a:endParaRPr lang="pt-BR" sz="3200" b="1" dirty="0">
              <a:solidFill>
                <a:schemeClr val="tx2">
                  <a:lumMod val="25000"/>
                </a:schemeClr>
              </a:solidFill>
              <a:effectLst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Secundários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pesquisador usa dados já existentes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fonte indireta </a:t>
            </a:r>
            <a:endParaRPr lang="pt-BR" sz="3200" b="1" dirty="0">
              <a:solidFill>
                <a:schemeClr val="tx2">
                  <a:lumMod val="25000"/>
                </a:schemeClr>
              </a:solidFill>
              <a:effectLst/>
            </a:endParaRP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6242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Etapas da pesquisa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10872028" cy="4141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Gabinete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tudo que é feito dentro de um escritório (busca e análise bibliográfica e documental, construção de instrumentos de pesquisa, tabulação e sistematização de dados).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Campo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tudo que é coletado empiricamente (entrevistas, questionários, observação, reunião de informações, </a:t>
            </a:r>
            <a:r>
              <a:rPr lang="pt-BR" sz="3200" i="1" dirty="0" err="1" smtClean="0">
                <a:solidFill>
                  <a:schemeClr val="bg1"/>
                </a:solidFill>
                <a:effectLst/>
              </a:rPr>
              <a:t>focus</a:t>
            </a:r>
            <a:r>
              <a:rPr lang="pt-BR" sz="3200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pt-BR" sz="3200" i="1" dirty="0" err="1" smtClean="0">
                <a:solidFill>
                  <a:schemeClr val="bg1"/>
                </a:solidFill>
                <a:effectLst/>
              </a:rPr>
              <a:t>group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).</a:t>
            </a:r>
          </a:p>
          <a:p>
            <a:endParaRPr lang="pt-BR" sz="32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908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Métodos </a:t>
            </a:r>
            <a:r>
              <a:rPr lang="pt-BR" sz="4000" smtClean="0"/>
              <a:t>de pesquisa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183" y="2034862"/>
            <a:ext cx="11771290" cy="468790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Quantitativo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envolve análise estatística, baseia-se em evidências numéricas para tirar conclusões ou testar hipóteses. Usa modelos matemáticos.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2800" b="1" dirty="0" err="1" smtClean="0">
                <a:solidFill>
                  <a:schemeClr val="tx2">
                    <a:lumMod val="25000"/>
                  </a:schemeClr>
                </a:solidFill>
                <a:effectLst/>
              </a:rPr>
              <a:t>Qui</a:t>
            </a:r>
            <a:r>
              <a:rPr lang="pt-BR" sz="28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-quadrado, teste </a:t>
            </a:r>
            <a:r>
              <a:rPr lang="pt-BR" sz="2800" b="1" i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t</a:t>
            </a:r>
            <a:r>
              <a:rPr lang="pt-BR" sz="28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, análise de variância, correlação e regressão.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3200" b="1" dirty="0" smtClean="0">
                <a:solidFill>
                  <a:schemeClr val="bg1"/>
                </a:solidFill>
                <a:effectLst/>
              </a:rPr>
              <a:t>Qualitativo – </a:t>
            </a:r>
            <a:r>
              <a:rPr lang="pt-BR" sz="3200" dirty="0" smtClean="0">
                <a:solidFill>
                  <a:schemeClr val="bg1"/>
                </a:solidFill>
                <a:effectLst/>
              </a:rPr>
              <a:t>envolve análises fenomenológicas, baseia-se na qualidade das informações. Dados qualitativos podem ser apresentados de forma numérica. Usa constructos teóricos.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28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Análise de conteúdo, análise de discurso, Escala Likert, SERVQUAL.</a:t>
            </a:r>
            <a:endParaRPr lang="pt-BR" sz="2800" b="1" dirty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218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Principal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effectLst/>
              </a:rPr>
              <a:t>VEAL, A. A metodologia da pesquisa em lazer e turismo. São Paulo: Aleph, 2011.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4526707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350</TotalTime>
  <Words>280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Berlim</vt:lpstr>
      <vt:lpstr>Tipos de Pesquisa e Métodos de Pesquisa </vt:lpstr>
      <vt:lpstr>Tipo de Pesquisa Científica</vt:lpstr>
      <vt:lpstr>Abordagem da pesquisa</vt:lpstr>
      <vt:lpstr>Tipo de Dados e de Fontes</vt:lpstr>
      <vt:lpstr>Etapas da pesquisa</vt:lpstr>
      <vt:lpstr>Métodos de pesquisa</vt:lpstr>
      <vt:lpstr>Referência Principal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Pesquisa e Métodos de Pesquisa</dc:title>
  <dc:creator>Avaliador</dc:creator>
  <cp:lastModifiedBy>Avaliador</cp:lastModifiedBy>
  <cp:revision>31</cp:revision>
  <dcterms:created xsi:type="dcterms:W3CDTF">2020-08-24T20:04:40Z</dcterms:created>
  <dcterms:modified xsi:type="dcterms:W3CDTF">2023-08-22T16:20:10Z</dcterms:modified>
</cp:coreProperties>
</file>