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0" r:id="rId1"/>
  </p:sldMasterIdLst>
  <p:notesMasterIdLst>
    <p:notesMasterId r:id="rId41"/>
  </p:notesMasterIdLst>
  <p:sldIdLst>
    <p:sldId id="256" r:id="rId2"/>
    <p:sldId id="258" r:id="rId3"/>
    <p:sldId id="259" r:id="rId4"/>
    <p:sldId id="283" r:id="rId5"/>
    <p:sldId id="284" r:id="rId6"/>
    <p:sldId id="285" r:id="rId7"/>
    <p:sldId id="269" r:id="rId8"/>
    <p:sldId id="286" r:id="rId9"/>
    <p:sldId id="291" r:id="rId10"/>
    <p:sldId id="292" r:id="rId11"/>
    <p:sldId id="287" r:id="rId12"/>
    <p:sldId id="288" r:id="rId13"/>
    <p:sldId id="289" r:id="rId14"/>
    <p:sldId id="290" r:id="rId15"/>
    <p:sldId id="294" r:id="rId16"/>
    <p:sldId id="293" r:id="rId17"/>
    <p:sldId id="297" r:id="rId18"/>
    <p:sldId id="270" r:id="rId19"/>
    <p:sldId id="295" r:id="rId20"/>
    <p:sldId id="299" r:id="rId21"/>
    <p:sldId id="260" r:id="rId22"/>
    <p:sldId id="296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298" r:id="rId37"/>
    <p:sldId id="313" r:id="rId38"/>
    <p:sldId id="314" r:id="rId39"/>
    <p:sldId id="278" r:id="rId40"/>
  </p:sldIdLst>
  <p:sldSz cx="9144000" cy="5143500" type="screen16x9"/>
  <p:notesSz cx="6858000" cy="9144000"/>
  <p:embeddedFontLst>
    <p:embeddedFont>
      <p:font typeface="Poppins" pitchFamily="2" charset="77"/>
      <p:regular r:id="rId42"/>
      <p:bold r:id="rId43"/>
      <p:italic r:id="rId44"/>
      <p:boldItalic r:id="rId45"/>
    </p:embeddedFont>
    <p:embeddedFont>
      <p:font typeface="Poppins Light" pitchFamily="2" charset="77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D4073D1-17D7-47A7-8363-596022596568}">
  <a:tblStyle styleId="{ED4073D1-17D7-47A7-8363-5960225965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93"/>
    <p:restoredTop sz="94684"/>
  </p:normalViewPr>
  <p:slideViewPr>
    <p:cSldViewPr snapToGrid="0" snapToObjects="1">
      <p:cViewPr varScale="1">
        <p:scale>
          <a:sx n="203" d="100"/>
          <a:sy n="203" d="100"/>
        </p:scale>
        <p:origin x="192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295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http://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www.scielo.br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scielo.php?script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sci_arttext&amp;pid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=S1413-81232016001003061&amp;lng=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pt&amp;nrm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iso&amp;tlng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=pt#B9</a:t>
            </a: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Site</a:t>
            </a: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6598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http://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www.scielo.br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scielo.php?script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sci_arttext&amp;pid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=S1413-81232016001003061&amp;lng=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pt&amp;nrm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iso&amp;tlng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=pt#B9</a:t>
            </a: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Site</a:t>
            </a: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0128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9913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219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9321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456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0570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92400" y="-407850"/>
            <a:ext cx="5959200" cy="5959200"/>
          </a:xfrm>
          <a:prstGeom prst="ellipse">
            <a:avLst/>
          </a:prstGeom>
          <a:solidFill>
            <a:srgbClr val="000000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01210" y="175873"/>
            <a:ext cx="2451351" cy="2451351"/>
            <a:chOff x="6680825" y="2549350"/>
            <a:chExt cx="1539600" cy="1539600"/>
          </a:xfrm>
        </p:grpSpPr>
        <p:sp>
          <p:nvSpPr>
            <p:cNvPr id="12" name="Google Shape;12;p2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427669" y="2502633"/>
            <a:ext cx="2324700" cy="2324700"/>
            <a:chOff x="-474900" y="321200"/>
            <a:chExt cx="2324700" cy="2324700"/>
          </a:xfrm>
        </p:grpSpPr>
        <p:sp>
          <p:nvSpPr>
            <p:cNvPr id="16" name="Google Shape;16;p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11600" y="1991850"/>
            <a:ext cx="4720800" cy="1159800"/>
          </a:xfrm>
          <a:prstGeom prst="rect">
            <a:avLst/>
          </a:prstGeom>
          <a:effectLst>
            <a:outerShdw blurRad="857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000000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1592400" y="-407850"/>
            <a:ext cx="5959200" cy="5959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>
            <a:off x="6427669" y="2502633"/>
            <a:ext cx="2324700" cy="2324700"/>
            <a:chOff x="-474900" y="321200"/>
            <a:chExt cx="2324700" cy="2324700"/>
          </a:xfrm>
        </p:grpSpPr>
        <p:sp>
          <p:nvSpPr>
            <p:cNvPr id="24" name="Google Shape;24;p3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2569800" y="2236800"/>
            <a:ext cx="4004400" cy="956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569800" y="3188701"/>
            <a:ext cx="400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>
            <a:off x="764825" y="439375"/>
            <a:ext cx="1924500" cy="1924500"/>
            <a:chOff x="6680825" y="2549350"/>
            <a:chExt cx="1539600" cy="1539600"/>
          </a:xfrm>
        </p:grpSpPr>
        <p:sp>
          <p:nvSpPr>
            <p:cNvPr id="31" name="Google Shape;31;p3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18844" y="502333"/>
            <a:ext cx="2324700" cy="2324700"/>
            <a:chOff x="-474900" y="321200"/>
            <a:chExt cx="2324700" cy="2324700"/>
          </a:xfrm>
        </p:grpSpPr>
        <p:sp>
          <p:nvSpPr>
            <p:cNvPr id="36" name="Google Shape;36;p4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4"/>
          <p:cNvSpPr/>
          <p:nvPr/>
        </p:nvSpPr>
        <p:spPr>
          <a:xfrm>
            <a:off x="1794525" y="-407900"/>
            <a:ext cx="5959200" cy="59592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1"/>
          </p:nvPr>
        </p:nvSpPr>
        <p:spPr>
          <a:xfrm>
            <a:off x="2385525" y="1310550"/>
            <a:ext cx="4777200" cy="3265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 rtl="0">
              <a:spcBef>
                <a:spcPts val="600"/>
              </a:spcBef>
              <a:spcAft>
                <a:spcPts val="0"/>
              </a:spcAft>
              <a:buSzPts val="2600"/>
              <a:buFont typeface="Poppins"/>
              <a:buChar char="￮"/>
              <a:defRPr sz="2600" b="1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sz="2600" b="1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sz="2600" b="1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sz="2600" b="1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sz="2600" b="1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sz="2600" b="1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sz="2600" b="1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sz="2600" b="1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sz="26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/>
          <p:nvPr/>
        </p:nvSpPr>
        <p:spPr>
          <a:xfrm>
            <a:off x="1599200" y="1326625"/>
            <a:ext cx="7641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latin typeface="Poppins"/>
                <a:ea typeface="Poppins"/>
                <a:cs typeface="Poppins"/>
                <a:sym typeface="Poppins"/>
              </a:rPr>
              <a:t>“</a:t>
            </a:r>
            <a:endParaRPr sz="72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" name="Google Shape;44;p4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5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48" name="Google Shape;48;p5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￮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56" name="Google Shape;56;p5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7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71" name="Google Shape;71;p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7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2"/>
          </p:nvPr>
        </p:nvSpPr>
        <p:spPr>
          <a:xfrm>
            <a:off x="3440857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80" name="Google Shape;80;p7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8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84" name="Google Shape;84;p8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8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14853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￮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body" idx="2"/>
          </p:nvPr>
        </p:nvSpPr>
        <p:spPr>
          <a:xfrm>
            <a:off x="2630936" y="1958050"/>
            <a:ext cx="14853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￮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3"/>
          </p:nvPr>
        </p:nvSpPr>
        <p:spPr>
          <a:xfrm>
            <a:off x="4192246" y="1958050"/>
            <a:ext cx="14853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￮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8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9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98" name="Google Shape;98;p9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9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A" typ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"/>
          <p:cNvSpPr/>
          <p:nvPr/>
        </p:nvSpPr>
        <p:spPr>
          <a:xfrm>
            <a:off x="764000" y="-1236275"/>
            <a:ext cx="7616100" cy="76161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1"/>
          <p:cNvSpPr/>
          <p:nvPr/>
        </p:nvSpPr>
        <p:spPr>
          <a:xfrm>
            <a:off x="1198300" y="-801975"/>
            <a:ext cx="6747000" cy="67470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1"/>
          <p:cNvSpPr/>
          <p:nvPr/>
        </p:nvSpPr>
        <p:spPr>
          <a:xfrm>
            <a:off x="2267900" y="267625"/>
            <a:ext cx="4608300" cy="46083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1"/>
          <p:cNvSpPr/>
          <p:nvPr/>
        </p:nvSpPr>
        <p:spPr>
          <a:xfrm>
            <a:off x="-704850" y="-2705100"/>
            <a:ext cx="10553700" cy="10553700"/>
          </a:xfrm>
          <a:prstGeom prst="donut">
            <a:avLst>
              <a:gd name="adj" fmla="val 10467"/>
            </a:avLst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1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B">
  <p:cSld name="BLANK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grpSp>
        <p:nvGrpSpPr>
          <p:cNvPr id="124" name="Google Shape;124;p12"/>
          <p:cNvGrpSpPr/>
          <p:nvPr/>
        </p:nvGrpSpPr>
        <p:grpSpPr>
          <a:xfrm>
            <a:off x="818844" y="502333"/>
            <a:ext cx="2324700" cy="2324700"/>
            <a:chOff x="-474900" y="321200"/>
            <a:chExt cx="2324700" cy="2324700"/>
          </a:xfrm>
        </p:grpSpPr>
        <p:sp>
          <p:nvSpPr>
            <p:cNvPr id="125" name="Google Shape;125;p1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12"/>
          <p:cNvSpPr/>
          <p:nvPr/>
        </p:nvSpPr>
        <p:spPr>
          <a:xfrm>
            <a:off x="1794525" y="-407900"/>
            <a:ext cx="5959200" cy="59592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300" cy="26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7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ric.org/pt/pessoas-com-deficiencia/545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>
            <a:spLocks noGrp="1"/>
          </p:cNvSpPr>
          <p:nvPr>
            <p:ph type="ctrTitle"/>
          </p:nvPr>
        </p:nvSpPr>
        <p:spPr>
          <a:xfrm>
            <a:off x="2260734" y="813691"/>
            <a:ext cx="4720800" cy="2508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pt-BR" sz="2800" dirty="0"/>
            </a:br>
            <a:r>
              <a:rPr lang="pt-BR" sz="4000" dirty="0"/>
              <a:t>Concepções</a:t>
            </a:r>
            <a:br>
              <a:rPr lang="pt-BR" sz="4000" dirty="0"/>
            </a:br>
            <a:r>
              <a:rPr lang="pt-BR" sz="4000" dirty="0"/>
              <a:t>das </a:t>
            </a:r>
            <a:br>
              <a:rPr lang="pt-BR" sz="4000" dirty="0"/>
            </a:br>
            <a:r>
              <a:rPr lang="pt-BR" sz="4000" dirty="0"/>
              <a:t>Deficiências</a:t>
            </a:r>
            <a:endParaRPr lang="pt-BR" sz="2800" b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C61D6D3-843C-BD41-B4AB-A1D4304D0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Grécia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F3D406D-E791-544B-B0D3-D530AD04F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”Quanto a saber quais os filhos que se devem abandonar ou educar, deve haver uma lei que proíba alimentar toda criança disforme.” </a:t>
            </a:r>
          </a:p>
          <a:p>
            <a:pPr marL="139700" indent="0">
              <a:buNone/>
            </a:pPr>
            <a:r>
              <a:rPr lang="pt-BR" dirty="0"/>
              <a:t>	Aristóteles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C422A01-8F59-5340-884B-AA52C59FD8A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3869A31-DC66-C74A-A281-22CD785296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10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10FEF8B-E1C5-7740-8769-9680CFBA1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893" y="0"/>
            <a:ext cx="36385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01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C61D6D3-843C-BD41-B4AB-A1D4304D0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Roma Antiga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F3D406D-E791-544B-B0D3-D530AD04F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625" y="1958050"/>
            <a:ext cx="2236800" cy="2618400"/>
          </a:xfrm>
        </p:spPr>
        <p:txBody>
          <a:bodyPr/>
          <a:lstStyle/>
          <a:p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Era permitido aos pais matar as crian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ç</a:t>
            </a: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as que com deformidades f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í</a:t>
            </a: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sicas, pela pr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á</a:t>
            </a: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tica do afogamento. </a:t>
            </a:r>
          </a:p>
          <a:p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Muitos abandonavam seus filhos em cestos no Rio Tibre, ou em locais sagrados., ou segundo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C422A01-8F59-5340-884B-AA52C59FD8A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Os sobreviventes eram explorados ligados a casas comerciais, tavernas, bord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é</a:t>
            </a: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is e atividades dos circos romanos</a:t>
            </a:r>
          </a:p>
          <a:p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Guerra</a:t>
            </a: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endParaRPr lang="pt-BR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3869A31-DC66-C74A-A281-22CD785296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11</a:t>
            </a:fld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D6DCC5CB-D940-B649-8868-3B5E72FEE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14" r="25683"/>
          <a:stretch/>
        </p:blipFill>
        <p:spPr>
          <a:xfrm>
            <a:off x="5588124" y="-14779"/>
            <a:ext cx="3555876" cy="515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67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59DA13-C8DB-364A-8B34-796355199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Séc</a:t>
            </a:r>
            <a:r>
              <a:rPr lang="pt-BR" dirty="0"/>
              <a:t> IV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7465CA0-4211-7048-899E-4C063BCE7C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12</a:t>
            </a:fld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0DC58EB5-1870-E343-B722-8FE62E0FB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624" y="1958050"/>
            <a:ext cx="4828819" cy="2618400"/>
          </a:xfrm>
        </p:spPr>
        <p:txBody>
          <a:bodyPr/>
          <a:lstStyle/>
          <a:p>
            <a:r>
              <a:rPr lang="pt-BR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surgimento e expansão do cristianismo da inicio a </a:t>
            </a:r>
            <a:r>
              <a:rPr lang="pt-BR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transição para o paradigma assistencialista</a:t>
            </a:r>
            <a:r>
              <a:rPr lang="pt-BR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no qual, não obstante a reprodução do pensamento aristotélico, é </a:t>
            </a:r>
            <a:r>
              <a:rPr lang="pt-BR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substituída</a:t>
            </a:r>
            <a:r>
              <a:rPr lang="pt-BR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pt-BR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concepção eugênica </a:t>
            </a:r>
            <a:r>
              <a:rPr lang="pt-BR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modelo da eliminação, </a:t>
            </a:r>
            <a:r>
              <a:rPr lang="pt-BR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pela caridade cristã </a:t>
            </a:r>
            <a:r>
              <a:rPr lang="pt-BR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através de valores como a humildade, amor ao próximo, para o perdão das ofensas, para a valorização e compreensão da pobreza e da simplicidade da vida. </a:t>
            </a:r>
          </a:p>
          <a:p>
            <a:r>
              <a:rPr lang="pt-BR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Primeiros hospitais para pobres e marginalizados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80987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59DA13-C8DB-364A-8B34-796355199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Idade Média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1D35B7-942C-5C46-A25F-A3984E8FD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predomínio de concepções místicas, mágicas e misteriosas</a:t>
            </a:r>
          </a:p>
          <a:p>
            <a:r>
              <a:rPr lang="pt-BR" dirty="0"/>
              <a:t>Aglomerações</a:t>
            </a:r>
          </a:p>
          <a:p>
            <a:r>
              <a:rPr lang="pt-BR" dirty="0"/>
              <a:t>Epidemias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BA8632A-FC34-2B43-AA49-CBE5A23B1D6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dirty="0"/>
              <a:t>A Igreja Católica muda seu comportamento passando a adotar ações discriminatórias e de perseguição.</a:t>
            </a:r>
          </a:p>
          <a:p>
            <a:r>
              <a:rPr lang="pt-BR" b="1" dirty="0"/>
              <a:t>“Castigo de Deus”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7465CA0-4211-7048-899E-4C063BCE7C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13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0E2F755-D350-8F4B-A3AF-362B71752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836" y="1233666"/>
            <a:ext cx="2984500" cy="27305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05024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59DA13-C8DB-364A-8B34-796355199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Séc</a:t>
            </a:r>
            <a:r>
              <a:rPr lang="pt-BR" dirty="0"/>
              <a:t> XV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1D35B7-942C-5C46-A25F-A3984E8FD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Isolamento </a:t>
            </a:r>
          </a:p>
          <a:p>
            <a:r>
              <a:rPr lang="pt-BR" dirty="0"/>
              <a:t>Invalidez</a:t>
            </a:r>
          </a:p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BA8632A-FC34-2B43-AA49-CBE5A23B1D6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dirty="0"/>
              <a:t>Leprosos holandeses tiveram seus bens confiscados pelo Estado com o objetivo de sustentar as “boas almas” que não foram castigadas divinamente pela lepra.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7465CA0-4211-7048-899E-4C063BCE7C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14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C40E346-276C-2943-82F0-153A5BB8C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5712" r="1439" b="4531"/>
          <a:stretch/>
        </p:blipFill>
        <p:spPr>
          <a:xfrm>
            <a:off x="6544645" y="1166125"/>
            <a:ext cx="2680224" cy="28872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85710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2523AA-83C5-9840-8FFA-CE75F0195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Sociedade Industrial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4FCBF4-FA55-7F45-8464-1CA53ADD1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Asilos</a:t>
            </a:r>
          </a:p>
          <a:p>
            <a:r>
              <a:rPr lang="pt-BR" dirty="0"/>
              <a:t>Orfanatos</a:t>
            </a:r>
          </a:p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268DEEC-F687-3B4A-B131-DD56A51A07D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dirty="0"/>
              <a:t>Código Braile (França)</a:t>
            </a:r>
          </a:p>
          <a:p>
            <a:r>
              <a:rPr lang="pt-BR" dirty="0"/>
              <a:t>Reabilitação soldados (França  e Alemanha) 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9A2E97D-2E47-B74E-83C3-19A1A57B2A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040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2523AA-83C5-9840-8FFA-CE75F0195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Século XX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4FCBF4-FA55-7F45-8464-1CA53ADD1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Adolf Hitler, com sua perspectiva eugênica matou mais de 270 mil pessoas com deficiência, sob o pretexto de que eram “travestis da forma e do espirito humano”. </a:t>
            </a:r>
            <a:endParaRPr lang="pt-BR" dirty="0"/>
          </a:p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9A2E97D-2E47-B74E-83C3-19A1A57B2A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16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798BD93-5CF6-4E4A-9EBD-A8C444AD2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373" y="1422313"/>
            <a:ext cx="2532346" cy="2311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2238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"/>
          <p:cNvSpPr txBox="1">
            <a:spLocks noGrp="1"/>
          </p:cNvSpPr>
          <p:nvPr>
            <p:ph type="ctrTitle"/>
          </p:nvPr>
        </p:nvSpPr>
        <p:spPr>
          <a:xfrm>
            <a:off x="2569800" y="2236800"/>
            <a:ext cx="4004400" cy="9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Deficiência</a:t>
            </a:r>
            <a:r>
              <a:rPr lang="en" dirty="0"/>
              <a:t> </a:t>
            </a:r>
            <a:r>
              <a:rPr lang="en" dirty="0" err="1"/>
              <a:t>Hoje</a:t>
            </a:r>
            <a:endParaRPr dirty="0"/>
          </a:p>
        </p:txBody>
      </p:sp>
      <p:sp>
        <p:nvSpPr>
          <p:cNvPr id="176" name="Google Shape;176;p17"/>
          <p:cNvSpPr txBox="1">
            <a:spLocks noGrp="1"/>
          </p:cNvSpPr>
          <p:nvPr>
            <p:ph type="subTitle" idx="1"/>
          </p:nvPr>
        </p:nvSpPr>
        <p:spPr>
          <a:xfrm>
            <a:off x="2569800" y="3188701"/>
            <a:ext cx="400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????</a:t>
            </a:r>
            <a:endParaRPr dirty="0"/>
          </a:p>
        </p:txBody>
      </p:sp>
      <p:sp>
        <p:nvSpPr>
          <p:cNvPr id="177" name="Google Shape;177;p17"/>
          <p:cNvSpPr txBox="1"/>
          <p:nvPr/>
        </p:nvSpPr>
        <p:spPr>
          <a:xfrm>
            <a:off x="1030925" y="710500"/>
            <a:ext cx="1392600" cy="13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69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8"/>
          <p:cNvSpPr txBox="1">
            <a:spLocks noGrp="1"/>
          </p:cNvSpPr>
          <p:nvPr>
            <p:ph type="ctrTitle" idx="4294967295"/>
          </p:nvPr>
        </p:nvSpPr>
        <p:spPr>
          <a:xfrm>
            <a:off x="457200" y="1811950"/>
            <a:ext cx="7891397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650.000.000</a:t>
            </a:r>
            <a:endParaRPr sz="9600" dirty="0"/>
          </a:p>
        </p:txBody>
      </p:sp>
      <p:sp>
        <p:nvSpPr>
          <p:cNvPr id="312" name="Google Shape;312;p28"/>
          <p:cNvSpPr txBox="1">
            <a:spLocks noGrp="1"/>
          </p:cNvSpPr>
          <p:nvPr>
            <p:ph type="subTitle" idx="4294967295"/>
          </p:nvPr>
        </p:nvSpPr>
        <p:spPr>
          <a:xfrm>
            <a:off x="1335475" y="2916254"/>
            <a:ext cx="6473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err="1"/>
              <a:t>Estimativa</a:t>
            </a:r>
            <a:r>
              <a:rPr lang="en" dirty="0"/>
              <a:t> de </a:t>
            </a:r>
            <a:r>
              <a:rPr lang="en" dirty="0" err="1"/>
              <a:t>pessoas</a:t>
            </a:r>
            <a:r>
              <a:rPr lang="en" dirty="0"/>
              <a:t> com </a:t>
            </a:r>
            <a:r>
              <a:rPr lang="en" dirty="0" err="1"/>
              <a:t>Deficiência</a:t>
            </a:r>
            <a:r>
              <a:rPr lang="en" dirty="0"/>
              <a:t> no Mundo </a:t>
            </a:r>
            <a:endParaRPr dirty="0"/>
          </a:p>
        </p:txBody>
      </p:sp>
      <p:sp>
        <p:nvSpPr>
          <p:cNvPr id="313" name="Google Shape;313;p28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0641DC9-660A-064E-994E-3106C76EB0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19</a:t>
            </a:fld>
            <a:endParaRPr lang="pt-BR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FDD37363-98E6-9D47-83BC-5CCD0DCC8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584726"/>
              </p:ext>
            </p:extLst>
          </p:nvPr>
        </p:nvGraphicFramePr>
        <p:xfrm>
          <a:off x="3103306" y="734062"/>
          <a:ext cx="3425868" cy="3874872"/>
        </p:xfrm>
        <a:graphic>
          <a:graphicData uri="http://schemas.openxmlformats.org/drawingml/2006/table">
            <a:tbl>
              <a:tblPr firstRow="1" firstCol="1" bandRow="1">
                <a:tableStyleId>{ED4073D1-17D7-47A7-8363-596022596568}</a:tableStyleId>
              </a:tblPr>
              <a:tblGrid>
                <a:gridCol w="1322240">
                  <a:extLst>
                    <a:ext uri="{9D8B030D-6E8A-4147-A177-3AD203B41FA5}">
                      <a16:colId xmlns:a16="http://schemas.microsoft.com/office/drawing/2014/main" val="1317530765"/>
                    </a:ext>
                  </a:extLst>
                </a:gridCol>
                <a:gridCol w="975186">
                  <a:extLst>
                    <a:ext uri="{9D8B030D-6E8A-4147-A177-3AD203B41FA5}">
                      <a16:colId xmlns:a16="http://schemas.microsoft.com/office/drawing/2014/main" val="1571726779"/>
                    </a:ext>
                  </a:extLst>
                </a:gridCol>
                <a:gridCol w="1128442">
                  <a:extLst>
                    <a:ext uri="{9D8B030D-6E8A-4147-A177-3AD203B41FA5}">
                      <a16:colId xmlns:a16="http://schemas.microsoft.com/office/drawing/2014/main" val="1345865604"/>
                    </a:ext>
                  </a:extLst>
                </a:gridCol>
              </a:tblGrid>
              <a:tr h="3078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País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Ano Censo 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</a:rPr>
                        <a:t>Prevalência (%)</a:t>
                      </a:r>
                      <a:endParaRPr lang="pt-BR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extLst>
                  <a:ext uri="{0D108BD9-81ED-4DB2-BD59-A6C34878D82A}">
                    <a16:rowId xmlns:a16="http://schemas.microsoft.com/office/drawing/2014/main" val="826925789"/>
                  </a:ext>
                </a:extLst>
              </a:tr>
              <a:tr h="3078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Argentina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2001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7,4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extLst>
                  <a:ext uri="{0D108BD9-81ED-4DB2-BD59-A6C34878D82A}">
                    <a16:rowId xmlns:a16="http://schemas.microsoft.com/office/drawing/2014/main" val="2159556476"/>
                  </a:ext>
                </a:extLst>
              </a:tr>
              <a:tr h="3078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Africa do Sul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2001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5,0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extLst>
                  <a:ext uri="{0D108BD9-81ED-4DB2-BD59-A6C34878D82A}">
                    <a16:rowId xmlns:a16="http://schemas.microsoft.com/office/drawing/2014/main" val="3692364544"/>
                  </a:ext>
                </a:extLst>
              </a:tr>
              <a:tr h="1804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Brasil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</a:rPr>
                        <a:t>2010</a:t>
                      </a:r>
                      <a:endParaRPr lang="pt-BR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</a:rPr>
                        <a:t>24%</a:t>
                      </a:r>
                      <a:endParaRPr lang="pt-BR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extLst>
                  <a:ext uri="{0D108BD9-81ED-4DB2-BD59-A6C34878D82A}">
                    <a16:rowId xmlns:a16="http://schemas.microsoft.com/office/drawing/2014/main" val="1572596128"/>
                  </a:ext>
                </a:extLst>
              </a:tr>
              <a:tr h="4352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Canada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2001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18,5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extLst>
                  <a:ext uri="{0D108BD9-81ED-4DB2-BD59-A6C34878D82A}">
                    <a16:rowId xmlns:a16="http://schemas.microsoft.com/office/drawing/2014/main" val="2328810766"/>
                  </a:ext>
                </a:extLst>
              </a:tr>
              <a:tr h="1804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Chile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2002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2,2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extLst>
                  <a:ext uri="{0D108BD9-81ED-4DB2-BD59-A6C34878D82A}">
                    <a16:rowId xmlns:a16="http://schemas.microsoft.com/office/drawing/2014/main" val="3030817201"/>
                  </a:ext>
                </a:extLst>
              </a:tr>
              <a:tr h="1804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China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2006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6,4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extLst>
                  <a:ext uri="{0D108BD9-81ED-4DB2-BD59-A6C34878D82A}">
                    <a16:rowId xmlns:a16="http://schemas.microsoft.com/office/drawing/2014/main" val="1260323337"/>
                  </a:ext>
                </a:extLst>
              </a:tr>
              <a:tr h="4352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França 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</a:rPr>
                        <a:t>2002</a:t>
                      </a:r>
                      <a:endParaRPr lang="pt-BR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24,6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extLst>
                  <a:ext uri="{0D108BD9-81ED-4DB2-BD59-A6C34878D82A}">
                    <a16:rowId xmlns:a16="http://schemas.microsoft.com/office/drawing/2014/main" val="2350659712"/>
                  </a:ext>
                </a:extLst>
              </a:tr>
              <a:tr h="1804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Portugal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2001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6,2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extLst>
                  <a:ext uri="{0D108BD9-81ED-4DB2-BD59-A6C34878D82A}">
                    <a16:rowId xmlns:a16="http://schemas.microsoft.com/office/drawing/2014/main" val="506452161"/>
                  </a:ext>
                </a:extLst>
              </a:tr>
              <a:tr h="4352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Estados Unidos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2000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19,3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extLst>
                  <a:ext uri="{0D108BD9-81ED-4DB2-BD59-A6C34878D82A}">
                    <a16:rowId xmlns:a16="http://schemas.microsoft.com/office/drawing/2014/main" val="1330742810"/>
                  </a:ext>
                </a:extLst>
              </a:tr>
              <a:tr h="4352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Reino Unido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</a:rPr>
                        <a:t>2001</a:t>
                      </a:r>
                      <a:endParaRPr lang="pt-BR" sz="16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</a:rPr>
                        <a:t>17,6</a:t>
                      </a:r>
                      <a:endParaRPr lang="pt-BR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6796" marR="20528" marT="20528" marB="20528"/>
                </a:tc>
                <a:extLst>
                  <a:ext uri="{0D108BD9-81ED-4DB2-BD59-A6C34878D82A}">
                    <a16:rowId xmlns:a16="http://schemas.microsoft.com/office/drawing/2014/main" val="2048375862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A5C37456-FF95-B24D-8BA4-7124356D52FF}"/>
              </a:ext>
            </a:extLst>
          </p:cNvPr>
          <p:cNvSpPr txBox="1"/>
          <p:nvPr/>
        </p:nvSpPr>
        <p:spPr>
          <a:xfrm>
            <a:off x="6688899" y="4640361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(WHO, 2011)</a:t>
            </a:r>
          </a:p>
        </p:txBody>
      </p:sp>
    </p:spTree>
    <p:extLst>
      <p:ext uri="{BB962C8B-B14F-4D97-AF65-F5344CB8AC3E}">
        <p14:creationId xmlns:p14="http://schemas.microsoft.com/office/powerpoint/2010/main" val="502330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 txBox="1">
            <a:spLocks noGrp="1"/>
          </p:cNvSpPr>
          <p:nvPr>
            <p:ph type="ctrTitle" idx="4294967295"/>
          </p:nvPr>
        </p:nvSpPr>
        <p:spPr>
          <a:xfrm>
            <a:off x="2351788" y="1180487"/>
            <a:ext cx="4608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Oi!</a:t>
            </a:r>
            <a:endParaRPr sz="9600" dirty="0"/>
          </a:p>
        </p:txBody>
      </p:sp>
      <p:sp>
        <p:nvSpPr>
          <p:cNvPr id="168" name="Google Shape;168;p16"/>
          <p:cNvSpPr txBox="1">
            <a:spLocks noGrp="1"/>
          </p:cNvSpPr>
          <p:nvPr>
            <p:ph type="subTitle" idx="4294967295"/>
          </p:nvPr>
        </p:nvSpPr>
        <p:spPr>
          <a:xfrm>
            <a:off x="2351800" y="2265877"/>
            <a:ext cx="4608000" cy="17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b="1" dirty="0">
                <a:latin typeface="Poppins"/>
                <a:ea typeface="Poppins"/>
                <a:cs typeface="Poppins"/>
                <a:sym typeface="Poppins"/>
              </a:rPr>
              <a:t>Paulo Mota</a:t>
            </a:r>
            <a:endParaRPr b="1" dirty="0"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pt-BR" dirty="0"/>
              <a:t>Doutorando FSP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/>
              <a:t>Fisioterapeuta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/>
              <a:t>Eu acredito que temos sérios problemas de comunicação</a:t>
            </a:r>
            <a:endParaRPr b="1" dirty="0"/>
          </a:p>
        </p:txBody>
      </p:sp>
      <p:sp>
        <p:nvSpPr>
          <p:cNvPr id="169" name="Google Shape;169;p16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0" name="Google Shape;170;p16"/>
          <p:cNvSpPr/>
          <p:nvPr/>
        </p:nvSpPr>
        <p:spPr>
          <a:xfrm>
            <a:off x="1804239" y="1506373"/>
            <a:ext cx="339835" cy="309115"/>
          </a:xfrm>
          <a:custGeom>
            <a:avLst/>
            <a:gdLst/>
            <a:ahLst/>
            <a:cxnLst/>
            <a:rect l="l" t="t" r="r" b="b"/>
            <a:pathLst>
              <a:path w="16173" h="14711" fill="none" extrusionOk="0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ADE9EC2-1AB6-C94B-BF80-22DA1DB4C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9800" y="2236800"/>
            <a:ext cx="4400934" cy="956700"/>
          </a:xfrm>
        </p:spPr>
        <p:txBody>
          <a:bodyPr/>
          <a:lstStyle/>
          <a:p>
            <a:r>
              <a:rPr lang="pt-BR" dirty="0"/>
              <a:t>Construção Social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9199E373-44E3-FE4F-8BE5-E679BE979A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Analfabetismo</a:t>
            </a:r>
          </a:p>
          <a:p>
            <a:r>
              <a:rPr lang="pt-BR" dirty="0" err="1"/>
              <a:t>Surtez</a:t>
            </a:r>
            <a:endParaRPr lang="pt-BR" dirty="0"/>
          </a:p>
          <a:p>
            <a:r>
              <a:rPr lang="pt-BR" dirty="0"/>
              <a:t>Ser idoso</a:t>
            </a:r>
          </a:p>
          <a:p>
            <a:r>
              <a:rPr lang="pt-BR" dirty="0"/>
              <a:t>...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8FFAD0C-D0AF-AF48-BD95-656795BD473D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709025" y="4576763"/>
            <a:ext cx="434975" cy="434975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20</a:t>
            </a:fld>
            <a:endParaRPr lang="pt-BR"/>
          </a:p>
        </p:txBody>
      </p:sp>
      <p:sp>
        <p:nvSpPr>
          <p:cNvPr id="5" name="Google Shape;177;p17">
            <a:extLst>
              <a:ext uri="{FF2B5EF4-FFF2-40B4-BE49-F238E27FC236}">
                <a16:creationId xmlns:a16="http://schemas.microsoft.com/office/drawing/2014/main" id="{D29BE62F-C66D-CA44-A151-94B7EED3010F}"/>
              </a:ext>
            </a:extLst>
          </p:cNvPr>
          <p:cNvSpPr txBox="1"/>
          <p:nvPr/>
        </p:nvSpPr>
        <p:spPr>
          <a:xfrm>
            <a:off x="1030925" y="710500"/>
            <a:ext cx="1392600" cy="13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9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>
            <a:spLocks noGrp="1"/>
          </p:cNvSpPr>
          <p:nvPr>
            <p:ph type="body" idx="1"/>
          </p:nvPr>
        </p:nvSpPr>
        <p:spPr>
          <a:xfrm>
            <a:off x="2385525" y="1310550"/>
            <a:ext cx="4777200" cy="32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pt-BR" dirty="0"/>
              <a:t>A normalidade é reduzida quando aqueles que estão no poder asseguram seus privilégios. </a:t>
            </a:r>
          </a:p>
          <a:p>
            <a:pPr marL="0" lvl="0" indent="0">
              <a:buNone/>
            </a:pPr>
            <a:endParaRPr lang="pt-BR" dirty="0"/>
          </a:p>
          <a:p>
            <a:pPr marL="2743200" lvl="6" indent="0">
              <a:buNone/>
            </a:pPr>
            <a:r>
              <a:rPr lang="pt-BR" sz="1600" dirty="0"/>
              <a:t>(Salomon, 2012) </a:t>
            </a:r>
            <a:endParaRPr sz="1600" dirty="0"/>
          </a:p>
        </p:txBody>
      </p:sp>
      <p:sp>
        <p:nvSpPr>
          <p:cNvPr id="183" name="Google Shape;183;p18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293AA9-C0F4-0A4B-9020-E6B7A9B8F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82" name="Google Shape;182;p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pt-BR" sz="1800" b="1" dirty="0"/>
              <a:t>Normalidade promete eliminar indivíduos defeituosos e populações degeneradas em nome da biologia, justificando formas de racismo do Estado. </a:t>
            </a:r>
          </a:p>
          <a:p>
            <a:pPr marL="0" lvl="0" indent="0">
              <a:buNone/>
            </a:pPr>
            <a:r>
              <a:rPr lang="pt-BR" sz="1800" b="1" dirty="0"/>
              <a:t>Estimula-se pessoas fora do padrão de normalidade a se sentirem impotentes e inadequadas.</a:t>
            </a:r>
            <a:endParaRPr sz="1800" b="1" dirty="0"/>
          </a:p>
        </p:txBody>
      </p:sp>
      <p:sp>
        <p:nvSpPr>
          <p:cNvPr id="183" name="Google Shape;183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BB00F45-9C84-204C-A41A-FD9109FF3A72}"/>
              </a:ext>
            </a:extLst>
          </p:cNvPr>
          <p:cNvSpPr/>
          <p:nvPr/>
        </p:nvSpPr>
        <p:spPr>
          <a:xfrm>
            <a:off x="6588689" y="2125530"/>
            <a:ext cx="2486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https://www.unric.org/pt/pessoas-com-deficiencia/5459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6492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BB8C8E4-2D55-1440-8D87-972C808A7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125"/>
            <a:ext cx="5755710" cy="683100"/>
          </a:xfrm>
        </p:spPr>
        <p:txBody>
          <a:bodyPr/>
          <a:lstStyle/>
          <a:p>
            <a:r>
              <a:rPr lang="pt-BR" dirty="0"/>
              <a:t>Embate entre Modelos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5B46573-4FF4-8542-82B0-B69295B200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23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6392752-167E-CD45-8A47-26F5F433A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525" y="-160167"/>
            <a:ext cx="9144000" cy="5378824"/>
          </a:xfrm>
          <a:prstGeom prst="rect">
            <a:avLst/>
          </a:prstGeom>
        </p:spPr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EC64126F-5656-954A-916D-B6193F4E8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5B4DEA34-6860-D741-B434-F06C892E7FB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8349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F0F5EC-B3BD-C34E-AD4E-B0EEE5E7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Modelo Médico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C51FCB2-78BE-9048-A360-53741980F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625" y="1958050"/>
            <a:ext cx="6746616" cy="2618400"/>
          </a:xfrm>
        </p:spPr>
        <p:txBody>
          <a:bodyPr/>
          <a:lstStyle/>
          <a:p>
            <a:pPr marL="127000" indent="0">
              <a:buNone/>
            </a:pPr>
            <a:r>
              <a:rPr lang="pt-BR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 </a:t>
            </a:r>
            <a:r>
              <a:rPr lang="pt-BR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problemas</a:t>
            </a:r>
            <a:r>
              <a:rPr lang="pt-BR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são inerentes aos contornos do corpo e reconhecidos como </a:t>
            </a:r>
            <a:r>
              <a:rPr lang="pt-BR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infortunos</a:t>
            </a:r>
            <a:r>
              <a:rPr lang="pt-BR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individuais</a:t>
            </a:r>
            <a:r>
              <a:rPr lang="pt-BR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sendo tragédias pessoais do individuo , causados diretamente por uma doença, um trauma, ou condição de saúde. </a:t>
            </a:r>
            <a:r>
              <a:rPr lang="pt-BR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Requerem cuidado individualizado por profissionais de saúde.</a:t>
            </a:r>
            <a:r>
              <a:rPr lang="pt-BR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Neste modelo, o objetivo a ser alcançado é a “cura” ou o ajuste do individuo que irá leva-lo a um estado de “quase-cura”. 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CDBAEC1-AC2C-974F-88F3-19304C3618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6719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F0F5EC-B3BD-C34E-AD4E-B0EEE5E7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Modelo Social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C51FCB2-78BE-9048-A360-53741980F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625" y="1958050"/>
            <a:ext cx="6746616" cy="2618400"/>
          </a:xfrm>
        </p:spPr>
        <p:txBody>
          <a:bodyPr/>
          <a:lstStyle/>
          <a:p>
            <a:pPr marL="127000" indent="0">
              <a:buNone/>
            </a:pPr>
            <a:r>
              <a:rPr lang="pt-BR" dirty="0"/>
              <a:t>Parte do pressuposto que a deficiência </a:t>
            </a:r>
            <a:r>
              <a:rPr lang="pt-BR" b="1" dirty="0"/>
              <a:t>é um problema criado socialmente e uma questão de integração destes indivíduos com a sociedade. </a:t>
            </a:r>
          </a:p>
          <a:p>
            <a:pPr marL="127000" indent="0">
              <a:buNone/>
            </a:pPr>
            <a:r>
              <a:rPr lang="pt-BR" dirty="0"/>
              <a:t>A deficiência é, portanto, um aglomerado de condições criadas pelo meio. A gestão destes problemas envolve a </a:t>
            </a:r>
            <a:r>
              <a:rPr lang="pt-BR" b="1" dirty="0"/>
              <a:t>responsabilização coletiva da sociedade </a:t>
            </a:r>
            <a:r>
              <a:rPr lang="pt-BR" dirty="0"/>
              <a:t>visando a realização de modificações ambientais para proporcionar a completa participação de todos as pessoas.  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CDBAEC1-AC2C-974F-88F3-19304C3618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692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4CFCCE0-CA2F-3144-8AA5-5D729166B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Outros Modelos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E05DBF6-F489-F744-A7BB-E279B2732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600" b="1" dirty="0"/>
              <a:t>Caridade</a:t>
            </a:r>
          </a:p>
          <a:p>
            <a:pPr marL="158750" indent="0">
              <a:buNone/>
            </a:pPr>
            <a:endParaRPr lang="pt-BR" sz="1600" b="1" dirty="0"/>
          </a:p>
          <a:p>
            <a:pPr marL="158750" indent="0">
              <a:buNone/>
            </a:pPr>
            <a:endParaRPr lang="pt-BR" sz="1600" b="1" dirty="0"/>
          </a:p>
          <a:p>
            <a:pPr marL="158750" indent="0">
              <a:buNone/>
            </a:pPr>
            <a:endParaRPr lang="pt-BR" sz="1600" b="1" dirty="0"/>
          </a:p>
          <a:p>
            <a:pPr marL="158750" indent="0">
              <a:buNone/>
            </a:pPr>
            <a:endParaRPr lang="pt-BR" sz="1600" b="1" dirty="0"/>
          </a:p>
          <a:p>
            <a:pPr marL="158750" indent="0">
              <a:buNone/>
            </a:pPr>
            <a:r>
              <a:rPr lang="pt-BR" sz="1600" b="1" dirty="0"/>
              <a:t>Econômico</a:t>
            </a:r>
            <a:endParaRPr lang="pt-BR" sz="1600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248779E7-0162-D54A-85C5-E66D816F1E7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600" b="1" dirty="0"/>
              <a:t>Direitos</a:t>
            </a:r>
          </a:p>
          <a:p>
            <a:pPr marL="158750" indent="0">
              <a:buNone/>
            </a:pPr>
            <a:endParaRPr lang="pt-BR" sz="1600" b="1" dirty="0"/>
          </a:p>
          <a:p>
            <a:pPr marL="158750" indent="0">
              <a:buNone/>
            </a:pPr>
            <a:endParaRPr lang="pt-BR" sz="1600" b="1" dirty="0"/>
          </a:p>
          <a:p>
            <a:pPr marL="158750" indent="0">
              <a:buNone/>
            </a:pPr>
            <a:endParaRPr lang="pt-BR" sz="1600" b="1" dirty="0"/>
          </a:p>
          <a:p>
            <a:pPr marL="158750" indent="0">
              <a:buNone/>
            </a:pPr>
            <a:endParaRPr lang="pt-BR" sz="1600" b="1" dirty="0"/>
          </a:p>
          <a:p>
            <a:pPr marL="158750" indent="0">
              <a:buNone/>
            </a:pPr>
            <a:r>
              <a:rPr lang="pt-BR" sz="1600" b="1" dirty="0"/>
              <a:t>Profissional</a:t>
            </a:r>
            <a:endParaRPr lang="pt-BR" dirty="0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9CB9FE68-871A-974C-B386-A14795D7987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600" b="1" dirty="0"/>
              <a:t>Religioso ou moral</a:t>
            </a:r>
            <a:endParaRPr lang="pt-BR" sz="160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5B447C7-ED7B-4A4C-AFA0-59528649C4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1097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B1395F-4B5C-FF46-A0F2-947B68F6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ED6417-08B8-1A46-9088-96E313C6E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1C89DDF-E83D-1749-BB61-A40BCCAB6B9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5E0591D-E56C-1243-92FA-A8F076FDB40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3E2A3E-839D-7A47-891B-282F626DE5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27</a:t>
            </a:fld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85794DF-8361-5246-81BA-BA0CFE743D2E}"/>
              </a:ext>
            </a:extLst>
          </p:cNvPr>
          <p:cNvSpPr/>
          <p:nvPr/>
        </p:nvSpPr>
        <p:spPr>
          <a:xfrm>
            <a:off x="-356992" y="-169101"/>
            <a:ext cx="10365288" cy="55302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E6780E8-6D66-6A43-AFD6-5B8CA3E8D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921" y="-447022"/>
            <a:ext cx="6713950" cy="671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98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F51807A8-1EFC-E24B-A997-368BF0E3A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7294" y="2468311"/>
            <a:ext cx="4407197" cy="956700"/>
          </a:xfrm>
        </p:spPr>
        <p:txBody>
          <a:bodyPr/>
          <a:lstStyle/>
          <a:p>
            <a:r>
              <a:rPr lang="pt-BR" sz="4000" dirty="0"/>
              <a:t>Classificação Internacional da Funcionalidade</a:t>
            </a:r>
          </a:p>
        </p:txBody>
      </p:sp>
      <p:sp>
        <p:nvSpPr>
          <p:cNvPr id="9" name="Subtítulo 8">
            <a:extLst>
              <a:ext uri="{FF2B5EF4-FFF2-40B4-BE49-F238E27FC236}">
                <a16:creationId xmlns:a16="http://schemas.microsoft.com/office/drawing/2014/main" id="{2D7D6D35-3C95-7B45-90B4-D95DCF0C7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6063" y="3313961"/>
            <a:ext cx="4004400" cy="784800"/>
          </a:xfrm>
        </p:spPr>
        <p:txBody>
          <a:bodyPr/>
          <a:lstStyle/>
          <a:p>
            <a:r>
              <a:rPr lang="pt-BR" dirty="0"/>
              <a:t>(WHO, 2013)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E2B336-4177-F646-87D0-62EBE7791B5D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709025" y="4576763"/>
            <a:ext cx="434975" cy="434975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28</a:t>
            </a:fld>
            <a:endParaRPr lang="pt-BR"/>
          </a:p>
        </p:txBody>
      </p:sp>
      <p:sp>
        <p:nvSpPr>
          <p:cNvPr id="10" name="Google Shape;177;p17">
            <a:extLst>
              <a:ext uri="{FF2B5EF4-FFF2-40B4-BE49-F238E27FC236}">
                <a16:creationId xmlns:a16="http://schemas.microsoft.com/office/drawing/2014/main" id="{1FDDF6E1-BA11-AF4B-92C2-37ED7C549FD0}"/>
              </a:ext>
            </a:extLst>
          </p:cNvPr>
          <p:cNvSpPr txBox="1"/>
          <p:nvPr/>
        </p:nvSpPr>
        <p:spPr>
          <a:xfrm>
            <a:off x="1030925" y="710500"/>
            <a:ext cx="1392600" cy="13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endParaRPr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51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A2B8A63-FFFE-214B-8B97-529832DEA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Deficiência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D39A600-6E58-D040-8B53-9C757F6875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Problemas nas funções ou estruturas do corpo com um desvio significativo ou perda.</a:t>
            </a:r>
          </a:p>
        </p:txBody>
      </p:sp>
    </p:spTree>
    <p:extLst>
      <p:ext uri="{BB962C8B-B14F-4D97-AF65-F5344CB8AC3E}">
        <p14:creationId xmlns:p14="http://schemas.microsoft.com/office/powerpoint/2010/main" val="3441989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"/>
          <p:cNvSpPr txBox="1">
            <a:spLocks noGrp="1"/>
          </p:cNvSpPr>
          <p:nvPr>
            <p:ph type="ctrTitle"/>
          </p:nvPr>
        </p:nvSpPr>
        <p:spPr>
          <a:xfrm>
            <a:off x="2423525" y="2236800"/>
            <a:ext cx="4434475" cy="9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 que </a:t>
            </a:r>
            <a:r>
              <a:rPr lang="en" dirty="0" err="1"/>
              <a:t>é</a:t>
            </a:r>
            <a:r>
              <a:rPr lang="en" dirty="0"/>
              <a:t> </a:t>
            </a:r>
            <a:r>
              <a:rPr lang="en" dirty="0" err="1"/>
              <a:t>deficiência</a:t>
            </a:r>
            <a:r>
              <a:rPr lang="en" dirty="0"/>
              <a:t>?</a:t>
            </a:r>
            <a:endParaRPr dirty="0"/>
          </a:p>
        </p:txBody>
      </p:sp>
      <p:sp>
        <p:nvSpPr>
          <p:cNvPr id="177" name="Google Shape;177;p17"/>
          <p:cNvSpPr txBox="1"/>
          <p:nvPr/>
        </p:nvSpPr>
        <p:spPr>
          <a:xfrm>
            <a:off x="1030925" y="710500"/>
            <a:ext cx="1392600" cy="13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A12CB5-0BEB-3546-A4E5-0695C86D36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48E4FC-E562-9944-8CBF-7AF4C8C8A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Incapacidade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7C14299-6116-FA4A-A660-D492DD4D4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É um termo abrangente para deficiências, limitações de atividade e restrições de participação. Ela denota os aspectos negativos da interação entre um indivíduo (com uma condição de saúde) e os fatores contextuais daquele indivíduo (fatores ambientais e pessoais).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E21EFA9-DFD6-574D-AD80-6F6E170960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8134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85D244E-A494-4847-9299-DC3AF096A5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31</a:t>
            </a:fld>
            <a:endParaRPr lang="pt-BR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CD834D32-2BB7-1C4A-BA03-B85BEBE85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704302"/>
              </p:ext>
            </p:extLst>
          </p:nvPr>
        </p:nvGraphicFramePr>
        <p:xfrm>
          <a:off x="1847589" y="463464"/>
          <a:ext cx="5398717" cy="4282064"/>
        </p:xfrm>
        <a:graphic>
          <a:graphicData uri="http://schemas.openxmlformats.org/drawingml/2006/table">
            <a:tbl>
              <a:tblPr firstRow="1" firstCol="1" bandRow="1">
                <a:tableStyleId>{ED4073D1-17D7-47A7-8363-596022596568}</a:tableStyleId>
              </a:tblPr>
              <a:tblGrid>
                <a:gridCol w="1852500">
                  <a:extLst>
                    <a:ext uri="{9D8B030D-6E8A-4147-A177-3AD203B41FA5}">
                      <a16:colId xmlns:a16="http://schemas.microsoft.com/office/drawing/2014/main" val="315185956"/>
                    </a:ext>
                  </a:extLst>
                </a:gridCol>
                <a:gridCol w="3546217">
                  <a:extLst>
                    <a:ext uri="{9D8B030D-6E8A-4147-A177-3AD203B41FA5}">
                      <a16:colId xmlns:a16="http://schemas.microsoft.com/office/drawing/2014/main" val="484468755"/>
                    </a:ext>
                  </a:extLst>
                </a:gridCol>
              </a:tblGrid>
              <a:tr h="9300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Funcionalidade Humana</a:t>
                      </a:r>
                      <a:endParaRPr lang="pt-BR" sz="14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449" marR="14264" marT="14264" marB="14264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Termo abrangente para funções do corpo, estruturas do corpo, atividades e participação. Ela denota os aspectos positivos da interação entre um indivíduo (com uma condição de saúde) e os fatores contextuais daquele indivíduo (fatores ambientais e pessoais). </a:t>
                      </a:r>
                      <a:endParaRPr lang="pt-BR" sz="14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14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449" marR="14264" marT="14264" marB="14264"/>
                </a:tc>
                <a:extLst>
                  <a:ext uri="{0D108BD9-81ED-4DB2-BD59-A6C34878D82A}">
                    <a16:rowId xmlns:a16="http://schemas.microsoft.com/office/drawing/2014/main" val="3995565587"/>
                  </a:ext>
                </a:extLst>
              </a:tr>
              <a:tr h="2641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Funções do corpo</a:t>
                      </a:r>
                      <a:endParaRPr lang="pt-BR" sz="14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449" marR="14264" marT="14264" marB="14264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As funções fisiológicas dos sistemas do corpo (inclusive funções psicológicas). </a:t>
                      </a:r>
                      <a:endParaRPr lang="pt-BR" sz="14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449" marR="14264" marT="14264" marB="14264"/>
                </a:tc>
                <a:extLst>
                  <a:ext uri="{0D108BD9-81ED-4DB2-BD59-A6C34878D82A}">
                    <a16:rowId xmlns:a16="http://schemas.microsoft.com/office/drawing/2014/main" val="3988598088"/>
                  </a:ext>
                </a:extLst>
              </a:tr>
              <a:tr h="2641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Estruturas do corpo</a:t>
                      </a:r>
                      <a:endParaRPr lang="pt-BR" sz="14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449" marR="14264" marT="14264" marB="14264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Partes anatômicas do corpo como órgãos, membros e seus componentes. </a:t>
                      </a:r>
                      <a:endParaRPr lang="pt-BR" sz="14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449" marR="14264" marT="14264" marB="14264"/>
                </a:tc>
                <a:extLst>
                  <a:ext uri="{0D108BD9-81ED-4DB2-BD59-A6C34878D82A}">
                    <a16:rowId xmlns:a16="http://schemas.microsoft.com/office/drawing/2014/main" val="1288903869"/>
                  </a:ext>
                </a:extLst>
              </a:tr>
              <a:tr h="2641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Atividade</a:t>
                      </a:r>
                      <a:endParaRPr lang="pt-BR" sz="14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449" marR="14264" marT="14264" marB="14264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A execução de uma tarefa ou ação por um indivíduo.</a:t>
                      </a:r>
                      <a:endParaRPr lang="pt-BR" sz="14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449" marR="14264" marT="14264" marB="14264"/>
                </a:tc>
                <a:extLst>
                  <a:ext uri="{0D108BD9-81ED-4DB2-BD59-A6C34878D82A}">
                    <a16:rowId xmlns:a16="http://schemas.microsoft.com/office/drawing/2014/main" val="3809452615"/>
                  </a:ext>
                </a:extLst>
              </a:tr>
              <a:tr h="1548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Participação </a:t>
                      </a:r>
                      <a:endParaRPr lang="pt-BR" sz="14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449" marR="14264" marT="14264" marB="14264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Envolvimento em situações da vida diária.</a:t>
                      </a:r>
                      <a:endParaRPr lang="pt-BR" sz="14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449" marR="14264" marT="14264" marB="14264"/>
                </a:tc>
                <a:extLst>
                  <a:ext uri="{0D108BD9-81ED-4DB2-BD59-A6C34878D82A}">
                    <a16:rowId xmlns:a16="http://schemas.microsoft.com/office/drawing/2014/main" val="3190486446"/>
                  </a:ext>
                </a:extLst>
              </a:tr>
              <a:tr h="2641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Limitações de atividade </a:t>
                      </a:r>
                      <a:endParaRPr lang="pt-BR" sz="14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449" marR="14264" marT="14264" marB="14264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Dificuldades que um indivíduo pode encontrar na execução de atividades. </a:t>
                      </a:r>
                      <a:endParaRPr lang="pt-BR" sz="14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449" marR="14264" marT="14264" marB="14264"/>
                </a:tc>
                <a:extLst>
                  <a:ext uri="{0D108BD9-81ED-4DB2-BD59-A6C34878D82A}">
                    <a16:rowId xmlns:a16="http://schemas.microsoft.com/office/drawing/2014/main" val="4116924220"/>
                  </a:ext>
                </a:extLst>
              </a:tr>
              <a:tr h="3734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</a:rPr>
                        <a:t>Restrições de participação </a:t>
                      </a:r>
                      <a:endParaRPr lang="pt-BR" sz="1400" b="1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449" marR="14264" marT="14264" marB="14264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Problemas que um indivíduo pode enfrentar ao se envolver em situações de vida. </a:t>
                      </a:r>
                      <a:endParaRPr lang="pt-BR" sz="14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449" marR="14264" marT="14264" marB="14264"/>
                </a:tc>
                <a:extLst>
                  <a:ext uri="{0D108BD9-81ED-4DB2-BD59-A6C34878D82A}">
                    <a16:rowId xmlns:a16="http://schemas.microsoft.com/office/drawing/2014/main" val="288942333"/>
                  </a:ext>
                </a:extLst>
              </a:tr>
              <a:tr h="4828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Fatores ambientais</a:t>
                      </a:r>
                      <a:endParaRPr lang="pt-BR" sz="14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449" marR="14264" marT="14264" marB="14264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O ambiente físico, social e de atitude no qual as pessoas vivem e conduzem sua vida. Estes são barreiras ou facilitadores para a funcionalidade de uma pessoa.</a:t>
                      </a:r>
                      <a:endParaRPr lang="pt-BR" sz="14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2449" marR="14264" marT="14264" marB="14264"/>
                </a:tc>
                <a:extLst>
                  <a:ext uri="{0D108BD9-81ED-4DB2-BD59-A6C34878D82A}">
                    <a16:rowId xmlns:a16="http://schemas.microsoft.com/office/drawing/2014/main" val="309969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7762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469BA59-115B-D544-85A6-488DF6F99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7843" y="508884"/>
            <a:ext cx="4777200" cy="3265800"/>
          </a:xfrm>
        </p:spPr>
        <p:txBody>
          <a:bodyPr/>
          <a:lstStyle/>
          <a:p>
            <a:pPr marL="63500" indent="0">
              <a:buNone/>
            </a:pPr>
            <a:r>
              <a:rPr lang="pt-BR" sz="2000" dirty="0"/>
              <a:t>Você consegue imaginar que vai acordar de manhã com uma dor </a:t>
            </a:r>
            <a:r>
              <a:rPr lang="pt-BR" sz="2000" dirty="0" err="1"/>
              <a:t>tão</a:t>
            </a:r>
            <a:r>
              <a:rPr lang="pt-BR" sz="2000" dirty="0"/>
              <a:t> aguda que </a:t>
            </a:r>
            <a:r>
              <a:rPr lang="pt-BR" sz="2000" dirty="0" err="1"/>
              <a:t>não</a:t>
            </a:r>
            <a:r>
              <a:rPr lang="pt-BR" sz="2000" dirty="0"/>
              <a:t> te permite nem sequer sair da cama? Consegue imaginar a si mesmo com uma dor que exige até mesmo que precise de ajuda até para realizar as atividades mais simples? Consegue imaginar seu filho chorando e pedindo um </a:t>
            </a:r>
            <a:r>
              <a:rPr lang="pt-BR" sz="2000" dirty="0" err="1"/>
              <a:t>abraço</a:t>
            </a:r>
            <a:r>
              <a:rPr lang="pt-BR" sz="2000" dirty="0"/>
              <a:t>, e você sendo incapaz de </a:t>
            </a:r>
            <a:r>
              <a:rPr lang="pt-BR" sz="2000" dirty="0" err="1"/>
              <a:t>abraça</a:t>
            </a:r>
            <a:r>
              <a:rPr lang="pt-BR" sz="2000" dirty="0"/>
              <a:t>́-</a:t>
            </a:r>
            <a:r>
              <a:rPr lang="pt-BR" sz="2000" dirty="0" err="1"/>
              <a:t>lo</a:t>
            </a:r>
            <a:r>
              <a:rPr lang="pt-BR" sz="2000" dirty="0"/>
              <a:t> devido à dor em seus ossos e juntas? </a:t>
            </a:r>
          </a:p>
          <a:p>
            <a:pPr marL="63500" indent="0">
              <a:buNone/>
            </a:pPr>
            <a:r>
              <a:rPr lang="pt-BR" sz="1200" dirty="0"/>
              <a:t>	              </a:t>
            </a:r>
            <a:r>
              <a:rPr lang="pt-BR" sz="1200" dirty="0" err="1"/>
              <a:t>Nael</a:t>
            </a:r>
            <a:r>
              <a:rPr lang="pt-BR" sz="1200" dirty="0"/>
              <a:t> (World </a:t>
            </a:r>
            <a:r>
              <a:rPr lang="pt-BR" sz="1200" dirty="0" err="1"/>
              <a:t>Report</a:t>
            </a:r>
            <a:r>
              <a:rPr lang="pt-BR" sz="1200" dirty="0"/>
              <a:t> </a:t>
            </a:r>
            <a:r>
              <a:rPr lang="pt-BR" sz="1200" dirty="0" err="1"/>
              <a:t>on</a:t>
            </a:r>
            <a:r>
              <a:rPr lang="pt-BR" sz="1200" dirty="0"/>
              <a:t> </a:t>
            </a:r>
            <a:r>
              <a:rPr lang="pt-BR" sz="1200" dirty="0" err="1"/>
              <a:t>Disability</a:t>
            </a:r>
            <a:r>
              <a:rPr lang="pt-BR" sz="1200" dirty="0"/>
              <a:t>, pg2)</a:t>
            </a:r>
          </a:p>
          <a:p>
            <a:endParaRPr lang="pt-BR" sz="1800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D03CE33-D0E4-7F4D-A016-6D2947989F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802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0DC6E9A-965D-3F4A-A683-66F7FB1FD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9633" y="2236800"/>
            <a:ext cx="5029200" cy="956700"/>
          </a:xfrm>
        </p:spPr>
        <p:txBody>
          <a:bodyPr/>
          <a:lstStyle/>
          <a:p>
            <a:r>
              <a:rPr lang="pt-BR" dirty="0"/>
              <a:t>Comunicação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CC1356DD-3F59-E84F-8DB7-827468AE2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B233292-E342-C847-9005-F4DB3C0C8435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709025" y="4576763"/>
            <a:ext cx="434975" cy="434975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33</a:t>
            </a:fld>
            <a:endParaRPr lang="pt-BR"/>
          </a:p>
        </p:txBody>
      </p:sp>
      <p:sp>
        <p:nvSpPr>
          <p:cNvPr id="6" name="Google Shape;177;p17">
            <a:extLst>
              <a:ext uri="{FF2B5EF4-FFF2-40B4-BE49-F238E27FC236}">
                <a16:creationId xmlns:a16="http://schemas.microsoft.com/office/drawing/2014/main" id="{331412B7-071C-CB4C-89D1-959AA04B06A9}"/>
              </a:ext>
            </a:extLst>
          </p:cNvPr>
          <p:cNvSpPr txBox="1"/>
          <p:nvPr/>
        </p:nvSpPr>
        <p:spPr>
          <a:xfrm>
            <a:off x="1030925" y="710500"/>
            <a:ext cx="1392600" cy="13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  <a:endParaRPr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57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F52A6413-C79A-0442-81E8-95740F2AA7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488435"/>
              </p:ext>
            </p:extLst>
          </p:nvPr>
        </p:nvGraphicFramePr>
        <p:xfrm>
          <a:off x="2010427" y="788135"/>
          <a:ext cx="5461347" cy="3395556"/>
        </p:xfrm>
        <a:graphic>
          <a:graphicData uri="http://schemas.openxmlformats.org/drawingml/2006/table">
            <a:tbl>
              <a:tblPr firstRow="1" firstCol="1" bandRow="1">
                <a:tableStyleId>{ED4073D1-17D7-47A7-8363-596022596568}</a:tableStyleId>
              </a:tblPr>
              <a:tblGrid>
                <a:gridCol w="1820663">
                  <a:extLst>
                    <a:ext uri="{9D8B030D-6E8A-4147-A177-3AD203B41FA5}">
                      <a16:colId xmlns:a16="http://schemas.microsoft.com/office/drawing/2014/main" val="1585349712"/>
                    </a:ext>
                  </a:extLst>
                </a:gridCol>
                <a:gridCol w="1820021">
                  <a:extLst>
                    <a:ext uri="{9D8B030D-6E8A-4147-A177-3AD203B41FA5}">
                      <a16:colId xmlns:a16="http://schemas.microsoft.com/office/drawing/2014/main" val="1082089610"/>
                    </a:ext>
                  </a:extLst>
                </a:gridCol>
                <a:gridCol w="1820663">
                  <a:extLst>
                    <a:ext uri="{9D8B030D-6E8A-4147-A177-3AD203B41FA5}">
                      <a16:colId xmlns:a16="http://schemas.microsoft.com/office/drawing/2014/main" val="4073441786"/>
                    </a:ext>
                  </a:extLst>
                </a:gridCol>
              </a:tblGrid>
              <a:tr h="5231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</a:rPr>
                        <a:t>Inglês</a:t>
                      </a:r>
                      <a:endParaRPr lang="pt-BR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</a:rPr>
                        <a:t>Português (</a:t>
                      </a:r>
                      <a:r>
                        <a:rPr lang="pt-BR" sz="1400" b="1" dirty="0" err="1">
                          <a:effectLst/>
                        </a:rPr>
                        <a:t>cambridge</a:t>
                      </a:r>
                      <a:r>
                        <a:rPr lang="pt-BR" sz="1400" b="1" dirty="0">
                          <a:effectLst/>
                        </a:rPr>
                        <a:t>)</a:t>
                      </a:r>
                      <a:endParaRPr lang="pt-BR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</a:rPr>
                        <a:t>Português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</a:rPr>
                        <a:t>(</a:t>
                      </a:r>
                      <a:r>
                        <a:rPr lang="pt-BR" sz="1400" b="1" dirty="0" err="1">
                          <a:effectLst/>
                        </a:rPr>
                        <a:t>google</a:t>
                      </a:r>
                      <a:r>
                        <a:rPr lang="pt-BR" sz="1400" b="1" dirty="0">
                          <a:effectLst/>
                        </a:rPr>
                        <a:t>)</a:t>
                      </a:r>
                      <a:endParaRPr lang="pt-BR" sz="16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extLst>
                  <a:ext uri="{0D108BD9-81ED-4DB2-BD59-A6C34878D82A}">
                    <a16:rowId xmlns:a16="http://schemas.microsoft.com/office/drawing/2014/main" val="2352659667"/>
                  </a:ext>
                </a:extLst>
              </a:tr>
              <a:tr h="2936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Disability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Deficiência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Incapacidade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extLst>
                  <a:ext uri="{0D108BD9-81ED-4DB2-BD59-A6C34878D82A}">
                    <a16:rowId xmlns:a16="http://schemas.microsoft.com/office/drawing/2014/main" val="1756584618"/>
                  </a:ext>
                </a:extLst>
              </a:tr>
              <a:tr h="2936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Disabled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Deficiência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Invalido/Desabilitado</a:t>
                      </a:r>
                      <a:endParaRPr lang="pt-BR" sz="16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extLst>
                  <a:ext uri="{0D108BD9-81ED-4DB2-BD59-A6C34878D82A}">
                    <a16:rowId xmlns:a16="http://schemas.microsoft.com/office/drawing/2014/main" val="702983650"/>
                  </a:ext>
                </a:extLst>
              </a:tr>
              <a:tr h="2936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Disable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Incapacitar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Incapacitar/Desativar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extLst>
                  <a:ext uri="{0D108BD9-81ED-4DB2-BD59-A6C34878D82A}">
                    <a16:rowId xmlns:a16="http://schemas.microsoft.com/office/drawing/2014/main" val="3268957110"/>
                  </a:ext>
                </a:extLst>
              </a:tr>
              <a:tr h="2936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Impairment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Deficiência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Prejuízo/Deficiência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extLst>
                  <a:ext uri="{0D108BD9-81ED-4DB2-BD59-A6C34878D82A}">
                    <a16:rowId xmlns:a16="http://schemas.microsoft.com/office/drawing/2014/main" val="1044191727"/>
                  </a:ext>
                </a:extLst>
              </a:tr>
              <a:tr h="2936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Disablement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 - - - - 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Incapacidade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extLst>
                  <a:ext uri="{0D108BD9-81ED-4DB2-BD59-A6C34878D82A}">
                    <a16:rowId xmlns:a16="http://schemas.microsoft.com/office/drawing/2014/main" val="1820837285"/>
                  </a:ext>
                </a:extLst>
              </a:tr>
              <a:tr h="2936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Inability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Incapacidade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Incapacidade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extLst>
                  <a:ext uri="{0D108BD9-81ED-4DB2-BD59-A6C34878D82A}">
                    <a16:rowId xmlns:a16="http://schemas.microsoft.com/office/drawing/2014/main" val="3563654753"/>
                  </a:ext>
                </a:extLst>
              </a:tr>
              <a:tr h="2936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Incapacity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Incapacidade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Incapacidade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extLst>
                  <a:ext uri="{0D108BD9-81ED-4DB2-BD59-A6C34878D82A}">
                    <a16:rowId xmlns:a16="http://schemas.microsoft.com/office/drawing/2014/main" val="2722992509"/>
                  </a:ext>
                </a:extLst>
              </a:tr>
              <a:tr h="5231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Handicap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Deficiência/desvantagem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Desvantagem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extLst>
                  <a:ext uri="{0D108BD9-81ED-4DB2-BD59-A6C34878D82A}">
                    <a16:rowId xmlns:a16="http://schemas.microsoft.com/office/drawing/2014/main" val="3971445651"/>
                  </a:ext>
                </a:extLst>
              </a:tr>
              <a:tr h="2936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Handicapped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Deficiente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Deficientes</a:t>
                      </a:r>
                      <a:endParaRPr lang="pt-BR" sz="16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2761" marR="29806" marT="29806" marB="29806"/>
                </a:tc>
                <a:extLst>
                  <a:ext uri="{0D108BD9-81ED-4DB2-BD59-A6C34878D82A}">
                    <a16:rowId xmlns:a16="http://schemas.microsoft.com/office/drawing/2014/main" val="487730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13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"/>
          <p:cNvSpPr txBox="1">
            <a:spLocks noGrp="1"/>
          </p:cNvSpPr>
          <p:nvPr>
            <p:ph type="ctrTitle"/>
          </p:nvPr>
        </p:nvSpPr>
        <p:spPr>
          <a:xfrm>
            <a:off x="2423525" y="2236800"/>
            <a:ext cx="4434475" cy="9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 que </a:t>
            </a:r>
            <a:r>
              <a:rPr lang="en" dirty="0" err="1"/>
              <a:t>é</a:t>
            </a:r>
            <a:r>
              <a:rPr lang="en" dirty="0"/>
              <a:t> </a:t>
            </a:r>
            <a:r>
              <a:rPr lang="en" dirty="0" err="1"/>
              <a:t>deficiência</a:t>
            </a:r>
            <a:r>
              <a:rPr lang="en" dirty="0"/>
              <a:t>?</a:t>
            </a:r>
            <a:endParaRPr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A12CB5-0BEB-3546-A4E5-0695C86D36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2323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>
            <a:spLocks noGrp="1"/>
          </p:cNvSpPr>
          <p:nvPr>
            <p:ph type="body" idx="1"/>
          </p:nvPr>
        </p:nvSpPr>
        <p:spPr>
          <a:xfrm>
            <a:off x="2385525" y="1310550"/>
            <a:ext cx="4777200" cy="32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" indent="0">
              <a:buNone/>
            </a:pPr>
            <a:r>
              <a:rPr lang="pt-BR" i="1" dirty="0"/>
              <a:t>“O ciclo da vida vai da </a:t>
            </a:r>
            <a:r>
              <a:rPr lang="pt-BR" i="1" dirty="0" err="1"/>
              <a:t>incacidade</a:t>
            </a:r>
            <a:r>
              <a:rPr lang="pt-BR" i="1" dirty="0"/>
              <a:t> para a capacidade temporária e a volta à incapacidade, e isso se você está entre os mais afortunados”. </a:t>
            </a:r>
          </a:p>
          <a:p>
            <a:pPr marL="63500" indent="0">
              <a:buNone/>
            </a:pPr>
            <a:endParaRPr lang="pt-BR" i="1" dirty="0"/>
          </a:p>
          <a:p>
            <a:pPr marL="63500" indent="0">
              <a:buNone/>
            </a:pPr>
            <a:r>
              <a:rPr lang="pt-BR" sz="1200" i="1" dirty="0"/>
              <a:t>		(</a:t>
            </a:r>
            <a:r>
              <a:rPr lang="pt-BR" sz="1200" i="1" dirty="0" err="1"/>
              <a:t>Disability</a:t>
            </a:r>
            <a:r>
              <a:rPr lang="pt-BR" sz="1200" i="1" dirty="0"/>
              <a:t> </a:t>
            </a:r>
            <a:r>
              <a:rPr lang="pt-BR" sz="1200" i="1" dirty="0" err="1"/>
              <a:t>Theory</a:t>
            </a:r>
            <a:r>
              <a:rPr lang="pt-BR" sz="1200" i="1" dirty="0"/>
              <a:t>, 2008. p. 176)</a:t>
            </a:r>
            <a:endParaRPr lang="pt-BR" dirty="0"/>
          </a:p>
        </p:txBody>
      </p:sp>
      <p:sp>
        <p:nvSpPr>
          <p:cNvPr id="183" name="Google Shape;183;p18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2717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6FCC56F-8AC8-A340-9455-0A2384068C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37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8CC6B24-DB9F-4A40-A1AC-F3CF90212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471" y="0"/>
            <a:ext cx="35450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48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37936E6-B24B-014D-9FD4-44FC298E1C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38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BDA5CAD-63A2-3F4E-8B10-D53213E61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07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6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sp>
        <p:nvSpPr>
          <p:cNvPr id="421" name="Google Shape;421;p36"/>
          <p:cNvSpPr txBox="1">
            <a:spLocks noGrp="1"/>
          </p:cNvSpPr>
          <p:nvPr>
            <p:ph type="ctrTitle" idx="4294967295"/>
          </p:nvPr>
        </p:nvSpPr>
        <p:spPr>
          <a:xfrm>
            <a:off x="2351788" y="1180487"/>
            <a:ext cx="5702448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 err="1"/>
              <a:t>Obrigado</a:t>
            </a:r>
            <a:r>
              <a:rPr lang="en" sz="7200" dirty="0"/>
              <a:t>!</a:t>
            </a:r>
            <a:endParaRPr sz="7200" dirty="0"/>
          </a:p>
        </p:txBody>
      </p:sp>
      <p:sp>
        <p:nvSpPr>
          <p:cNvPr id="422" name="Google Shape;422;p36"/>
          <p:cNvSpPr txBox="1">
            <a:spLocks noGrp="1"/>
          </p:cNvSpPr>
          <p:nvPr>
            <p:ph type="subTitle" idx="4294967295"/>
          </p:nvPr>
        </p:nvSpPr>
        <p:spPr>
          <a:xfrm>
            <a:off x="2351800" y="2265877"/>
            <a:ext cx="4608000" cy="17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err="1">
                <a:latin typeface="Poppins"/>
                <a:ea typeface="Poppins"/>
                <a:cs typeface="Poppins"/>
                <a:sym typeface="Poppins"/>
              </a:rPr>
              <a:t>Perguntas</a:t>
            </a:r>
            <a:r>
              <a:rPr lang="en" b="1" dirty="0">
                <a:latin typeface="Poppins"/>
                <a:ea typeface="Poppins"/>
                <a:cs typeface="Poppins"/>
                <a:sym typeface="Poppins"/>
              </a:rPr>
              <a:t>?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￮"/>
            </a:pPr>
            <a:r>
              <a:rPr lang="en" dirty="0" err="1"/>
              <a:t>paulohsmota@gmail.com</a:t>
            </a:r>
            <a:endParaRPr dirty="0"/>
          </a:p>
        </p:txBody>
      </p:sp>
      <p:grpSp>
        <p:nvGrpSpPr>
          <p:cNvPr id="423" name="Google Shape;423;p36"/>
          <p:cNvGrpSpPr/>
          <p:nvPr/>
        </p:nvGrpSpPr>
        <p:grpSpPr>
          <a:xfrm>
            <a:off x="1812552" y="1460659"/>
            <a:ext cx="345971" cy="325505"/>
            <a:chOff x="5972700" y="2330200"/>
            <a:chExt cx="411625" cy="387275"/>
          </a:xfrm>
        </p:grpSpPr>
        <p:sp>
          <p:nvSpPr>
            <p:cNvPr id="424" name="Google Shape;424;p3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2EC6C93-050F-C74F-BA12-3B56FE438E5B}"/>
              </a:ext>
            </a:extLst>
          </p:cNvPr>
          <p:cNvSpPr txBox="1"/>
          <p:nvPr/>
        </p:nvSpPr>
        <p:spPr>
          <a:xfrm>
            <a:off x="2854712" y="1694986"/>
            <a:ext cx="357982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latin typeface="Poppins"/>
                <a:cs typeface="Poppins"/>
                <a:sym typeface="Poppins"/>
              </a:rPr>
              <a:t>Problema</a:t>
            </a:r>
            <a:r>
              <a:rPr lang="pt-BR" dirty="0"/>
              <a:t> </a:t>
            </a:r>
          </a:p>
        </p:txBody>
      </p:sp>
      <p:sp>
        <p:nvSpPr>
          <p:cNvPr id="5" name="Google Shape;206;p20">
            <a:extLst>
              <a:ext uri="{FF2B5EF4-FFF2-40B4-BE49-F238E27FC236}">
                <a16:creationId xmlns:a16="http://schemas.microsoft.com/office/drawing/2014/main" id="{1C42B0BF-928A-9048-97AE-382D043EE9CE}"/>
              </a:ext>
            </a:extLst>
          </p:cNvPr>
          <p:cNvSpPr txBox="1">
            <a:spLocks/>
          </p:cNvSpPr>
          <p:nvPr/>
        </p:nvSpPr>
        <p:spPr>
          <a:xfrm>
            <a:off x="2165275" y="2587538"/>
            <a:ext cx="49587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 algn="ctr">
              <a:buFont typeface="Poppins Light"/>
              <a:buNone/>
            </a:pPr>
            <a:r>
              <a:rPr lang="pt-BR" sz="1400" dirty="0"/>
              <a:t>Pessoas</a:t>
            </a:r>
          </a:p>
          <a:p>
            <a:pPr marL="0" indent="0" algn="ctr">
              <a:buFont typeface="Poppins Light"/>
              <a:buNone/>
            </a:pPr>
            <a:r>
              <a:rPr lang="pt-BR" sz="1400" dirty="0"/>
              <a:t>Grupos de interesse</a:t>
            </a:r>
          </a:p>
          <a:p>
            <a:pPr marL="0" indent="0" algn="ctr">
              <a:buFont typeface="Poppins Light"/>
              <a:buNone/>
            </a:pPr>
            <a:r>
              <a:rPr lang="pt-BR" sz="1400" dirty="0"/>
              <a:t>Sociedade</a:t>
            </a:r>
          </a:p>
          <a:p>
            <a:pPr marL="0" indent="0" algn="ctr">
              <a:buFont typeface="Poppins Light"/>
              <a:buNone/>
            </a:pPr>
            <a:endParaRPr lang="pt-BR" sz="1400" dirty="0"/>
          </a:p>
          <a:p>
            <a:pPr marL="0" indent="0" algn="ctr">
              <a:buNone/>
            </a:pPr>
            <a:r>
              <a:rPr lang="pt-BR" sz="1400" b="1" dirty="0"/>
              <a:t>Tem concepções diferentes </a:t>
            </a:r>
          </a:p>
        </p:txBody>
      </p:sp>
    </p:spTree>
    <p:extLst>
      <p:ext uri="{BB962C8B-B14F-4D97-AF65-F5344CB8AC3E}">
        <p14:creationId xmlns:p14="http://schemas.microsoft.com/office/powerpoint/2010/main" val="3426178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2EC6C93-050F-C74F-BA12-3B56FE438E5B}"/>
              </a:ext>
            </a:extLst>
          </p:cNvPr>
          <p:cNvSpPr txBox="1"/>
          <p:nvPr/>
        </p:nvSpPr>
        <p:spPr>
          <a:xfrm>
            <a:off x="647376" y="1694986"/>
            <a:ext cx="79944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pt-BR" sz="5400" b="1" dirty="0"/>
              <a:t>Concepções diferentes </a:t>
            </a:r>
          </a:p>
        </p:txBody>
      </p:sp>
      <p:sp>
        <p:nvSpPr>
          <p:cNvPr id="5" name="Google Shape;206;p20">
            <a:extLst>
              <a:ext uri="{FF2B5EF4-FFF2-40B4-BE49-F238E27FC236}">
                <a16:creationId xmlns:a16="http://schemas.microsoft.com/office/drawing/2014/main" id="{1C42B0BF-928A-9048-97AE-382D043EE9CE}"/>
              </a:ext>
            </a:extLst>
          </p:cNvPr>
          <p:cNvSpPr txBox="1">
            <a:spLocks/>
          </p:cNvSpPr>
          <p:nvPr/>
        </p:nvSpPr>
        <p:spPr>
          <a:xfrm>
            <a:off x="2165275" y="2587538"/>
            <a:ext cx="49587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 algn="ctr">
              <a:buFont typeface="Poppins Light"/>
              <a:buNone/>
            </a:pPr>
            <a:r>
              <a:rPr lang="pt-BR" sz="1400" dirty="0"/>
              <a:t>Impacto vida das pessoas</a:t>
            </a:r>
          </a:p>
          <a:p>
            <a:pPr marL="0" indent="0" algn="ctr">
              <a:buFont typeface="Poppins Light"/>
              <a:buNone/>
            </a:pPr>
            <a:r>
              <a:rPr lang="pt-BR" sz="1400" dirty="0"/>
              <a:t>Proteção Social </a:t>
            </a:r>
          </a:p>
          <a:p>
            <a:pPr marL="0" indent="0" algn="ctr">
              <a:buFont typeface="Poppins Light"/>
              <a:buNone/>
            </a:pPr>
            <a:r>
              <a:rPr lang="pt-BR" sz="1400" dirty="0"/>
              <a:t>Oportunidades </a:t>
            </a:r>
          </a:p>
          <a:p>
            <a:pPr marL="0" indent="0" algn="ctr">
              <a:buFont typeface="Poppins Light"/>
              <a:buNone/>
            </a:pPr>
            <a:r>
              <a:rPr lang="pt-BR" sz="1400" dirty="0"/>
              <a:t>Tratamento </a:t>
            </a:r>
          </a:p>
          <a:p>
            <a:pPr marL="0" indent="0" algn="ctr">
              <a:buFont typeface="Poppins Light"/>
              <a:buNone/>
            </a:pP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14952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2EC6C93-050F-C74F-BA12-3B56FE438E5B}"/>
              </a:ext>
            </a:extLst>
          </p:cNvPr>
          <p:cNvSpPr txBox="1"/>
          <p:nvPr/>
        </p:nvSpPr>
        <p:spPr>
          <a:xfrm>
            <a:off x="1916958" y="1694986"/>
            <a:ext cx="5455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pt-BR" sz="5400" b="1" dirty="0"/>
              <a:t>Voltar no tempo</a:t>
            </a:r>
          </a:p>
        </p:txBody>
      </p:sp>
      <p:sp>
        <p:nvSpPr>
          <p:cNvPr id="5" name="Google Shape;206;p20">
            <a:extLst>
              <a:ext uri="{FF2B5EF4-FFF2-40B4-BE49-F238E27FC236}">
                <a16:creationId xmlns:a16="http://schemas.microsoft.com/office/drawing/2014/main" id="{1C42B0BF-928A-9048-97AE-382D043EE9CE}"/>
              </a:ext>
            </a:extLst>
          </p:cNvPr>
          <p:cNvSpPr txBox="1">
            <a:spLocks/>
          </p:cNvSpPr>
          <p:nvPr/>
        </p:nvSpPr>
        <p:spPr>
          <a:xfrm>
            <a:off x="2165275" y="2587538"/>
            <a:ext cx="49587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 algn="ctr">
              <a:buFont typeface="Poppins Light"/>
              <a:buNone/>
            </a:pP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931034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7"/>
          <p:cNvSpPr/>
          <p:nvPr/>
        </p:nvSpPr>
        <p:spPr>
          <a:xfrm>
            <a:off x="671525" y="1114150"/>
            <a:ext cx="7800975" cy="371621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 txBox="1">
            <a:spLocks noGrp="1"/>
          </p:cNvSpPr>
          <p:nvPr>
            <p:ph type="title" idx="4294967295"/>
          </p:nvPr>
        </p:nvSpPr>
        <p:spPr>
          <a:xfrm>
            <a:off x="1961850" y="305150"/>
            <a:ext cx="5220300" cy="50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/>
              <a:t>Voltar no tempo </a:t>
            </a:r>
            <a:endParaRPr sz="2400" dirty="0"/>
          </a:p>
        </p:txBody>
      </p:sp>
      <p:sp>
        <p:nvSpPr>
          <p:cNvPr id="300" name="Google Shape;300;p27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306" name="Google Shape;306;p27"/>
          <p:cNvSpPr/>
          <p:nvPr/>
        </p:nvSpPr>
        <p:spPr>
          <a:xfrm>
            <a:off x="4495650" y="2126084"/>
            <a:ext cx="152700" cy="152700"/>
          </a:xfrm>
          <a:prstGeom prst="donut">
            <a:avLst>
              <a:gd name="adj" fmla="val 36703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06;p27">
            <a:extLst>
              <a:ext uri="{FF2B5EF4-FFF2-40B4-BE49-F238E27FC236}">
                <a16:creationId xmlns:a16="http://schemas.microsoft.com/office/drawing/2014/main" id="{4D11984C-18FB-E54C-9E22-5B834A6E073E}"/>
              </a:ext>
            </a:extLst>
          </p:cNvPr>
          <p:cNvSpPr/>
          <p:nvPr/>
        </p:nvSpPr>
        <p:spPr>
          <a:xfrm>
            <a:off x="4572000" y="2428984"/>
            <a:ext cx="152700" cy="152700"/>
          </a:xfrm>
          <a:prstGeom prst="donut">
            <a:avLst>
              <a:gd name="adj" fmla="val 36703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06;p27">
            <a:extLst>
              <a:ext uri="{FF2B5EF4-FFF2-40B4-BE49-F238E27FC236}">
                <a16:creationId xmlns:a16="http://schemas.microsoft.com/office/drawing/2014/main" id="{2C4B1F6A-DB03-9940-8177-FF42260112EC}"/>
              </a:ext>
            </a:extLst>
          </p:cNvPr>
          <p:cNvSpPr/>
          <p:nvPr/>
        </p:nvSpPr>
        <p:spPr>
          <a:xfrm>
            <a:off x="4044671" y="1973384"/>
            <a:ext cx="152700" cy="152700"/>
          </a:xfrm>
          <a:prstGeom prst="donut">
            <a:avLst>
              <a:gd name="adj" fmla="val 36703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C61D6D3-843C-BD41-B4AB-A1D4304D0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Egito Antigo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C422A01-8F59-5340-884B-AA52C59FD8A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85833" y="1958050"/>
            <a:ext cx="4359536" cy="2618400"/>
          </a:xfrm>
        </p:spPr>
        <p:txBody>
          <a:bodyPr/>
          <a:lstStyle/>
          <a:p>
            <a:r>
              <a:rPr lang="pt-BR" dirty="0"/>
              <a:t>Porteiro Roma </a:t>
            </a:r>
          </a:p>
          <a:p>
            <a:pPr lvl="1"/>
            <a:r>
              <a:rPr lang="pt-BR" dirty="0"/>
              <a:t>Sua perna esquerda apresenta uma evidente anomalia de musculatura. Seu pé está atrofiado (pé </a:t>
            </a:r>
            <a:r>
              <a:rPr lang="pt-BR" dirty="0" err="1"/>
              <a:t>eqüino</a:t>
            </a:r>
            <a:r>
              <a:rPr lang="pt-BR" dirty="0"/>
              <a:t>), provavelmente devido à poliomielite.</a:t>
            </a:r>
          </a:p>
          <a:p>
            <a:pPr lvl="1"/>
            <a:r>
              <a:rPr lang="pt-BR" dirty="0"/>
              <a:t>Deve ter tido dificuldades para andar, porque leva consigo um longo bastão de apoio, que durante a cerimônia permanece apoiado em seu braço esquerdo.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3869A31-DC66-C74A-A281-22CD785296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8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CCCE46D-8184-9947-87C5-0EFF4F27A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894" y="0"/>
            <a:ext cx="3446106" cy="514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83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C61D6D3-843C-BD41-B4AB-A1D4304D0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Egito Antigo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C422A01-8F59-5340-884B-AA52C59FD8A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363240" y="1958050"/>
            <a:ext cx="4359536" cy="2618400"/>
          </a:xfrm>
        </p:spPr>
        <p:txBody>
          <a:bodyPr/>
          <a:lstStyle/>
          <a:p>
            <a:r>
              <a:rPr lang="pt-BR" dirty="0"/>
              <a:t>Terra dos Cegos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3869A31-DC66-C74A-A281-22CD785296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9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B756AE4-1999-BE49-9FB4-B7D360A9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679" y="0"/>
            <a:ext cx="44847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16466"/>
      </p:ext>
    </p:extLst>
  </p:cSld>
  <p:clrMapOvr>
    <a:masterClrMapping/>
  </p:clrMapOvr>
</p:sld>
</file>

<file path=ppt/theme/theme1.xml><?xml version="1.0" encoding="utf-8"?>
<a:theme xmlns:a="http://schemas.openxmlformats.org/drawingml/2006/main" name="Cymbel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1101</Words>
  <Application>Microsoft Macintosh PowerPoint</Application>
  <PresentationFormat>Apresentação na tela (16:9)</PresentationFormat>
  <Paragraphs>226</Paragraphs>
  <Slides>39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6" baseType="lpstr">
      <vt:lpstr>Poppins Light</vt:lpstr>
      <vt:lpstr>Times New Roman</vt:lpstr>
      <vt:lpstr>MS Mincho</vt:lpstr>
      <vt:lpstr>Calibri</vt:lpstr>
      <vt:lpstr>Arial</vt:lpstr>
      <vt:lpstr>Poppins</vt:lpstr>
      <vt:lpstr>Cymbeline template</vt:lpstr>
      <vt:lpstr> Concepções das  Deficiências</vt:lpstr>
      <vt:lpstr>Oi!</vt:lpstr>
      <vt:lpstr>O que é deficiência?</vt:lpstr>
      <vt:lpstr>Apresentação do PowerPoint</vt:lpstr>
      <vt:lpstr>Apresentação do PowerPoint</vt:lpstr>
      <vt:lpstr>Apresentação do PowerPoint</vt:lpstr>
      <vt:lpstr>Voltar no tempo </vt:lpstr>
      <vt:lpstr>Egito Antigo </vt:lpstr>
      <vt:lpstr>Egito Antigo </vt:lpstr>
      <vt:lpstr>Grécia</vt:lpstr>
      <vt:lpstr>Roma Antiga</vt:lpstr>
      <vt:lpstr>Séc IV</vt:lpstr>
      <vt:lpstr>Idade Média</vt:lpstr>
      <vt:lpstr>Séc XV</vt:lpstr>
      <vt:lpstr>Sociedade Industrial</vt:lpstr>
      <vt:lpstr>Século XX</vt:lpstr>
      <vt:lpstr>Deficiência Hoje</vt:lpstr>
      <vt:lpstr>650.000.000</vt:lpstr>
      <vt:lpstr>Apresentação do PowerPoint</vt:lpstr>
      <vt:lpstr>Construção Social</vt:lpstr>
      <vt:lpstr>Apresentação do PowerPoint</vt:lpstr>
      <vt:lpstr>Apresentação do PowerPoint</vt:lpstr>
      <vt:lpstr>Embate entre Modelos</vt:lpstr>
      <vt:lpstr>Modelo Médico</vt:lpstr>
      <vt:lpstr>Modelo Social</vt:lpstr>
      <vt:lpstr>Outros Modelos</vt:lpstr>
      <vt:lpstr>Apresentação do PowerPoint</vt:lpstr>
      <vt:lpstr>Classificação Internacional da Funcionalidade</vt:lpstr>
      <vt:lpstr>Deficiência</vt:lpstr>
      <vt:lpstr>Incapacidade</vt:lpstr>
      <vt:lpstr>Apresentação do PowerPoint</vt:lpstr>
      <vt:lpstr>Apresentação do PowerPoint</vt:lpstr>
      <vt:lpstr>Comunicação</vt:lpstr>
      <vt:lpstr>Apresentação do PowerPoint</vt:lpstr>
      <vt:lpstr>O que é deficiência?</vt:lpstr>
      <vt:lpstr>Apresentação do PowerPoint</vt:lpstr>
      <vt:lpstr>Apresentação do PowerPoint</vt:lpstr>
      <vt:lpstr>Apresentação do PowerPoint</vt:lpstr>
      <vt:lpstr>Obrigado!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CECI USP Centro de Empreendedorismo, Comunicação e Inovação da USP</dc:title>
  <cp:lastModifiedBy>Microsoft Office User</cp:lastModifiedBy>
  <cp:revision>22</cp:revision>
  <dcterms:modified xsi:type="dcterms:W3CDTF">2019-04-09T01:52:29Z</dcterms:modified>
</cp:coreProperties>
</file>