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7"/>
  </p:notesMasterIdLst>
  <p:handoutMasterIdLst>
    <p:handoutMasterId r:id="rId38"/>
  </p:handoutMasterIdLst>
  <p:sldIdLst>
    <p:sldId id="446" r:id="rId13"/>
    <p:sldId id="703" r:id="rId14"/>
    <p:sldId id="700" r:id="rId15"/>
    <p:sldId id="701" r:id="rId16"/>
    <p:sldId id="702" r:id="rId17"/>
    <p:sldId id="621" r:id="rId18"/>
    <p:sldId id="622" r:id="rId19"/>
    <p:sldId id="683" r:id="rId20"/>
    <p:sldId id="684" r:id="rId21"/>
    <p:sldId id="685" r:id="rId22"/>
    <p:sldId id="696" r:id="rId23"/>
    <p:sldId id="686" r:id="rId24"/>
    <p:sldId id="681" r:id="rId25"/>
    <p:sldId id="682" r:id="rId26"/>
    <p:sldId id="697" r:id="rId27"/>
    <p:sldId id="687" r:id="rId28"/>
    <p:sldId id="688" r:id="rId29"/>
    <p:sldId id="689" r:id="rId30"/>
    <p:sldId id="690" r:id="rId31"/>
    <p:sldId id="691" r:id="rId32"/>
    <p:sldId id="698" r:id="rId33"/>
    <p:sldId id="699" r:id="rId34"/>
    <p:sldId id="620" r:id="rId35"/>
    <p:sldId id="679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782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14/11/2022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280.png"/><Relationship Id="rId7" Type="http://schemas.openxmlformats.org/officeDocument/2006/relationships/image" Target="../media/image29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19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1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49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48.png"/><Relationship Id="rId9" Type="http://schemas.openxmlformats.org/officeDocument/2006/relationships/image" Target="../media/image58.png"/><Relationship Id="rId14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451.png"/><Relationship Id="rId7" Type="http://schemas.openxmlformats.org/officeDocument/2006/relationships/image" Target="../media/image481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1.png"/><Relationship Id="rId5" Type="http://schemas.openxmlformats.org/officeDocument/2006/relationships/image" Target="../media/image461.png"/><Relationship Id="rId4" Type="http://schemas.openxmlformats.org/officeDocument/2006/relationships/image" Target="../media/image462.png"/><Relationship Id="rId9" Type="http://schemas.openxmlformats.org/officeDocument/2006/relationships/image" Target="../media/image5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0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70.png"/><Relationship Id="rId4" Type="http://schemas.openxmlformats.org/officeDocument/2006/relationships/image" Target="../media/image650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phet.colorado.edu/sims/html/energy-skate-park-basics/latest/energy-skate-park-basics_pt_BR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78.png"/><Relationship Id="rId12" Type="http://schemas.openxmlformats.org/officeDocument/2006/relationships/image" Target="../media/image88.png"/><Relationship Id="rId17" Type="http://schemas.openxmlformats.org/officeDocument/2006/relationships/image" Target="../media/image770.png"/><Relationship Id="rId25" Type="http://schemas.openxmlformats.org/officeDocument/2006/relationships/image" Target="../media/image101.png"/><Relationship Id="rId2" Type="http://schemas.openxmlformats.org/officeDocument/2006/relationships/image" Target="../media/image7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93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95.png"/><Relationship Id="rId10" Type="http://schemas.openxmlformats.org/officeDocument/2006/relationships/image" Target="../media/image86.png"/><Relationship Id="rId19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3.png"/><Relationship Id="rId7" Type="http://schemas.openxmlformats.org/officeDocument/2006/relationships/image" Target="../media/image104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71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77.png"/><Relationship Id="rId9" Type="http://schemas.openxmlformats.org/officeDocument/2006/relationships/image" Target="../media/image112.png"/><Relationship Id="rId1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1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image" Target="../media/image142.png"/><Relationship Id="rId21" Type="http://schemas.openxmlformats.org/officeDocument/2006/relationships/image" Target="../media/image169.png"/><Relationship Id="rId7" Type="http://schemas.openxmlformats.org/officeDocument/2006/relationships/image" Target="../media/image11.png"/><Relationship Id="rId12" Type="http://schemas.openxmlformats.org/officeDocument/2006/relationships/image" Target="../media/image161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2" Type="http://schemas.openxmlformats.org/officeDocument/2006/relationships/image" Target="../media/image1010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270.png"/><Relationship Id="rId5" Type="http://schemas.openxmlformats.org/officeDocument/2006/relationships/image" Target="../media/image144.png"/><Relationship Id="rId15" Type="http://schemas.openxmlformats.org/officeDocument/2006/relationships/image" Target="../media/image190.png"/><Relationship Id="rId23" Type="http://schemas.openxmlformats.org/officeDocument/2006/relationships/image" Target="../media/image260.png"/><Relationship Id="rId10" Type="http://schemas.openxmlformats.org/officeDocument/2006/relationships/image" Target="../media/image146.png"/><Relationship Id="rId19" Type="http://schemas.openxmlformats.org/officeDocument/2006/relationships/image" Target="../media/image23.png"/><Relationship Id="rId4" Type="http://schemas.openxmlformats.org/officeDocument/2006/relationships/image" Target="../media/image143.png"/><Relationship Id="rId9" Type="http://schemas.openxmlformats.org/officeDocument/2006/relationships/image" Target="../media/image13.png"/><Relationship Id="rId14" Type="http://schemas.openxmlformats.org/officeDocument/2006/relationships/image" Target="../media/image180.png"/><Relationship Id="rId22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0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30.png"/><Relationship Id="rId10" Type="http://schemas.openxmlformats.org/officeDocument/2006/relationships/image" Target="../media/image38.png"/><Relationship Id="rId19" Type="http://schemas.openxmlformats.org/officeDocument/2006/relationships/image" Target="../media/image47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3.png"/><Relationship Id="rId30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7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17" Type="http://schemas.openxmlformats.org/officeDocument/2006/relationships/image" Target="../media/image20.png"/><Relationship Id="rId2" Type="http://schemas.openxmlformats.org/officeDocument/2006/relationships/image" Target="../media/image127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91.png"/><Relationship Id="rId5" Type="http://schemas.openxmlformats.org/officeDocument/2006/relationships/image" Target="../media/image130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8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5.png"/><Relationship Id="rId10" Type="http://schemas.openxmlformats.org/officeDocument/2006/relationships/image" Target="../media/image18.png"/><Relationship Id="rId4" Type="http://schemas.openxmlformats.org/officeDocument/2006/relationships/image" Target="../media/image12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3981" y="5953"/>
            <a:ext cx="6129652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Energia Potencial – Forças conservativas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4034231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17/11/2022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6434B76-EA0E-BA77-1618-F52612238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75" y="1051735"/>
            <a:ext cx="4180013" cy="29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66142" r="5925" b="17620"/>
          <a:stretch/>
        </p:blipFill>
        <p:spPr>
          <a:xfrm>
            <a:off x="1007604" y="728592"/>
            <a:ext cx="7074786" cy="22142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12148" y="-94852"/>
            <a:ext cx="30783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dirty="0">
                <a:solidFill>
                  <a:srgbClr val="0070C0"/>
                </a:solidFill>
              </a:rPr>
              <a:t>Força de Atrito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63130" y="319894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única força que realiza trabalho não nulo é o atrito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63130" y="359355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sempre no sentido oposto ao movimento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457226" y="3921334"/>
                <a:ext cx="3780522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𝐹𝑎𝑡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𝑣𝑜𝑙𝑡𝑎𝑠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      SEMPRE</a:t>
                </a:r>
                <a:endPara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226" y="3921334"/>
                <a:ext cx="3780522" cy="349326"/>
              </a:xfrm>
              <a:prstGeom prst="rect">
                <a:avLst/>
              </a:prstGeom>
              <a:blipFill>
                <a:blip r:embed="rId3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363130" y="452126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retornar ao ponto inicial, o trabalho realizado não é nulo.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20001614">
            <a:off x="-30311" y="1179299"/>
            <a:ext cx="7161370" cy="854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950" dirty="0">
                <a:solidFill>
                  <a:srgbClr val="FF0000"/>
                </a:solidFill>
              </a:rPr>
              <a:t>Força Não-Conservativa</a:t>
            </a:r>
            <a:endParaRPr lang="en-US" sz="49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21547" y="3932106"/>
                <a:ext cx="19772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volta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voltas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47" y="3932106"/>
                <a:ext cx="1977262" cy="338554"/>
              </a:xfrm>
              <a:prstGeom prst="rect">
                <a:avLst/>
              </a:prstGeom>
              <a:blipFill>
                <a:blip r:embed="rId4"/>
                <a:stretch>
                  <a:fillRect l="-1538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312" y="583914"/>
            <a:ext cx="7123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pêndulo oscilante acaba parando depois de um certo tempo. Tem-se aí uma violação da lei de conservação da energia mecânica?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788"/>
            <a:ext cx="63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2. Energia vs. Energia mecânica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69540" y="2103679"/>
            <a:ext cx="2758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Dissipação da energia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11410" y="2987748"/>
            <a:ext cx="32748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Forças não-conservativas</a:t>
            </a:r>
          </a:p>
        </p:txBody>
      </p:sp>
    </p:spTree>
    <p:extLst>
      <p:ext uri="{BB962C8B-B14F-4D97-AF65-F5344CB8AC3E}">
        <p14:creationId xmlns:p14="http://schemas.microsoft.com/office/powerpoint/2010/main" val="37559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501" y="19899"/>
            <a:ext cx="5454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Outra maneira de definir força conservativa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3501" y="1335123"/>
            <a:ext cx="613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1: levantar o giz por um metro, em uma etapa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ou em duas etapas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69558" y="1334204"/>
            <a:ext cx="33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peso,0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(1 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42195" y="1796788"/>
            <a:ext cx="318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peso,0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2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pt-BR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40127" y="2176472"/>
            <a:ext cx="309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peso,2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1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pt-BR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+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44198" y="2714732"/>
            <a:ext cx="384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peso,0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1</a:t>
            </a:r>
            <a:r>
              <a:rPr lang="pt-B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</a:t>
            </a:r>
            <a:r>
              <a:rPr lang="pt-BR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(1 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918313" y="2626428"/>
            <a:ext cx="25382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269738" y="3292255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2: Força de atrito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18838" y="3670122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Meia volta é diferente de dar uma volta e meia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94034" y="4117865"/>
            <a:ext cx="697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 força de atrito o trabalho realizado pela força DEPENDE do caminho percorrido pelo objeto entre os pontos inicial e final.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501" y="581503"/>
            <a:ext cx="833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os trabalhos realizados pela força sobre um corpo, enquanto este se move entre um ponto inicial e um ponto final através de percursos diferentes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6958" y="74428"/>
            <a:ext cx="741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Maneira alternativa de identificar se uma força é conservativa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6957" y="659218"/>
            <a:ext cx="732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trabalho realizado pela força no deslocamento do ponto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até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qualquer percurso é sempre o mesmo, então a força é conservativa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9677" y="1491122"/>
                <a:ext cx="187108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7" y="1491122"/>
                <a:ext cx="1871089" cy="289182"/>
              </a:xfrm>
              <a:prstGeom prst="rect">
                <a:avLst/>
              </a:prstGeom>
              <a:blipFill>
                <a:blip r:embed="rId2"/>
                <a:stretch>
                  <a:fillRect l="-2614" r="-2614" b="-148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a Livre 5"/>
          <p:cNvSpPr/>
          <p:nvPr/>
        </p:nvSpPr>
        <p:spPr>
          <a:xfrm>
            <a:off x="6378544" y="1500784"/>
            <a:ext cx="2199430" cy="746825"/>
          </a:xfrm>
          <a:custGeom>
            <a:avLst/>
            <a:gdLst>
              <a:gd name="connsiteX0" fmla="*/ 0 w 2199430"/>
              <a:gd name="connsiteY0" fmla="*/ 746825 h 746825"/>
              <a:gd name="connsiteX1" fmla="*/ 97722 w 2199430"/>
              <a:gd name="connsiteY1" fmla="*/ 404798 h 746825"/>
              <a:gd name="connsiteX2" fmla="*/ 293166 w 2199430"/>
              <a:gd name="connsiteY2" fmla="*/ 272175 h 746825"/>
              <a:gd name="connsiteX3" fmla="*/ 725936 w 2199430"/>
              <a:gd name="connsiteY3" fmla="*/ 181433 h 746825"/>
              <a:gd name="connsiteX4" fmla="*/ 1019102 w 2199430"/>
              <a:gd name="connsiteY4" fmla="*/ 174453 h 746825"/>
              <a:gd name="connsiteX5" fmla="*/ 1333209 w 2199430"/>
              <a:gd name="connsiteY5" fmla="*/ 230294 h 746825"/>
              <a:gd name="connsiteX6" fmla="*/ 1486772 w 2199430"/>
              <a:gd name="connsiteY6" fmla="*/ 272175 h 746825"/>
              <a:gd name="connsiteX7" fmla="*/ 1765978 w 2199430"/>
              <a:gd name="connsiteY7" fmla="*/ 34850 h 746825"/>
              <a:gd name="connsiteX8" fmla="*/ 2031224 w 2199430"/>
              <a:gd name="connsiteY8" fmla="*/ 6929 h 746825"/>
              <a:gd name="connsiteX9" fmla="*/ 2170827 w 2199430"/>
              <a:gd name="connsiteY9" fmla="*/ 90691 h 746825"/>
              <a:gd name="connsiteX10" fmla="*/ 2198748 w 2199430"/>
              <a:gd name="connsiteY10" fmla="*/ 314056 h 746825"/>
              <a:gd name="connsiteX11" fmla="*/ 2156867 w 2199430"/>
              <a:gd name="connsiteY11" fmla="*/ 481579 h 746825"/>
              <a:gd name="connsiteX12" fmla="*/ 2149887 w 2199430"/>
              <a:gd name="connsiteY12" fmla="*/ 516480 h 74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9430" h="746825">
                <a:moveTo>
                  <a:pt x="0" y="746825"/>
                </a:moveTo>
                <a:cubicBezTo>
                  <a:pt x="24430" y="615365"/>
                  <a:pt x="48861" y="483906"/>
                  <a:pt x="97722" y="404798"/>
                </a:cubicBezTo>
                <a:cubicBezTo>
                  <a:pt x="146583" y="325690"/>
                  <a:pt x="188464" y="309402"/>
                  <a:pt x="293166" y="272175"/>
                </a:cubicBezTo>
                <a:cubicBezTo>
                  <a:pt x="397868" y="234948"/>
                  <a:pt x="604947" y="197720"/>
                  <a:pt x="725936" y="181433"/>
                </a:cubicBezTo>
                <a:cubicBezTo>
                  <a:pt x="846925" y="165146"/>
                  <a:pt x="917890" y="166310"/>
                  <a:pt x="1019102" y="174453"/>
                </a:cubicBezTo>
                <a:cubicBezTo>
                  <a:pt x="1120314" y="182596"/>
                  <a:pt x="1255264" y="214007"/>
                  <a:pt x="1333209" y="230294"/>
                </a:cubicBezTo>
                <a:cubicBezTo>
                  <a:pt x="1411154" y="246581"/>
                  <a:pt x="1414644" y="304749"/>
                  <a:pt x="1486772" y="272175"/>
                </a:cubicBezTo>
                <a:cubicBezTo>
                  <a:pt x="1558900" y="239601"/>
                  <a:pt x="1675236" y="79058"/>
                  <a:pt x="1765978" y="34850"/>
                </a:cubicBezTo>
                <a:cubicBezTo>
                  <a:pt x="1856720" y="-9358"/>
                  <a:pt x="1963749" y="-2378"/>
                  <a:pt x="2031224" y="6929"/>
                </a:cubicBezTo>
                <a:cubicBezTo>
                  <a:pt x="2098699" y="16236"/>
                  <a:pt x="2142906" y="39503"/>
                  <a:pt x="2170827" y="90691"/>
                </a:cubicBezTo>
                <a:cubicBezTo>
                  <a:pt x="2198748" y="141879"/>
                  <a:pt x="2201075" y="248908"/>
                  <a:pt x="2198748" y="314056"/>
                </a:cubicBezTo>
                <a:cubicBezTo>
                  <a:pt x="2196421" y="379204"/>
                  <a:pt x="2165010" y="447842"/>
                  <a:pt x="2156867" y="481579"/>
                </a:cubicBezTo>
                <a:cubicBezTo>
                  <a:pt x="2148724" y="515316"/>
                  <a:pt x="2149305" y="515898"/>
                  <a:pt x="2149887" y="516480"/>
                </a:cubicBezTo>
              </a:path>
            </a:pathLst>
          </a:cu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6385524" y="2004911"/>
            <a:ext cx="2626930" cy="463442"/>
          </a:xfrm>
          <a:custGeom>
            <a:avLst/>
            <a:gdLst>
              <a:gd name="connsiteX0" fmla="*/ 0 w 2626930"/>
              <a:gd name="connsiteY0" fmla="*/ 270619 h 463442"/>
              <a:gd name="connsiteX1" fmla="*/ 125643 w 2626930"/>
              <a:gd name="connsiteY1" fmla="*/ 333440 h 463442"/>
              <a:gd name="connsiteX2" fmla="*/ 390889 w 2626930"/>
              <a:gd name="connsiteY2" fmla="*/ 417202 h 463442"/>
              <a:gd name="connsiteX3" fmla="*/ 502571 w 2626930"/>
              <a:gd name="connsiteY3" fmla="*/ 235718 h 463442"/>
              <a:gd name="connsiteX4" fmla="*/ 698015 w 2626930"/>
              <a:gd name="connsiteY4" fmla="*/ 354381 h 463442"/>
              <a:gd name="connsiteX5" fmla="*/ 830638 w 2626930"/>
              <a:gd name="connsiteY5" fmla="*/ 459083 h 463442"/>
              <a:gd name="connsiteX6" fmla="*/ 914400 w 2626930"/>
              <a:gd name="connsiteY6" fmla="*/ 270619 h 463442"/>
              <a:gd name="connsiteX7" fmla="*/ 991182 w 2626930"/>
              <a:gd name="connsiteY7" fmla="*/ 228738 h 463442"/>
              <a:gd name="connsiteX8" fmla="*/ 1137765 w 2626930"/>
              <a:gd name="connsiteY8" fmla="*/ 459083 h 463442"/>
              <a:gd name="connsiteX9" fmla="*/ 1235487 w 2626930"/>
              <a:gd name="connsiteY9" fmla="*/ 368341 h 463442"/>
              <a:gd name="connsiteX10" fmla="*/ 1312269 w 2626930"/>
              <a:gd name="connsiteY10" fmla="*/ 228738 h 463442"/>
              <a:gd name="connsiteX11" fmla="*/ 1382070 w 2626930"/>
              <a:gd name="connsiteY11" fmla="*/ 158936 h 463442"/>
              <a:gd name="connsiteX12" fmla="*/ 1612415 w 2626930"/>
              <a:gd name="connsiteY12" fmla="*/ 305520 h 463442"/>
              <a:gd name="connsiteX13" fmla="*/ 1772959 w 2626930"/>
              <a:gd name="connsiteY13" fmla="*/ 389281 h 463442"/>
              <a:gd name="connsiteX14" fmla="*/ 2268550 w 2626930"/>
              <a:gd name="connsiteY14" fmla="*/ 438142 h 463442"/>
              <a:gd name="connsiteX15" fmla="*/ 2582657 w 2626930"/>
              <a:gd name="connsiteY15" fmla="*/ 354381 h 463442"/>
              <a:gd name="connsiteX16" fmla="*/ 2624537 w 2626930"/>
              <a:gd name="connsiteY16" fmla="*/ 179877 h 463442"/>
              <a:gd name="connsiteX17" fmla="*/ 2582657 w 2626930"/>
              <a:gd name="connsiteY17" fmla="*/ 54234 h 463442"/>
              <a:gd name="connsiteX18" fmla="*/ 2512855 w 2626930"/>
              <a:gd name="connsiteY18" fmla="*/ 47254 h 463442"/>
              <a:gd name="connsiteX19" fmla="*/ 2373252 w 2626930"/>
              <a:gd name="connsiteY19" fmla="*/ 137996 h 463442"/>
              <a:gd name="connsiteX20" fmla="*/ 2156867 w 2626930"/>
              <a:gd name="connsiteY20" fmla="*/ 207797 h 463442"/>
              <a:gd name="connsiteX21" fmla="*/ 2059145 w 2626930"/>
              <a:gd name="connsiteY21" fmla="*/ 221758 h 463442"/>
              <a:gd name="connsiteX22" fmla="*/ 2024244 w 2626930"/>
              <a:gd name="connsiteY22" fmla="*/ 131016 h 463442"/>
              <a:gd name="connsiteX23" fmla="*/ 2080086 w 2626930"/>
              <a:gd name="connsiteY23" fmla="*/ 61214 h 463442"/>
              <a:gd name="connsiteX24" fmla="*/ 2149887 w 2626930"/>
              <a:gd name="connsiteY24" fmla="*/ 5373 h 463442"/>
              <a:gd name="connsiteX25" fmla="*/ 2163847 w 2626930"/>
              <a:gd name="connsiteY25" fmla="*/ 5373 h 46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26930" h="463442">
                <a:moveTo>
                  <a:pt x="0" y="270619"/>
                </a:moveTo>
                <a:cubicBezTo>
                  <a:pt x="30247" y="289814"/>
                  <a:pt x="60495" y="309010"/>
                  <a:pt x="125643" y="333440"/>
                </a:cubicBezTo>
                <a:cubicBezTo>
                  <a:pt x="190791" y="357871"/>
                  <a:pt x="328068" y="433489"/>
                  <a:pt x="390889" y="417202"/>
                </a:cubicBezTo>
                <a:cubicBezTo>
                  <a:pt x="453710" y="400915"/>
                  <a:pt x="451383" y="246188"/>
                  <a:pt x="502571" y="235718"/>
                </a:cubicBezTo>
                <a:cubicBezTo>
                  <a:pt x="553759" y="225248"/>
                  <a:pt x="643337" y="317154"/>
                  <a:pt x="698015" y="354381"/>
                </a:cubicBezTo>
                <a:cubicBezTo>
                  <a:pt x="752693" y="391608"/>
                  <a:pt x="794574" y="473043"/>
                  <a:pt x="830638" y="459083"/>
                </a:cubicBezTo>
                <a:cubicBezTo>
                  <a:pt x="866702" y="445123"/>
                  <a:pt x="887643" y="309010"/>
                  <a:pt x="914400" y="270619"/>
                </a:cubicBezTo>
                <a:cubicBezTo>
                  <a:pt x="941157" y="232228"/>
                  <a:pt x="953955" y="197327"/>
                  <a:pt x="991182" y="228738"/>
                </a:cubicBezTo>
                <a:cubicBezTo>
                  <a:pt x="1028409" y="260149"/>
                  <a:pt x="1097048" y="435816"/>
                  <a:pt x="1137765" y="459083"/>
                </a:cubicBezTo>
                <a:cubicBezTo>
                  <a:pt x="1178483" y="482350"/>
                  <a:pt x="1206403" y="406732"/>
                  <a:pt x="1235487" y="368341"/>
                </a:cubicBezTo>
                <a:cubicBezTo>
                  <a:pt x="1264571" y="329950"/>
                  <a:pt x="1287839" y="263639"/>
                  <a:pt x="1312269" y="228738"/>
                </a:cubicBezTo>
                <a:cubicBezTo>
                  <a:pt x="1336700" y="193837"/>
                  <a:pt x="1332046" y="146139"/>
                  <a:pt x="1382070" y="158936"/>
                </a:cubicBezTo>
                <a:cubicBezTo>
                  <a:pt x="1432094" y="171733"/>
                  <a:pt x="1547267" y="267129"/>
                  <a:pt x="1612415" y="305520"/>
                </a:cubicBezTo>
                <a:cubicBezTo>
                  <a:pt x="1677563" y="343911"/>
                  <a:pt x="1663603" y="367177"/>
                  <a:pt x="1772959" y="389281"/>
                </a:cubicBezTo>
                <a:cubicBezTo>
                  <a:pt x="1882315" y="411385"/>
                  <a:pt x="2133600" y="443959"/>
                  <a:pt x="2268550" y="438142"/>
                </a:cubicBezTo>
                <a:cubicBezTo>
                  <a:pt x="2403500" y="432325"/>
                  <a:pt x="2523326" y="397425"/>
                  <a:pt x="2582657" y="354381"/>
                </a:cubicBezTo>
                <a:cubicBezTo>
                  <a:pt x="2641988" y="311337"/>
                  <a:pt x="2624537" y="229901"/>
                  <a:pt x="2624537" y="179877"/>
                </a:cubicBezTo>
                <a:cubicBezTo>
                  <a:pt x="2624537" y="129853"/>
                  <a:pt x="2601271" y="76338"/>
                  <a:pt x="2582657" y="54234"/>
                </a:cubicBezTo>
                <a:cubicBezTo>
                  <a:pt x="2564043" y="32130"/>
                  <a:pt x="2547756" y="33294"/>
                  <a:pt x="2512855" y="47254"/>
                </a:cubicBezTo>
                <a:cubicBezTo>
                  <a:pt x="2477954" y="61214"/>
                  <a:pt x="2432583" y="111239"/>
                  <a:pt x="2373252" y="137996"/>
                </a:cubicBezTo>
                <a:cubicBezTo>
                  <a:pt x="2313921" y="164753"/>
                  <a:pt x="2209218" y="193837"/>
                  <a:pt x="2156867" y="207797"/>
                </a:cubicBezTo>
                <a:cubicBezTo>
                  <a:pt x="2104516" y="221757"/>
                  <a:pt x="2081249" y="234555"/>
                  <a:pt x="2059145" y="221758"/>
                </a:cubicBezTo>
                <a:cubicBezTo>
                  <a:pt x="2037041" y="208961"/>
                  <a:pt x="2020754" y="157773"/>
                  <a:pt x="2024244" y="131016"/>
                </a:cubicBezTo>
                <a:cubicBezTo>
                  <a:pt x="2027734" y="104259"/>
                  <a:pt x="2059146" y="82154"/>
                  <a:pt x="2080086" y="61214"/>
                </a:cubicBezTo>
                <a:cubicBezTo>
                  <a:pt x="2101026" y="40274"/>
                  <a:pt x="2135927" y="14680"/>
                  <a:pt x="2149887" y="5373"/>
                </a:cubicBezTo>
                <a:cubicBezTo>
                  <a:pt x="2163847" y="-3934"/>
                  <a:pt x="2163847" y="719"/>
                  <a:pt x="2163847" y="5373"/>
                </a:cubicBezTo>
              </a:path>
            </a:pathLst>
          </a:custGeom>
          <a:noFill/>
          <a:ln w="15875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30025" y="2544409"/>
            <a:ext cx="115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1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03310" y="1346895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23124" y="2094356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49268" y="1819610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6320490" y="2228916"/>
            <a:ext cx="130068" cy="6943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459113" y="1970194"/>
            <a:ext cx="130068" cy="6943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343829" y="4005081"/>
            <a:ext cx="115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158381" y="2388836"/>
                <a:ext cx="2724079" cy="318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caminho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fechado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81" y="2388836"/>
                <a:ext cx="2724079" cy="318229"/>
              </a:xfrm>
              <a:prstGeom prst="rect">
                <a:avLst/>
              </a:prstGeom>
              <a:blipFill>
                <a:blip r:embed="rId3"/>
                <a:stretch>
                  <a:fillRect l="-1566" r="-2237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-29629" y="1874196"/>
            <a:ext cx="601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Condição para força conservativa, usando caminho fechado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17420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Condição com caminho aberto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3582670" y="368201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264475" y="3362423"/>
                <a:ext cx="2361223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475" y="3362423"/>
                <a:ext cx="2361223" cy="628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91232" y="4491457"/>
                <a:ext cx="211795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2" y="4491457"/>
                <a:ext cx="2117951" cy="303673"/>
              </a:xfrm>
              <a:prstGeom prst="rect">
                <a:avLst/>
              </a:prstGeom>
              <a:blipFill>
                <a:blip r:embed="rId6"/>
                <a:stretch>
                  <a:fillRect l="-2011" r="-2011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B3A0D0E-81AE-4476-AFC7-6A603494C0DD}"/>
              </a:ext>
            </a:extLst>
          </p:cNvPr>
          <p:cNvGrpSpPr/>
          <p:nvPr/>
        </p:nvGrpSpPr>
        <p:grpSpPr>
          <a:xfrm>
            <a:off x="119858" y="3478021"/>
            <a:ext cx="3004694" cy="905260"/>
            <a:chOff x="74138" y="3017873"/>
            <a:chExt cx="3004694" cy="905260"/>
          </a:xfrm>
        </p:grpSpPr>
        <p:sp>
          <p:nvSpPr>
            <p:cNvPr id="15" name="CaixaDeTexto 14"/>
            <p:cNvSpPr txBox="1"/>
            <p:nvPr/>
          </p:nvSpPr>
          <p:spPr>
            <a:xfrm>
              <a:off x="74138" y="3646134"/>
              <a:ext cx="891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506012" y="3017873"/>
                  <a:ext cx="2572820" cy="6283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12" y="3017873"/>
                  <a:ext cx="2572820" cy="628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1496723" y="3573621"/>
              <a:ext cx="115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293362" y="4033769"/>
            <a:ext cx="115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 1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4E7B0275-A54D-4DF0-8635-6D6F88D07A9D}"/>
              </a:ext>
            </a:extLst>
          </p:cNvPr>
          <p:cNvGrpSpPr/>
          <p:nvPr/>
        </p:nvGrpSpPr>
        <p:grpSpPr>
          <a:xfrm>
            <a:off x="199741" y="2220302"/>
            <a:ext cx="2710335" cy="863525"/>
            <a:chOff x="74138" y="3017873"/>
            <a:chExt cx="3032591" cy="863525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D4C82FC-5276-48FE-BBC8-3B78ABE7277B}"/>
                </a:ext>
              </a:extLst>
            </p:cNvPr>
            <p:cNvSpPr txBox="1"/>
            <p:nvPr/>
          </p:nvSpPr>
          <p:spPr>
            <a:xfrm>
              <a:off x="74138" y="3594612"/>
              <a:ext cx="1035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7E218360-7686-46F5-932D-B927A3112C44}"/>
                    </a:ext>
                  </a:extLst>
                </p:cNvPr>
                <p:cNvSpPr txBox="1"/>
                <p:nvPr/>
              </p:nvSpPr>
              <p:spPr>
                <a:xfrm>
                  <a:off x="506012" y="3017873"/>
                  <a:ext cx="2600717" cy="6283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7E218360-7686-46F5-932D-B927A3112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12" y="3017873"/>
                  <a:ext cx="2600717" cy="62831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53C046A-60FA-457C-81AA-74FD00046A52}"/>
                </a:ext>
              </a:extLst>
            </p:cNvPr>
            <p:cNvSpPr txBox="1"/>
            <p:nvPr/>
          </p:nvSpPr>
          <p:spPr>
            <a:xfrm>
              <a:off x="1496723" y="3573621"/>
              <a:ext cx="1151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Percurso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5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6" grpId="0"/>
      <p:bldP spid="17" grpId="0"/>
      <p:bldP spid="18" grpId="0"/>
      <p:bldP spid="20" grpId="0" animBg="1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800" y="0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Avaliando se a força é conservativa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4843749" y="474985"/>
                <a:ext cx="1604798" cy="8188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749" y="474985"/>
                <a:ext cx="1604798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3260" y="1651916"/>
                <a:ext cx="6678175" cy="741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" y="1651916"/>
                <a:ext cx="6678175" cy="741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8658818" y="1006693"/>
            <a:ext cx="594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F12412B-AA28-4F24-A78B-4E3AF80C572F}"/>
              </a:ext>
            </a:extLst>
          </p:cNvPr>
          <p:cNvGrpSpPr/>
          <p:nvPr/>
        </p:nvGrpSpPr>
        <p:grpSpPr>
          <a:xfrm>
            <a:off x="85380" y="2315129"/>
            <a:ext cx="8994842" cy="402931"/>
            <a:chOff x="85380" y="2315129"/>
            <a:chExt cx="8994842" cy="4029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85380" y="2405456"/>
                  <a:ext cx="45471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em qualquer caminho fechado quando</a:t>
                  </a:r>
                </a:p>
              </p:txBody>
            </p:sp>
          </mc:Choice>
          <mc:Fallback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80" y="2405456"/>
                  <a:ext cx="454714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43" t="-28889" b="-5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tângulo 14"/>
                <p:cNvSpPr/>
                <p:nvPr/>
              </p:nvSpPr>
              <p:spPr>
                <a:xfrm>
                  <a:off x="4572000" y="2315129"/>
                  <a:ext cx="450822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cte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toda força constante é conservativa</a:t>
                  </a:r>
                </a:p>
              </p:txBody>
            </p:sp>
          </mc:Choice>
          <mc:Fallback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315129"/>
                  <a:ext cx="4508222" cy="402931"/>
                </a:xfrm>
                <a:prstGeom prst="rect">
                  <a:avLst/>
                </a:prstGeom>
                <a:blipFill>
                  <a:blip r:embed="rId5"/>
                  <a:stretch>
                    <a:fillRect t="-21212" b="-242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D81F7AF-A3CD-496C-AF0C-18AF83BF5DD2}"/>
              </a:ext>
            </a:extLst>
          </p:cNvPr>
          <p:cNvGrpSpPr/>
          <p:nvPr/>
        </p:nvGrpSpPr>
        <p:grpSpPr>
          <a:xfrm>
            <a:off x="41057" y="1345247"/>
            <a:ext cx="3028129" cy="369332"/>
            <a:chOff x="41057" y="1345247"/>
            <a:chExt cx="302812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281278" y="1394579"/>
                  <a:ext cx="78790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278" y="1394579"/>
                  <a:ext cx="787908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6202" t="-45098" r="-42636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/>
            <p:cNvSpPr txBox="1"/>
            <p:nvPr/>
          </p:nvSpPr>
          <p:spPr>
            <a:xfrm>
              <a:off x="41057" y="1345247"/>
              <a:ext cx="2199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Força constante 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F1FDA95-72D7-4C58-B1C7-860F92288489}"/>
              </a:ext>
            </a:extLst>
          </p:cNvPr>
          <p:cNvGrpSpPr/>
          <p:nvPr/>
        </p:nvGrpSpPr>
        <p:grpSpPr>
          <a:xfrm>
            <a:off x="41057" y="2832007"/>
            <a:ext cx="4065434" cy="375397"/>
            <a:chOff x="41057" y="2832007"/>
            <a:chExt cx="4065434" cy="37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53002" y="2838201"/>
                  <a:ext cx="103098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02" y="2838201"/>
                  <a:ext cx="1030988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7101" t="-43137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/>
            <p:cNvSpPr txBox="1"/>
            <p:nvPr/>
          </p:nvSpPr>
          <p:spPr>
            <a:xfrm>
              <a:off x="41057" y="2838072"/>
              <a:ext cx="651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842621" y="2832007"/>
              <a:ext cx="2263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Contrária ao movimento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65F5CED-648E-42E3-8B33-851E0AA3BAC7}"/>
              </a:ext>
            </a:extLst>
          </p:cNvPr>
          <p:cNvGrpSpPr/>
          <p:nvPr/>
        </p:nvGrpSpPr>
        <p:grpSpPr>
          <a:xfrm>
            <a:off x="177800" y="3349836"/>
            <a:ext cx="6506439" cy="738215"/>
            <a:chOff x="177800" y="3349836"/>
            <a:chExt cx="6506439" cy="7382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tângulo 20"/>
                <p:cNvSpPr/>
                <p:nvPr/>
              </p:nvSpPr>
              <p:spPr>
                <a:xfrm>
                  <a:off x="177800" y="3349836"/>
                  <a:ext cx="4905188" cy="7382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00" y="3349836"/>
                  <a:ext cx="4905188" cy="7382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5766615" y="3555422"/>
                  <a:ext cx="9176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615" y="3555422"/>
                  <a:ext cx="91762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000" r="-6667" b="-2826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0F67734-42AC-416F-A337-34B3B9170905}"/>
              </a:ext>
            </a:extLst>
          </p:cNvPr>
          <p:cNvGrpSpPr/>
          <p:nvPr/>
        </p:nvGrpSpPr>
        <p:grpSpPr>
          <a:xfrm>
            <a:off x="6069429" y="495235"/>
            <a:ext cx="2566057" cy="1207848"/>
            <a:chOff x="5517101" y="545398"/>
            <a:chExt cx="2566057" cy="1207848"/>
          </a:xfrm>
        </p:grpSpPr>
        <p:sp>
          <p:nvSpPr>
            <p:cNvPr id="8" name="Forma Livre 7"/>
            <p:cNvSpPr/>
            <p:nvPr/>
          </p:nvSpPr>
          <p:spPr>
            <a:xfrm>
              <a:off x="5872521" y="689857"/>
              <a:ext cx="2199430" cy="746825"/>
            </a:xfrm>
            <a:custGeom>
              <a:avLst/>
              <a:gdLst>
                <a:gd name="connsiteX0" fmla="*/ 0 w 2199430"/>
                <a:gd name="connsiteY0" fmla="*/ 746825 h 746825"/>
                <a:gd name="connsiteX1" fmla="*/ 97722 w 2199430"/>
                <a:gd name="connsiteY1" fmla="*/ 404798 h 746825"/>
                <a:gd name="connsiteX2" fmla="*/ 293166 w 2199430"/>
                <a:gd name="connsiteY2" fmla="*/ 272175 h 746825"/>
                <a:gd name="connsiteX3" fmla="*/ 725936 w 2199430"/>
                <a:gd name="connsiteY3" fmla="*/ 181433 h 746825"/>
                <a:gd name="connsiteX4" fmla="*/ 1019102 w 2199430"/>
                <a:gd name="connsiteY4" fmla="*/ 174453 h 746825"/>
                <a:gd name="connsiteX5" fmla="*/ 1333209 w 2199430"/>
                <a:gd name="connsiteY5" fmla="*/ 230294 h 746825"/>
                <a:gd name="connsiteX6" fmla="*/ 1486772 w 2199430"/>
                <a:gd name="connsiteY6" fmla="*/ 272175 h 746825"/>
                <a:gd name="connsiteX7" fmla="*/ 1765978 w 2199430"/>
                <a:gd name="connsiteY7" fmla="*/ 34850 h 746825"/>
                <a:gd name="connsiteX8" fmla="*/ 2031224 w 2199430"/>
                <a:gd name="connsiteY8" fmla="*/ 6929 h 746825"/>
                <a:gd name="connsiteX9" fmla="*/ 2170827 w 2199430"/>
                <a:gd name="connsiteY9" fmla="*/ 90691 h 746825"/>
                <a:gd name="connsiteX10" fmla="*/ 2198748 w 2199430"/>
                <a:gd name="connsiteY10" fmla="*/ 314056 h 746825"/>
                <a:gd name="connsiteX11" fmla="*/ 2156867 w 2199430"/>
                <a:gd name="connsiteY11" fmla="*/ 481579 h 746825"/>
                <a:gd name="connsiteX12" fmla="*/ 2149887 w 2199430"/>
                <a:gd name="connsiteY12" fmla="*/ 516480 h 74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9430" h="746825">
                  <a:moveTo>
                    <a:pt x="0" y="746825"/>
                  </a:moveTo>
                  <a:cubicBezTo>
                    <a:pt x="24430" y="615365"/>
                    <a:pt x="48861" y="483906"/>
                    <a:pt x="97722" y="404798"/>
                  </a:cubicBezTo>
                  <a:cubicBezTo>
                    <a:pt x="146583" y="325690"/>
                    <a:pt x="188464" y="309402"/>
                    <a:pt x="293166" y="272175"/>
                  </a:cubicBezTo>
                  <a:cubicBezTo>
                    <a:pt x="397868" y="234948"/>
                    <a:pt x="604947" y="197720"/>
                    <a:pt x="725936" y="181433"/>
                  </a:cubicBezTo>
                  <a:cubicBezTo>
                    <a:pt x="846925" y="165146"/>
                    <a:pt x="917890" y="166310"/>
                    <a:pt x="1019102" y="174453"/>
                  </a:cubicBezTo>
                  <a:cubicBezTo>
                    <a:pt x="1120314" y="182596"/>
                    <a:pt x="1255264" y="214007"/>
                    <a:pt x="1333209" y="230294"/>
                  </a:cubicBezTo>
                  <a:cubicBezTo>
                    <a:pt x="1411154" y="246581"/>
                    <a:pt x="1414644" y="304749"/>
                    <a:pt x="1486772" y="272175"/>
                  </a:cubicBezTo>
                  <a:cubicBezTo>
                    <a:pt x="1558900" y="239601"/>
                    <a:pt x="1675236" y="79058"/>
                    <a:pt x="1765978" y="34850"/>
                  </a:cubicBezTo>
                  <a:cubicBezTo>
                    <a:pt x="1856720" y="-9358"/>
                    <a:pt x="1963749" y="-2378"/>
                    <a:pt x="2031224" y="6929"/>
                  </a:cubicBezTo>
                  <a:cubicBezTo>
                    <a:pt x="2098699" y="16236"/>
                    <a:pt x="2142906" y="39503"/>
                    <a:pt x="2170827" y="90691"/>
                  </a:cubicBezTo>
                  <a:cubicBezTo>
                    <a:pt x="2198748" y="141879"/>
                    <a:pt x="2201075" y="248908"/>
                    <a:pt x="2198748" y="314056"/>
                  </a:cubicBezTo>
                  <a:cubicBezTo>
                    <a:pt x="2196421" y="379204"/>
                    <a:pt x="2165010" y="447842"/>
                    <a:pt x="2156867" y="481579"/>
                  </a:cubicBezTo>
                  <a:cubicBezTo>
                    <a:pt x="2148724" y="515316"/>
                    <a:pt x="2149305" y="515898"/>
                    <a:pt x="2149887" y="516480"/>
                  </a:cubicBezTo>
                </a:path>
              </a:pathLst>
            </a:cu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5814467" y="1417989"/>
              <a:ext cx="130068" cy="6943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7953090" y="1159267"/>
              <a:ext cx="130068" cy="6943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517101" y="1275459"/>
              <a:ext cx="594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899A2959-84F8-408A-A47F-F617F8C6CDB5}"/>
                </a:ext>
              </a:extLst>
            </p:cNvPr>
            <p:cNvSpPr/>
            <p:nvPr/>
          </p:nvSpPr>
          <p:spPr>
            <a:xfrm>
              <a:off x="5880256" y="1228811"/>
              <a:ext cx="2117912" cy="524435"/>
            </a:xfrm>
            <a:custGeom>
              <a:avLst/>
              <a:gdLst>
                <a:gd name="connsiteX0" fmla="*/ 0 w 2117912"/>
                <a:gd name="connsiteY0" fmla="*/ 235323 h 524435"/>
                <a:gd name="connsiteX1" fmla="*/ 13447 w 2117912"/>
                <a:gd name="connsiteY1" fmla="*/ 309282 h 524435"/>
                <a:gd name="connsiteX2" fmla="*/ 40341 w 2117912"/>
                <a:gd name="connsiteY2" fmla="*/ 336176 h 524435"/>
                <a:gd name="connsiteX3" fmla="*/ 47065 w 2117912"/>
                <a:gd name="connsiteY3" fmla="*/ 356347 h 524435"/>
                <a:gd name="connsiteX4" fmla="*/ 94130 w 2117912"/>
                <a:gd name="connsiteY4" fmla="*/ 383241 h 524435"/>
                <a:gd name="connsiteX5" fmla="*/ 134471 w 2117912"/>
                <a:gd name="connsiteY5" fmla="*/ 410135 h 524435"/>
                <a:gd name="connsiteX6" fmla="*/ 194983 w 2117912"/>
                <a:gd name="connsiteY6" fmla="*/ 423582 h 524435"/>
                <a:gd name="connsiteX7" fmla="*/ 410136 w 2117912"/>
                <a:gd name="connsiteY7" fmla="*/ 437029 h 524435"/>
                <a:gd name="connsiteX8" fmla="*/ 712694 w 2117912"/>
                <a:gd name="connsiteY8" fmla="*/ 443753 h 524435"/>
                <a:gd name="connsiteX9" fmla="*/ 800100 w 2117912"/>
                <a:gd name="connsiteY9" fmla="*/ 463923 h 524435"/>
                <a:gd name="connsiteX10" fmla="*/ 826994 w 2117912"/>
                <a:gd name="connsiteY10" fmla="*/ 477370 h 524435"/>
                <a:gd name="connsiteX11" fmla="*/ 860612 w 2117912"/>
                <a:gd name="connsiteY11" fmla="*/ 484094 h 524435"/>
                <a:gd name="connsiteX12" fmla="*/ 880783 w 2117912"/>
                <a:gd name="connsiteY12" fmla="*/ 490817 h 524435"/>
                <a:gd name="connsiteX13" fmla="*/ 968189 w 2117912"/>
                <a:gd name="connsiteY13" fmla="*/ 497541 h 524435"/>
                <a:gd name="connsiteX14" fmla="*/ 1089212 w 2117912"/>
                <a:gd name="connsiteY14" fmla="*/ 510988 h 524435"/>
                <a:gd name="connsiteX15" fmla="*/ 1190065 w 2117912"/>
                <a:gd name="connsiteY15" fmla="*/ 524435 h 524435"/>
                <a:gd name="connsiteX16" fmla="*/ 1687606 w 2117912"/>
                <a:gd name="connsiteY16" fmla="*/ 517712 h 524435"/>
                <a:gd name="connsiteX17" fmla="*/ 1788459 w 2117912"/>
                <a:gd name="connsiteY17" fmla="*/ 504264 h 524435"/>
                <a:gd name="connsiteX18" fmla="*/ 1848971 w 2117912"/>
                <a:gd name="connsiteY18" fmla="*/ 497541 h 524435"/>
                <a:gd name="connsiteX19" fmla="*/ 1869141 w 2117912"/>
                <a:gd name="connsiteY19" fmla="*/ 490817 h 524435"/>
                <a:gd name="connsiteX20" fmla="*/ 1922930 w 2117912"/>
                <a:gd name="connsiteY20" fmla="*/ 477370 h 524435"/>
                <a:gd name="connsiteX21" fmla="*/ 1963271 w 2117912"/>
                <a:gd name="connsiteY21" fmla="*/ 463923 h 524435"/>
                <a:gd name="connsiteX22" fmla="*/ 1996889 w 2117912"/>
                <a:gd name="connsiteY22" fmla="*/ 457200 h 524435"/>
                <a:gd name="connsiteX23" fmla="*/ 2037230 w 2117912"/>
                <a:gd name="connsiteY23" fmla="*/ 443753 h 524435"/>
                <a:gd name="connsiteX24" fmla="*/ 2064124 w 2117912"/>
                <a:gd name="connsiteY24" fmla="*/ 403412 h 524435"/>
                <a:gd name="connsiteX25" fmla="*/ 2091018 w 2117912"/>
                <a:gd name="connsiteY25" fmla="*/ 369794 h 524435"/>
                <a:gd name="connsiteX26" fmla="*/ 2104465 w 2117912"/>
                <a:gd name="connsiteY26" fmla="*/ 322729 h 524435"/>
                <a:gd name="connsiteX27" fmla="*/ 2117912 w 2117912"/>
                <a:gd name="connsiteY27" fmla="*/ 302559 h 524435"/>
                <a:gd name="connsiteX28" fmla="*/ 2104465 w 2117912"/>
                <a:gd name="connsiteY28" fmla="*/ 94129 h 524435"/>
                <a:gd name="connsiteX29" fmla="*/ 2097741 w 2117912"/>
                <a:gd name="connsiteY29" fmla="*/ 73959 h 524435"/>
                <a:gd name="connsiteX30" fmla="*/ 2104465 w 2117912"/>
                <a:gd name="connsiteY30" fmla="*/ 0 h 52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7912" h="524435">
                  <a:moveTo>
                    <a:pt x="0" y="235323"/>
                  </a:moveTo>
                  <a:cubicBezTo>
                    <a:pt x="4482" y="259976"/>
                    <a:pt x="4141" y="286017"/>
                    <a:pt x="13447" y="309282"/>
                  </a:cubicBezTo>
                  <a:cubicBezTo>
                    <a:pt x="18155" y="321053"/>
                    <a:pt x="32972" y="325860"/>
                    <a:pt x="40341" y="336176"/>
                  </a:cubicBezTo>
                  <a:cubicBezTo>
                    <a:pt x="44460" y="341943"/>
                    <a:pt x="42637" y="350813"/>
                    <a:pt x="47065" y="356347"/>
                  </a:cubicBezTo>
                  <a:cubicBezTo>
                    <a:pt x="54221" y="365292"/>
                    <a:pt x="86495" y="378660"/>
                    <a:pt x="94130" y="383241"/>
                  </a:cubicBezTo>
                  <a:cubicBezTo>
                    <a:pt x="107988" y="391556"/>
                    <a:pt x="120344" y="402286"/>
                    <a:pt x="134471" y="410135"/>
                  </a:cubicBezTo>
                  <a:cubicBezTo>
                    <a:pt x="148892" y="418147"/>
                    <a:pt x="183587" y="421510"/>
                    <a:pt x="194983" y="423582"/>
                  </a:cubicBezTo>
                  <a:cubicBezTo>
                    <a:pt x="296777" y="442090"/>
                    <a:pt x="170551" y="430374"/>
                    <a:pt x="410136" y="437029"/>
                  </a:cubicBezTo>
                  <a:lnTo>
                    <a:pt x="712694" y="443753"/>
                  </a:lnTo>
                  <a:cubicBezTo>
                    <a:pt x="777569" y="459972"/>
                    <a:pt x="748360" y="453576"/>
                    <a:pt x="800100" y="463923"/>
                  </a:cubicBezTo>
                  <a:cubicBezTo>
                    <a:pt x="809065" y="468405"/>
                    <a:pt x="817486" y="474200"/>
                    <a:pt x="826994" y="477370"/>
                  </a:cubicBezTo>
                  <a:cubicBezTo>
                    <a:pt x="837835" y="480984"/>
                    <a:pt x="849525" y="481322"/>
                    <a:pt x="860612" y="484094"/>
                  </a:cubicBezTo>
                  <a:cubicBezTo>
                    <a:pt x="867488" y="485813"/>
                    <a:pt x="873750" y="489938"/>
                    <a:pt x="880783" y="490817"/>
                  </a:cubicBezTo>
                  <a:cubicBezTo>
                    <a:pt x="909779" y="494441"/>
                    <a:pt x="939054" y="495300"/>
                    <a:pt x="968189" y="497541"/>
                  </a:cubicBezTo>
                  <a:cubicBezTo>
                    <a:pt x="1022192" y="515541"/>
                    <a:pt x="972398" y="500830"/>
                    <a:pt x="1089212" y="510988"/>
                  </a:cubicBezTo>
                  <a:cubicBezTo>
                    <a:pt x="1111398" y="512917"/>
                    <a:pt x="1166622" y="521086"/>
                    <a:pt x="1190065" y="524435"/>
                  </a:cubicBezTo>
                  <a:lnTo>
                    <a:pt x="1687606" y="517712"/>
                  </a:lnTo>
                  <a:cubicBezTo>
                    <a:pt x="1730098" y="516688"/>
                    <a:pt x="1749305" y="509484"/>
                    <a:pt x="1788459" y="504264"/>
                  </a:cubicBezTo>
                  <a:cubicBezTo>
                    <a:pt x="1808576" y="501582"/>
                    <a:pt x="1828800" y="499782"/>
                    <a:pt x="1848971" y="497541"/>
                  </a:cubicBezTo>
                  <a:cubicBezTo>
                    <a:pt x="1855694" y="495300"/>
                    <a:pt x="1862304" y="492682"/>
                    <a:pt x="1869141" y="490817"/>
                  </a:cubicBezTo>
                  <a:cubicBezTo>
                    <a:pt x="1886971" y="485954"/>
                    <a:pt x="1905397" y="483214"/>
                    <a:pt x="1922930" y="477370"/>
                  </a:cubicBezTo>
                  <a:cubicBezTo>
                    <a:pt x="1936377" y="472888"/>
                    <a:pt x="1949372" y="466703"/>
                    <a:pt x="1963271" y="463923"/>
                  </a:cubicBezTo>
                  <a:cubicBezTo>
                    <a:pt x="1974477" y="461682"/>
                    <a:pt x="1985864" y="460207"/>
                    <a:pt x="1996889" y="457200"/>
                  </a:cubicBezTo>
                  <a:cubicBezTo>
                    <a:pt x="2010564" y="453471"/>
                    <a:pt x="2037230" y="443753"/>
                    <a:pt x="2037230" y="443753"/>
                  </a:cubicBezTo>
                  <a:cubicBezTo>
                    <a:pt x="2046195" y="430306"/>
                    <a:pt x="2052697" y="414840"/>
                    <a:pt x="2064124" y="403412"/>
                  </a:cubicBezTo>
                  <a:cubicBezTo>
                    <a:pt x="2083285" y="384250"/>
                    <a:pt x="2074055" y="395239"/>
                    <a:pt x="2091018" y="369794"/>
                  </a:cubicBezTo>
                  <a:cubicBezTo>
                    <a:pt x="2093173" y="361173"/>
                    <a:pt x="2099641" y="332378"/>
                    <a:pt x="2104465" y="322729"/>
                  </a:cubicBezTo>
                  <a:cubicBezTo>
                    <a:pt x="2108079" y="315502"/>
                    <a:pt x="2113430" y="309282"/>
                    <a:pt x="2117912" y="302559"/>
                  </a:cubicBezTo>
                  <a:cubicBezTo>
                    <a:pt x="2114962" y="225844"/>
                    <a:pt x="2121801" y="163466"/>
                    <a:pt x="2104465" y="94129"/>
                  </a:cubicBezTo>
                  <a:cubicBezTo>
                    <a:pt x="2102746" y="87254"/>
                    <a:pt x="2099982" y="80682"/>
                    <a:pt x="2097741" y="73959"/>
                  </a:cubicBezTo>
                  <a:lnTo>
                    <a:pt x="2104465" y="0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C1468179-690D-4AE3-AE35-C35B2A966342}"/>
                    </a:ext>
                  </a:extLst>
                </p:cNvPr>
                <p:cNvSpPr txBox="1"/>
                <p:nvPr/>
              </p:nvSpPr>
              <p:spPr>
                <a:xfrm>
                  <a:off x="6613677" y="545398"/>
                  <a:ext cx="253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>
                  <a:extLst>
                    <a:ext uri="{FF2B5EF4-FFF2-40B4-BE49-F238E27FC236}">
                      <a16:creationId xmlns:a16="http://schemas.microsoft.com/office/drawing/2014/main" id="{C1468179-690D-4AE3-AE35-C35B2A966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677" y="545398"/>
                  <a:ext cx="25308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4390" r="-731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7A3ED348-E35A-4BCE-8CA9-9B925F16C84F}"/>
                    </a:ext>
                  </a:extLst>
                </p:cNvPr>
                <p:cNvSpPr txBox="1"/>
                <p:nvPr/>
              </p:nvSpPr>
              <p:spPr>
                <a:xfrm>
                  <a:off x="7624044" y="1398076"/>
                  <a:ext cx="258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7A3ED348-E35A-4BCE-8CA9-9B925F16C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044" y="1398076"/>
                  <a:ext cx="25840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930" r="-697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5D98128-B6CE-43A4-9F60-A3EFD2DE69F2}"/>
                  </a:ext>
                </a:extLst>
              </p:cNvPr>
              <p:cNvSpPr txBox="1"/>
              <p:nvPr/>
            </p:nvSpPr>
            <p:spPr>
              <a:xfrm>
                <a:off x="2747365" y="2190151"/>
                <a:ext cx="25308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5D98128-B6CE-43A4-9F60-A3EFD2DE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65" y="2190151"/>
                <a:ext cx="253083" cy="215444"/>
              </a:xfrm>
              <a:prstGeom prst="rect">
                <a:avLst/>
              </a:prstGeom>
              <a:blipFill>
                <a:blip r:embed="rId12"/>
                <a:stretch>
                  <a:fillRect l="-4878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9DD3F3E-2B50-445B-A3C1-8D31EDA4A7E8}"/>
                  </a:ext>
                </a:extLst>
              </p:cNvPr>
              <p:cNvSpPr txBox="1"/>
              <p:nvPr/>
            </p:nvSpPr>
            <p:spPr>
              <a:xfrm>
                <a:off x="1693715" y="2209997"/>
                <a:ext cx="1952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9DD3F3E-2B50-445B-A3C1-8D31EDA4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15" y="2209997"/>
                <a:ext cx="195246" cy="215444"/>
              </a:xfrm>
              <a:prstGeom prst="rect">
                <a:avLst/>
              </a:prstGeom>
              <a:blipFill>
                <a:blip r:embed="rId13"/>
                <a:stretch>
                  <a:fillRect l="-21875" r="-625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ADA22665-1282-4D44-88AC-DA39DF4806A0}"/>
              </a:ext>
            </a:extLst>
          </p:cNvPr>
          <p:cNvSpPr txBox="1"/>
          <p:nvPr/>
        </p:nvSpPr>
        <p:spPr>
          <a:xfrm>
            <a:off x="83185" y="4065919"/>
            <a:ext cx="879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 a força de atrito tem módulo constante, mas o sentido muda com o deslocamento, ou seja, 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força de atrito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constante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3CE2821-CC87-4FA6-8981-3480A696F2FF}"/>
              </a:ext>
            </a:extLst>
          </p:cNvPr>
          <p:cNvGrpSpPr/>
          <p:nvPr/>
        </p:nvGrpSpPr>
        <p:grpSpPr>
          <a:xfrm>
            <a:off x="265573" y="503824"/>
            <a:ext cx="4516560" cy="726546"/>
            <a:chOff x="265573" y="503824"/>
            <a:chExt cx="4516560" cy="726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4336566A-0E59-4352-B717-3F4BA37A5EEA}"/>
                    </a:ext>
                  </a:extLst>
                </p:cNvPr>
                <p:cNvSpPr txBox="1"/>
                <p:nvPr/>
              </p:nvSpPr>
              <p:spPr>
                <a:xfrm>
                  <a:off x="265573" y="503824"/>
                  <a:ext cx="2480038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𝑑𝑙</m:t>
                                </m:r>
                              </m:e>
                            </m:acc>
                            <m:r>
                              <m:rPr>
                                <m:brk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mas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𝑑𝑙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4336566A-0E59-4352-B717-3F4BA37A5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73" y="503824"/>
                  <a:ext cx="2480038" cy="72654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4B0CFD3F-552B-4323-A72B-D88FBE78D9D5}"/>
                    </a:ext>
                  </a:extLst>
                </p:cNvPr>
                <p:cNvSpPr txBox="1"/>
                <p:nvPr/>
              </p:nvSpPr>
              <p:spPr>
                <a:xfrm>
                  <a:off x="2845904" y="549904"/>
                  <a:ext cx="19362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o comprimento do caminho</a:t>
                  </a: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4B0CFD3F-552B-4323-A72B-D88FBE78D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904" y="549904"/>
                  <a:ext cx="1936229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1893"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19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79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9 – Exercício 3. Energia no caminhar (escalar uma montanha, neste caso)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1934" y="382198"/>
            <a:ext cx="7697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Alpinista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90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pretende subir o Monte Everest,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8850 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acima do nível do mar.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Alimenta-se com barras de chocolate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50 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cada uma capaz de fornecer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300 kcal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36" y="946969"/>
            <a:ext cx="8698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Determine: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energia necessária para compensar apenas o trabalho do peso do alpinista desde </a:t>
            </a:r>
          </a:p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      o nível do mar até o cume.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2274" y="2473291"/>
            <a:ext cx="8080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quantas barras de chocolate forneceriam uma energia equivalente à calculada no item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522114" y="2119745"/>
                <a:ext cx="37190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=90×10×8850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,97×1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dirty="0"/>
                  <a:t> J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14" y="2119745"/>
                <a:ext cx="3719097" cy="276999"/>
              </a:xfrm>
              <a:prstGeom prst="rect">
                <a:avLst/>
              </a:prstGeom>
              <a:blipFill>
                <a:blip r:embed="rId2"/>
                <a:stretch>
                  <a:fillRect l="-2295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54584" y="2098329"/>
                <a:ext cx="24933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𝐹𝑎𝑙𝑝𝑖𝑛𝑖𝑠𝑡𝑎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𝑠𝑢𝑏𝑖𝑑𝑎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4" y="2098329"/>
                <a:ext cx="2493375" cy="298415"/>
              </a:xfrm>
              <a:prstGeom prst="rect">
                <a:avLst/>
              </a:prstGeom>
              <a:blipFill>
                <a:blip r:embed="rId3"/>
                <a:stretch>
                  <a:fillRect l="-1956" r="-2934" b="-265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950377" y="2138476"/>
                <a:ext cx="102053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377" y="2138476"/>
                <a:ext cx="1020536" cy="276999"/>
              </a:xfrm>
              <a:prstGeom prst="rect">
                <a:avLst/>
              </a:prstGeom>
              <a:blipFill>
                <a:blip r:embed="rId4"/>
                <a:stretch>
                  <a:fillRect l="-4762" r="-7143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2927083" y="2160187"/>
            <a:ext cx="377247" cy="2416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953767" y="3207962"/>
            <a:ext cx="503915" cy="28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6319" y="3642416"/>
            <a:ext cx="640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Sua resposta deve sugerir que o trabalho contra a gravidade é uma parte muito pequena da energia despendida por uma pessoa mesmo em situações em que o esforço físico é muito grande, como subir uma montanha.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6730" y="2785038"/>
            <a:ext cx="2959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barra de chocolate 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817053" y="2833297"/>
                <a:ext cx="1488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kcal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053" y="2833297"/>
                <a:ext cx="1488549" cy="276999"/>
              </a:xfrm>
              <a:prstGeom prst="rect">
                <a:avLst/>
              </a:prstGeom>
              <a:blipFill>
                <a:blip r:embed="rId5"/>
                <a:stretch>
                  <a:fillRect l="-1230" r="-2049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54584" y="3221499"/>
                <a:ext cx="1492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cal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=4,186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4" y="3221499"/>
                <a:ext cx="1492395" cy="276999"/>
              </a:xfrm>
              <a:prstGeom prst="rect">
                <a:avLst/>
              </a:prstGeom>
              <a:blipFill>
                <a:blip r:embed="rId6"/>
                <a:stretch>
                  <a:fillRect l="-3673" r="-4898" b="-28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610231" y="3204704"/>
                <a:ext cx="1681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31" y="3204704"/>
                <a:ext cx="1681229" cy="276999"/>
              </a:xfrm>
              <a:prstGeom prst="rect">
                <a:avLst/>
              </a:prstGeom>
              <a:blipFill>
                <a:blip r:embed="rId7"/>
                <a:stretch>
                  <a:fillRect l="-2174" t="-4444" r="-3623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 para a Direita 15"/>
          <p:cNvSpPr/>
          <p:nvPr/>
        </p:nvSpPr>
        <p:spPr>
          <a:xfrm>
            <a:off x="4700863" y="3204704"/>
            <a:ext cx="503915" cy="28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394006" y="2104536"/>
            <a:ext cx="334024" cy="2922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381663" y="2995998"/>
                <a:ext cx="1222322" cy="562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63" y="2995998"/>
                <a:ext cx="1222322" cy="562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224115" y="3126463"/>
                <a:ext cx="153522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barras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115" y="3126463"/>
                <a:ext cx="15352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1281365" y="4464412"/>
            <a:ext cx="68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 manter aquecido são necessárias muito mais barras !</a:t>
            </a:r>
          </a:p>
        </p:txBody>
      </p:sp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41D31B42-215F-4CDB-B0CA-189A863B8452}"/>
              </a:ext>
            </a:extLst>
          </p:cNvPr>
          <p:cNvSpPr/>
          <p:nvPr/>
        </p:nvSpPr>
        <p:spPr>
          <a:xfrm>
            <a:off x="22872" y="3777759"/>
            <a:ext cx="2048963" cy="798508"/>
          </a:xfrm>
          <a:prstGeom prst="cloudCallout">
            <a:avLst>
              <a:gd name="adj1" fmla="val -19615"/>
              <a:gd name="adj2" fmla="val -8307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cal está fora do SI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894363-67DF-4F61-A9D4-89222AF4A549}"/>
              </a:ext>
            </a:extLst>
          </p:cNvPr>
          <p:cNvSpPr txBox="1"/>
          <p:nvPr/>
        </p:nvSpPr>
        <p:spPr>
          <a:xfrm>
            <a:off x="149563" y="1667206"/>
            <a:ext cx="741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constante, aproximadamente nula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alpinista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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05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12.2 Energia Potencial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950" y="367296"/>
            <a:ext cx="719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potencial: Outra forma de energia que depende das características do sistema i.e. das configurações do sistema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950" y="884952"/>
            <a:ext cx="826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Configuração: como os componentes de um sistema estão dispostos em relação aos demais (compressão ou alongamento da mola; altura da bola no sistema bola-Terra).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2240" y="1995854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66850" y="1445257"/>
                <a:ext cx="3677353" cy="13402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t-BR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1445257"/>
                <a:ext cx="3677353" cy="13402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56848" y="2805488"/>
                <a:ext cx="4787152" cy="85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energia potencial varia do valor inicial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final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quando a posição varia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qualquer que seja a razão do deslocamento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8" y="2805488"/>
                <a:ext cx="4787152" cy="850746"/>
              </a:xfrm>
              <a:prstGeom prst="rect">
                <a:avLst/>
              </a:prstGeom>
              <a:blipFill>
                <a:blip r:embed="rId3"/>
                <a:stretch>
                  <a:fillRect l="-764" t="-2143" b="-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EC6ED7-987E-4771-AA62-85BE34B6F2B4}"/>
              </a:ext>
            </a:extLst>
          </p:cNvPr>
          <p:cNvGrpSpPr/>
          <p:nvPr/>
        </p:nvGrpSpPr>
        <p:grpSpPr>
          <a:xfrm>
            <a:off x="107950" y="2963016"/>
            <a:ext cx="4319974" cy="584775"/>
            <a:chOff x="107950" y="2963016"/>
            <a:chExt cx="4319974" cy="584775"/>
          </a:xfrm>
        </p:grpSpPr>
        <p:sp>
          <p:nvSpPr>
            <p:cNvPr id="8" name="CaixaDeTexto 7"/>
            <p:cNvSpPr txBox="1"/>
            <p:nvPr/>
          </p:nvSpPr>
          <p:spPr>
            <a:xfrm>
              <a:off x="107950" y="3046341"/>
              <a:ext cx="226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Característica do sistema </a:t>
              </a:r>
            </a:p>
          </p:txBody>
        </p:sp>
        <p:sp>
          <p:nvSpPr>
            <p:cNvPr id="9" name="Chave Esquerda 8"/>
            <p:cNvSpPr/>
            <p:nvPr/>
          </p:nvSpPr>
          <p:spPr>
            <a:xfrm>
              <a:off x="2339782" y="2968250"/>
              <a:ext cx="239135" cy="560923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7897" y="2963016"/>
              <a:ext cx="1970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Compressão da mola</a:t>
              </a: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Altura da bola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08338" y="3694352"/>
                <a:ext cx="3936116" cy="560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38" y="3694352"/>
                <a:ext cx="3936116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911673" y="4156807"/>
                <a:ext cx="3308645" cy="653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sz="16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73" y="4156807"/>
                <a:ext cx="3308645" cy="653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eta para a Direita 16"/>
              <p:cNvSpPr/>
              <p:nvPr/>
            </p:nvSpPr>
            <p:spPr>
              <a:xfrm>
                <a:off x="5922386" y="4248403"/>
                <a:ext cx="1380114" cy="561659"/>
              </a:xfrm>
              <a:prstGeom prst="rightArrow">
                <a:avLst>
                  <a:gd name="adj1" fmla="val 57576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eta para a Direita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86" y="4248403"/>
                <a:ext cx="1380114" cy="561659"/>
              </a:xfrm>
              <a:prstGeom prst="rightArrow">
                <a:avLst>
                  <a:gd name="adj1" fmla="val 57576"/>
                  <a:gd name="adj2" fmla="val 5000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7366880" y="4214302"/>
                <a:ext cx="1654556" cy="5613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80" y="4214302"/>
                <a:ext cx="1654556" cy="561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321705" y="1908867"/>
            <a:ext cx="328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Requer que a força seja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conservativa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não há especificação de caminho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F3684BC0-B8B5-4A66-A03A-B5E069F47AF7}"/>
              </a:ext>
            </a:extLst>
          </p:cNvPr>
          <p:cNvSpPr/>
          <p:nvPr/>
        </p:nvSpPr>
        <p:spPr>
          <a:xfrm>
            <a:off x="1319212" y="4304784"/>
            <a:ext cx="1424763" cy="482609"/>
          </a:xfrm>
          <a:prstGeom prst="wedgeRectCallout">
            <a:avLst>
              <a:gd name="adj1" fmla="val -17021"/>
              <a:gd name="adj2" fmla="val -9257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posição de referência</a:t>
            </a:r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694F577B-4D1A-4608-85C2-25AF0465C60C}"/>
              </a:ext>
            </a:extLst>
          </p:cNvPr>
          <p:cNvSpPr/>
          <p:nvPr/>
        </p:nvSpPr>
        <p:spPr>
          <a:xfrm>
            <a:off x="4624266" y="3603345"/>
            <a:ext cx="1298120" cy="561372"/>
          </a:xfrm>
          <a:prstGeom prst="wedgeRectCallout">
            <a:avLst>
              <a:gd name="adj1" fmla="val -82144"/>
              <a:gd name="adj2" fmla="val 8992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referência de potencial</a:t>
            </a:r>
          </a:p>
        </p:txBody>
      </p:sp>
    </p:spTree>
    <p:extLst>
      <p:ext uri="{BB962C8B-B14F-4D97-AF65-F5344CB8AC3E}">
        <p14:creationId xmlns:p14="http://schemas.microsoft.com/office/powerpoint/2010/main" val="39328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11" grpId="0"/>
      <p:bldP spid="15" grpId="0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762" y="0"/>
            <a:ext cx="792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O potencial no sistema </a:t>
            </a:r>
            <a:r>
              <a:rPr lang="pt-BR" sz="2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massa-mola</a:t>
            </a:r>
            <a:r>
              <a:rPr lang="pt-BR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 e o potencial gravitacional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762" y="496207"/>
            <a:ext cx="242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Sistema massa-mola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292143" y="967629"/>
                <a:ext cx="427972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refer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ncia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3" y="967629"/>
                <a:ext cx="4279725" cy="276999"/>
              </a:xfrm>
              <a:prstGeom prst="rect">
                <a:avLst/>
              </a:prstGeom>
              <a:blipFill>
                <a:blip r:embed="rId2"/>
                <a:stretch>
                  <a:fillRect t="-4444" r="-285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512855" y="496207"/>
                <a:ext cx="1441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55" y="496207"/>
                <a:ext cx="14412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B75A3392-10EF-492D-869B-9B838ED3CE69}"/>
              </a:ext>
            </a:extLst>
          </p:cNvPr>
          <p:cNvGrpSpPr/>
          <p:nvPr/>
        </p:nvGrpSpPr>
        <p:grpSpPr>
          <a:xfrm>
            <a:off x="101658" y="1337854"/>
            <a:ext cx="3976245" cy="692562"/>
            <a:chOff x="101658" y="1337854"/>
            <a:chExt cx="3976245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101658" y="1490986"/>
                  <a:ext cx="2696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58" y="1490986"/>
                  <a:ext cx="269650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ângulo 7"/>
                <p:cNvSpPr/>
                <p:nvPr/>
              </p:nvSpPr>
              <p:spPr>
                <a:xfrm>
                  <a:off x="2591855" y="1337854"/>
                  <a:ext cx="1486048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Retâ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855" y="1337854"/>
                  <a:ext cx="1486048" cy="6925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F4BB024-C5EE-47CB-886C-A96284BBACA7}"/>
              </a:ext>
            </a:extLst>
          </p:cNvPr>
          <p:cNvGrpSpPr/>
          <p:nvPr/>
        </p:nvGrpSpPr>
        <p:grpSpPr>
          <a:xfrm>
            <a:off x="3954082" y="1350743"/>
            <a:ext cx="3547023" cy="692562"/>
            <a:chOff x="3954082" y="1350743"/>
            <a:chExt cx="3547023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ângulo 8"/>
                <p:cNvSpPr/>
                <p:nvPr/>
              </p:nvSpPr>
              <p:spPr>
                <a:xfrm>
                  <a:off x="3954082" y="1350743"/>
                  <a:ext cx="1347933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Retângulo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082" y="1350743"/>
                  <a:ext cx="1347933" cy="6925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5827378" y="1412372"/>
                  <a:ext cx="1673727" cy="61093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378" y="1412372"/>
                  <a:ext cx="1673727" cy="610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Seta para a Direita 10"/>
            <p:cNvSpPr/>
            <p:nvPr/>
          </p:nvSpPr>
          <p:spPr>
            <a:xfrm>
              <a:off x="5355027" y="162894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4286561" y="2008994"/>
            <a:ext cx="4755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energia potencial será a mesma comprimindo ou distendendo a mola, de uma mesma quantidade.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63C0D14-4B0F-4E35-A1DE-641F7B4E70C5}"/>
              </a:ext>
            </a:extLst>
          </p:cNvPr>
          <p:cNvGrpSpPr/>
          <p:nvPr/>
        </p:nvGrpSpPr>
        <p:grpSpPr>
          <a:xfrm>
            <a:off x="83762" y="2708593"/>
            <a:ext cx="6148576" cy="618118"/>
            <a:chOff x="83762" y="2708593"/>
            <a:chExt cx="6148576" cy="618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83762" y="2708593"/>
                  <a:ext cx="1959319" cy="6109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2" y="2708593"/>
                  <a:ext cx="1959319" cy="6109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eta para a Direita 13"/>
            <p:cNvSpPr/>
            <p:nvPr/>
          </p:nvSpPr>
          <p:spPr>
            <a:xfrm>
              <a:off x="2043081" y="293632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449481" y="2708593"/>
                  <a:ext cx="1852880" cy="6181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𝑑𝑈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481" y="2708593"/>
                  <a:ext cx="1852880" cy="6181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4802908" y="2779925"/>
                  <a:ext cx="142943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908" y="2779925"/>
                  <a:ext cx="14294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052442" y="3841002"/>
                <a:ext cx="456487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    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refer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ncia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42" y="3841002"/>
                <a:ext cx="4564874" cy="276999"/>
              </a:xfrm>
              <a:prstGeom prst="rect">
                <a:avLst/>
              </a:prstGeom>
              <a:blipFill>
                <a:blip r:embed="rId11"/>
                <a:stretch>
                  <a:fillRect l="-267" t="-2174" r="-1070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B4FE01DD-1F4E-4100-B43A-AA87B1CBC19F}"/>
              </a:ext>
            </a:extLst>
          </p:cNvPr>
          <p:cNvGrpSpPr/>
          <p:nvPr/>
        </p:nvGrpSpPr>
        <p:grpSpPr>
          <a:xfrm>
            <a:off x="908995" y="3324432"/>
            <a:ext cx="3764814" cy="397249"/>
            <a:chOff x="908995" y="3324432"/>
            <a:chExt cx="3764814" cy="397249"/>
          </a:xfrm>
        </p:grpSpPr>
        <p:sp>
          <p:nvSpPr>
            <p:cNvPr id="17" name="CaixaDeTexto 16"/>
            <p:cNvSpPr txBox="1"/>
            <p:nvPr/>
          </p:nvSpPr>
          <p:spPr>
            <a:xfrm>
              <a:off x="908995" y="3324432"/>
              <a:ext cx="242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Força da gravidade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3147237" y="3352349"/>
                  <a:ext cx="15265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i="1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237" y="3352349"/>
                  <a:ext cx="152657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90803" y="4345129"/>
                <a:ext cx="2629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03" y="4345129"/>
                <a:ext cx="2629246" cy="276999"/>
              </a:xfrm>
              <a:prstGeom prst="rect">
                <a:avLst/>
              </a:prstGeom>
              <a:blipFill>
                <a:blip r:embed="rId13"/>
                <a:stretch>
                  <a:fillRect l="-3248" t="-222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96C4992-4249-45B8-BD70-C6CF03823A85}"/>
              </a:ext>
            </a:extLst>
          </p:cNvPr>
          <p:cNvGrpSpPr/>
          <p:nvPr/>
        </p:nvGrpSpPr>
        <p:grpSpPr>
          <a:xfrm>
            <a:off x="3648248" y="4145493"/>
            <a:ext cx="4935497" cy="692562"/>
            <a:chOff x="3648248" y="4145493"/>
            <a:chExt cx="4935497" cy="692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3648248" y="4145493"/>
                  <a:ext cx="2340191" cy="6925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248" y="4145493"/>
                  <a:ext cx="2340191" cy="6925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ângulo 24"/>
                <p:cNvSpPr/>
                <p:nvPr/>
              </p:nvSpPr>
              <p:spPr>
                <a:xfrm>
                  <a:off x="7076153" y="4307108"/>
                  <a:ext cx="1507592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Retângu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153" y="4307108"/>
                  <a:ext cx="150759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5"/>
            <p:cNvSpPr/>
            <p:nvPr/>
          </p:nvSpPr>
          <p:spPr>
            <a:xfrm>
              <a:off x="6393600" y="4402874"/>
              <a:ext cx="674048" cy="21925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833A54B2-E9B2-437B-A27E-885F2D72E5A6}"/>
              </a:ext>
            </a:extLst>
          </p:cNvPr>
          <p:cNvSpPr/>
          <p:nvPr/>
        </p:nvSpPr>
        <p:spPr>
          <a:xfrm>
            <a:off x="5517622" y="400110"/>
            <a:ext cx="2681241" cy="967210"/>
          </a:xfrm>
          <a:prstGeom prst="wedgeEllipseCallout">
            <a:avLst>
              <a:gd name="adj1" fmla="val -87450"/>
              <a:gd name="adj2" fmla="val 2050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referência ficou embutida nesta fórmula, porque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= 0</a:t>
            </a:r>
          </a:p>
        </p:txBody>
      </p:sp>
      <p:sp>
        <p:nvSpPr>
          <p:cNvPr id="30" name="Balão de Fala: Retângulo com Cantos Arredondados 29">
            <a:extLst>
              <a:ext uri="{FF2B5EF4-FFF2-40B4-BE49-F238E27FC236}">
                <a16:creationId xmlns:a16="http://schemas.microsoft.com/office/drawing/2014/main" id="{D703318B-9F6F-4469-853B-E1677756B848}"/>
              </a:ext>
            </a:extLst>
          </p:cNvPr>
          <p:cNvSpPr/>
          <p:nvPr/>
        </p:nvSpPr>
        <p:spPr>
          <a:xfrm>
            <a:off x="5842847" y="3176480"/>
            <a:ext cx="3032911" cy="869008"/>
          </a:xfrm>
          <a:prstGeom prst="wedgeRoundRectCallout">
            <a:avLst>
              <a:gd name="adj1" fmla="val 19699"/>
              <a:gd name="adj2" fmla="val 9731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+ decorre do 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referência adotado, orientado do chão para cima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8800" y="3259066"/>
            <a:ext cx="611997" cy="1455540"/>
            <a:chOff x="28800" y="3259066"/>
            <a:chExt cx="611997" cy="1455540"/>
          </a:xfrm>
        </p:grpSpPr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CBFD9D7-099B-4354-AB63-D460E7D3ED86}"/>
                </a:ext>
              </a:extLst>
            </p:cNvPr>
            <p:cNvSpPr txBox="1"/>
            <p:nvPr/>
          </p:nvSpPr>
          <p:spPr>
            <a:xfrm>
              <a:off x="292143" y="4345274"/>
              <a:ext cx="34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78D38295-36C0-4A37-B75C-75042B1F2D2D}"/>
                </a:ext>
              </a:extLst>
            </p:cNvPr>
            <p:cNvGrpSpPr/>
            <p:nvPr/>
          </p:nvGrpSpPr>
          <p:grpSpPr>
            <a:xfrm>
              <a:off x="83762" y="3259066"/>
              <a:ext cx="457241" cy="1388622"/>
              <a:chOff x="83762" y="3259066"/>
              <a:chExt cx="457241" cy="1388622"/>
            </a:xfrm>
          </p:grpSpPr>
          <p:cxnSp>
            <p:nvCxnSpPr>
              <p:cNvPr id="32" name="Conector de Seta Reta 31">
                <a:extLst>
                  <a:ext uri="{FF2B5EF4-FFF2-40B4-BE49-F238E27FC236}">
                    <a16:creationId xmlns:a16="http://schemas.microsoft.com/office/drawing/2014/main" id="{4C6DFB41-4877-4D36-9FF0-3A3F218C2E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400" y="3273775"/>
                <a:ext cx="0" cy="1373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>
                    <a:extLst>
                      <a:ext uri="{FF2B5EF4-FFF2-40B4-BE49-F238E27FC236}">
                        <a16:creationId xmlns:a16="http://schemas.microsoft.com/office/drawing/2014/main" id="{649846BF-1318-4787-9A51-38C3B43356FE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3" name="CaixaDeTexto 32">
                    <a:extLst>
                      <a:ext uri="{FF2B5EF4-FFF2-40B4-BE49-F238E27FC236}">
                        <a16:creationId xmlns:a16="http://schemas.microsoft.com/office/drawing/2014/main" id="{649846BF-1318-4787-9A51-38C3B43356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62E7F657-FD42-4DCA-AA90-8C5B6B550EFA}"/>
                  </a:ext>
                </a:extLst>
              </p:cNvPr>
              <p:cNvCxnSpPr/>
              <p:nvPr/>
            </p:nvCxnSpPr>
            <p:spPr>
              <a:xfrm>
                <a:off x="83762" y="4491774"/>
                <a:ext cx="184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C1268F4A-B471-4383-B024-4F43CBF9FD7E}"/>
                  </a:ext>
                </a:extLst>
              </p:cNvPr>
              <p:cNvCxnSpPr/>
              <p:nvPr/>
            </p:nvCxnSpPr>
            <p:spPr>
              <a:xfrm>
                <a:off x="292143" y="3841002"/>
                <a:ext cx="0" cy="56187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aixaDeTexto 38">
                    <a:extLst>
                      <a:ext uri="{FF2B5EF4-FFF2-40B4-BE49-F238E27FC236}">
                        <a16:creationId xmlns:a16="http://schemas.microsoft.com/office/drawing/2014/main" id="{A2A7B58F-B28F-4FBC-BCCA-0FEF82C7DB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9" name="CaixaDeTexto 38">
                    <a:extLst>
                      <a:ext uri="{FF2B5EF4-FFF2-40B4-BE49-F238E27FC236}">
                        <a16:creationId xmlns:a16="http://schemas.microsoft.com/office/drawing/2014/main" id="{A2A7B58F-B28F-4FBC-BCCA-0FEF82C7D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30303" t="-48889" r="-10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6A9BA9A-A667-4E7A-AFA3-5894AAEEBD45}"/>
                </a:ext>
              </a:extLst>
            </p:cNvPr>
            <p:cNvSpPr/>
            <p:nvPr/>
          </p:nvSpPr>
          <p:spPr>
            <a:xfrm>
              <a:off x="28800" y="3583641"/>
              <a:ext cx="252000" cy="25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8" grpId="0" animBg="1"/>
      <p:bldP spid="21" grpId="0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7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Conservação da Energia Mecânica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50" y="646771"/>
            <a:ext cx="192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Isolado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983154" y="742537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50634" y="646771"/>
            <a:ext cx="34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forças externas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50634" y="878043"/>
            <a:ext cx="519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sem forças externas que realizam trabalho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3128" y="1242550"/>
            <a:ext cx="865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Suposição: Forças internas são conservativas (Ok se não há deformação permanente).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equações,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 a única força interna, que é, portanto, a resultante.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807692" y="1941191"/>
                <a:ext cx="50978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/>
                  <a:t>  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definição de energia potencial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92" y="1941191"/>
                <a:ext cx="50978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807692" y="2310523"/>
                <a:ext cx="4772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=+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/>
                  <a:t>   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teorema Trabalho-Energia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92" y="2310523"/>
                <a:ext cx="4772910" cy="369332"/>
              </a:xfrm>
              <a:prstGeom prst="rect">
                <a:avLst/>
              </a:prstGeom>
              <a:blipFill>
                <a:blip r:embed="rId3"/>
                <a:stretch>
                  <a:fillRect t="-8197" r="-894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/>
          <p:cNvCxnSpPr/>
          <p:nvPr/>
        </p:nvCxnSpPr>
        <p:spPr>
          <a:xfrm flipV="1">
            <a:off x="2850995" y="2679855"/>
            <a:ext cx="1832517" cy="10249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12743" y="2732959"/>
                <a:ext cx="1561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43" y="2732959"/>
                <a:ext cx="15619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746703" y="2664906"/>
            <a:ext cx="37505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Conservação da Energia Mecânica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234590" y="3176836"/>
                <a:ext cx="1616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90" y="3176836"/>
                <a:ext cx="1616405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 para a Direita 16"/>
          <p:cNvSpPr/>
          <p:nvPr/>
        </p:nvSpPr>
        <p:spPr>
          <a:xfrm>
            <a:off x="3090494" y="3272602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826931" y="3142399"/>
                <a:ext cx="3451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𝐶𝑂𝑁𝑆𝑇𝐴𝑁𝑇𝐸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31" y="3142399"/>
                <a:ext cx="34510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167229" y="3710958"/>
                <a:ext cx="265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𝑇𝑜𝑡𝑎𝑙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29" y="3710958"/>
                <a:ext cx="26597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074645" y="3718583"/>
                <a:ext cx="2985176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𝑖𝑛𝑖𝑐𝑖𝑎𝑙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645" y="3718583"/>
                <a:ext cx="2985176" cy="391582"/>
              </a:xfrm>
              <a:prstGeom prst="rect">
                <a:avLst/>
              </a:prstGeom>
              <a:blipFill>
                <a:blip r:embed="rId8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1678" y="4245080"/>
                <a:ext cx="200458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" y="4245080"/>
                <a:ext cx="2004588" cy="391582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2186354" y="4260131"/>
            <a:ext cx="63834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Conservação da Energia Mecânica para forças conservativas</a:t>
            </a:r>
          </a:p>
        </p:txBody>
      </p:sp>
    </p:spTree>
    <p:extLst>
      <p:ext uri="{BB962C8B-B14F-4D97-AF65-F5344CB8AC3E}">
        <p14:creationId xmlns:p14="http://schemas.microsoft.com/office/powerpoint/2010/main" val="10012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380" y="0"/>
            <a:ext cx="338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61665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Sistema massa-mola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15695" y="1850506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Queda da 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912345" y="2227369"/>
                <a:ext cx="187384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45" y="2227369"/>
                <a:ext cx="1873846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4090737" y="208386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b="6029"/>
          <a:stretch/>
        </p:blipFill>
        <p:spPr>
          <a:xfrm>
            <a:off x="49811" y="919327"/>
            <a:ext cx="4040926" cy="3886986"/>
          </a:xfrm>
          <a:prstGeom prst="rect">
            <a:avLst/>
          </a:prstGeom>
        </p:spPr>
      </p:pic>
      <p:pic>
        <p:nvPicPr>
          <p:cNvPr id="4098" name="Picture 2" descr="Dinamica_Trabalho_e_Energia_Conservacao_da_Energia_Meca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7" y="116256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3ED74BC-FF80-434A-A578-EDF917D3DA65}"/>
              </a:ext>
            </a:extLst>
          </p:cNvPr>
          <p:cNvGrpSpPr/>
          <p:nvPr/>
        </p:nvGrpSpPr>
        <p:grpSpPr>
          <a:xfrm>
            <a:off x="7425570" y="3103152"/>
            <a:ext cx="622995" cy="1429780"/>
            <a:chOff x="7425570" y="3103152"/>
            <a:chExt cx="622995" cy="142978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4D639FB4-FC79-4C50-8255-83D8CAD9C9D6}"/>
                </a:ext>
              </a:extLst>
            </p:cNvPr>
            <p:cNvGrpSpPr/>
            <p:nvPr/>
          </p:nvGrpSpPr>
          <p:grpSpPr>
            <a:xfrm>
              <a:off x="7471290" y="3103152"/>
              <a:ext cx="457241" cy="1388622"/>
              <a:chOff x="83762" y="3259066"/>
              <a:chExt cx="457241" cy="1388622"/>
            </a:xfrm>
          </p:grpSpPr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F7284E73-61F6-470F-B210-B898B8A82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400" y="3273775"/>
                <a:ext cx="0" cy="1373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>
                    <a:extLst>
                      <a:ext uri="{FF2B5EF4-FFF2-40B4-BE49-F238E27FC236}">
                        <a16:creationId xmlns:a16="http://schemas.microsoft.com/office/drawing/2014/main" id="{B337DFB8-4EF1-465F-B9D9-AB6E257709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>
                    <a:extLst>
                      <a:ext uri="{FF2B5EF4-FFF2-40B4-BE49-F238E27FC236}">
                        <a16:creationId xmlns:a16="http://schemas.microsoft.com/office/drawing/2014/main" id="{B337DFB8-4EF1-465F-B9D9-AB6E257709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242" y="3259066"/>
                    <a:ext cx="18671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152A86BD-2DD0-4AC6-B1C0-EC13511695CE}"/>
                  </a:ext>
                </a:extLst>
              </p:cNvPr>
              <p:cNvCxnSpPr/>
              <p:nvPr/>
            </p:nvCxnSpPr>
            <p:spPr>
              <a:xfrm>
                <a:off x="83762" y="4491774"/>
                <a:ext cx="1844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>
                <a:extLst>
                  <a:ext uri="{FF2B5EF4-FFF2-40B4-BE49-F238E27FC236}">
                    <a16:creationId xmlns:a16="http://schemas.microsoft.com/office/drawing/2014/main" id="{C3E72612-C34D-49A5-97DA-543D8DBD481D}"/>
                  </a:ext>
                </a:extLst>
              </p:cNvPr>
              <p:cNvCxnSpPr/>
              <p:nvPr/>
            </p:nvCxnSpPr>
            <p:spPr>
              <a:xfrm>
                <a:off x="292143" y="3841002"/>
                <a:ext cx="0" cy="56187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C6E5F252-C222-4741-B651-29E25593EDFD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C6E5F252-C222-4741-B651-29E25593ED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064" y="3870002"/>
                    <a:ext cx="197939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0303" t="-45652" r="-10000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A57412B-A9F2-4022-B4E2-9DC3D83C4382}"/>
                </a:ext>
              </a:extLst>
            </p:cNvPr>
            <p:cNvSpPr txBox="1"/>
            <p:nvPr/>
          </p:nvSpPr>
          <p:spPr>
            <a:xfrm>
              <a:off x="7699911" y="4163600"/>
              <a:ext cx="348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5D7EDCBB-24C3-4836-8E62-401CCA2AC6BB}"/>
                </a:ext>
              </a:extLst>
            </p:cNvPr>
            <p:cNvSpPr/>
            <p:nvPr/>
          </p:nvSpPr>
          <p:spPr>
            <a:xfrm>
              <a:off x="7425570" y="3444240"/>
              <a:ext cx="252000" cy="216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2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764279"/>
            <a:ext cx="869352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Analisar uma colisão totalmente elástica (átomo sobre molécula)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9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20708"/>
            <a:ext cx="9009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https://phet.colorado.edu/sims/html/energy-skate-park-basics/latest/energy-skate-park-basics_pt_BR.html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b="18971"/>
          <a:stretch/>
        </p:blipFill>
        <p:spPr>
          <a:xfrm>
            <a:off x="0" y="1170789"/>
            <a:ext cx="9144000" cy="367685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7377" y="19251"/>
            <a:ext cx="460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Conservação da Energia Mecânica</a:t>
            </a:r>
          </a:p>
        </p:txBody>
      </p:sp>
    </p:spTree>
    <p:extLst>
      <p:ext uri="{BB962C8B-B14F-4D97-AF65-F5344CB8AC3E}">
        <p14:creationId xmlns:p14="http://schemas.microsoft.com/office/powerpoint/2010/main" val="310359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C76CD2B9-0301-417C-AB25-D0A4C115C79F}"/>
              </a:ext>
            </a:extLst>
          </p:cNvPr>
          <p:cNvSpPr/>
          <p:nvPr/>
        </p:nvSpPr>
        <p:spPr>
          <a:xfrm>
            <a:off x="7249698" y="3816549"/>
            <a:ext cx="1626771" cy="942461"/>
          </a:xfrm>
          <a:prstGeom prst="rect">
            <a:avLst/>
          </a:prstGeom>
          <a:solidFill>
            <a:schemeClr val="tx1">
              <a:lumMod val="25000"/>
              <a:lumOff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5052" y="588039"/>
            <a:ext cx="2128947" cy="1212840"/>
          </a:xfrm>
          <a:prstGeom prst="rect">
            <a:avLst/>
          </a:prstGeom>
          <a:ln/>
        </p:spPr>
      </p:pic>
      <p:sp>
        <p:nvSpPr>
          <p:cNvPr id="3" name="Retângulo 2"/>
          <p:cNvSpPr/>
          <p:nvPr/>
        </p:nvSpPr>
        <p:spPr>
          <a:xfrm>
            <a:off x="0" y="373877"/>
            <a:ext cx="6832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pequeno bloco de massa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escorrega ao longo de uma pista sem atrito em forma de aro; parte do repouso, em P, e o atrito com a pista deve ser ignorado.</a:t>
            </a:r>
          </a:p>
          <a:p>
            <a:pPr indent="-1270" algn="just" hangingPunct="0">
              <a:spcBef>
                <a:spcPts val="600"/>
              </a:spcBef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Determine: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a) a força resultante que atua no bloco em Q, mais à direita do aro.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53788"/>
            <a:ext cx="73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6. Como o loop de demonstração funciona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06891" y="1953283"/>
            <a:ext cx="126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corpo livre no ponto Q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6415135" y="2006752"/>
            <a:ext cx="1095330" cy="987262"/>
            <a:chOff x="2309930" y="1680765"/>
            <a:chExt cx="1095330" cy="987262"/>
          </a:xfrm>
        </p:grpSpPr>
        <p:grpSp>
          <p:nvGrpSpPr>
            <p:cNvPr id="6" name="Agrupar 5"/>
            <p:cNvGrpSpPr/>
            <p:nvPr/>
          </p:nvGrpSpPr>
          <p:grpSpPr>
            <a:xfrm>
              <a:off x="2309930" y="1680765"/>
              <a:ext cx="1095330" cy="987262"/>
              <a:chOff x="2320970" y="2242771"/>
              <a:chExt cx="1095330" cy="987262"/>
            </a:xfrm>
          </p:grpSpPr>
          <p:cxnSp>
            <p:nvCxnSpPr>
              <p:cNvPr id="7" name="Conector de Seta Reta 6"/>
              <p:cNvCxnSpPr/>
              <p:nvPr/>
            </p:nvCxnSpPr>
            <p:spPr>
              <a:xfrm>
                <a:off x="2972841" y="2242771"/>
                <a:ext cx="14818" cy="9872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7"/>
              <p:cNvCxnSpPr/>
              <p:nvPr/>
            </p:nvCxnSpPr>
            <p:spPr>
              <a:xfrm flipH="1">
                <a:off x="2325743" y="2671971"/>
                <a:ext cx="1090557" cy="117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3170287" y="2709543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0287" y="2709543"/>
                    <a:ext cx="18331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667" t="-48889" r="-10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2780792" y="2242771"/>
                    <a:ext cx="13849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" name="CaixaDeTex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0792" y="2242771"/>
                    <a:ext cx="138499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0870" t="-45652" r="-117391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de Seta Reta 10"/>
              <p:cNvCxnSpPr/>
              <p:nvPr/>
            </p:nvCxnSpPr>
            <p:spPr>
              <a:xfrm flipV="1">
                <a:off x="2987658" y="2686541"/>
                <a:ext cx="1" cy="511018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 flipV="1">
                <a:off x="2320970" y="2681124"/>
                <a:ext cx="640831" cy="5417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2357057" y="2295877"/>
                    <a:ext cx="23807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7057" y="2295877"/>
                    <a:ext cx="238079" cy="3105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513" r="-2051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2759349" y="2814757"/>
                    <a:ext cx="21242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m:oMathPara>
                    </a14:m>
                    <a:endParaRPr lang="pt-BR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9349" y="2814757"/>
                    <a:ext cx="212429" cy="3105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2857" r="-22857" b="-78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2917287" y="2050896"/>
              <a:ext cx="118662" cy="122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86554" y="1202430"/>
                <a:ext cx="6894644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resultante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normal à pista porque não há atrito.</a:t>
                </a: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" y="1202430"/>
                <a:ext cx="6894644" cy="368499"/>
              </a:xfrm>
              <a:prstGeom prst="rect">
                <a:avLst/>
              </a:prstGeom>
              <a:blipFill>
                <a:blip r:embed="rId7"/>
                <a:stretch>
                  <a:fillRect l="-44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330D907-7B21-43E0-8968-E93AA5BD47A3}"/>
              </a:ext>
            </a:extLst>
          </p:cNvPr>
          <p:cNvGrpSpPr/>
          <p:nvPr/>
        </p:nvGrpSpPr>
        <p:grpSpPr>
          <a:xfrm>
            <a:off x="86554" y="1538710"/>
            <a:ext cx="3250643" cy="338554"/>
            <a:chOff x="86554" y="1602506"/>
            <a:chExt cx="3250643" cy="338554"/>
          </a:xfrm>
        </p:grpSpPr>
        <p:sp>
          <p:nvSpPr>
            <p:cNvPr id="39" name="CaixaDeTexto 38"/>
            <p:cNvSpPr txBox="1"/>
            <p:nvPr/>
          </p:nvSpPr>
          <p:spPr>
            <a:xfrm>
              <a:off x="86554" y="1602506"/>
              <a:ext cx="2373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Conservação da Energia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/>
                <p:cNvSpPr txBox="1"/>
                <p:nvPr/>
              </p:nvSpPr>
              <p:spPr>
                <a:xfrm>
                  <a:off x="2271649" y="1624910"/>
                  <a:ext cx="1065548" cy="29655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a14:m>
                  <a:r>
                    <a:rPr lang="pt-BR" dirty="0"/>
                    <a:t> (i)</a:t>
                  </a:r>
                </a:p>
              </p:txBody>
            </p:sp>
          </mc:Choice>
          <mc:Fallback xmlns="">
            <p:sp>
              <p:nvSpPr>
                <p:cNvPr id="40" name="CaixaDeTexto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649" y="1624910"/>
                  <a:ext cx="1065548" cy="296556"/>
                </a:xfrm>
                <a:prstGeom prst="rect">
                  <a:avLst/>
                </a:prstGeom>
                <a:blipFill>
                  <a:blip r:embed="rId8"/>
                  <a:stretch>
                    <a:fillRect l="-8046" t="-24490" r="-13793" b="-4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27C61D4-FED8-4287-8826-E37C4388BCBE}"/>
              </a:ext>
            </a:extLst>
          </p:cNvPr>
          <p:cNvGrpSpPr/>
          <p:nvPr/>
        </p:nvGrpSpPr>
        <p:grpSpPr>
          <a:xfrm>
            <a:off x="-38112" y="2508353"/>
            <a:ext cx="2778736" cy="808457"/>
            <a:chOff x="-38112" y="2508353"/>
            <a:chExt cx="2778736" cy="808457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AE92A007-5777-49C2-B8FC-08AFF7741A28}"/>
                </a:ext>
              </a:extLst>
            </p:cNvPr>
            <p:cNvGrpSpPr/>
            <p:nvPr/>
          </p:nvGrpSpPr>
          <p:grpSpPr>
            <a:xfrm>
              <a:off x="73421" y="2508353"/>
              <a:ext cx="2508120" cy="246222"/>
              <a:chOff x="61780" y="2764030"/>
              <a:chExt cx="2261734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61780" y="2764031"/>
                    <a:ext cx="125617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0" y="2764031"/>
                    <a:ext cx="1256178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19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/>
                  <p:cNvSpPr txBox="1"/>
                  <p:nvPr/>
                </p:nvSpPr>
                <p:spPr>
                  <a:xfrm>
                    <a:off x="1148192" y="2764030"/>
                    <a:ext cx="117532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2" name="CaixaDeTexto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8192" y="2764030"/>
                    <a:ext cx="1175322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170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B1ECADF4-E512-44D9-9F68-CD5C5757423E}"/>
                </a:ext>
              </a:extLst>
            </p:cNvPr>
            <p:cNvGrpSpPr/>
            <p:nvPr/>
          </p:nvGrpSpPr>
          <p:grpSpPr>
            <a:xfrm>
              <a:off x="-38112" y="2824303"/>
              <a:ext cx="2778736" cy="492507"/>
              <a:chOff x="191972" y="3019708"/>
              <a:chExt cx="2435056" cy="4925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CaixaDeTexto 42"/>
                  <p:cNvSpPr txBox="1"/>
                  <p:nvPr/>
                </p:nvSpPr>
                <p:spPr>
                  <a:xfrm>
                    <a:off x="191972" y="3164943"/>
                    <a:ext cx="1327799" cy="26366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3" name="CaixaDeTexto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972" y="3164943"/>
                    <a:ext cx="1327799" cy="2636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790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aixaDeTexto 43"/>
                  <p:cNvSpPr txBox="1"/>
                  <p:nvPr/>
                </p:nvSpPr>
                <p:spPr>
                  <a:xfrm>
                    <a:off x="1284929" y="3019708"/>
                    <a:ext cx="1342099" cy="4925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𝑚𝑔𝑅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4" name="CaixaDeTexto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929" y="3019708"/>
                    <a:ext cx="1342099" cy="49250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094747" y="2963004"/>
                <a:ext cx="2539862" cy="5848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47" y="2963004"/>
                <a:ext cx="2539862" cy="5848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CFE21316-B12E-48EF-8046-459AE5D733B3}"/>
              </a:ext>
            </a:extLst>
          </p:cNvPr>
          <p:cNvGrpSpPr/>
          <p:nvPr/>
        </p:nvGrpSpPr>
        <p:grpSpPr>
          <a:xfrm>
            <a:off x="38739" y="3881367"/>
            <a:ext cx="8724061" cy="470574"/>
            <a:chOff x="38739" y="3881367"/>
            <a:chExt cx="8724061" cy="470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3367756" y="3934634"/>
                  <a:ext cx="2793585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756" y="3934634"/>
                  <a:ext cx="2793585" cy="390492"/>
                </a:xfrm>
                <a:prstGeom prst="rect">
                  <a:avLst/>
                </a:prstGeom>
                <a:blipFill>
                  <a:blip r:embed="rId14"/>
                  <a:stretch>
                    <a:fillRect t="-7692" b="-7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Seta para a Direita 54"/>
            <p:cNvSpPr/>
            <p:nvPr/>
          </p:nvSpPr>
          <p:spPr>
            <a:xfrm>
              <a:off x="6736282" y="4058059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DCBF10E9-3C06-48C6-BDA5-522FFAFF1CF8}"/>
                </a:ext>
              </a:extLst>
            </p:cNvPr>
            <p:cNvSpPr txBox="1"/>
            <p:nvPr/>
          </p:nvSpPr>
          <p:spPr>
            <a:xfrm>
              <a:off x="38739" y="4013387"/>
              <a:ext cx="3720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Resposta com módulo e direção: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7211478" y="3881367"/>
                  <a:ext cx="1551322" cy="3726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65</m:t>
                            </m:r>
                          </m:e>
                        </m:rad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1478" y="3881367"/>
                  <a:ext cx="1551322" cy="372603"/>
                </a:xfrm>
                <a:prstGeom prst="rect">
                  <a:avLst/>
                </a:prstGeom>
                <a:blipFill>
                  <a:blip r:embed="rId15"/>
                  <a:stretch>
                    <a:fillRect t="-13115" b="-98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C77D9EE1-B20D-4F30-A0BC-1C38F913C8CC}"/>
              </a:ext>
            </a:extLst>
          </p:cNvPr>
          <p:cNvGrpSpPr/>
          <p:nvPr/>
        </p:nvGrpSpPr>
        <p:grpSpPr>
          <a:xfrm>
            <a:off x="73421" y="4241747"/>
            <a:ext cx="8560665" cy="652639"/>
            <a:chOff x="73421" y="4241747"/>
            <a:chExt cx="8560665" cy="65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3421" y="4339334"/>
                  <a:ext cx="1714444" cy="505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𝑚𝑔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𝑚𝑔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1" y="4339334"/>
                  <a:ext cx="1714444" cy="50584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Seta para a Direita 56"/>
                <p:cNvSpPr/>
                <p:nvPr/>
              </p:nvSpPr>
              <p:spPr>
                <a:xfrm>
                  <a:off x="2178351" y="4339333"/>
                  <a:ext cx="1667490" cy="555053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t-BR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Seta para a Direita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351" y="4339333"/>
                  <a:ext cx="1667490" cy="555053"/>
                </a:xfrm>
                <a:prstGeom prst="rightArrow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 58"/>
                <p:cNvSpPr/>
                <p:nvPr/>
              </p:nvSpPr>
              <p:spPr>
                <a:xfrm>
                  <a:off x="4269124" y="4241747"/>
                  <a:ext cx="2075119" cy="6455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atan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Retângu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124" y="4241747"/>
                  <a:ext cx="2075119" cy="6455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 59"/>
                <p:cNvSpPr/>
                <p:nvPr/>
              </p:nvSpPr>
              <p:spPr>
                <a:xfrm>
                  <a:off x="7487297" y="4361330"/>
                  <a:ext cx="11467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=187°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0" name="Re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297" y="4361330"/>
                  <a:ext cx="114678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Seta para a Direita 60"/>
            <p:cNvSpPr/>
            <p:nvPr/>
          </p:nvSpPr>
          <p:spPr>
            <a:xfrm>
              <a:off x="6757174" y="447562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CA629CB-679B-43F0-B2A5-8759D04B4FB8}"/>
              </a:ext>
            </a:extLst>
          </p:cNvPr>
          <p:cNvGrpSpPr/>
          <p:nvPr/>
        </p:nvGrpSpPr>
        <p:grpSpPr>
          <a:xfrm>
            <a:off x="7136178" y="384490"/>
            <a:ext cx="254426" cy="1568793"/>
            <a:chOff x="7136178" y="384490"/>
            <a:chExt cx="254426" cy="1568793"/>
          </a:xfrm>
        </p:grpSpPr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73048963-66FF-4647-8695-3CE2BB8FE91A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1073A449-C737-45D7-81AA-ADA5A7E8D4B7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1073A449-C737-45D7-81AA-ADA5A7E8D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66181B4-C5A1-4689-A978-015B918DAFA2}"/>
                    </a:ext>
                  </a:extLst>
                </p:cNvPr>
                <p:cNvSpPr txBox="1"/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66181B4-C5A1-4689-A978-015B918DA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8571" r="-22857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C1894DD-DBA5-4684-ACBE-B6EF1C101CB7}"/>
              </a:ext>
            </a:extLst>
          </p:cNvPr>
          <p:cNvGrpSpPr/>
          <p:nvPr/>
        </p:nvGrpSpPr>
        <p:grpSpPr>
          <a:xfrm>
            <a:off x="6322327" y="1983066"/>
            <a:ext cx="1533851" cy="965337"/>
            <a:chOff x="6322327" y="1983066"/>
            <a:chExt cx="1533851" cy="965337"/>
          </a:xfrm>
        </p:grpSpPr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56ADD2A0-8998-4E19-AD83-AFF8F60CF108}"/>
                </a:ext>
              </a:extLst>
            </p:cNvPr>
            <p:cNvCxnSpPr/>
            <p:nvPr/>
          </p:nvCxnSpPr>
          <p:spPr>
            <a:xfrm flipH="1">
              <a:off x="6425881" y="2437203"/>
              <a:ext cx="648000" cy="511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o 20">
              <a:extLst>
                <a:ext uri="{FF2B5EF4-FFF2-40B4-BE49-F238E27FC236}">
                  <a16:creationId xmlns:a16="http://schemas.microsoft.com/office/drawing/2014/main" id="{4881816B-D8EE-4E59-87DD-303DCEB0150E}"/>
                </a:ext>
              </a:extLst>
            </p:cNvPr>
            <p:cNvSpPr/>
            <p:nvPr/>
          </p:nvSpPr>
          <p:spPr>
            <a:xfrm>
              <a:off x="6656779" y="1985736"/>
              <a:ext cx="900000" cy="900000"/>
            </a:xfrm>
            <a:prstGeom prst="arc">
              <a:avLst>
                <a:gd name="adj1" fmla="val 8686413"/>
                <a:gd name="adj2" fmla="val 0"/>
              </a:avLst>
            </a:prstGeom>
            <a:ln w="15875">
              <a:solidFill>
                <a:schemeClr val="tx1"/>
              </a:solidFill>
              <a:head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5886D8D4-B420-41B2-92B5-C8E3824D1FE5}"/>
                    </a:ext>
                  </a:extLst>
                </p:cNvPr>
                <p:cNvSpPr txBox="1"/>
                <p:nvPr/>
              </p:nvSpPr>
              <p:spPr>
                <a:xfrm>
                  <a:off x="7312722" y="1983066"/>
                  <a:ext cx="18947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5886D8D4-B420-41B2-92B5-C8E3824D1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722" y="1983066"/>
                  <a:ext cx="18947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32258" r="-22581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EEB7D26B-F9F1-40DB-A021-0E59BB8820BE}"/>
                </a:ext>
              </a:extLst>
            </p:cNvPr>
            <p:cNvCxnSpPr/>
            <p:nvPr/>
          </p:nvCxnSpPr>
          <p:spPr>
            <a:xfrm>
              <a:off x="7136178" y="2430766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1350D98-1299-425D-80A3-B147481CC012}"/>
                    </a:ext>
                  </a:extLst>
                </p:cNvPr>
                <p:cNvSpPr txBox="1"/>
                <p:nvPr/>
              </p:nvSpPr>
              <p:spPr>
                <a:xfrm>
                  <a:off x="6322327" y="2480554"/>
                  <a:ext cx="29392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1350D98-1299-425D-80A3-B147481CC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327" y="2480554"/>
                  <a:ext cx="293927" cy="310598"/>
                </a:xfrm>
                <a:prstGeom prst="rect">
                  <a:avLst/>
                </a:prstGeom>
                <a:blipFill>
                  <a:blip r:embed="rId23"/>
                  <a:stretch>
                    <a:fillRect l="-16667" r="-8333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3FDC2F4-5441-4625-AD99-3C63A0D462C0}"/>
                  </a:ext>
                </a:extLst>
              </p:cNvPr>
              <p:cNvSpPr txBox="1"/>
              <p:nvPr/>
            </p:nvSpPr>
            <p:spPr>
              <a:xfrm>
                <a:off x="121964" y="1867034"/>
                <a:ext cx="549214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3FDC2F4-5441-4625-AD99-3C63A0D4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4" y="1867034"/>
                <a:ext cx="5492145" cy="584775"/>
              </a:xfrm>
              <a:prstGeom prst="rect">
                <a:avLst/>
              </a:prstGeom>
              <a:blipFill>
                <a:blip r:embed="rId24"/>
                <a:stretch>
                  <a:fillRect l="-55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C014A8E-AAEA-46F2-89AF-B396A2E55392}"/>
              </a:ext>
            </a:extLst>
          </p:cNvPr>
          <p:cNvGrpSpPr/>
          <p:nvPr/>
        </p:nvGrpSpPr>
        <p:grpSpPr>
          <a:xfrm>
            <a:off x="2578556" y="2385209"/>
            <a:ext cx="3463185" cy="1046352"/>
            <a:chOff x="2578556" y="2385209"/>
            <a:chExt cx="3463185" cy="1046352"/>
          </a:xfrm>
        </p:grpSpPr>
        <p:sp>
          <p:nvSpPr>
            <p:cNvPr id="46" name="Seta para a Direita 45"/>
            <p:cNvSpPr/>
            <p:nvPr/>
          </p:nvSpPr>
          <p:spPr>
            <a:xfrm>
              <a:off x="3061812" y="2506525"/>
              <a:ext cx="595432" cy="41415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3766252" y="2385209"/>
                  <a:ext cx="2275489" cy="4925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𝑚𝑔𝑅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52" y="2385209"/>
                  <a:ext cx="2275489" cy="49250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have Direita 34">
              <a:extLst>
                <a:ext uri="{FF2B5EF4-FFF2-40B4-BE49-F238E27FC236}">
                  <a16:creationId xmlns:a16="http://schemas.microsoft.com/office/drawing/2014/main" id="{8E2D34C9-9EAC-4BB4-97C9-C52F62FB1A0D}"/>
                </a:ext>
              </a:extLst>
            </p:cNvPr>
            <p:cNvSpPr/>
            <p:nvPr/>
          </p:nvSpPr>
          <p:spPr>
            <a:xfrm>
              <a:off x="2578556" y="2424675"/>
              <a:ext cx="357488" cy="1006886"/>
            </a:xfrm>
            <a:prstGeom prst="rightBrace">
              <a:avLst>
                <a:gd name="adj1" fmla="val 8333"/>
                <a:gd name="adj2" fmla="val 2473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8FD8734-4507-4B35-B1D1-3D14E38A846F}"/>
              </a:ext>
            </a:extLst>
          </p:cNvPr>
          <p:cNvGrpSpPr/>
          <p:nvPr/>
        </p:nvGrpSpPr>
        <p:grpSpPr>
          <a:xfrm>
            <a:off x="5905692" y="3007166"/>
            <a:ext cx="2970777" cy="684161"/>
            <a:chOff x="6238689" y="3072518"/>
            <a:chExt cx="2970777" cy="684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 49"/>
                <p:cNvSpPr/>
                <p:nvPr/>
              </p:nvSpPr>
              <p:spPr>
                <a:xfrm>
                  <a:off x="7382876" y="3353748"/>
                  <a:ext cx="1826590" cy="40293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tângulo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876" y="3353748"/>
                  <a:ext cx="1826590" cy="402931"/>
                </a:xfrm>
                <a:prstGeom prst="rect">
                  <a:avLst/>
                </a:prstGeom>
                <a:blipFill>
                  <a:blip r:embed="rId26"/>
                  <a:stretch>
                    <a:fillRect r="-333" b="-1194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3ECB6DFB-9475-4BA8-8E4C-6B39D665DA51}"/>
                    </a:ext>
                  </a:extLst>
                </p:cNvPr>
                <p:cNvSpPr txBox="1"/>
                <p:nvPr/>
              </p:nvSpPr>
              <p:spPr>
                <a:xfrm>
                  <a:off x="6238689" y="3072518"/>
                  <a:ext cx="2549096" cy="67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diagrama de corpo livre,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𝑐𝑝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3ECB6DFB-9475-4BA8-8E4C-6B39D665D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689" y="3072518"/>
                  <a:ext cx="2549096" cy="676917"/>
                </a:xfrm>
                <a:prstGeom prst="rect">
                  <a:avLst/>
                </a:prstGeom>
                <a:blipFill>
                  <a:blip r:embed="rId27"/>
                  <a:stretch>
                    <a:fillRect l="-1435" t="-2703" r="-239" b="-180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8DABAB63-CD80-4519-9CA2-6CF2B874E833}"/>
              </a:ext>
            </a:extLst>
          </p:cNvPr>
          <p:cNvGrpSpPr/>
          <p:nvPr/>
        </p:nvGrpSpPr>
        <p:grpSpPr>
          <a:xfrm>
            <a:off x="-9149" y="3582756"/>
            <a:ext cx="5914841" cy="410714"/>
            <a:chOff x="-9149" y="3582756"/>
            <a:chExt cx="5914841" cy="410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tângulo 50"/>
                <p:cNvSpPr/>
                <p:nvPr/>
              </p:nvSpPr>
              <p:spPr>
                <a:xfrm>
                  <a:off x="-9149" y="3590172"/>
                  <a:ext cx="3220625" cy="3684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 referencial escolhido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tângulo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149" y="3590172"/>
                  <a:ext cx="3220625" cy="368499"/>
                </a:xfrm>
                <a:prstGeom prst="rect">
                  <a:avLst/>
                </a:prstGeom>
                <a:blipFill>
                  <a:blip r:embed="rId28"/>
                  <a:stretch>
                    <a:fillRect l="-945" t="-13333" r="-6616" b="-2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3779725" y="3582756"/>
                  <a:ext cx="2125967" cy="3684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725" y="3582756"/>
                  <a:ext cx="2125967" cy="368499"/>
                </a:xfrm>
                <a:prstGeom prst="rect">
                  <a:avLst/>
                </a:prstGeom>
                <a:blipFill>
                  <a:blip r:embed="rId29"/>
                  <a:stretch>
                    <a:fillRect t="-15000" r="-7736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Seta para a Direita 45">
              <a:extLst>
                <a:ext uri="{FF2B5EF4-FFF2-40B4-BE49-F238E27FC236}">
                  <a16:creationId xmlns:a16="http://schemas.microsoft.com/office/drawing/2014/main" id="{68405DDA-F839-4A4C-A173-9CC363F762E4}"/>
                </a:ext>
              </a:extLst>
            </p:cNvPr>
            <p:cNvSpPr/>
            <p:nvPr/>
          </p:nvSpPr>
          <p:spPr>
            <a:xfrm>
              <a:off x="3218968" y="3623650"/>
              <a:ext cx="555010" cy="3698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3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2" grpId="0"/>
      <p:bldP spid="38" grpId="0"/>
      <p:bldP spid="49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0201"/>
            <a:ext cx="8836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a menor altura do ponto P que permite ao bloco passar pelo ponto M sem descolar da pista.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6 continuação</a:t>
            </a:r>
          </a:p>
        </p:txBody>
      </p:sp>
      <p:pic>
        <p:nvPicPr>
          <p:cNvPr id="4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5053" y="977118"/>
            <a:ext cx="2128947" cy="1212840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0" y="1103343"/>
                <a:ext cx="5116452" cy="38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ponto M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condição para não descolar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acc>
                      </m:e>
                    </m:d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3343"/>
                <a:ext cx="5116452" cy="388248"/>
              </a:xfrm>
              <a:prstGeom prst="rect">
                <a:avLst/>
              </a:prstGeom>
              <a:blipFill>
                <a:blip r:embed="rId3"/>
                <a:stretch>
                  <a:fillRect l="-596" b="-140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03354" y="2034608"/>
                <a:ext cx="53846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conservação da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que, usando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fórmula da energia potencial do slide anterior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4" y="2034608"/>
                <a:ext cx="5384645" cy="492443"/>
              </a:xfrm>
              <a:prstGeom prst="rect">
                <a:avLst/>
              </a:prstGeom>
              <a:blipFill>
                <a:blip r:embed="rId4"/>
                <a:stretch>
                  <a:fillRect l="-2262" t="-13580" b="-234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Agrupar 42">
            <a:extLst>
              <a:ext uri="{FF2B5EF4-FFF2-40B4-BE49-F238E27FC236}">
                <a16:creationId xmlns:a16="http://schemas.microsoft.com/office/drawing/2014/main" id="{4BFCBF6A-EE02-47DF-9672-68BD8A6C1D4D}"/>
              </a:ext>
            </a:extLst>
          </p:cNvPr>
          <p:cNvGrpSpPr/>
          <p:nvPr/>
        </p:nvGrpSpPr>
        <p:grpSpPr>
          <a:xfrm>
            <a:off x="370007" y="2615347"/>
            <a:ext cx="5508057" cy="595423"/>
            <a:chOff x="370007" y="2615347"/>
            <a:chExt cx="5508057" cy="595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370007" y="2615347"/>
                  <a:ext cx="1915589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07" y="2615347"/>
                  <a:ext cx="1915589" cy="4925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3265746" y="2718263"/>
                  <a:ext cx="2612318" cy="49250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𝑚𝑔h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𝑚𝑔𝑅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746" y="2718263"/>
                  <a:ext cx="2612318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Seta para a Direita 13"/>
            <p:cNvSpPr/>
            <p:nvPr/>
          </p:nvSpPr>
          <p:spPr>
            <a:xfrm>
              <a:off x="2649238" y="281005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C124303-C84C-4817-8C8B-61D47BC36DD6}"/>
              </a:ext>
            </a:extLst>
          </p:cNvPr>
          <p:cNvGrpSpPr/>
          <p:nvPr/>
        </p:nvGrpSpPr>
        <p:grpSpPr>
          <a:xfrm>
            <a:off x="178872" y="3419106"/>
            <a:ext cx="4168556" cy="465897"/>
            <a:chOff x="178872" y="3419106"/>
            <a:chExt cx="4168556" cy="4658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178872" y="3528945"/>
                  <a:ext cx="180729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vem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72" y="3528945"/>
                  <a:ext cx="1807290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347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038013" y="3419106"/>
                  <a:ext cx="2309415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𝑚𝑔h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013" y="3419106"/>
                  <a:ext cx="2309415" cy="4658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23BBEE4F-78CE-4538-AE40-3453B0CA8902}"/>
              </a:ext>
            </a:extLst>
          </p:cNvPr>
          <p:cNvGrpSpPr/>
          <p:nvPr/>
        </p:nvGrpSpPr>
        <p:grpSpPr>
          <a:xfrm>
            <a:off x="2164508" y="3362250"/>
            <a:ext cx="1647569" cy="463207"/>
            <a:chOff x="2163161" y="3398345"/>
            <a:chExt cx="1647569" cy="463207"/>
          </a:xfrm>
        </p:grpSpPr>
        <p:cxnSp>
          <p:nvCxnSpPr>
            <p:cNvPr id="19" name="Conector reto 18"/>
            <p:cNvCxnSpPr/>
            <p:nvPr/>
          </p:nvCxnSpPr>
          <p:spPr>
            <a:xfrm flipH="1">
              <a:off x="2163161" y="3398345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2862543" y="3567294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3481033" y="3548709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DE31CC06-4B78-436E-9510-F48A031199CB}"/>
              </a:ext>
            </a:extLst>
          </p:cNvPr>
          <p:cNvGrpSpPr/>
          <p:nvPr/>
        </p:nvGrpSpPr>
        <p:grpSpPr>
          <a:xfrm>
            <a:off x="4368705" y="3481410"/>
            <a:ext cx="2611925" cy="466025"/>
            <a:chOff x="4368705" y="3481410"/>
            <a:chExt cx="2611925" cy="466025"/>
          </a:xfrm>
        </p:grpSpPr>
        <p:sp>
          <p:nvSpPr>
            <p:cNvPr id="23" name="Seta para a Direita 22"/>
            <p:cNvSpPr/>
            <p:nvPr/>
          </p:nvSpPr>
          <p:spPr>
            <a:xfrm>
              <a:off x="4368705" y="3603703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857970" y="3552476"/>
                  <a:ext cx="79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970" y="3552476"/>
                  <a:ext cx="79079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6154" r="-4615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5752905" y="3618875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6263447" y="3481410"/>
                  <a:ext cx="717183" cy="46602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3447" y="3481410"/>
                  <a:ext cx="717183" cy="4660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9833E8F-97E9-4B39-80BE-D0E5CB7D9226}"/>
              </a:ext>
            </a:extLst>
          </p:cNvPr>
          <p:cNvGrpSpPr/>
          <p:nvPr/>
        </p:nvGrpSpPr>
        <p:grpSpPr>
          <a:xfrm>
            <a:off x="7594397" y="2224426"/>
            <a:ext cx="1273554" cy="2583951"/>
            <a:chOff x="7594397" y="2224426"/>
            <a:chExt cx="1273554" cy="2583951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E40BF490-2209-4943-A1B7-C586E9931DCA}"/>
                </a:ext>
              </a:extLst>
            </p:cNvPr>
            <p:cNvGrpSpPr/>
            <p:nvPr/>
          </p:nvGrpSpPr>
          <p:grpSpPr>
            <a:xfrm>
              <a:off x="7814794" y="2484796"/>
              <a:ext cx="731354" cy="1530132"/>
              <a:chOff x="7486128" y="2666125"/>
              <a:chExt cx="731354" cy="1530132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300668D7-EE94-478A-9FAB-539B0BDF85C8}"/>
                  </a:ext>
                </a:extLst>
              </p:cNvPr>
              <p:cNvSpPr/>
              <p:nvPr/>
            </p:nvSpPr>
            <p:spPr>
              <a:xfrm>
                <a:off x="7707214" y="2666125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CA3F5498-1EA5-433F-BCC9-428FA510F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2842" y="2720125"/>
                <a:ext cx="0" cy="90912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>
                <a:extLst>
                  <a:ext uri="{FF2B5EF4-FFF2-40B4-BE49-F238E27FC236}">
                    <a16:creationId xmlns:a16="http://schemas.microsoft.com/office/drawing/2014/main" id="{C6D8DE0A-E81B-41EF-A467-8B9A76840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02508" y="2720125"/>
                <a:ext cx="0" cy="67154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>
                <a:extLst>
                  <a:ext uri="{FF2B5EF4-FFF2-40B4-BE49-F238E27FC236}">
                    <a16:creationId xmlns:a16="http://schemas.microsoft.com/office/drawing/2014/main" id="{83C1F664-1CFC-4347-8B39-8FAA1007DE4D}"/>
                  </a:ext>
                </a:extLst>
              </p:cNvPr>
              <p:cNvCxnSpPr/>
              <p:nvPr/>
            </p:nvCxnSpPr>
            <p:spPr>
              <a:xfrm>
                <a:off x="7839902" y="2720257"/>
                <a:ext cx="0" cy="14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ixaDeTexto 28">
                    <a:extLst>
                      <a:ext uri="{FF2B5EF4-FFF2-40B4-BE49-F238E27FC236}">
                        <a16:creationId xmlns:a16="http://schemas.microsoft.com/office/drawing/2014/main" id="{87D76668-D48F-4F2A-94D6-F62CEC3D9DE7}"/>
                      </a:ext>
                    </a:extLst>
                  </p:cNvPr>
                  <p:cNvSpPr txBox="1"/>
                  <p:nvPr/>
                </p:nvSpPr>
                <p:spPr>
                  <a:xfrm>
                    <a:off x="8016273" y="2820740"/>
                    <a:ext cx="201209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9" name="CaixaDeTexto 28">
                    <a:extLst>
                      <a:ext uri="{FF2B5EF4-FFF2-40B4-BE49-F238E27FC236}">
                        <a16:creationId xmlns:a16="http://schemas.microsoft.com/office/drawing/2014/main" id="{87D76668-D48F-4F2A-94D6-F62CEC3D9D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6273" y="2820740"/>
                    <a:ext cx="201209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6364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>
                    <a:extLst>
                      <a:ext uri="{FF2B5EF4-FFF2-40B4-BE49-F238E27FC236}">
                        <a16:creationId xmlns:a16="http://schemas.microsoft.com/office/drawing/2014/main" id="{303CB69B-6A48-4F48-B526-50A847F1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7486128" y="2978585"/>
                    <a:ext cx="201209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>
                    <a:extLst>
                      <a:ext uri="{FF2B5EF4-FFF2-40B4-BE49-F238E27FC236}">
                        <a16:creationId xmlns:a16="http://schemas.microsoft.com/office/drawing/2014/main" id="{303CB69B-6A48-4F48-B526-50A847F1A9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6128" y="2978585"/>
                    <a:ext cx="201209" cy="3105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303" r="-2424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aixaDeTexto 30">
                    <a:extLst>
                      <a:ext uri="{FF2B5EF4-FFF2-40B4-BE49-F238E27FC236}">
                        <a16:creationId xmlns:a16="http://schemas.microsoft.com/office/drawing/2014/main" id="{C8B1E6F2-BA2B-4195-AC84-C09C9874CF5D}"/>
                      </a:ext>
                    </a:extLst>
                  </p:cNvPr>
                  <p:cNvSpPr txBox="1"/>
                  <p:nvPr/>
                </p:nvSpPr>
                <p:spPr>
                  <a:xfrm>
                    <a:off x="7893511" y="3733805"/>
                    <a:ext cx="29392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1" name="CaixaDeTexto 30">
                    <a:extLst>
                      <a:ext uri="{FF2B5EF4-FFF2-40B4-BE49-F238E27FC236}">
                        <a16:creationId xmlns:a16="http://schemas.microsoft.com/office/drawing/2014/main" id="{C8B1E6F2-BA2B-4195-AC84-C09C9874CF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3511" y="3733805"/>
                    <a:ext cx="293927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750" t="-45098" r="-70833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3A6467F-7141-422F-B763-4E59E71F2F5F}"/>
                </a:ext>
              </a:extLst>
            </p:cNvPr>
            <p:cNvSpPr txBox="1"/>
            <p:nvPr/>
          </p:nvSpPr>
          <p:spPr>
            <a:xfrm>
              <a:off x="8168568" y="2224426"/>
              <a:ext cx="364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4D48FF8-85B8-42AD-A00B-5A224665A624}"/>
                </a:ext>
              </a:extLst>
            </p:cNvPr>
            <p:cNvSpPr txBox="1"/>
            <p:nvPr/>
          </p:nvSpPr>
          <p:spPr>
            <a:xfrm>
              <a:off x="7594397" y="3977380"/>
              <a:ext cx="1273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Diagrama de corpo livre no ponto 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91D4009-EA01-4A34-8F6B-281B8151D677}"/>
                  </a:ext>
                </a:extLst>
              </p:cNvPr>
              <p:cNvSpPr/>
              <p:nvPr/>
            </p:nvSpPr>
            <p:spPr>
              <a:xfrm>
                <a:off x="-19091" y="700681"/>
                <a:ext cx="6894644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força resultante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normal à pista porque não há atrito.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91D4009-EA01-4A34-8F6B-281B8151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91" y="700681"/>
                <a:ext cx="6894644" cy="368499"/>
              </a:xfrm>
              <a:prstGeom prst="rect">
                <a:avLst/>
              </a:prstGeom>
              <a:blipFill>
                <a:blip r:embed="rId14"/>
                <a:stretch>
                  <a:fillRect l="-531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F23221C-2C1A-4789-B2D7-0852E1BFD27D}"/>
              </a:ext>
            </a:extLst>
          </p:cNvPr>
          <p:cNvGrpSpPr/>
          <p:nvPr/>
        </p:nvGrpSpPr>
        <p:grpSpPr>
          <a:xfrm>
            <a:off x="69492" y="1378051"/>
            <a:ext cx="6952693" cy="584840"/>
            <a:chOff x="69492" y="1378051"/>
            <a:chExt cx="6952693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69492" y="1497157"/>
                  <a:ext cx="3134576" cy="370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Portanto, a condição limite é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endPara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2" y="1497157"/>
                  <a:ext cx="3134576" cy="370101"/>
                </a:xfrm>
                <a:prstGeom prst="rect">
                  <a:avLst/>
                </a:prstGeom>
                <a:blipFill>
                  <a:blip r:embed="rId15"/>
                  <a:stretch>
                    <a:fillRect l="-971" b="-2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4027285" y="1470119"/>
                  <a:ext cx="939488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7285" y="1470119"/>
                  <a:ext cx="939488" cy="402931"/>
                </a:xfrm>
                <a:prstGeom prst="rect">
                  <a:avLst/>
                </a:prstGeom>
                <a:blipFill>
                  <a:blip r:embed="rId16"/>
                  <a:stretch>
                    <a:fillRect t="-2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 para a Direita 7"/>
            <p:cNvSpPr/>
            <p:nvPr/>
          </p:nvSpPr>
          <p:spPr>
            <a:xfrm>
              <a:off x="3607530" y="161865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5365257" y="1378051"/>
                  <a:ext cx="1656928" cy="58484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257" y="1378051"/>
                  <a:ext cx="1656928" cy="58484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Seta para a Direita 7">
              <a:extLst>
                <a:ext uri="{FF2B5EF4-FFF2-40B4-BE49-F238E27FC236}">
                  <a16:creationId xmlns:a16="http://schemas.microsoft.com/office/drawing/2014/main" id="{5BCDC738-1F81-45C4-AF86-03FB64EC2FDB}"/>
                </a:ext>
              </a:extLst>
            </p:cNvPr>
            <p:cNvSpPr/>
            <p:nvPr/>
          </p:nvSpPr>
          <p:spPr>
            <a:xfrm>
              <a:off x="4958857" y="163899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B7759F38-6F79-4235-9ECD-604F72824634}"/>
              </a:ext>
            </a:extLst>
          </p:cNvPr>
          <p:cNvGrpSpPr/>
          <p:nvPr/>
        </p:nvGrpSpPr>
        <p:grpSpPr>
          <a:xfrm>
            <a:off x="7136178" y="770113"/>
            <a:ext cx="254426" cy="1568793"/>
            <a:chOff x="7136178" y="384490"/>
            <a:chExt cx="254426" cy="1568793"/>
          </a:xfrm>
        </p:grpSpPr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C8465CB8-0A8B-4474-8CEA-EF576B43762D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803AA16F-8E48-4C1C-B23D-82D77D23BA26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803AA16F-8E48-4C1C-B23D-82D77D23B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AB47BD7C-E736-481D-9BFE-92995EB4B9C7}"/>
                    </a:ext>
                  </a:extLst>
                </p:cNvPr>
                <p:cNvSpPr txBox="1"/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AB47BD7C-E736-481D-9BFE-92995EB4B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682" y="1676284"/>
                  <a:ext cx="214033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8571" r="-22857" b="-65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55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851836"/>
            <a:ext cx="8420479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 lista 8 – questionário abre próxima semana.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lista 9, tema da aula de hoje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12 aberto até domingo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5 entregar até domingo.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Online”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4653" y="367247"/>
            <a:ext cx="583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Átomo de hidrogênio com velocidade cuja magnitude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colide </a:t>
            </a:r>
          </a:p>
          <a:p>
            <a:pPr algn="just" hangingPunct="0"/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elasticamente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molécula de hidrogênio em repouso e deflete 45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Calcule a magnitude da velocidade do átomo após a colisão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314" y="7684"/>
            <a:ext cx="596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8 Ex. 11 – colisão de moléculas, realista</a:t>
            </a:r>
          </a:p>
        </p:txBody>
      </p:sp>
      <p:sp>
        <p:nvSpPr>
          <p:cNvPr id="5" name="Oval 34"/>
          <p:cNvSpPr>
            <a:spLocks noChangeArrowheads="1"/>
          </p:cNvSpPr>
          <p:nvPr/>
        </p:nvSpPr>
        <p:spPr bwMode="auto">
          <a:xfrm>
            <a:off x="7087380" y="1533035"/>
            <a:ext cx="144462" cy="144463"/>
          </a:xfrm>
          <a:prstGeom prst="ellipse">
            <a:avLst/>
          </a:prstGeom>
          <a:solidFill>
            <a:srgbClr val="FF0000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7857981" y="777720"/>
            <a:ext cx="9525" cy="1424517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6991081" y="1566238"/>
            <a:ext cx="2042160" cy="38894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9"/>
          <p:cNvSpPr>
            <a:spLocks/>
          </p:cNvSpPr>
          <p:nvPr/>
        </p:nvSpPr>
        <p:spPr bwMode="auto">
          <a:xfrm>
            <a:off x="8198789" y="1567897"/>
            <a:ext cx="98425" cy="252412"/>
          </a:xfrm>
          <a:custGeom>
            <a:avLst/>
            <a:gdLst>
              <a:gd name="T0" fmla="*/ 0 w 62"/>
              <a:gd name="T1" fmla="*/ 159 h 159"/>
              <a:gd name="T2" fmla="*/ 62 w 62"/>
              <a:gd name="T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" h="159">
                <a:moveTo>
                  <a:pt x="0" y="159"/>
                </a:moveTo>
                <a:cubicBezTo>
                  <a:pt x="40" y="114"/>
                  <a:pt x="62" y="57"/>
                  <a:pt x="62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7884050" y="905180"/>
            <a:ext cx="565567" cy="680505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7856370" y="1597805"/>
            <a:ext cx="845346" cy="550965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29"/>
          <p:cNvSpPr>
            <a:spLocks/>
          </p:cNvSpPr>
          <p:nvPr/>
        </p:nvSpPr>
        <p:spPr bwMode="auto">
          <a:xfrm rot="17964962">
            <a:off x="8138176" y="1262075"/>
            <a:ext cx="219652" cy="299031"/>
          </a:xfrm>
          <a:custGeom>
            <a:avLst/>
            <a:gdLst>
              <a:gd name="T0" fmla="*/ 0 w 62"/>
              <a:gd name="T1" fmla="*/ 159 h 159"/>
              <a:gd name="T2" fmla="*/ 62 w 62"/>
              <a:gd name="T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" h="159">
                <a:moveTo>
                  <a:pt x="0" y="159"/>
                </a:moveTo>
                <a:cubicBezTo>
                  <a:pt x="40" y="114"/>
                  <a:pt x="62" y="57"/>
                  <a:pt x="62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220982" y="1167704"/>
                <a:ext cx="795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=45°</m:t>
                      </m:r>
                    </m:oMath>
                  </m:oMathPara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982" y="1167704"/>
                <a:ext cx="79521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7447154" y="1489979"/>
            <a:ext cx="202461" cy="204124"/>
          </a:xfrm>
          <a:prstGeom prst="ellipse">
            <a:avLst/>
          </a:pr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>
            <a:off x="8232787" y="1832428"/>
            <a:ext cx="216830" cy="211368"/>
          </a:xfrm>
          <a:prstGeom prst="ellipse">
            <a:avLst/>
          </a:pr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7468548" y="1680100"/>
            <a:ext cx="1891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8019292" y="1902124"/>
            <a:ext cx="1891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8077019" y="898162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087227" y="1250627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27" y="1250627"/>
                <a:ext cx="184666" cy="276999"/>
              </a:xfrm>
              <a:prstGeom prst="rect">
                <a:avLst/>
              </a:prstGeom>
              <a:blipFill>
                <a:blip r:embed="rId3"/>
                <a:stretch>
                  <a:fillRect l="-33333" t="-43478" r="-103333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8874750" y="157819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750" y="157819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7548384" y="708587"/>
                <a:ext cx="304801" cy="222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384" y="708587"/>
                <a:ext cx="304801" cy="222250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8233232" y="985818"/>
            <a:ext cx="144462" cy="144463"/>
          </a:xfrm>
          <a:prstGeom prst="ellipse">
            <a:avLst/>
          </a:prstGeom>
          <a:solidFill>
            <a:srgbClr val="FF0000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932168" y="915181"/>
            <a:ext cx="679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942094" y="587862"/>
            <a:ext cx="831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8358695" y="1554400"/>
                <a:ext cx="214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695" y="1554400"/>
                <a:ext cx="214931" cy="276999"/>
              </a:xfrm>
              <a:prstGeom prst="rect">
                <a:avLst/>
              </a:prstGeom>
              <a:blipFill>
                <a:blip r:embed="rId6"/>
                <a:stretch>
                  <a:fillRect l="-28571" r="-25714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7092927" y="1685914"/>
            <a:ext cx="129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49521" y="1173924"/>
                <a:ext cx="691279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1" y="1173924"/>
                <a:ext cx="691279" cy="301557"/>
              </a:xfrm>
              <a:prstGeom prst="rect">
                <a:avLst/>
              </a:prstGeom>
              <a:blipFill>
                <a:blip r:embed="rId7"/>
                <a:stretch>
                  <a:fillRect l="-6195" t="-32653" r="-35398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18722" y="1178921"/>
                <a:ext cx="37261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722" y="1178921"/>
                <a:ext cx="3726148" cy="246221"/>
              </a:xfrm>
              <a:prstGeom prst="rect">
                <a:avLst/>
              </a:prstGeom>
              <a:blipFill>
                <a:blip r:embed="rId8"/>
                <a:stretch>
                  <a:fillRect r="-32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6991081" y="1820733"/>
            <a:ext cx="38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378448" y="1841783"/>
            <a:ext cx="64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273230" y="1468095"/>
                <a:ext cx="3856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   0=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30" y="1468095"/>
                <a:ext cx="3856953" cy="246221"/>
              </a:xfrm>
              <a:prstGeom prst="rect">
                <a:avLst/>
              </a:prstGeom>
              <a:blipFill>
                <a:blip r:embed="rId9"/>
                <a:stretch>
                  <a:fillRect l="-158" r="-110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ixaDeTexto 30"/>
          <p:cNvSpPr txBox="1"/>
          <p:nvPr/>
        </p:nvSpPr>
        <p:spPr>
          <a:xfrm>
            <a:off x="53096" y="1696042"/>
            <a:ext cx="154574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elástico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09382" y="2091039"/>
                <a:ext cx="258564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82" y="2091039"/>
                <a:ext cx="2585644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554919" y="1684238"/>
                <a:ext cx="922047" cy="36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19" y="1684238"/>
                <a:ext cx="922047" cy="365998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2910039" y="2252810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377810" y="2187668"/>
                <a:ext cx="1369286" cy="27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10" y="2187668"/>
                <a:ext cx="1369286" cy="271356"/>
              </a:xfrm>
              <a:prstGeom prst="rect">
                <a:avLst/>
              </a:prstGeom>
              <a:blipFill>
                <a:blip r:embed="rId12"/>
                <a:stretch>
                  <a:fillRect l="-1333" r="-444" b="-15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215362" y="2173348"/>
                <a:ext cx="1877565" cy="27135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62" y="2173348"/>
                <a:ext cx="1877565" cy="271356"/>
              </a:xfrm>
              <a:prstGeom prst="rect">
                <a:avLst/>
              </a:prstGeom>
              <a:blipFill>
                <a:blip r:embed="rId13"/>
                <a:stretch>
                  <a:fillRect l="-1948" r="-2922" b="-29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216268" y="2638281"/>
                <a:ext cx="28931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68" y="2638281"/>
                <a:ext cx="2893164" cy="338554"/>
              </a:xfrm>
              <a:prstGeom prst="rect">
                <a:avLst/>
              </a:prstGeom>
              <a:blipFill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56814" y="2638281"/>
                <a:ext cx="12602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4" y="2638281"/>
                <a:ext cx="1260280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194264" y="2919954"/>
                <a:ext cx="29125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       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64" y="2919954"/>
                <a:ext cx="2912529" cy="338554"/>
              </a:xfrm>
              <a:prstGeom prst="rect">
                <a:avLst/>
              </a:prstGeom>
              <a:blipFill>
                <a:blip r:embed="rId1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5475520" y="2679171"/>
                <a:ext cx="29023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520" y="2679171"/>
                <a:ext cx="2902333" cy="338554"/>
              </a:xfrm>
              <a:prstGeom prst="rect">
                <a:avLst/>
              </a:prstGeom>
              <a:blipFill>
                <a:blip r:embed="rId1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408376" y="2959291"/>
                <a:ext cx="30602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    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76" y="2959291"/>
                <a:ext cx="3060261" cy="338554"/>
              </a:xfrm>
              <a:prstGeom prst="rect">
                <a:avLst/>
              </a:prstGeom>
              <a:blipFill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801706" y="3268442"/>
                <a:ext cx="3976538" cy="36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06" y="3268442"/>
                <a:ext cx="3976538" cy="363689"/>
              </a:xfrm>
              <a:prstGeom prst="rect">
                <a:avLst/>
              </a:prstGeom>
              <a:blipFill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825967" y="3572041"/>
                <a:ext cx="2721194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7" y="3572041"/>
                <a:ext cx="2721194" cy="341888"/>
              </a:xfrm>
              <a:prstGeom prst="rect">
                <a:avLst/>
              </a:prstGeom>
              <a:blipFill>
                <a:blip r:embed="rId2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eta para a Direita 44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4175312" y="2610625"/>
            <a:ext cx="1163170" cy="716076"/>
          </a:xfrm>
          <a:prstGeom prst="rightArrow">
            <a:avLst>
              <a:gd name="adj1" fmla="val 6502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corta m</a:t>
            </a:r>
          </a:p>
          <a:p>
            <a:pPr algn="ctr"/>
            <a:r>
              <a:rPr lang="pt-BR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550516" y="3913929"/>
            <a:ext cx="441843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88723" y="3465986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3" y="3465986"/>
                <a:ext cx="237244" cy="276999"/>
              </a:xfrm>
              <a:prstGeom prst="rect">
                <a:avLst/>
              </a:prstGeom>
              <a:blipFill>
                <a:blip r:embed="rId21"/>
                <a:stretch>
                  <a:fillRect l="-21053" r="-1842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4227" y="3898357"/>
                <a:ext cx="5955156" cy="36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" y="3898357"/>
                <a:ext cx="5955156" cy="363689"/>
              </a:xfrm>
              <a:prstGeom prst="rect">
                <a:avLst/>
              </a:prstGeom>
              <a:blipFill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5799298" y="3987235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6256743" y="3865281"/>
                <a:ext cx="2485937" cy="329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743" y="3865281"/>
                <a:ext cx="2485937" cy="3297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69344" y="4401218"/>
                <a:ext cx="2076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substituindo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vem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44" y="4401218"/>
                <a:ext cx="2076914" cy="246221"/>
              </a:xfrm>
              <a:prstGeom prst="rect">
                <a:avLst/>
              </a:prstGeom>
              <a:blipFill>
                <a:blip r:embed="rId24"/>
                <a:stretch>
                  <a:fillRect l="-2059" r="-882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2604490" y="4322785"/>
                <a:ext cx="3071545" cy="329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sSubSup>
                            <m:sSubSup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/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90" y="4322785"/>
                <a:ext cx="3071545" cy="329706"/>
              </a:xfrm>
              <a:prstGeom prst="rect">
                <a:avLst/>
              </a:prstGeom>
              <a:blipFill>
                <a:blip r:embed="rId2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eta para a Direita 54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5698937" y="4461001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6310859" y="4342483"/>
                <a:ext cx="2402773" cy="3636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/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859" y="4342483"/>
                <a:ext cx="2402773" cy="36368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eta para a Direita 33">
            <a:extLst>
              <a:ext uri="{FF2B5EF4-FFF2-40B4-BE49-F238E27FC236}">
                <a16:creationId xmlns:a16="http://schemas.microsoft.com/office/drawing/2014/main" id="{29E8AF7C-08C3-48BB-BC0C-A86B13C6F063}"/>
              </a:ext>
            </a:extLst>
          </p:cNvPr>
          <p:cNvSpPr/>
          <p:nvPr/>
        </p:nvSpPr>
        <p:spPr>
          <a:xfrm>
            <a:off x="4837608" y="2252868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5" name="Balão de Fala: Retângulo 34">
            <a:extLst>
              <a:ext uri="{FF2B5EF4-FFF2-40B4-BE49-F238E27FC236}">
                <a16:creationId xmlns:a16="http://schemas.microsoft.com/office/drawing/2014/main" id="{99E4D49A-1756-4347-9AF1-08E0CFE3444A}"/>
              </a:ext>
            </a:extLst>
          </p:cNvPr>
          <p:cNvSpPr/>
          <p:nvPr/>
        </p:nvSpPr>
        <p:spPr>
          <a:xfrm>
            <a:off x="5818241" y="19617"/>
            <a:ext cx="1514268" cy="913309"/>
          </a:xfrm>
          <a:prstGeom prst="wedgeRectCallout">
            <a:avLst>
              <a:gd name="adj1" fmla="val 111825"/>
              <a:gd name="adj2" fmla="val 8142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/>
              <a:t>Vamos manter </a:t>
            </a:r>
            <a:r>
              <a:rPr lang="pt-BR" sz="1200" i="1" dirty="0">
                <a:latin typeface="Symbol" panose="05050102010706020507" pitchFamily="18" charset="2"/>
              </a:rPr>
              <a:t>q</a:t>
            </a:r>
            <a:r>
              <a:rPr lang="pt-BR" sz="1200" dirty="0"/>
              <a:t> </a:t>
            </a:r>
          </a:p>
          <a:p>
            <a:r>
              <a:rPr lang="pt-BR" sz="1200" dirty="0"/>
              <a:t>no lugar de 45º</a:t>
            </a:r>
          </a:p>
          <a:p>
            <a:r>
              <a:rPr lang="pt-BR" sz="1200" dirty="0"/>
              <a:t>até o momento </a:t>
            </a:r>
          </a:p>
          <a:p>
            <a:r>
              <a:rPr lang="pt-BR" sz="1200" dirty="0"/>
              <a:t>de fazer as contas.</a:t>
            </a:r>
          </a:p>
        </p:txBody>
      </p:sp>
    </p:spTree>
    <p:extLst>
      <p:ext uri="{BB962C8B-B14F-4D97-AF65-F5344CB8AC3E}">
        <p14:creationId xmlns:p14="http://schemas.microsoft.com/office/powerpoint/2010/main" val="40640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9" grpId="0"/>
      <p:bldP spid="50" grpId="0"/>
      <p:bldP spid="51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15426"/>
                <a:ext cx="2647200" cy="3975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/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26"/>
                <a:ext cx="2647200" cy="397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449516"/>
                <a:ext cx="21677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rearranjando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termos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16"/>
                <a:ext cx="2167708" cy="246221"/>
              </a:xfrm>
              <a:prstGeom prst="rect">
                <a:avLst/>
              </a:prstGeom>
              <a:blipFill>
                <a:blip r:embed="rId3"/>
                <a:stretch>
                  <a:fillRect l="-1404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150692" y="377571"/>
                <a:ext cx="2651752" cy="3636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92" y="377571"/>
                <a:ext cx="2651752" cy="363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788813" y="383664"/>
                <a:ext cx="2483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do 2</a:t>
                </a:r>
                <a:r>
                  <a:rPr lang="pt-BR" sz="1600" baseline="3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 </a:t>
                </a:r>
                <a:r>
                  <a:rPr lang="pt-BR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grau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13" y="383664"/>
                <a:ext cx="2483588" cy="338554"/>
              </a:xfrm>
              <a:prstGeom prst="rect">
                <a:avLst/>
              </a:prstGeom>
              <a:blipFill>
                <a:blip r:embed="rId5"/>
                <a:stretch>
                  <a:fillRect l="-147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117188" y="449515"/>
                <a:ext cx="1585626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88" y="449515"/>
                <a:ext cx="1585626" cy="246221"/>
              </a:xfrm>
              <a:prstGeom prst="rect">
                <a:avLst/>
              </a:prstGeom>
              <a:blipFill>
                <a:blip r:embed="rId6"/>
                <a:stretch>
                  <a:fillRect l="-1154" t="-2500" r="-192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216" y="723296"/>
                <a:ext cx="4039631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func>
                                        <m:funcPr>
                                          <m:ctrlPr>
                                            <a:rPr lang="pt-B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16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−4(3)(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" y="723296"/>
                <a:ext cx="4039631" cy="545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087593" y="678206"/>
                <a:ext cx="3424784" cy="545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93" y="678206"/>
                <a:ext cx="3424784" cy="545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01797" y="1471745"/>
                <a:ext cx="1222899" cy="51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" y="1471745"/>
                <a:ext cx="1222899" cy="5172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718203" y="1244262"/>
                <a:ext cx="2906437" cy="731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03" y="1244262"/>
                <a:ext cx="2906437" cy="7312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922053" y="1257014"/>
                <a:ext cx="2987948" cy="585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B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</m:e>
                          </m:eqAr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53" y="1257014"/>
                <a:ext cx="2987948" cy="585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7533807" y="1477074"/>
                <a:ext cx="1503050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0,86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 (</a:t>
                </a:r>
                <a:r>
                  <a:rPr lang="pt-BR" dirty="0" err="1"/>
                  <a:t>iv</a:t>
                </a:r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07" y="1477074"/>
                <a:ext cx="1503050" cy="276999"/>
              </a:xfrm>
              <a:prstGeom prst="rect">
                <a:avLst/>
              </a:prstGeom>
              <a:blipFill>
                <a:blip r:embed="rId12"/>
                <a:stretch>
                  <a:fillRect l="-4065" t="-28261" r="-609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4448973" y="914483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4" name="Seta para a Direita 13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4972669" y="1549914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5" name="Retângulo 14"/>
          <p:cNvSpPr/>
          <p:nvPr/>
        </p:nvSpPr>
        <p:spPr>
          <a:xfrm>
            <a:off x="107142" y="2076918"/>
            <a:ext cx="8929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spcAft>
                <a:spcPts val="6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direção de movimento da molécula e a magnitude de sua velocidade.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6501" y="2466295"/>
                <a:ext cx="3621248" cy="24955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slide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anterior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𝑖𝑖𝑖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01" y="2466295"/>
                <a:ext cx="3621248" cy="249555"/>
              </a:xfrm>
              <a:prstGeom prst="rect">
                <a:avLst/>
              </a:prstGeom>
              <a:blipFill>
                <a:blip r:embed="rId13"/>
                <a:stretch>
                  <a:fillRect l="-1178" r="-505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1041" y="2758576"/>
                <a:ext cx="1491562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" y="2758576"/>
                <a:ext cx="1491562" cy="6387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354553" y="2770459"/>
                <a:ext cx="2094420" cy="621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0,86</m:t>
                                          </m:r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53" y="2770459"/>
                <a:ext cx="2094420" cy="6215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034" y="3339848"/>
                <a:ext cx="2240292" cy="606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(1−(0,86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" y="3339848"/>
                <a:ext cx="2240292" cy="6066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eta para a Direita 20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2251411" y="3586504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722730" y="3199785"/>
                <a:ext cx="2317109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ad>
                        <m:radPr>
                          <m:deg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(1−(0,86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30" y="3199785"/>
                <a:ext cx="2317109" cy="8198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810121" y="3424481"/>
                <a:ext cx="139518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0,36 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21" y="3424481"/>
                <a:ext cx="1395189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eta para a Direita 23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5256201" y="3560609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4626" y="3847268"/>
                <a:ext cx="21291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temos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6" y="3847268"/>
                <a:ext cx="2129108" cy="246221"/>
              </a:xfrm>
              <a:prstGeom prst="rect">
                <a:avLst/>
              </a:prstGeom>
              <a:blipFill>
                <a:blip r:embed="rId19"/>
                <a:stretch>
                  <a:fillRect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30975" y="4164474"/>
                <a:ext cx="1770356" cy="597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5" y="4164474"/>
                <a:ext cx="1770356" cy="5973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625550" y="4100325"/>
                <a:ext cx="1106841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50" y="4100325"/>
                <a:ext cx="1106841" cy="6514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587264" y="4092153"/>
                <a:ext cx="993029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264" y="4092153"/>
                <a:ext cx="993029" cy="65146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907749" y="4075982"/>
                <a:ext cx="2003433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0,86 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/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0,36 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/>
                          </m:sSub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49" y="4075982"/>
                <a:ext cx="2003433" cy="6514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 para a Direita 29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5856187" y="4333090"/>
            <a:ext cx="377259" cy="1859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197994" y="4263773"/>
                <a:ext cx="13886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994" y="4263773"/>
                <a:ext cx="1388650" cy="338554"/>
              </a:xfrm>
              <a:prstGeom prst="rect">
                <a:avLst/>
              </a:prstGeom>
              <a:blipFill>
                <a:blip r:embed="rId2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eta para a Direita 32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1597272" y="2810602"/>
            <a:ext cx="746113" cy="5747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 err="1"/>
              <a:t>iv</a:t>
            </a:r>
            <a:r>
              <a:rPr lang="pt-BR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alão de Fala: Retângulo com Cantos Arredondados 16">
                <a:extLst>
                  <a:ext uri="{FF2B5EF4-FFF2-40B4-BE49-F238E27FC236}">
                    <a16:creationId xmlns:a16="http://schemas.microsoft.com/office/drawing/2014/main" id="{300416FD-D55A-4D8C-AF48-796A43932006}"/>
                  </a:ext>
                </a:extLst>
              </p:cNvPr>
              <p:cNvSpPr/>
              <p:nvPr/>
            </p:nvSpPr>
            <p:spPr>
              <a:xfrm>
                <a:off x="29216" y="1209857"/>
                <a:ext cx="963858" cy="320990"/>
              </a:xfrm>
              <a:prstGeom prst="wedgeRoundRectCallout">
                <a:avLst>
                  <a:gd name="adj1" fmla="val -3394"/>
                  <a:gd name="adj2" fmla="val 81351"/>
                  <a:gd name="adj3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Balão de Fala: Retângulo com Cantos Arredondados 16">
                <a:extLst>
                  <a:ext uri="{FF2B5EF4-FFF2-40B4-BE49-F238E27FC236}">
                    <a16:creationId xmlns:a16="http://schemas.microsoft.com/office/drawing/2014/main" id="{300416FD-D55A-4D8C-AF48-796A43932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" y="1209857"/>
                <a:ext cx="963858" cy="320990"/>
              </a:xfrm>
              <a:prstGeom prst="wedgeRoundRectCallout">
                <a:avLst>
                  <a:gd name="adj1" fmla="val -3394"/>
                  <a:gd name="adj2" fmla="val 81351"/>
                  <a:gd name="adj3" fmla="val 16667"/>
                </a:avLst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alão de Pensamento: Nuvem 34">
                <a:extLst>
                  <a:ext uri="{FF2B5EF4-FFF2-40B4-BE49-F238E27FC236}">
                    <a16:creationId xmlns:a16="http://schemas.microsoft.com/office/drawing/2014/main" id="{A673B068-91EE-4932-9A25-54EC56ED92F8}"/>
                  </a:ext>
                </a:extLst>
              </p:cNvPr>
              <p:cNvSpPr/>
              <p:nvPr/>
            </p:nvSpPr>
            <p:spPr>
              <a:xfrm>
                <a:off x="6293426" y="1989002"/>
                <a:ext cx="2754599" cy="1334763"/>
              </a:xfrm>
              <a:prstGeom prst="cloudCallout">
                <a:avLst>
                  <a:gd name="adj1" fmla="val -43354"/>
                  <a:gd name="adj2" fmla="val 5906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Nas equações (i) e (</a:t>
                </a:r>
                <a:r>
                  <a:rPr lang="pt-BR" sz="1200" dirty="0" err="1"/>
                  <a:t>ii</a:t>
                </a:r>
                <a:r>
                  <a:rPr lang="pt-BR" sz="1200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2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200" dirty="0"/>
                  <a:t> são </a:t>
                </a:r>
                <a:r>
                  <a:rPr lang="pt-BR" sz="1200" b="1" dirty="0"/>
                  <a:t>módulos</a:t>
                </a:r>
                <a:r>
                  <a:rPr lang="pt-BR" sz="1200" dirty="0"/>
                  <a:t>, portanto positivos – descartamos as   </a:t>
                </a:r>
                <a:r>
                  <a:rPr lang="pt-BR" sz="1200" dirty="0" err="1"/>
                  <a:t>raizes</a:t>
                </a:r>
                <a:r>
                  <a:rPr lang="pt-BR" sz="1200" dirty="0"/>
                  <a:t> negativas</a:t>
                </a:r>
              </a:p>
            </p:txBody>
          </p:sp>
        </mc:Choice>
        <mc:Fallback xmlns="">
          <p:sp>
            <p:nvSpPr>
              <p:cNvPr id="35" name="Balão de Pensamento: Nuvem 34">
                <a:extLst>
                  <a:ext uri="{FF2B5EF4-FFF2-40B4-BE49-F238E27FC236}">
                    <a16:creationId xmlns:a16="http://schemas.microsoft.com/office/drawing/2014/main" id="{A673B068-91EE-4932-9A25-54EC56ED9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26" y="1989002"/>
                <a:ext cx="2754599" cy="1334763"/>
              </a:xfrm>
              <a:prstGeom prst="cloudCallout">
                <a:avLst>
                  <a:gd name="adj1" fmla="val -43354"/>
                  <a:gd name="adj2" fmla="val 59061"/>
                </a:avLst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B64F610A-4F4D-48B8-B841-9622F4A9378E}"/>
              </a:ext>
            </a:extLst>
          </p:cNvPr>
          <p:cNvSpPr/>
          <p:nvPr/>
        </p:nvSpPr>
        <p:spPr>
          <a:xfrm rot="12357382">
            <a:off x="7817702" y="1736339"/>
            <a:ext cx="199231" cy="3454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\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A7DF8D8-E6C2-A05F-5AED-C204CD29A036}"/>
              </a:ext>
            </a:extLst>
          </p:cNvPr>
          <p:cNvGrpSpPr/>
          <p:nvPr/>
        </p:nvGrpSpPr>
        <p:grpSpPr>
          <a:xfrm>
            <a:off x="7533807" y="3975547"/>
            <a:ext cx="1544822" cy="819840"/>
            <a:chOff x="7533807" y="3975547"/>
            <a:chExt cx="1544822" cy="819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/>
                <p:cNvSpPr/>
                <p:nvPr/>
              </p:nvSpPr>
              <p:spPr>
                <a:xfrm>
                  <a:off x="7827691" y="4392485"/>
                  <a:ext cx="1220334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=57,6°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Retângulo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691" y="4392485"/>
                  <a:ext cx="1220334" cy="369332"/>
                </a:xfrm>
                <a:prstGeom prst="rect">
                  <a:avLst/>
                </a:prstGeom>
                <a:blipFill>
                  <a:blip r:embed="rId2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576358E0-72F8-E3AC-A08E-79928996DA19}"/>
                    </a:ext>
                  </a:extLst>
                </p:cNvPr>
                <p:cNvSpPr/>
                <p:nvPr/>
              </p:nvSpPr>
              <p:spPr>
                <a:xfrm>
                  <a:off x="7730055" y="4016135"/>
                  <a:ext cx="1348574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=123,4°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576358E0-72F8-E3AC-A08E-79928996DA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0055" y="4016135"/>
                  <a:ext cx="1348574" cy="369332"/>
                </a:xfrm>
                <a:prstGeom prst="rect">
                  <a:avLst/>
                </a:prstGeom>
                <a:blipFill>
                  <a:blip r:embed="rId2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have Esquerda 36">
              <a:extLst>
                <a:ext uri="{FF2B5EF4-FFF2-40B4-BE49-F238E27FC236}">
                  <a16:creationId xmlns:a16="http://schemas.microsoft.com/office/drawing/2014/main" id="{016989DF-6083-D738-E52D-58904CD26455}"/>
                </a:ext>
              </a:extLst>
            </p:cNvPr>
            <p:cNvSpPr/>
            <p:nvPr/>
          </p:nvSpPr>
          <p:spPr>
            <a:xfrm>
              <a:off x="7533807" y="3975547"/>
              <a:ext cx="218354" cy="81984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277DF073-B526-587B-BF8B-37025BF11BD3}"/>
              </a:ext>
            </a:extLst>
          </p:cNvPr>
          <p:cNvGrpSpPr/>
          <p:nvPr/>
        </p:nvGrpSpPr>
        <p:grpSpPr>
          <a:xfrm>
            <a:off x="7744207" y="3268149"/>
            <a:ext cx="1382805" cy="1106430"/>
            <a:chOff x="7752161" y="3424481"/>
            <a:chExt cx="1382805" cy="905381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5BDDCA15-E65B-D9EB-17C5-8443CC1047D5}"/>
                </a:ext>
              </a:extLst>
            </p:cNvPr>
            <p:cNvGrpSpPr/>
            <p:nvPr/>
          </p:nvGrpSpPr>
          <p:grpSpPr>
            <a:xfrm>
              <a:off x="7895572" y="4016135"/>
              <a:ext cx="941193" cy="313727"/>
              <a:chOff x="7917317" y="3643168"/>
              <a:chExt cx="941193" cy="313727"/>
            </a:xfrm>
          </p:grpSpPr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AD6BB331-8A8C-7DD0-D698-5A70A4FED23C}"/>
                  </a:ext>
                </a:extLst>
              </p:cNvPr>
              <p:cNvCxnSpPr/>
              <p:nvPr/>
            </p:nvCxnSpPr>
            <p:spPr>
              <a:xfrm>
                <a:off x="7917317" y="3643168"/>
                <a:ext cx="908336" cy="3033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10486589-7317-9199-6928-2DD2DBCA13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0174" y="3653574"/>
                <a:ext cx="908336" cy="3033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Balão de Fala: Retângulo 42">
                  <a:extLst>
                    <a:ext uri="{FF2B5EF4-FFF2-40B4-BE49-F238E27FC236}">
                      <a16:creationId xmlns:a16="http://schemas.microsoft.com/office/drawing/2014/main" id="{AE7A2357-D30C-73A8-DC3D-A52412761DE8}"/>
                    </a:ext>
                  </a:extLst>
                </p:cNvPr>
                <p:cNvSpPr/>
                <p:nvPr/>
              </p:nvSpPr>
              <p:spPr>
                <a:xfrm>
                  <a:off x="7752161" y="3424481"/>
                  <a:ext cx="1382805" cy="428053"/>
                </a:xfrm>
                <a:prstGeom prst="wedgeRectCallout">
                  <a:avLst>
                    <a:gd name="adj1" fmla="val -31119"/>
                    <a:gd name="adj2" fmla="val 90270"/>
                  </a:avLst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a14:m>
                  <a:r>
                    <a:rPr lang="pt-BR" sz="1600" dirty="0"/>
                    <a:t> p/ conservar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Balão de Fala: Retângulo 42">
                  <a:extLst>
                    <a:ext uri="{FF2B5EF4-FFF2-40B4-BE49-F238E27FC236}">
                      <a16:creationId xmlns:a16="http://schemas.microsoft.com/office/drawing/2014/main" id="{AE7A2357-D30C-73A8-DC3D-A52412761D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161" y="3424481"/>
                  <a:ext cx="1382805" cy="428053"/>
                </a:xfrm>
                <a:prstGeom prst="wedgeRectCallout">
                  <a:avLst>
                    <a:gd name="adj1" fmla="val -31119"/>
                    <a:gd name="adj2" fmla="val 90270"/>
                  </a:avLst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1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3" grpId="0" animBg="1"/>
      <p:bldP spid="17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414745"/>
                <a:ext cx="7637930" cy="9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e B se chocam; massa de A é 2,0 kg e a de B é 3,0 kg. Velocidades antes da colisão: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𝑖𝐴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𝑖𝐵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pós a colisão,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𝑓𝐴</m:t>
                        </m:r>
                      </m:sub>
                    </m:sSub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(em m/s). </a:t>
                </a:r>
              </a:p>
              <a:p>
                <a:pPr algn="just" hangingPunct="0">
                  <a:spcAft>
                    <a:spcPts val="600"/>
                  </a:spcAft>
                </a:pPr>
                <a:r>
                  <a:rPr lang="pt-BR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Determine: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velocidade final de B.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4745"/>
                <a:ext cx="7637930" cy="927690"/>
              </a:xfrm>
              <a:prstGeom prst="rect">
                <a:avLst/>
              </a:prstGeom>
              <a:blipFill>
                <a:blip r:embed="rId2"/>
                <a:stretch>
                  <a:fillRect l="-399" t="-1974" r="-399" b="-78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-88900" y="2731899"/>
            <a:ext cx="497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energia cinética ganha ou perdida na colisão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5314" y="7684"/>
            <a:ext cx="798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8 Ex. 12. Colisão de partículas – o que dá para deduzir dos princípios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49521" y="1352256"/>
                <a:ext cx="691279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1" y="1352256"/>
                <a:ext cx="691279" cy="301557"/>
              </a:xfrm>
              <a:prstGeom prst="rect">
                <a:avLst/>
              </a:prstGeom>
              <a:blipFill>
                <a:blip r:embed="rId3"/>
                <a:stretch>
                  <a:fillRect l="-6195" t="-32653" r="-35398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55480" y="1378349"/>
                <a:ext cx="2981326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𝑓𝐵</m:t>
                        </m:r>
                      </m:sub>
                    </m:sSub>
                  </m:oMath>
                </a14:m>
                <a:r>
                  <a:rPr lang="pt-BR" sz="16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80" y="1378349"/>
                <a:ext cx="2981326" cy="265970"/>
              </a:xfrm>
              <a:prstGeom prst="rect">
                <a:avLst/>
              </a:prstGeom>
              <a:blipFill>
                <a:blip r:embed="rId4"/>
                <a:stretch>
                  <a:fillRect l="-1840" t="-31818" r="-613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49520" y="1747178"/>
                <a:ext cx="5417561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𝑓𝐵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=2,0(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+3,0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−2,0(</m:t>
                    </m:r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0" y="1747178"/>
                <a:ext cx="5417561" cy="265970"/>
              </a:xfrm>
              <a:prstGeom prst="rect">
                <a:avLst/>
              </a:prstGeom>
              <a:blipFill>
                <a:blip r:embed="rId5"/>
                <a:stretch>
                  <a:fillRect l="-1351" t="-34884" r="-1914" b="-395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43582" y="2132048"/>
                <a:ext cx="2586204" cy="517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+15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2" y="2132048"/>
                <a:ext cx="2586204" cy="517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138341" y="2203554"/>
                <a:ext cx="2293833" cy="3915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m/s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41" y="2203554"/>
                <a:ext cx="2293833" cy="391582"/>
              </a:xfrm>
              <a:prstGeom prst="rect">
                <a:avLst/>
              </a:prstGeom>
              <a:blipFill>
                <a:blip r:embed="rId7"/>
                <a:stretch>
                  <a:fillRect t="-20000" r="-1596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029489" y="2664295"/>
                <a:ext cx="235682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𝑖𝐵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89" y="2664295"/>
                <a:ext cx="2356820" cy="495649"/>
              </a:xfrm>
              <a:prstGeom prst="rect">
                <a:avLst/>
              </a:prstGeom>
              <a:blipFill>
                <a:blip r:embed="rId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386309" y="2664295"/>
                <a:ext cx="2702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𝑖𝐴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=1125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1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4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4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400" dirty="0"/>
                  <a:t> 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09" y="2664295"/>
                <a:ext cx="2702856" cy="215444"/>
              </a:xfrm>
              <a:prstGeom prst="rect">
                <a:avLst/>
              </a:prstGeom>
              <a:blipFill>
                <a:blip r:embed="rId9"/>
                <a:stretch>
                  <a:fillRect l="-3160" t="-34286" b="-3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334271" y="2971494"/>
                <a:ext cx="26073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𝑖𝐵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71" y="2971494"/>
                <a:ext cx="2607317" cy="215444"/>
              </a:xfrm>
              <a:prstGeom prst="rect">
                <a:avLst/>
              </a:prstGeom>
              <a:blipFill>
                <a:blip r:embed="rId10"/>
                <a:stretch>
                  <a:fillRect t="-3333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57690" y="3087279"/>
                <a:ext cx="342900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∙1125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∙125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=1312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0" y="3087279"/>
                <a:ext cx="3429000" cy="49564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26392" y="3591498"/>
                <a:ext cx="235682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𝑓𝐴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2" y="3591498"/>
                <a:ext cx="2356820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29469" y="3553411"/>
                <a:ext cx="2527359" cy="236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𝑓𝐴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=936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3553411"/>
                <a:ext cx="2527359" cy="236924"/>
              </a:xfrm>
              <a:prstGeom prst="rect">
                <a:avLst/>
              </a:prstGeom>
              <a:blipFill>
                <a:blip r:embed="rId13"/>
                <a:stretch>
                  <a:fillRect l="-1928" t="-33333" b="-20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29469" y="3820279"/>
                <a:ext cx="2332433" cy="236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𝑓𝐵</m:t>
                              </m:r>
                            </m:sub>
                          </m:s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=41</m:t>
                      </m:r>
                      <m:sSup>
                        <m:sSup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pt-BR" sz="140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t-BR" sz="1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69" y="3820279"/>
                <a:ext cx="2332433" cy="236924"/>
              </a:xfrm>
              <a:prstGeom prst="rect">
                <a:avLst/>
              </a:prstGeom>
              <a:blipFill>
                <a:blip r:embed="rId14"/>
                <a:stretch>
                  <a:fillRect l="-2089" t="-33333" b="-20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-148376" y="4232902"/>
                <a:ext cx="3429000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∙936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∙41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=998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376" y="4232902"/>
                <a:ext cx="3429000" cy="49564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340100" y="4357937"/>
                <a:ext cx="1412886" cy="30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4357937"/>
                <a:ext cx="1412886" cy="307905"/>
              </a:xfrm>
              <a:prstGeom prst="rect">
                <a:avLst/>
              </a:prstGeom>
              <a:blipFill>
                <a:blip r:embed="rId16"/>
                <a:stretch>
                  <a:fillRect l="-3448" r="-862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>
            <a:extLst>
              <a:ext uri="{FF2B5EF4-FFF2-40B4-BE49-F238E27FC236}">
                <a16:creationId xmlns:a16="http://schemas.microsoft.com/office/drawing/2014/main" id="{04C58A49-75C2-4F97-A66C-0DD4425BDDBD}"/>
              </a:ext>
            </a:extLst>
          </p:cNvPr>
          <p:cNvSpPr/>
          <p:nvPr/>
        </p:nvSpPr>
        <p:spPr>
          <a:xfrm>
            <a:off x="4845801" y="4398305"/>
            <a:ext cx="384005" cy="1847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432174" y="4338098"/>
                <a:ext cx="134068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=−31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74" y="4338098"/>
                <a:ext cx="1340688" cy="276999"/>
              </a:xfrm>
              <a:prstGeom prst="rect">
                <a:avLst/>
              </a:prstGeom>
              <a:blipFill>
                <a:blip r:embed="rId17"/>
                <a:stretch>
                  <a:fillRect l="-3636" r="-5455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ACF454F-F350-444F-9434-A7FC2348E746}"/>
              </a:ext>
            </a:extLst>
          </p:cNvPr>
          <p:cNvSpPr txBox="1"/>
          <p:nvPr/>
        </p:nvSpPr>
        <p:spPr>
          <a:xfrm>
            <a:off x="7089156" y="4139186"/>
            <a:ext cx="200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Colisão inelástica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perda de energia</a:t>
            </a:r>
          </a:p>
        </p:txBody>
      </p:sp>
    </p:spTree>
    <p:extLst>
      <p:ext uri="{BB962C8B-B14F-4D97-AF65-F5344CB8AC3E}">
        <p14:creationId xmlns:p14="http://schemas.microsoft.com/office/powerpoint/2010/main" val="20406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r>
              <a:rPr lang="pt-BR" b="1" dirty="0"/>
              <a:t>Livro texto - HRK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 Forças Conservativas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12.2 Energia Potencial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12.3 Conservação da Energia Mecânica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 Sistemas conservativos unidimensionais - solução completa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62366" y="2539290"/>
            <a:ext cx="9004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Deduzir a Lei (?!) da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energia potencial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Discutir as condições para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 completamente o movimento de sistemas conservativos unidimensionais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>
                <a:solidFill>
                  <a:srgbClr val="FF0000"/>
                </a:solidFill>
              </a:rPr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8412" r="45542" b="57305"/>
          <a:stretch/>
        </p:blipFill>
        <p:spPr>
          <a:xfrm>
            <a:off x="5943747" y="697155"/>
            <a:ext cx="3141069" cy="41268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75497" y="17902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W&gt;0</a:t>
            </a:r>
            <a:endParaRPr lang="en-US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27574" y="261315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W&lt;0</a:t>
            </a:r>
            <a:endParaRPr lang="en-US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27574" y="331755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W&gt;0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27574" y="40485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W&lt;0</a:t>
            </a:r>
            <a:endParaRPr lang="en-US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061" y="3256667"/>
            <a:ext cx="3881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um ciclo completo, o trabalho total realizado pela força da mola é nulo : W = 0 J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20001614">
            <a:off x="5652339" y="2204860"/>
            <a:ext cx="35155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Força Conservativa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536" y="1013363"/>
            <a:ext cx="369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Sistema massa-mola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23310"/>
            <a:ext cx="374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12.1 Forças conservativas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1536" y="383270"/>
                <a:ext cx="7933082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Definição: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Quando o trabalho total da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nulo em qualquer caminho que parte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chega no mesmo ponto (</a:t>
                </a: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caminho fechado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então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conservativa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6" y="383270"/>
                <a:ext cx="7933082" cy="644664"/>
              </a:xfrm>
              <a:prstGeom prst="rect">
                <a:avLst/>
              </a:prstGeom>
              <a:blipFill>
                <a:blip r:embed="rId3"/>
                <a:stretch>
                  <a:fillRect l="-461" t="-7547" b="-113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101536" y="1346538"/>
            <a:ext cx="525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e seu trabalho em um deslocamento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03146" y="1803530"/>
                <a:ext cx="107196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" y="1803530"/>
                <a:ext cx="1071960" cy="310598"/>
              </a:xfrm>
              <a:prstGeom prst="rect">
                <a:avLst/>
              </a:prstGeom>
              <a:blipFill>
                <a:blip r:embed="rId4"/>
                <a:stretch>
                  <a:fillRect l="-3977" t="-45098" r="-3011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56489" y="2736262"/>
                <a:ext cx="11867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89" y="2736262"/>
                <a:ext cx="118679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755897" y="1656622"/>
                <a:ext cx="2574486" cy="63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97" y="1656622"/>
                <a:ext cx="2574486" cy="631070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78427" y="2294117"/>
                <a:ext cx="1929182" cy="579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7" y="2294117"/>
                <a:ext cx="1929182" cy="579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3463" y="2928730"/>
                <a:ext cx="72814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3" y="2928730"/>
                <a:ext cx="728148" cy="299249"/>
              </a:xfrm>
              <a:prstGeom prst="rect">
                <a:avLst/>
              </a:prstGeom>
              <a:blipFill>
                <a:blip r:embed="rId8"/>
                <a:stretch>
                  <a:fillRect l="-3333" r="-5833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350267" y="2939855"/>
                <a:ext cx="689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67" y="2939855"/>
                <a:ext cx="689548" cy="276999"/>
              </a:xfrm>
              <a:prstGeom prst="rect">
                <a:avLst/>
              </a:prstGeom>
              <a:blipFill>
                <a:blip r:embed="rId9"/>
                <a:stretch>
                  <a:fillRect l="-3540" r="-619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 para a Direita 18"/>
          <p:cNvSpPr/>
          <p:nvPr/>
        </p:nvSpPr>
        <p:spPr>
          <a:xfrm>
            <a:off x="2656497" y="2970061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099256" y="2893688"/>
            <a:ext cx="62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B0C9F4-07BC-4CE7-BF03-F39D4AFED120}"/>
                  </a:ext>
                </a:extLst>
              </p:cNvPr>
              <p:cNvSpPr txBox="1"/>
              <p:nvPr/>
            </p:nvSpPr>
            <p:spPr>
              <a:xfrm>
                <a:off x="151353" y="3778026"/>
                <a:ext cx="48241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Isso é verdade mesmo se o tanto que se puxa é </a:t>
                </a:r>
              </a:p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diferente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tanto que estica, ou seja, o resultado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vale com qualquer valor de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bem como se o deslocamento vai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B0C9F4-07BC-4CE7-BF03-F39D4AFED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53" y="3778026"/>
                <a:ext cx="4824143" cy="1077218"/>
              </a:xfrm>
              <a:prstGeom prst="rect">
                <a:avLst/>
              </a:prstGeom>
              <a:blipFill>
                <a:blip r:embed="rId10"/>
                <a:stretch>
                  <a:fillRect l="-759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animBg="1"/>
      <p:bldP spid="10" grpId="0"/>
      <p:bldP spid="13" grpId="0"/>
      <p:bldP spid="14" grpId="0"/>
      <p:bldP spid="15" grpId="0"/>
      <p:bldP spid="4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8" t="8303" r="2004" b="67128"/>
          <a:stretch/>
        </p:blipFill>
        <p:spPr>
          <a:xfrm>
            <a:off x="626111" y="646662"/>
            <a:ext cx="4283110" cy="41515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43808" y="60032"/>
            <a:ext cx="3726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70C0"/>
                </a:solidFill>
              </a:rPr>
              <a:t>Força da gravidade</a:t>
            </a:r>
          </a:p>
          <a:p>
            <a:pPr algn="ctr"/>
            <a:r>
              <a:rPr lang="pt-BR" sz="2100" dirty="0">
                <a:solidFill>
                  <a:srgbClr val="0070C0"/>
                </a:solidFill>
              </a:rPr>
              <a:t>Bola arremessada para cima </a:t>
            </a:r>
            <a:endParaRPr lang="en-US" sz="21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333516" y="1181679"/>
                <a:ext cx="18268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i="1" dirty="0" err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500" i="1" baseline="-25000" dirty="0" err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5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5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5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500" i="0" dirty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50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500" i="0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500" i="0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500" i="0" dirty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16" y="1181679"/>
                <a:ext cx="1826873" cy="323165"/>
              </a:xfrm>
              <a:prstGeom prst="rect">
                <a:avLst/>
              </a:prstGeom>
              <a:blipFill>
                <a:blip r:embed="rId3"/>
                <a:stretch>
                  <a:fillRect t="-9434" b="-9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517869" y="1605314"/>
                <a:ext cx="1458162" cy="48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5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5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5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5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5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69" y="1605314"/>
                <a:ext cx="1458162" cy="486159"/>
              </a:xfrm>
              <a:prstGeom prst="rect">
                <a:avLst/>
              </a:prstGeom>
              <a:blipFill>
                <a:blip r:embed="rId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253688" y="2129873"/>
                <a:ext cx="2068769" cy="75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35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pt-BR" sz="1350" i="1" dirty="0" err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dirty="0"/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Deslocamento  e força têm sentidos contrários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88" y="2129873"/>
                <a:ext cx="2068769" cy="750911"/>
              </a:xfrm>
              <a:prstGeom prst="rect">
                <a:avLst/>
              </a:prstGeom>
              <a:blipFill>
                <a:blip r:embed="rId5"/>
                <a:stretch>
                  <a:fillRect l="-885" b="-7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333515" y="2924649"/>
                <a:ext cx="1826873" cy="750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35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= + </m:t>
                      </m:r>
                      <m:r>
                        <a:rPr lang="pt-BR" sz="1350" i="1" dirty="0" err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35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dirty="0"/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Deslocamento e força têm o mesmo sentido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15" y="2924649"/>
                <a:ext cx="1826873" cy="750911"/>
              </a:xfrm>
              <a:prstGeom prst="rect">
                <a:avLst/>
              </a:prstGeom>
              <a:blipFill>
                <a:blip r:embed="rId6"/>
                <a:stretch>
                  <a:fillRect l="-100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 rot="20001614">
            <a:off x="60665" y="2110294"/>
            <a:ext cx="6532692" cy="854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950" dirty="0">
                <a:solidFill>
                  <a:srgbClr val="FF0000"/>
                </a:solidFill>
              </a:rPr>
              <a:t>Força Conservativa</a:t>
            </a:r>
            <a:endParaRPr lang="en-US" sz="49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07581CA-5828-4AEE-8D5C-8FFCD3A47A90}"/>
                  </a:ext>
                </a:extLst>
              </p:cNvPr>
              <p:cNvSpPr txBox="1"/>
              <p:nvPr/>
            </p:nvSpPr>
            <p:spPr>
              <a:xfrm>
                <a:off x="5517869" y="3961821"/>
                <a:ext cx="139653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07581CA-5828-4AEE-8D5C-8FFCD3A47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69" y="3961821"/>
                <a:ext cx="1396536" cy="303673"/>
              </a:xfrm>
              <a:prstGeom prst="rect">
                <a:avLst/>
              </a:prstGeom>
              <a:blipFill>
                <a:blip r:embed="rId7"/>
                <a:stretch>
                  <a:fillRect l="-2620" r="-4367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8EF5084-E0F7-46FA-B4C0-D07B73CD2DC6}"/>
                  </a:ext>
                </a:extLst>
              </p:cNvPr>
              <p:cNvSpPr txBox="1"/>
              <p:nvPr/>
            </p:nvSpPr>
            <p:spPr>
              <a:xfrm>
                <a:off x="5361532" y="711168"/>
                <a:ext cx="3489170" cy="38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Peso: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8EF5084-E0F7-46FA-B4C0-D07B73CD2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532" y="711168"/>
                <a:ext cx="3489170" cy="388248"/>
              </a:xfrm>
              <a:prstGeom prst="rect">
                <a:avLst/>
              </a:prstGeom>
              <a:blipFill>
                <a:blip r:embed="rId8"/>
                <a:stretch>
                  <a:fillRect l="-1049" t="-12698" b="-174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4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33925</TotalTime>
  <Words>2537</Words>
  <Application>Microsoft Office PowerPoint</Application>
  <PresentationFormat>Apresentação na tela (16:9)</PresentationFormat>
  <Paragraphs>386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24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1766</cp:revision>
  <dcterms:created xsi:type="dcterms:W3CDTF">2016-03-09T00:36:12Z</dcterms:created>
  <dcterms:modified xsi:type="dcterms:W3CDTF">2022-11-14T13:18:26Z</dcterms:modified>
</cp:coreProperties>
</file>