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40"/>
  </p:notesMasterIdLst>
  <p:sldIdLst>
    <p:sldId id="281" r:id="rId2"/>
    <p:sldId id="397" r:id="rId3"/>
    <p:sldId id="377" r:id="rId4"/>
    <p:sldId id="552" r:id="rId5"/>
    <p:sldId id="553" r:id="rId6"/>
    <p:sldId id="554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65" r:id="rId18"/>
    <p:sldId id="386" r:id="rId19"/>
    <p:sldId id="280" r:id="rId20"/>
    <p:sldId id="259" r:id="rId21"/>
    <p:sldId id="260" r:id="rId22"/>
    <p:sldId id="573" r:id="rId23"/>
    <p:sldId id="574" r:id="rId24"/>
    <p:sldId id="575" r:id="rId25"/>
    <p:sldId id="576" r:id="rId26"/>
    <p:sldId id="314" r:id="rId27"/>
    <p:sldId id="283" r:id="rId28"/>
    <p:sldId id="284" r:id="rId29"/>
    <p:sldId id="285" r:id="rId30"/>
    <p:sldId id="286" r:id="rId31"/>
    <p:sldId id="287" r:id="rId32"/>
    <p:sldId id="288" r:id="rId33"/>
    <p:sldId id="568" r:id="rId34"/>
    <p:sldId id="569" r:id="rId35"/>
    <p:sldId id="570" r:id="rId36"/>
    <p:sldId id="571" r:id="rId37"/>
    <p:sldId id="572" r:id="rId38"/>
    <p:sldId id="348" r:id="rId3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0"/>
    <p:restoredTop sz="93276"/>
  </p:normalViewPr>
  <p:slideViewPr>
    <p:cSldViewPr>
      <p:cViewPr varScale="1">
        <p:scale>
          <a:sx n="122" d="100"/>
          <a:sy n="122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9597545-B6F5-8340-9353-1A7A393D19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5DAC5CE-2E4E-F840-8E68-AA55FE913E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703A444-2673-444C-9ED2-CB939FB047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36DFB43-4A86-2242-97D8-D0728A59B1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68A9033-B007-EE46-A6EE-E22B678FD5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AE5986C-2CD1-3D44-8135-A22D17392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D8F3FD8-CE92-0749-87E5-DB4CC9E14E6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EFBD27-44BA-CB44-9196-6DBEFAE87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B9C8177-5733-7D4D-BEF3-3D24BA8B95D4}" type="slidenum">
              <a:rPr lang="pt-BR" altLang="pt-BR"/>
              <a:pPr>
                <a:spcBef>
                  <a:spcPct val="0"/>
                </a:spcBef>
              </a:pPr>
              <a:t>1</a:t>
            </a:fld>
            <a:endParaRPr lang="pt-BR" altLang="pt-BR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936ACBF-1B72-F347-ABB4-AD0EC921A8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F1DD60E-DB12-4E46-AF4E-A9CD413A8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>
            <a:extLst>
              <a:ext uri="{FF2B5EF4-FFF2-40B4-BE49-F238E27FC236}">
                <a16:creationId xmlns:a16="http://schemas.microsoft.com/office/drawing/2014/main" id="{75FA14DC-5254-687C-075D-9978332BA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0831AF92-E0A7-5749-9023-9656A408694B}" type="slidenum">
              <a:rPr lang="pt-BR" altLang="en-BR" sz="1200">
                <a:latin typeface="Arial" panose="020B0604020202020204" pitchFamily="34" charset="0"/>
              </a:rPr>
              <a:pPr eaLnBrk="1" hangingPunct="1"/>
              <a:t>10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88419" name="Rectangle 2">
            <a:extLst>
              <a:ext uri="{FF2B5EF4-FFF2-40B4-BE49-F238E27FC236}">
                <a16:creationId xmlns:a16="http://schemas.microsoft.com/office/drawing/2014/main" id="{97746C42-011D-C1B6-3D98-A6DBC40ED4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>
            <a:extLst>
              <a:ext uri="{FF2B5EF4-FFF2-40B4-BE49-F238E27FC236}">
                <a16:creationId xmlns:a16="http://schemas.microsoft.com/office/drawing/2014/main" id="{05FA32A3-E24B-FB30-668B-6CF593713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>
            <a:extLst>
              <a:ext uri="{FF2B5EF4-FFF2-40B4-BE49-F238E27FC236}">
                <a16:creationId xmlns:a16="http://schemas.microsoft.com/office/drawing/2014/main" id="{01483539-0D16-BE27-E337-CF7FA7FA56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FE26019A-26AF-A841-9739-9B01C086B027}" type="slidenum">
              <a:rPr lang="pt-BR" altLang="en-BR" sz="1200">
                <a:latin typeface="Arial" panose="020B0604020202020204" pitchFamily="34" charset="0"/>
              </a:rPr>
              <a:pPr eaLnBrk="1" hangingPunct="1"/>
              <a:t>11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89443" name="Rectangle 2">
            <a:extLst>
              <a:ext uri="{FF2B5EF4-FFF2-40B4-BE49-F238E27FC236}">
                <a16:creationId xmlns:a16="http://schemas.microsoft.com/office/drawing/2014/main" id="{64931FB0-778C-874A-C65D-361F121CE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>
            <a:extLst>
              <a:ext uri="{FF2B5EF4-FFF2-40B4-BE49-F238E27FC236}">
                <a16:creationId xmlns:a16="http://schemas.microsoft.com/office/drawing/2014/main" id="{CDE0DFDA-0EB2-1FA6-DF9A-1D52241E3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>
            <a:extLst>
              <a:ext uri="{FF2B5EF4-FFF2-40B4-BE49-F238E27FC236}">
                <a16:creationId xmlns:a16="http://schemas.microsoft.com/office/drawing/2014/main" id="{A5D886B1-D84B-BE0F-8ACA-2349ECAB7B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3870693E-6D3E-0C48-BBC9-E4B6A523ECFF}" type="slidenum">
              <a:rPr lang="pt-BR" altLang="en-BR" sz="1200">
                <a:latin typeface="Arial" panose="020B0604020202020204" pitchFamily="34" charset="0"/>
              </a:rPr>
              <a:pPr eaLnBrk="1" hangingPunct="1"/>
              <a:t>12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90467" name="Rectangle 2">
            <a:extLst>
              <a:ext uri="{FF2B5EF4-FFF2-40B4-BE49-F238E27FC236}">
                <a16:creationId xmlns:a16="http://schemas.microsoft.com/office/drawing/2014/main" id="{A976EDA1-91C6-CCB8-91E7-F476D84D99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>
            <a:extLst>
              <a:ext uri="{FF2B5EF4-FFF2-40B4-BE49-F238E27FC236}">
                <a16:creationId xmlns:a16="http://schemas.microsoft.com/office/drawing/2014/main" id="{733966DA-A697-C9D5-5B06-4C319465A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>
            <a:extLst>
              <a:ext uri="{FF2B5EF4-FFF2-40B4-BE49-F238E27FC236}">
                <a16:creationId xmlns:a16="http://schemas.microsoft.com/office/drawing/2014/main" id="{22743897-EDAD-FF08-AFD4-B2D61D147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B2D6744C-EECD-0C49-B844-4F5E4901EF49}" type="slidenum">
              <a:rPr lang="pt-BR" altLang="en-BR" sz="1200">
                <a:latin typeface="Arial" panose="020B0604020202020204" pitchFamily="34" charset="0"/>
              </a:rPr>
              <a:pPr eaLnBrk="1" hangingPunct="1"/>
              <a:t>13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91491" name="Rectangle 2">
            <a:extLst>
              <a:ext uri="{FF2B5EF4-FFF2-40B4-BE49-F238E27FC236}">
                <a16:creationId xmlns:a16="http://schemas.microsoft.com/office/drawing/2014/main" id="{9F77A3FA-D899-4A38-2594-A8A5228A5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>
            <a:extLst>
              <a:ext uri="{FF2B5EF4-FFF2-40B4-BE49-F238E27FC236}">
                <a16:creationId xmlns:a16="http://schemas.microsoft.com/office/drawing/2014/main" id="{4B527EE8-C1DD-FE33-BA83-BB57A167E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>
            <a:extLst>
              <a:ext uri="{FF2B5EF4-FFF2-40B4-BE49-F238E27FC236}">
                <a16:creationId xmlns:a16="http://schemas.microsoft.com/office/drawing/2014/main" id="{24B66DBC-22A3-EB99-2C58-E789D0B27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44C67D2C-61D8-5D41-8E49-658544B16AC4}" type="slidenum">
              <a:rPr lang="pt-BR" altLang="en-BR" sz="1200">
                <a:latin typeface="Arial" panose="020B0604020202020204" pitchFamily="34" charset="0"/>
              </a:rPr>
              <a:pPr eaLnBrk="1" hangingPunct="1"/>
              <a:t>14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92515" name="Rectangle 2">
            <a:extLst>
              <a:ext uri="{FF2B5EF4-FFF2-40B4-BE49-F238E27FC236}">
                <a16:creationId xmlns:a16="http://schemas.microsoft.com/office/drawing/2014/main" id="{D8F1474D-39B8-6766-43F8-0C7B8959D0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>
            <a:extLst>
              <a:ext uri="{FF2B5EF4-FFF2-40B4-BE49-F238E27FC236}">
                <a16:creationId xmlns:a16="http://schemas.microsoft.com/office/drawing/2014/main" id="{6C8DD533-46F6-B22A-5213-87A3E3CE3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>
            <a:extLst>
              <a:ext uri="{FF2B5EF4-FFF2-40B4-BE49-F238E27FC236}">
                <a16:creationId xmlns:a16="http://schemas.microsoft.com/office/drawing/2014/main" id="{3B77D41D-9F69-1981-A476-71C886266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CBFF147E-F220-2247-A8B8-FC3C187E863A}" type="slidenum">
              <a:rPr lang="pt-BR" altLang="en-BR" sz="1200">
                <a:latin typeface="Arial" panose="020B0604020202020204" pitchFamily="34" charset="0"/>
              </a:rPr>
              <a:pPr eaLnBrk="1" hangingPunct="1"/>
              <a:t>15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93539" name="Rectangle 2">
            <a:extLst>
              <a:ext uri="{FF2B5EF4-FFF2-40B4-BE49-F238E27FC236}">
                <a16:creationId xmlns:a16="http://schemas.microsoft.com/office/drawing/2014/main" id="{4FF3E5B0-BB0E-42D1-31DF-BFFF011E2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>
            <a:extLst>
              <a:ext uri="{FF2B5EF4-FFF2-40B4-BE49-F238E27FC236}">
                <a16:creationId xmlns:a16="http://schemas.microsoft.com/office/drawing/2014/main" id="{678459BE-0B66-777F-EB7C-BC587C338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>
            <a:extLst>
              <a:ext uri="{FF2B5EF4-FFF2-40B4-BE49-F238E27FC236}">
                <a16:creationId xmlns:a16="http://schemas.microsoft.com/office/drawing/2014/main" id="{A9BF35A0-8FF7-6DC8-4546-AE354DBAF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4F234B00-25EA-8443-886D-6EF0E25D0857}" type="slidenum">
              <a:rPr lang="pt-BR" altLang="en-BR" sz="1200">
                <a:latin typeface="Arial" panose="020B0604020202020204" pitchFamily="34" charset="0"/>
              </a:rPr>
              <a:pPr eaLnBrk="1" hangingPunct="1"/>
              <a:t>16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94563" name="Rectangle 2">
            <a:extLst>
              <a:ext uri="{FF2B5EF4-FFF2-40B4-BE49-F238E27FC236}">
                <a16:creationId xmlns:a16="http://schemas.microsoft.com/office/drawing/2014/main" id="{8912DF88-7D96-D4F8-D740-8450C3D13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>
            <a:extLst>
              <a:ext uri="{FF2B5EF4-FFF2-40B4-BE49-F238E27FC236}">
                <a16:creationId xmlns:a16="http://schemas.microsoft.com/office/drawing/2014/main" id="{B01EF259-57D0-E637-DEAF-C6A6F562E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>
            <a:extLst>
              <a:ext uri="{FF2B5EF4-FFF2-40B4-BE49-F238E27FC236}">
                <a16:creationId xmlns:a16="http://schemas.microsoft.com/office/drawing/2014/main" id="{C93A96E7-070D-C446-756A-31A0D5160C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291F09FC-DF5B-FD48-9386-98B203EEA11A}" type="slidenum">
              <a:rPr lang="pt-BR" altLang="en-BR" sz="1200">
                <a:latin typeface="Arial" panose="020B0604020202020204" pitchFamily="34" charset="0"/>
              </a:rPr>
              <a:pPr eaLnBrk="1" hangingPunct="1"/>
              <a:t>17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95587" name="Rectangle 2">
            <a:extLst>
              <a:ext uri="{FF2B5EF4-FFF2-40B4-BE49-F238E27FC236}">
                <a16:creationId xmlns:a16="http://schemas.microsoft.com/office/drawing/2014/main" id="{C69A75FA-E45F-8F57-3DFF-8D57799E5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>
            <a:extLst>
              <a:ext uri="{FF2B5EF4-FFF2-40B4-BE49-F238E27FC236}">
                <a16:creationId xmlns:a16="http://schemas.microsoft.com/office/drawing/2014/main" id="{55FB99DD-EABC-C743-3A08-7CE648CF8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9446E5-8100-3E47-B677-DED845423C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FA7A4ED-F44D-854F-A868-E493AA26C20C}" type="slidenum">
              <a:rPr lang="pt-BR" altLang="pt-BR"/>
              <a:pPr>
                <a:spcBef>
                  <a:spcPct val="0"/>
                </a:spcBef>
              </a:pPr>
              <a:t>18</a:t>
            </a:fld>
            <a:endParaRPr lang="pt-BR" altLang="pt-BR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B1BD403-D8B5-A54F-840A-D4F3DA609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8BA7937-2937-314B-8E0A-5AB558E97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0F8281-A063-9B48-8B26-CA726C7EC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C4364A7-4729-4C4B-98B0-03BC7D215121}" type="slidenum">
              <a:rPr lang="pt-BR" altLang="pt-BR"/>
              <a:pPr>
                <a:spcBef>
                  <a:spcPct val="0"/>
                </a:spcBef>
              </a:pPr>
              <a:t>19</a:t>
            </a:fld>
            <a:endParaRPr lang="pt-BR" altLang="pt-BR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9750D9D3-6E0B-CD46-982C-78DF4DC93C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69C9EF0-994C-1749-8869-DB42F738E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00F178-8B68-824C-A0DF-AC34DCBD2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EA957C0-1ED4-E247-8DEB-D37443FD498A}" type="slidenum">
              <a:rPr lang="pt-BR" altLang="pt-BR"/>
              <a:pPr>
                <a:spcBef>
                  <a:spcPct val="0"/>
                </a:spcBef>
              </a:pPr>
              <a:t>2</a:t>
            </a:fld>
            <a:endParaRPr lang="pt-BR" altLang="pt-BR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4468604-83E0-3E4D-A818-16A99C363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CF734F7-AF94-E142-833C-12258DADC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3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6064A5-B0E4-A34F-9D33-88B4AB402C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A86D8DE-0FF6-4D49-B1E7-286CAE6A1467}" type="slidenum">
              <a:rPr lang="pt-BR" altLang="pt-BR"/>
              <a:pPr>
                <a:spcBef>
                  <a:spcPct val="0"/>
                </a:spcBef>
              </a:pPr>
              <a:t>20</a:t>
            </a:fld>
            <a:endParaRPr lang="pt-BR" altLang="pt-BR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E076C77-C319-364F-93AA-33A051A5B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48D2ABF-D3FF-BC43-A6FE-F83B8A519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022F11-7F16-2A4B-AFEF-7488C6905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27C17B-01E9-2E4E-97F2-8E9C147996DF}" type="slidenum">
              <a:rPr lang="pt-BR" altLang="pt-BR"/>
              <a:pPr>
                <a:spcBef>
                  <a:spcPct val="0"/>
                </a:spcBef>
              </a:pPr>
              <a:t>21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45186AD-CCA7-2549-814A-D3E7CF895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CE90CE4-93B8-2249-AB99-22BA0A0C8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022F11-7F16-2A4B-AFEF-7488C6905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27C17B-01E9-2E4E-97F2-8E9C147996DF}" type="slidenum">
              <a:rPr lang="pt-BR" altLang="pt-BR"/>
              <a:pPr>
                <a:spcBef>
                  <a:spcPct val="0"/>
                </a:spcBef>
              </a:pPr>
              <a:t>22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45186AD-CCA7-2549-814A-D3E7CF895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CE90CE4-93B8-2249-AB99-22BA0A0C8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06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022F11-7F16-2A4B-AFEF-7488C6905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27C17B-01E9-2E4E-97F2-8E9C147996DF}" type="slidenum">
              <a:rPr lang="pt-BR" altLang="pt-BR"/>
              <a:pPr>
                <a:spcBef>
                  <a:spcPct val="0"/>
                </a:spcBef>
              </a:pPr>
              <a:t>23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45186AD-CCA7-2549-814A-D3E7CF895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CE90CE4-93B8-2249-AB99-22BA0A0C8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879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022F11-7F16-2A4B-AFEF-7488C6905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27C17B-01E9-2E4E-97F2-8E9C147996DF}" type="slidenum">
              <a:rPr lang="pt-BR" altLang="pt-BR"/>
              <a:pPr>
                <a:spcBef>
                  <a:spcPct val="0"/>
                </a:spcBef>
              </a:pPr>
              <a:t>24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45186AD-CCA7-2549-814A-D3E7CF895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CE90CE4-93B8-2249-AB99-22BA0A0C8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276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7">
            <a:extLst>
              <a:ext uri="{FF2B5EF4-FFF2-40B4-BE49-F238E27FC236}">
                <a16:creationId xmlns:a16="http://schemas.microsoft.com/office/drawing/2014/main" id="{49022E75-170D-B94F-BBD8-59E1CEFB9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58F96F-C0A7-674A-8DF2-C7D52390A9E4}" type="slidenum">
              <a:rPr lang="pt-BR" altLang="pt-BR"/>
              <a:pPr>
                <a:spcBef>
                  <a:spcPct val="0"/>
                </a:spcBef>
              </a:pPr>
              <a:t>25</a:t>
            </a:fld>
            <a:endParaRPr lang="pt-BR" altLang="pt-BR"/>
          </a:p>
        </p:txBody>
      </p:sp>
      <p:sp>
        <p:nvSpPr>
          <p:cNvPr id="661507" name="Rectangle 2">
            <a:extLst>
              <a:ext uri="{FF2B5EF4-FFF2-40B4-BE49-F238E27FC236}">
                <a16:creationId xmlns:a16="http://schemas.microsoft.com/office/drawing/2014/main" id="{9922CC8B-C173-5345-9C97-FA015CE5F4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8" name="Rectangle 3">
            <a:extLst>
              <a:ext uri="{FF2B5EF4-FFF2-40B4-BE49-F238E27FC236}">
                <a16:creationId xmlns:a16="http://schemas.microsoft.com/office/drawing/2014/main" id="{2CC6B2AE-A822-E34F-A5EB-588868AA0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16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4D2944-5181-904A-A5DE-1B4A58E08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9948E5-2BED-6E48-A7BB-BEC01EA2DE82}" type="slidenum">
              <a:rPr lang="pt-BR" altLang="pt-BR"/>
              <a:pPr>
                <a:spcBef>
                  <a:spcPct val="0"/>
                </a:spcBef>
              </a:pPr>
              <a:t>27</a:t>
            </a:fld>
            <a:endParaRPr lang="pt-BR" altLang="pt-BR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19D18E49-768E-AA4B-88E1-F845EFFF66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25CB6AC4-BDA7-944E-AE0E-DF322631E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EB2D5C-D6AB-F34A-A7ED-F021247EB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6B0A580-DB01-044E-A0F3-E9A0CC9CE6D5}" type="slidenum">
              <a:rPr lang="pt-BR" altLang="pt-BR"/>
              <a:pPr>
                <a:spcBef>
                  <a:spcPct val="0"/>
                </a:spcBef>
              </a:pPr>
              <a:t>28</a:t>
            </a:fld>
            <a:endParaRPr lang="pt-BR" altLang="pt-BR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B88E9C2D-604D-6E40-8E5C-F62729B88C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73111AEA-CC63-8947-8B37-BFFE2C8DF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D320F9-0962-8A49-8AFD-4A491C4E1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C3E3438-939D-874A-8F72-A48DAF52D60E}" type="slidenum">
              <a:rPr lang="pt-BR" altLang="pt-BR"/>
              <a:pPr>
                <a:spcBef>
                  <a:spcPct val="0"/>
                </a:spcBef>
              </a:pPr>
              <a:t>29</a:t>
            </a:fld>
            <a:endParaRPr lang="pt-BR" altLang="pt-BR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B2C1D389-458C-B140-8550-8C12DC448C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976C0238-C9DB-AF48-A68C-541B46041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B7F7B8-1B36-D841-882C-B640A4C35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E3D0D5B-FB09-BA4A-AF98-64AB4C6848BB}" type="slidenum">
              <a:rPr lang="pt-BR" altLang="pt-BR"/>
              <a:pPr>
                <a:spcBef>
                  <a:spcPct val="0"/>
                </a:spcBef>
              </a:pPr>
              <a:t>30</a:t>
            </a:fld>
            <a:endParaRPr lang="pt-BR" altLang="pt-BR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A607497A-E4FD-DE40-8200-C7A5B2F38C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76A2B774-0360-C741-BCCA-0DEDEB3DA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>
            <a:extLst>
              <a:ext uri="{FF2B5EF4-FFF2-40B4-BE49-F238E27FC236}">
                <a16:creationId xmlns:a16="http://schemas.microsoft.com/office/drawing/2014/main" id="{04A6519E-72A7-FEC7-05B6-3203A04B40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5E92FC36-B428-1346-AF3A-11180B06560F}" type="slidenum">
              <a:rPr lang="pt-BR" altLang="en-BR" sz="1200">
                <a:latin typeface="Arial" panose="020B0604020202020204" pitchFamily="34" charset="0"/>
              </a:rPr>
              <a:pPr eaLnBrk="1" hangingPunct="1"/>
              <a:t>3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81251" name="Rectangle 2">
            <a:extLst>
              <a:ext uri="{FF2B5EF4-FFF2-40B4-BE49-F238E27FC236}">
                <a16:creationId xmlns:a16="http://schemas.microsoft.com/office/drawing/2014/main" id="{0A10D1A2-CAC1-9B20-1676-1F6C3BFC96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>
            <a:extLst>
              <a:ext uri="{FF2B5EF4-FFF2-40B4-BE49-F238E27FC236}">
                <a16:creationId xmlns:a16="http://schemas.microsoft.com/office/drawing/2014/main" id="{EC0BF392-4B61-8248-A334-7441E8758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4FB1F0-CFDF-814B-9E31-6319B918F1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C87F10-38C2-F645-ADDD-E163EF498C6C}" type="slidenum">
              <a:rPr lang="pt-BR" altLang="pt-BR"/>
              <a:pPr>
                <a:spcBef>
                  <a:spcPct val="0"/>
                </a:spcBef>
              </a:pPr>
              <a:t>31</a:t>
            </a:fld>
            <a:endParaRPr lang="pt-BR" altLang="pt-BR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95AEDB4E-B7BD-D34C-9170-5691E6F4C7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3EA69F4B-DB58-6845-97DB-1AA14135F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7">
            <a:extLst>
              <a:ext uri="{FF2B5EF4-FFF2-40B4-BE49-F238E27FC236}">
                <a16:creationId xmlns:a16="http://schemas.microsoft.com/office/drawing/2014/main" id="{49022E75-170D-B94F-BBD8-59E1CEFB9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58F96F-C0A7-674A-8DF2-C7D52390A9E4}" type="slidenum">
              <a:rPr lang="pt-BR" altLang="pt-BR"/>
              <a:pPr>
                <a:spcBef>
                  <a:spcPct val="0"/>
                </a:spcBef>
              </a:pPr>
              <a:t>32</a:t>
            </a:fld>
            <a:endParaRPr lang="pt-BR" altLang="pt-BR"/>
          </a:p>
        </p:txBody>
      </p:sp>
      <p:sp>
        <p:nvSpPr>
          <p:cNvPr id="661507" name="Rectangle 2">
            <a:extLst>
              <a:ext uri="{FF2B5EF4-FFF2-40B4-BE49-F238E27FC236}">
                <a16:creationId xmlns:a16="http://schemas.microsoft.com/office/drawing/2014/main" id="{9922CC8B-C173-5345-9C97-FA015CE5F4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8" name="Rectangle 3">
            <a:extLst>
              <a:ext uri="{FF2B5EF4-FFF2-40B4-BE49-F238E27FC236}">
                <a16:creationId xmlns:a16="http://schemas.microsoft.com/office/drawing/2014/main" id="{2CC6B2AE-A822-E34F-A5EB-588868AA0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7">
            <a:extLst>
              <a:ext uri="{FF2B5EF4-FFF2-40B4-BE49-F238E27FC236}">
                <a16:creationId xmlns:a16="http://schemas.microsoft.com/office/drawing/2014/main" id="{C0B4EC4C-AB92-A54E-82B4-44B849B7E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4040E2-E7C9-8F44-838E-D1E9E9F122C9}" type="slidenum">
              <a:rPr lang="pt-BR" altLang="pt-BR"/>
              <a:pPr>
                <a:spcBef>
                  <a:spcPct val="0"/>
                </a:spcBef>
              </a:pPr>
              <a:t>33</a:t>
            </a:fld>
            <a:endParaRPr lang="pt-BR" altLang="pt-BR"/>
          </a:p>
        </p:txBody>
      </p:sp>
      <p:sp>
        <p:nvSpPr>
          <p:cNvPr id="668675" name="Rectangle 2">
            <a:extLst>
              <a:ext uri="{FF2B5EF4-FFF2-40B4-BE49-F238E27FC236}">
                <a16:creationId xmlns:a16="http://schemas.microsoft.com/office/drawing/2014/main" id="{9F814993-1F1C-DA4D-ACB4-3AE7068D1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6" name="Rectangle 3">
            <a:extLst>
              <a:ext uri="{FF2B5EF4-FFF2-40B4-BE49-F238E27FC236}">
                <a16:creationId xmlns:a16="http://schemas.microsoft.com/office/drawing/2014/main" id="{D20FFC20-410D-D44F-81A2-57BE2CE04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055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7">
            <a:extLst>
              <a:ext uri="{FF2B5EF4-FFF2-40B4-BE49-F238E27FC236}">
                <a16:creationId xmlns:a16="http://schemas.microsoft.com/office/drawing/2014/main" id="{C0B4EC4C-AB92-A54E-82B4-44B849B7E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4040E2-E7C9-8F44-838E-D1E9E9F122C9}" type="slidenum">
              <a:rPr lang="pt-BR" altLang="pt-BR"/>
              <a:pPr>
                <a:spcBef>
                  <a:spcPct val="0"/>
                </a:spcBef>
              </a:pPr>
              <a:t>34</a:t>
            </a:fld>
            <a:endParaRPr lang="pt-BR" altLang="pt-BR"/>
          </a:p>
        </p:txBody>
      </p:sp>
      <p:sp>
        <p:nvSpPr>
          <p:cNvPr id="668675" name="Rectangle 2">
            <a:extLst>
              <a:ext uri="{FF2B5EF4-FFF2-40B4-BE49-F238E27FC236}">
                <a16:creationId xmlns:a16="http://schemas.microsoft.com/office/drawing/2014/main" id="{9F814993-1F1C-DA4D-ACB4-3AE7068D1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6" name="Rectangle 3">
            <a:extLst>
              <a:ext uri="{FF2B5EF4-FFF2-40B4-BE49-F238E27FC236}">
                <a16:creationId xmlns:a16="http://schemas.microsoft.com/office/drawing/2014/main" id="{D20FFC20-410D-D44F-81A2-57BE2CE04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281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7">
            <a:extLst>
              <a:ext uri="{FF2B5EF4-FFF2-40B4-BE49-F238E27FC236}">
                <a16:creationId xmlns:a16="http://schemas.microsoft.com/office/drawing/2014/main" id="{C0B4EC4C-AB92-A54E-82B4-44B849B7E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4040E2-E7C9-8F44-838E-D1E9E9F122C9}" type="slidenum">
              <a:rPr lang="pt-BR" altLang="pt-BR"/>
              <a:pPr>
                <a:spcBef>
                  <a:spcPct val="0"/>
                </a:spcBef>
              </a:pPr>
              <a:t>35</a:t>
            </a:fld>
            <a:endParaRPr lang="pt-BR" altLang="pt-BR"/>
          </a:p>
        </p:txBody>
      </p:sp>
      <p:sp>
        <p:nvSpPr>
          <p:cNvPr id="668675" name="Rectangle 2">
            <a:extLst>
              <a:ext uri="{FF2B5EF4-FFF2-40B4-BE49-F238E27FC236}">
                <a16:creationId xmlns:a16="http://schemas.microsoft.com/office/drawing/2014/main" id="{9F814993-1F1C-DA4D-ACB4-3AE7068D1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6" name="Rectangle 3">
            <a:extLst>
              <a:ext uri="{FF2B5EF4-FFF2-40B4-BE49-F238E27FC236}">
                <a16:creationId xmlns:a16="http://schemas.microsoft.com/office/drawing/2014/main" id="{D20FFC20-410D-D44F-81A2-57BE2CE04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48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7">
            <a:extLst>
              <a:ext uri="{FF2B5EF4-FFF2-40B4-BE49-F238E27FC236}">
                <a16:creationId xmlns:a16="http://schemas.microsoft.com/office/drawing/2014/main" id="{C0B4EC4C-AB92-A54E-82B4-44B849B7E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4040E2-E7C9-8F44-838E-D1E9E9F122C9}" type="slidenum">
              <a:rPr lang="pt-BR" altLang="pt-BR"/>
              <a:pPr>
                <a:spcBef>
                  <a:spcPct val="0"/>
                </a:spcBef>
              </a:pPr>
              <a:t>36</a:t>
            </a:fld>
            <a:endParaRPr lang="pt-BR" altLang="pt-BR"/>
          </a:p>
        </p:txBody>
      </p:sp>
      <p:sp>
        <p:nvSpPr>
          <p:cNvPr id="668675" name="Rectangle 2">
            <a:extLst>
              <a:ext uri="{FF2B5EF4-FFF2-40B4-BE49-F238E27FC236}">
                <a16:creationId xmlns:a16="http://schemas.microsoft.com/office/drawing/2014/main" id="{9F814993-1F1C-DA4D-ACB4-3AE7068D1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6" name="Rectangle 3">
            <a:extLst>
              <a:ext uri="{FF2B5EF4-FFF2-40B4-BE49-F238E27FC236}">
                <a16:creationId xmlns:a16="http://schemas.microsoft.com/office/drawing/2014/main" id="{D20FFC20-410D-D44F-81A2-57BE2CE04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51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7">
            <a:extLst>
              <a:ext uri="{FF2B5EF4-FFF2-40B4-BE49-F238E27FC236}">
                <a16:creationId xmlns:a16="http://schemas.microsoft.com/office/drawing/2014/main" id="{C0B4EC4C-AB92-A54E-82B4-44B849B7E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85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85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4040E2-E7C9-8F44-838E-D1E9E9F122C9}" type="slidenum">
              <a:rPr lang="pt-BR" altLang="pt-BR"/>
              <a:pPr>
                <a:spcBef>
                  <a:spcPct val="0"/>
                </a:spcBef>
              </a:pPr>
              <a:t>37</a:t>
            </a:fld>
            <a:endParaRPr lang="pt-BR" altLang="pt-BR"/>
          </a:p>
        </p:txBody>
      </p:sp>
      <p:sp>
        <p:nvSpPr>
          <p:cNvPr id="668675" name="Rectangle 2">
            <a:extLst>
              <a:ext uri="{FF2B5EF4-FFF2-40B4-BE49-F238E27FC236}">
                <a16:creationId xmlns:a16="http://schemas.microsoft.com/office/drawing/2014/main" id="{9F814993-1F1C-DA4D-ACB4-3AE7068D1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6" name="Rectangle 3">
            <a:extLst>
              <a:ext uri="{FF2B5EF4-FFF2-40B4-BE49-F238E27FC236}">
                <a16:creationId xmlns:a16="http://schemas.microsoft.com/office/drawing/2014/main" id="{D20FFC20-410D-D44F-81A2-57BE2CE04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1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>
            <a:extLst>
              <a:ext uri="{FF2B5EF4-FFF2-40B4-BE49-F238E27FC236}">
                <a16:creationId xmlns:a16="http://schemas.microsoft.com/office/drawing/2014/main" id="{9ED42488-FAE1-98E6-D77C-E4DB5B6FB0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BF3394BC-1041-4D4B-8E2F-521AEFAB4D73}" type="slidenum">
              <a:rPr lang="pt-BR" altLang="en-BR" sz="1200">
                <a:latin typeface="Arial" panose="020B0604020202020204" pitchFamily="34" charset="0"/>
              </a:rPr>
              <a:pPr eaLnBrk="1" hangingPunct="1"/>
              <a:t>4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82275" name="Rectangle 2">
            <a:extLst>
              <a:ext uri="{FF2B5EF4-FFF2-40B4-BE49-F238E27FC236}">
                <a16:creationId xmlns:a16="http://schemas.microsoft.com/office/drawing/2014/main" id="{8AC5DF15-33CC-F3DF-CDD2-331341C0B4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>
            <a:extLst>
              <a:ext uri="{FF2B5EF4-FFF2-40B4-BE49-F238E27FC236}">
                <a16:creationId xmlns:a16="http://schemas.microsoft.com/office/drawing/2014/main" id="{F794B2E0-5EFA-04FF-AB7B-DA24E0A93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>
            <a:extLst>
              <a:ext uri="{FF2B5EF4-FFF2-40B4-BE49-F238E27FC236}">
                <a16:creationId xmlns:a16="http://schemas.microsoft.com/office/drawing/2014/main" id="{6BBC594F-5087-5E75-3949-E21FCFB794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B32F9978-6591-544D-BA04-72C877D44B86}" type="slidenum">
              <a:rPr lang="pt-BR" altLang="en-BR" sz="1200">
                <a:latin typeface="Arial" panose="020B0604020202020204" pitchFamily="34" charset="0"/>
              </a:rPr>
              <a:pPr eaLnBrk="1" hangingPunct="1"/>
              <a:t>5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83299" name="Rectangle 2">
            <a:extLst>
              <a:ext uri="{FF2B5EF4-FFF2-40B4-BE49-F238E27FC236}">
                <a16:creationId xmlns:a16="http://schemas.microsoft.com/office/drawing/2014/main" id="{0DD33D60-880B-3BD7-D0C2-7D9C06240C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>
            <a:extLst>
              <a:ext uri="{FF2B5EF4-FFF2-40B4-BE49-F238E27FC236}">
                <a16:creationId xmlns:a16="http://schemas.microsoft.com/office/drawing/2014/main" id="{599B9C58-CB23-9FF8-8891-C7813F5E6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>
            <a:extLst>
              <a:ext uri="{FF2B5EF4-FFF2-40B4-BE49-F238E27FC236}">
                <a16:creationId xmlns:a16="http://schemas.microsoft.com/office/drawing/2014/main" id="{674BD825-0E5B-5F93-986D-DC79A7F546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00A28486-0A8E-7B4F-BC64-2D6E0597334A}" type="slidenum">
              <a:rPr lang="pt-BR" altLang="en-BR" sz="1200">
                <a:latin typeface="Arial" panose="020B0604020202020204" pitchFamily="34" charset="0"/>
              </a:rPr>
              <a:pPr eaLnBrk="1" hangingPunct="1"/>
              <a:t>6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84323" name="Rectangle 2">
            <a:extLst>
              <a:ext uri="{FF2B5EF4-FFF2-40B4-BE49-F238E27FC236}">
                <a16:creationId xmlns:a16="http://schemas.microsoft.com/office/drawing/2014/main" id="{1075B654-456D-CDC3-7701-DF905EBF93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>
            <a:extLst>
              <a:ext uri="{FF2B5EF4-FFF2-40B4-BE49-F238E27FC236}">
                <a16:creationId xmlns:a16="http://schemas.microsoft.com/office/drawing/2014/main" id="{687BE45A-FBEE-3093-17DC-C52057D33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>
            <a:extLst>
              <a:ext uri="{FF2B5EF4-FFF2-40B4-BE49-F238E27FC236}">
                <a16:creationId xmlns:a16="http://schemas.microsoft.com/office/drawing/2014/main" id="{688A0916-D193-6106-397E-B526F94777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653946FD-7149-1349-8902-E03F8DB9E39C}" type="slidenum">
              <a:rPr lang="pt-BR" altLang="en-BR" sz="1200">
                <a:latin typeface="Arial" panose="020B0604020202020204" pitchFamily="34" charset="0"/>
              </a:rPr>
              <a:pPr eaLnBrk="1" hangingPunct="1"/>
              <a:t>7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85347" name="Rectangle 2">
            <a:extLst>
              <a:ext uri="{FF2B5EF4-FFF2-40B4-BE49-F238E27FC236}">
                <a16:creationId xmlns:a16="http://schemas.microsoft.com/office/drawing/2014/main" id="{A0C570B4-33AC-B49E-B05B-F60D37E884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>
            <a:extLst>
              <a:ext uri="{FF2B5EF4-FFF2-40B4-BE49-F238E27FC236}">
                <a16:creationId xmlns:a16="http://schemas.microsoft.com/office/drawing/2014/main" id="{A500BFD3-DFC4-3529-2F36-C8762A973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>
            <a:extLst>
              <a:ext uri="{FF2B5EF4-FFF2-40B4-BE49-F238E27FC236}">
                <a16:creationId xmlns:a16="http://schemas.microsoft.com/office/drawing/2014/main" id="{81B88AC1-EEEF-021E-C3DC-BF0161FC7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545EA429-D5E1-2648-8B0C-5FCC95F80D8A}" type="slidenum">
              <a:rPr lang="pt-BR" altLang="en-BR" sz="1200">
                <a:latin typeface="Arial" panose="020B0604020202020204" pitchFamily="34" charset="0"/>
              </a:rPr>
              <a:pPr eaLnBrk="1" hangingPunct="1"/>
              <a:t>8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86371" name="Rectangle 2">
            <a:extLst>
              <a:ext uri="{FF2B5EF4-FFF2-40B4-BE49-F238E27FC236}">
                <a16:creationId xmlns:a16="http://schemas.microsoft.com/office/drawing/2014/main" id="{3E1F81B1-064D-321F-90DC-A7285D46C0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>
            <a:extLst>
              <a:ext uri="{FF2B5EF4-FFF2-40B4-BE49-F238E27FC236}">
                <a16:creationId xmlns:a16="http://schemas.microsoft.com/office/drawing/2014/main" id="{9C598EDC-2971-B16E-40A2-56DFA7623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>
            <a:extLst>
              <a:ext uri="{FF2B5EF4-FFF2-40B4-BE49-F238E27FC236}">
                <a16:creationId xmlns:a16="http://schemas.microsoft.com/office/drawing/2014/main" id="{2E123922-4E6B-71EF-07FA-911F2FD8ED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fld id="{34564793-AB5F-5446-B20A-ACE35E03CBD8}" type="slidenum">
              <a:rPr lang="pt-BR" altLang="en-BR" sz="1200">
                <a:latin typeface="Arial" panose="020B0604020202020204" pitchFamily="34" charset="0"/>
              </a:rPr>
              <a:pPr eaLnBrk="1" hangingPunct="1"/>
              <a:t>9</a:t>
            </a:fld>
            <a:endParaRPr lang="pt-BR" altLang="en-BR" sz="1200">
              <a:latin typeface="Arial" panose="020B0604020202020204" pitchFamily="34" charset="0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9080B477-40D9-5C31-3E04-0820F757A0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E67BDD48-9CA4-3907-491A-6045667FA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BR" altLang="en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325551F-1256-0069-89D4-6CD8978981A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3F65BC7D-FA4A-6069-4C9F-2BB139AA0F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449AF837-76FB-0556-9930-47B31BA3C2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pt-BR">
                <a:latin typeface="Times New Roman" pitchFamily="18" charset="0"/>
              </a:endParaRPr>
            </a:p>
          </p:txBody>
        </p:sp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FA256129-9542-4493-0B5D-22F6D0FE61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D2F3AB18-B49F-46A9-E2B4-2C7B54608B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id="{D927560B-DEF1-D45B-EC98-CBF93EC797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47FE43A0-F6B9-B4CC-AA0F-0AB1A53550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  <p:sp>
            <p:nvSpPr>
              <p:cNvPr id="9" name="Rectangle 9">
                <a:extLst>
                  <a:ext uri="{FF2B5EF4-FFF2-40B4-BE49-F238E27FC236}">
                    <a16:creationId xmlns:a16="http://schemas.microsoft.com/office/drawing/2014/main" id="{4E86F8F2-F875-1DEE-9BFA-811ADD99183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  <p:sp>
            <p:nvSpPr>
              <p:cNvPr id="10" name="Rectangle 10">
                <a:extLst>
                  <a:ext uri="{FF2B5EF4-FFF2-40B4-BE49-F238E27FC236}">
                    <a16:creationId xmlns:a16="http://schemas.microsoft.com/office/drawing/2014/main" id="{83EFED10-9CCB-7367-0712-B75D651981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  <p:sp>
            <p:nvSpPr>
              <p:cNvPr id="11" name="Rectangle 11">
                <a:extLst>
                  <a:ext uri="{FF2B5EF4-FFF2-40B4-BE49-F238E27FC236}">
                    <a16:creationId xmlns:a16="http://schemas.microsoft.com/office/drawing/2014/main" id="{E42196BD-B856-2A3E-AF66-FD44D9DE2D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594C5A1B-818A-3D08-5FDC-0D31C76C88E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  <p:sp>
            <p:nvSpPr>
              <p:cNvPr id="13" name="Rectangle 13">
                <a:extLst>
                  <a:ext uri="{FF2B5EF4-FFF2-40B4-BE49-F238E27FC236}">
                    <a16:creationId xmlns:a16="http://schemas.microsoft.com/office/drawing/2014/main" id="{1C88BC94-B62D-CE3C-4541-CE3AF64DE44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  <p:sp>
            <p:nvSpPr>
              <p:cNvPr id="14" name="Rectangle 14">
                <a:extLst>
                  <a:ext uri="{FF2B5EF4-FFF2-40B4-BE49-F238E27FC236}">
                    <a16:creationId xmlns:a16="http://schemas.microsoft.com/office/drawing/2014/main" id="{DA2C3E15-C5C9-23F3-3473-0981196B95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  <p:sp>
            <p:nvSpPr>
              <p:cNvPr id="15" name="Rectangle 15">
                <a:extLst>
                  <a:ext uri="{FF2B5EF4-FFF2-40B4-BE49-F238E27FC236}">
                    <a16:creationId xmlns:a16="http://schemas.microsoft.com/office/drawing/2014/main" id="{B3774427-1FF5-4706-3236-33F72743395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pt-BR">
                  <a:latin typeface="Times New Roman" pitchFamily="18" charset="0"/>
                </a:endParaRPr>
              </a:p>
            </p:txBody>
          </p:sp>
        </p:grpSp>
      </p:grpSp>
      <p:sp>
        <p:nvSpPr>
          <p:cNvPr id="635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noProof="0"/>
              <a:t>Clique para editar o estilo do título mestre</a:t>
            </a:r>
          </a:p>
        </p:txBody>
      </p:sp>
      <p:sp>
        <p:nvSpPr>
          <p:cNvPr id="635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0"/>
              <a:buNone/>
              <a:defRPr sz="3400"/>
            </a:lvl1pPr>
          </a:lstStyle>
          <a:p>
            <a:pPr lvl="0"/>
            <a:r>
              <a:rPr lang="pt-BR" noProof="0"/>
              <a:t>Clique para editar o estilo do subtítulo mestre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BB227E5B-074A-8784-676E-47AA23E3E2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2C691090-1988-36F2-6E76-2BAC64D48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EC802ED5-1B1E-0273-9F2E-133F4E63B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046E6-4796-5841-A9FF-2E9DCB6B96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338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FE919DF-3FE1-4626-3102-99CA5AC7A99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97D784A-6C7D-C2D7-539F-F3304EC4DB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53355-5695-D74D-87CD-E2B650D15F3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4675843-82EA-0DB3-A4C8-C40A478E6E3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5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55B492D-F098-1A08-FFF4-4B0B8C1F37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5C56082-0412-2F9E-15E0-28E13EBE9E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FC365-029F-7E45-9E5A-F173BC43675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2CEE88B-580D-79C4-231E-0E6151F60EC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850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C6A7147-D5A8-7B7D-3804-BACC89E88D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44B8CF9-0955-44A8-C02B-F2614B06C0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3D95B-6FF6-C44E-BDE5-FD39689337F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DDE746C-DC69-1368-3546-8415EA18667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60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3A8E7-556F-19CE-9673-B588DA87C87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C6D8C6-C36C-09AA-820F-3CF3572722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AC1CE-3500-A144-9190-379228F6B26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886A3056-9B9A-ED87-0EAA-AABD49BFB23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77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1CC371-D0B2-0BF9-002B-47A14401E0C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E3F8B0B-7055-AB69-E50D-F4DF28A167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659FB-A2E1-F94E-87EA-0FE6BD2BE3B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06D5322-322C-C57F-B045-FE216474434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61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434B78E-C308-9C80-CFD8-DF675374F5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D2502D-2970-4AB6-635E-233077C1CC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7ABED-9C77-1A47-B4B0-4E79AAAF0F8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5B1BE91-2162-1EAB-BC79-C3316B6E82A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31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15D0E1F-4E0A-C160-C3CE-032DE58D6F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FC41FE4-2138-0414-3D61-1C6FE7A0D9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AAB1B-F4EF-C14B-8313-D6E7B9DD5054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C05EE2DE-34D6-1C9B-21CC-04634063CF5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28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005DA5-72DA-3675-1070-75752DF787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96A4F9-23E4-C7AB-C61E-E6BFE61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074CD-5571-384B-B0BB-622231848BC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F830DB08-96FE-3017-76B1-3890FD929FD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16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D56E6CB-A7D8-A92D-1674-DBD26D63C3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38136F2-C53B-EDBE-83A7-3AFE41B3ED8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F1DC1-C60F-DB48-A5A3-390AC1073FB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EDE952E6-DADD-2708-49F9-47D107B2DFC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92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1FDA796-3F65-9086-AC4A-093C93FC01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366C2C4-072D-2E58-AEAC-C74DA234D5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5CB-20E6-4149-984F-6C5DC0CC475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CB615EC-3EEF-156D-C534-2215FB6ABBE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8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5B76515-8DC7-A6D6-D61A-498E119EC0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6254DB-AA1B-88A5-F892-5D34FF6CD8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E25C6-6C94-3242-B3B7-81D0A46CBDF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C95F38E-49A2-E794-4249-8759BF68A87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43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910410B-B912-8A4A-B479-558884B489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AE9C667-4434-0541-B7D3-56B28B93B4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2B31155A-150A-514C-AF42-D09F3E10E4BE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0D46CFA1-4CDD-2DD6-0E53-19B1D0DB601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2469" name="Rectangle 5">
              <a:extLst>
                <a:ext uri="{FF2B5EF4-FFF2-40B4-BE49-F238E27FC236}">
                  <a16:creationId xmlns:a16="http://schemas.microsoft.com/office/drawing/2014/main" id="{5B88B41D-761F-5D45-8CAF-9842AA06B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4C3223E5-D667-364F-A09E-4B7EC10CB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pt-BR">
                <a:latin typeface="Times New Roman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902DA2D8-54CA-A945-9145-3F1E050E4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pt-BR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0FB7435D-DABC-2344-B759-AF412BA64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pt-BR" sz="180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25D5F8DF-99FB-BD4A-A7DC-26A48C2D1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pt-BR" sz="180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1038D542-5C0B-7A4A-929C-253BC6BC8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pt-BR" sz="180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130CE015-0FD8-4048-86FA-4F7A1ED3A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pt-BR">
                <a:latin typeface="Times New Roman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51685E24-597F-B649-9C44-C3EFCA01C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pt-BR" sz="180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A56D9E36-AD00-6E40-B9EF-77672A91A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pt-BR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720A0FE9-4AD4-C44C-A029-63E04B074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62479" name="Rectangle 15">
            <a:extLst>
              <a:ext uri="{FF2B5EF4-FFF2-40B4-BE49-F238E27FC236}">
                <a16:creationId xmlns:a16="http://schemas.microsoft.com/office/drawing/2014/main" id="{79571055-7C2F-0E43-8873-F2AB65408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2480" name="Rectangle 16">
            <a:extLst>
              <a:ext uri="{FF2B5EF4-FFF2-40B4-BE49-F238E27FC236}">
                <a16:creationId xmlns:a16="http://schemas.microsoft.com/office/drawing/2014/main" id="{2B8F59A1-E1B7-4B4F-AB93-C71C7E5E02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hyperlink" Target="http://www.naviosecruzeiros.tur.br/noticias/artigos/n_islandescape.asp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C59876F-65D2-9B4A-8CA0-8D170E75A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33813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altLang="pt-BR" sz="8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altLang="pt-BR" sz="8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altLang="pt-BR" sz="2000" b="1" dirty="0"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altLang="pt-BR" b="1" dirty="0">
                <a:latin typeface="Verdana" pitchFamily="34" charset="0"/>
              </a:rPr>
              <a:t>VIGILÂNCIA EM SAÚDE: CONCEITOS BÁSICOS E NOÇÕES INTRODUTÓRIAS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altLang="pt-BR" sz="2000" b="1" dirty="0"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altLang="pt-BR" sz="2000" b="1" dirty="0">
                <a:latin typeface="Verdana" pitchFamily="34" charset="0"/>
              </a:rPr>
              <a:t>Prof. Dr. Fernando </a:t>
            </a:r>
            <a:r>
              <a:rPr lang="pt-BR" altLang="pt-BR" sz="2000" b="1" dirty="0" err="1">
                <a:latin typeface="Verdana" pitchFamily="34" charset="0"/>
              </a:rPr>
              <a:t>Aith</a:t>
            </a:r>
            <a:endParaRPr lang="pt-BR" altLang="pt-BR" sz="2000" b="1" dirty="0"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altLang="pt-BR" sz="2000" b="1" dirty="0"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altLang="pt-BR" sz="2000" b="1" dirty="0">
                <a:latin typeface="Verdana" pitchFamily="34" charset="0"/>
              </a:rPr>
              <a:t>20 de março de 2023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altLang="pt-BR" sz="2000" b="1" dirty="0"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altLang="pt-BR" sz="1800" b="1" dirty="0">
              <a:latin typeface="Verdana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612762EA-0E46-EAD7-0175-EFCFF045C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584325"/>
          </a:xfrm>
        </p:spPr>
        <p:txBody>
          <a:bodyPr/>
          <a:lstStyle/>
          <a:p>
            <a:pPr eaLnBrk="1" hangingPunct="1"/>
            <a:r>
              <a:rPr lang="pt-BR" altLang="en-BR" sz="2800"/>
              <a:t>ESTADO DEMOCRÁTICO DE DIREITO E CONSTITUCIONALISMO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FF724C8-F6EA-1611-5795-4A04B8941D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000" dirty="0"/>
              <a:t>Estas desigualdades estimularam o surgimento, ainda no Século XIX, de movimentos em prol dos direitos sociais.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altLang="en-BR" sz="20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000" dirty="0"/>
              <a:t>Segundo estes movimentos, o Estado, tal como estava sendo utilizado, tornou-se um instrumento de opressão dos trabalhadores e das classes menos favorecidas.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altLang="en-BR" sz="20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000" dirty="0"/>
              <a:t>Os movimentos do século XIX questionavam a questão da liberdade como sendo um direito apenas destinado ao burguês, já que somente quem tinha tempo poderia fazer reunião ou ter lazer e somente quem tinha meios poderia expressar suas opiniões ou usufruir da liberdade de ir e vir plenamente.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1A008C-7402-6CF0-48BD-BDDAE034D7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40EC0C67-8F5A-BDEE-4695-3F54C9C40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655762"/>
          </a:xfrm>
        </p:spPr>
        <p:txBody>
          <a:bodyPr/>
          <a:lstStyle/>
          <a:p>
            <a:pPr eaLnBrk="1" hangingPunct="1"/>
            <a:r>
              <a:rPr lang="pt-BR" altLang="en-BR" sz="2800"/>
              <a:t>ESTADO DEMOCRÁTICO DE DIREITO E CONSTITUCIONALISMO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7EBEBC7-75E7-63A6-25D1-6CD274C513A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/>
            <a:r>
              <a:rPr lang="pt-BR" altLang="en-BR" sz="2000"/>
              <a:t>Os direitos individuais conquistados estavam se mostrando como direitos meramente formais, existente para uma pequena parcela da população e causador de exclusões sociais gritantes. </a:t>
            </a:r>
          </a:p>
          <a:p>
            <a:pPr marL="609600" indent="-609600" eaLnBrk="1" hangingPunct="1"/>
            <a:endParaRPr lang="pt-BR" altLang="en-BR" sz="2000"/>
          </a:p>
          <a:p>
            <a:pPr marL="609600" indent="-609600" eaLnBrk="1" hangingPunct="1"/>
            <a:r>
              <a:rPr lang="pt-BR" altLang="en-BR" sz="2000"/>
              <a:t>Neste mesmo sentido já acenava a Igreja Católica, através do Papa Leão XIII, que em 1891 redigiu a encíclica </a:t>
            </a:r>
            <a:r>
              <a:rPr lang="pt-BR" altLang="en-BR" sz="2000" i="1"/>
              <a:t>Rerum Novarum, </a:t>
            </a:r>
            <a:r>
              <a:rPr lang="pt-BR" altLang="en-BR" sz="2000"/>
              <a:t>na qual  advogava a intervenção ativa do estado em questões sociais, visando melhorar as condições de vida dos miseráveis e excluídos.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C08A8E-0059-C89F-8827-3DA1BA5B1D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173727B1-560C-D1F8-8532-4F4350BE1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69262" cy="1582738"/>
          </a:xfrm>
        </p:spPr>
        <p:txBody>
          <a:bodyPr/>
          <a:lstStyle/>
          <a:p>
            <a:pPr eaLnBrk="1" hangingPunct="1"/>
            <a:r>
              <a:rPr lang="pt-BR" altLang="en-BR" sz="2800"/>
              <a:t>ESTADO DEMOCRÁTICO DE DIREITO E CONSTITUCIONALISMO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8082B2-7888-B4BD-5B44-814FB60FFF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400"/>
              <a:t>Somente no século XX os direitos sociais começaram a se incorporar nas Constituições dos Estados. Foi o início do reconhecimento dos direitos sociais como direitos humanos fundamentais no âmbito do direito interno dos Estados.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altLang="en-BR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400"/>
              <a:t>A primeira a incluí-los foi a Constituição Mexicana, em 1917, sendo seguida por diversas outras nações, incluindo o Brasil (1934).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7C5A4-70D0-1B76-8D88-4FBE4E8415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12AE3151-BC76-A16F-6291-4F1D12824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69262" cy="1655763"/>
          </a:xfrm>
        </p:spPr>
        <p:txBody>
          <a:bodyPr/>
          <a:lstStyle/>
          <a:p>
            <a:pPr eaLnBrk="1" hangingPunct="1"/>
            <a:r>
              <a:rPr lang="pt-BR" altLang="en-BR" sz="2800"/>
              <a:t>ESTADO DEMOCRÁTICO DE DIREITO E CONSTITUCIONALISMO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2584C95-545A-A943-2A05-66BCAFCBB92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80000"/>
              </a:lnSpc>
            </a:pPr>
            <a:r>
              <a:rPr lang="pt-BR" altLang="en-BR" sz="1600"/>
              <a:t>A Constitucionalização (fundamentalização) de direitos humanos resultou num modelo estatal adotado pela grande maioria dos países do mundo, onde figuram, desde o início do século: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pt-BR" altLang="en-BR" sz="140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pt-BR" altLang="en-BR" sz="1400" b="1"/>
              <a:t>OS DIREITOS INDIVIDUAIS</a:t>
            </a:r>
            <a:r>
              <a:rPr lang="pt-BR" altLang="en-BR" sz="1400"/>
              <a:t>, derivados da Bill of Rights e da Declaração dos Direitos do Homem e do Cidadão. Direitos que protegem o indivíduo contra o Estado - vida, segurança, igualdade de tratamento perante a lei, propriedade, liberdade (de ir e vir, de expressão, de reunião, de associação, dentre outras liberdades).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pt-BR" altLang="en-BR" sz="1400" b="1"/>
              <a:t>OS DIREITOS SOCIAIS, ECONÔMICOS E CULTURAIS</a:t>
            </a:r>
            <a:r>
              <a:rPr lang="pt-BR" altLang="en-BR" sz="1400"/>
              <a:t>, que refletem pretensões do indivíduo perante o Estado - trabalho (greve, salário mínimo, jornada máxima de trabalho, aposentadoria), acesso aos bens históricos e culturais e às ciências, educação, </a:t>
            </a:r>
            <a:r>
              <a:rPr lang="pt-BR" altLang="en-BR" sz="1400" b="1"/>
              <a:t>SAÚDE</a:t>
            </a:r>
            <a:r>
              <a:rPr lang="pt-BR" altLang="en-BR" sz="1400"/>
              <a:t>, moradia, lazer, segurança, previdência social, dentre outros.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pt-BR" altLang="en-BR" sz="1400" b="1"/>
              <a:t>OS DIREITOS DIFUSOS E HUMANITÁRIOS</a:t>
            </a:r>
            <a:r>
              <a:rPr lang="pt-BR" altLang="en-BR" sz="1400"/>
              <a:t>, que protegem toda a humanidade (patrimônio histórico, cultural e paisagístico; meio ambiente, democracia).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A72F56-3FFC-A0AE-9F65-DBEAAFB16C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extLst>
              <a:ext uri="{FF2B5EF4-FFF2-40B4-BE49-F238E27FC236}">
                <a16:creationId xmlns:a16="http://schemas.microsoft.com/office/drawing/2014/main" id="{CEA26DD7-CD17-0E01-75D9-FA09E4392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69262" cy="1582738"/>
          </a:xfrm>
        </p:spPr>
        <p:txBody>
          <a:bodyPr/>
          <a:lstStyle/>
          <a:p>
            <a:pPr eaLnBrk="1" hangingPunct="1"/>
            <a:r>
              <a:rPr lang="pt-BR" altLang="en-BR" sz="2800"/>
              <a:t>ESTADO DEMOCRÁTICO DE DIREITO E CONSTITUCIONALISMO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91D8002-7573-64F9-F075-FAD6F14CE4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/>
            <a:r>
              <a:rPr lang="pt-BR" altLang="en-BR" sz="2000"/>
              <a:t>Dentro deste contexto global de constitucionalização dos Estados, a independência do Brasil foi o marco inicial da nossa experiência constitucionalista (ainda muito incipiente). </a:t>
            </a:r>
          </a:p>
          <a:p>
            <a:pPr marL="609600" indent="-609600" eaLnBrk="1" hangingPunct="1"/>
            <a:endParaRPr lang="pt-BR" altLang="en-BR" sz="2000"/>
          </a:p>
          <a:p>
            <a:pPr marL="609600" indent="-609600" eaLnBrk="1" hangingPunct="1"/>
            <a:r>
              <a:rPr lang="pt-BR" altLang="en-BR" sz="2000"/>
              <a:t>Dom Pedro I outorgou a primeira Constituição brasileira em 1824. A República somente viria em 1889.</a:t>
            </a:r>
          </a:p>
          <a:p>
            <a:pPr marL="609600" indent="-609600" eaLnBrk="1" hangingPunct="1"/>
            <a:endParaRPr lang="pt-BR" altLang="en-BR" sz="2000"/>
          </a:p>
          <a:p>
            <a:pPr marL="609600" indent="-609600" eaLnBrk="1" hangingPunct="1"/>
            <a:r>
              <a:rPr lang="pt-BR" altLang="en-BR" sz="2000"/>
              <a:t>Após tivemos as Constituições de 1891, 1934, 1937, 1946, 1967, 1969 e 1988.</a:t>
            </a:r>
            <a:endParaRPr lang="en-US" altLang="en-BR" sz="200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16A42-D90E-895C-FE10-10BD96173C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2FC83816-4F0C-9786-733F-8B074750E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69262" cy="1582738"/>
          </a:xfrm>
        </p:spPr>
        <p:txBody>
          <a:bodyPr/>
          <a:lstStyle/>
          <a:p>
            <a:pPr eaLnBrk="1" hangingPunct="1"/>
            <a:r>
              <a:rPr lang="pt-BR" altLang="en-BR" sz="2800"/>
              <a:t>REPÚBLICA FEDERATIVA DO BRASIL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C67E8EF-5BD5-BF12-EB07-39D0ACA822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400"/>
              <a:t>A Constituição de 1988 define o Brasil como uma REPÚBLICA DEMOCRÁTICA FEDERATIVA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altLang="en-BR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400"/>
              <a:t>Junto com a idéia da democracia surge a noção de República (</a:t>
            </a:r>
            <a:r>
              <a:rPr lang="pt-BR" altLang="en-BR" sz="2400" i="1"/>
              <a:t>res publica</a:t>
            </a:r>
            <a:r>
              <a:rPr lang="pt-BR" altLang="en-BR" sz="2400"/>
              <a:t> – coisa do povo).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altLang="en-BR" sz="2400"/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400"/>
              <a:t>Nenhum governante é dono do Poder nem das instituições e bens do Estado – pertencem ao povo.</a:t>
            </a:r>
            <a:endParaRPr lang="en-US" altLang="en-BR" sz="240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167152-BD51-4EE4-6187-CD56C3414D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extLst>
              <a:ext uri="{FF2B5EF4-FFF2-40B4-BE49-F238E27FC236}">
                <a16:creationId xmlns:a16="http://schemas.microsoft.com/office/drawing/2014/main" id="{0B16AAF6-A393-5D57-8C8B-5B24191A5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69262" cy="1439863"/>
          </a:xfrm>
        </p:spPr>
        <p:txBody>
          <a:bodyPr/>
          <a:lstStyle/>
          <a:p>
            <a:pPr eaLnBrk="1" hangingPunct="1"/>
            <a:r>
              <a:rPr lang="pt-BR" altLang="en-BR" sz="2800"/>
              <a:t>REPÚBLICA FEDERATIVA DO BRASIL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96114EA-8001-412C-4EFB-031AE84EE7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80000"/>
              </a:lnSpc>
            </a:pPr>
            <a:r>
              <a:rPr lang="pt-BR" altLang="en-BR" sz="2000"/>
              <a:t>O federalismo brasileiro vem evoluindo ao longo do tempo e sempre foi pautado na concentração de poder junto ao Poder Central (União).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pt-BR" altLang="en-BR" sz="2000"/>
          </a:p>
          <a:p>
            <a:pPr marL="609600" indent="-609600" eaLnBrk="1" hangingPunct="1">
              <a:lnSpc>
                <a:spcPct val="80000"/>
              </a:lnSpc>
            </a:pPr>
            <a:r>
              <a:rPr lang="pt-BR" altLang="en-BR" sz="2000"/>
              <a:t>A CF de 1988 instituiu no Brasil o federalismo cooperativo, onde a federação divide-se em três tipos de entes federativos que devem atuar de forma coordenada e cooperativa: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pt-BR" altLang="en-BR" sz="200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BR" sz="1800"/>
              <a:t>União (1)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BR" sz="1800"/>
              <a:t>Estados (26) e Distrito Federal (1)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BR" sz="1800"/>
              <a:t>Municípios (5.564)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06C324-A3E8-A7B0-BCBF-94D4DC57E8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extLst>
              <a:ext uri="{FF2B5EF4-FFF2-40B4-BE49-F238E27FC236}">
                <a16:creationId xmlns:a16="http://schemas.microsoft.com/office/drawing/2014/main" id="{F9499123-106B-48F9-47B7-BE51D17BC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69262" cy="1655763"/>
          </a:xfrm>
        </p:spPr>
        <p:txBody>
          <a:bodyPr/>
          <a:lstStyle/>
          <a:p>
            <a:pPr eaLnBrk="1" hangingPunct="1"/>
            <a:r>
              <a:rPr lang="pt-BR" altLang="en-BR" sz="2800"/>
              <a:t>REPÚBLICA FEDERATIVA DO BRASIL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D0F1F09-269B-36BA-DBC4-48CA7EF942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/>
            <a:r>
              <a:rPr lang="pt-BR" altLang="en-BR" sz="2400"/>
              <a:t>As competências de cada ente federativo estão definidas pela Constituição Federal.</a:t>
            </a:r>
          </a:p>
          <a:p>
            <a:pPr marL="609600" indent="-609600" eaLnBrk="1" hangingPunct="1"/>
            <a:endParaRPr lang="pt-BR" altLang="en-BR" sz="2400"/>
          </a:p>
          <a:p>
            <a:pPr marL="609600" indent="-609600" eaLnBrk="1" hangingPunct="1"/>
            <a:r>
              <a:rPr lang="pt-BR" altLang="en-BR" sz="2400"/>
              <a:t>Não há relação hierárquica ou de subordinação entre os entes federativos. Cada ente federativo possui competências específicas definidas pela Constituição, que podem ser privativas (exclusivas) ou compartilhadas (comuns ou concorrentes).</a:t>
            </a:r>
            <a:endParaRPr lang="en-US" altLang="en-BR" sz="240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640A54-8689-7C98-32B1-3B7CA3018C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572F75C-A881-2648-AA4F-9B9A6737C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171575"/>
          </a:xfrm>
        </p:spPr>
        <p:txBody>
          <a:bodyPr/>
          <a:lstStyle/>
          <a:p>
            <a:pPr marL="838200" indent="-838200" algn="r" eaLnBrk="1" hangingPunct="1">
              <a:lnSpc>
                <a:spcPct val="90000"/>
              </a:lnSpc>
              <a:defRPr/>
            </a:pPr>
            <a:r>
              <a:rPr lang="pt-BR" altLang="pt-BR" sz="4000" b="1">
                <a:latin typeface="Verdana" pitchFamily="34" charset="0"/>
              </a:rPr>
              <a:t>SAÚDE: direito de todos e dever do Estado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CDF656-8ACE-D742-9A26-4A146B9EE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pt-BR" altLang="pt-BR" sz="200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2000">
                <a:latin typeface="Verdana" pitchFamily="34" charset="0"/>
              </a:rPr>
              <a:t>A saúde foi reconhecida como um direito fundamental no Brasil apenas na Constituição Federal de 1988.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pt-BR" altLang="pt-BR" sz="200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pt-BR" altLang="pt-BR" sz="2000" i="1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altLang="pt-BR" sz="2000" i="1">
                <a:latin typeface="Verdana" pitchFamily="34" charset="0"/>
              </a:rPr>
              <a:t>	</a:t>
            </a:r>
            <a:r>
              <a:rPr lang="ja-JP" altLang="pt-BR" sz="2000" i="1"/>
              <a:t>“</a:t>
            </a:r>
            <a:r>
              <a:rPr lang="pt-BR" altLang="ja-JP" sz="2000" i="1">
                <a:latin typeface="Verdana" pitchFamily="34" charset="0"/>
              </a:rPr>
              <a:t>São direitos sociais a educação, </a:t>
            </a:r>
            <a:r>
              <a:rPr lang="pt-BR" altLang="ja-JP" sz="2000" b="1" i="1">
                <a:latin typeface="Verdana" pitchFamily="34" charset="0"/>
              </a:rPr>
              <a:t>a saúde</a:t>
            </a:r>
            <a:r>
              <a:rPr lang="pt-BR" altLang="ja-JP" sz="2000" i="1">
                <a:latin typeface="Verdana" pitchFamily="34" charset="0"/>
              </a:rPr>
              <a:t>, o trabalho, a moradia, o lazer, a segurança, a previdência social, a proteção à maternidade e à infância, a assistência aos desamparados, na forma desta Constituição.</a:t>
            </a:r>
            <a:r>
              <a:rPr lang="ja-JP" altLang="pt-BR" sz="2000" i="1"/>
              <a:t>”</a:t>
            </a:r>
            <a:endParaRPr lang="pt-BR" altLang="ja-JP" sz="2000" i="1">
              <a:latin typeface="Verdana" pitchFamily="34" charset="0"/>
            </a:endParaRP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altLang="pt-BR" sz="1800" b="1" i="1">
                <a:latin typeface="Verdana" pitchFamily="34" charset="0"/>
              </a:rPr>
              <a:t>Art. 6º.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C0D088D-EE99-0744-8673-2148F21EA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171575"/>
          </a:xfrm>
        </p:spPr>
        <p:txBody>
          <a:bodyPr/>
          <a:lstStyle/>
          <a:p>
            <a:pPr marL="838200" indent="-838200" algn="r" eaLnBrk="1" hangingPunct="1">
              <a:lnSpc>
                <a:spcPct val="90000"/>
              </a:lnSpc>
              <a:defRPr/>
            </a:pPr>
            <a:r>
              <a:rPr lang="pt-BR" altLang="pt-BR" sz="4000" b="1">
                <a:latin typeface="Verdana" pitchFamily="34" charset="0"/>
              </a:rPr>
              <a:t>SAÚDE: direito de todos e dever do Estado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6834B90C-D268-2A4C-9D04-702E054FF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pt-BR" altLang="pt-BR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altLang="pt-BR">
                <a:latin typeface="Verdana" pitchFamily="34" charset="0"/>
              </a:rPr>
              <a:t>OMS: define saúde como o completo estado de bem-estar físico, mental e social, e não somente a ausência de doença.</a:t>
            </a:r>
            <a:endParaRPr lang="pt-BR" altLang="pt-BR" i="1">
              <a:latin typeface="Verdana" pitchFamily="34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pt-BR" altLang="pt-BR" sz="2800" b="1" i="1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8C60C2E-1FAA-7D44-9542-F92F9B84A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171575"/>
          </a:xfrm>
        </p:spPr>
        <p:txBody>
          <a:bodyPr/>
          <a:lstStyle/>
          <a:p>
            <a:pPr marL="838200" indent="-838200" algn="ctr" eaLnBrk="1" hangingPunct="1">
              <a:lnSpc>
                <a:spcPct val="90000"/>
              </a:lnSpc>
              <a:defRPr/>
            </a:pPr>
            <a:br>
              <a:rPr lang="pt-BR" altLang="pt-BR" sz="3200" b="1" dirty="0">
                <a:latin typeface="Verdana" pitchFamily="34" charset="0"/>
              </a:rPr>
            </a:br>
            <a:r>
              <a:rPr lang="pt-BR" altLang="pt-BR" sz="3200" b="1" dirty="0">
                <a:latin typeface="Verdana" pitchFamily="34" charset="0"/>
              </a:rPr>
              <a:t>AULA 01</a:t>
            </a:r>
            <a:br>
              <a:rPr lang="pt-BR" altLang="pt-BR" sz="3200" b="1" dirty="0">
                <a:latin typeface="Verdana" pitchFamily="34" charset="0"/>
              </a:rPr>
            </a:br>
            <a:r>
              <a:rPr lang="en-US" sz="3200" b="1" dirty="0" err="1">
                <a:effectLst/>
                <a:latin typeface="TimesNewRomanPSMT"/>
              </a:rPr>
              <a:t>Conceitos</a:t>
            </a:r>
            <a:r>
              <a:rPr lang="en-US" sz="3200" b="1" dirty="0">
                <a:effectLst/>
                <a:latin typeface="TimesNewRomanPSMT"/>
              </a:rPr>
              <a:t> </a:t>
            </a:r>
            <a:r>
              <a:rPr lang="en-US" sz="3200" b="1" dirty="0" err="1">
                <a:effectLst/>
                <a:latin typeface="TimesNewRomanPSMT"/>
              </a:rPr>
              <a:t>básicos</a:t>
            </a:r>
            <a:r>
              <a:rPr lang="en-US" sz="3200" b="1" dirty="0">
                <a:effectLst/>
                <a:latin typeface="TimesNewRomanPSMT"/>
              </a:rPr>
              <a:t> da </a:t>
            </a:r>
            <a:r>
              <a:rPr lang="en-US" sz="3200" b="1" dirty="0" err="1">
                <a:effectLst/>
                <a:latin typeface="TimesNewRomanPSMT"/>
              </a:rPr>
              <a:t>vigilância</a:t>
            </a:r>
            <a:r>
              <a:rPr lang="en-US" sz="3200" b="1" dirty="0">
                <a:effectLst/>
                <a:latin typeface="TimesNewRomanPSMT"/>
              </a:rPr>
              <a:t> </a:t>
            </a:r>
            <a:r>
              <a:rPr lang="en-US" sz="3200" b="1" dirty="0" err="1">
                <a:effectLst/>
                <a:latin typeface="TimesNewRomanPSMT"/>
              </a:rPr>
              <a:t>em</a:t>
            </a:r>
            <a:r>
              <a:rPr lang="en-US" sz="3200" b="1" dirty="0">
                <a:effectLst/>
                <a:latin typeface="TimesNewRomanPSMT"/>
              </a:rPr>
              <a:t> </a:t>
            </a:r>
            <a:r>
              <a:rPr lang="en-US" sz="3200" b="1" dirty="0" err="1">
                <a:latin typeface="TimesNewRomanPSMT"/>
              </a:rPr>
              <a:t>s</a:t>
            </a:r>
            <a:r>
              <a:rPr lang="en-US" sz="3200" b="1" dirty="0" err="1">
                <a:effectLst/>
                <a:latin typeface="TimesNewRomanPSMT"/>
              </a:rPr>
              <a:t>aúde</a:t>
            </a:r>
            <a:br>
              <a:rPr lang="en-US" sz="3200" b="1" dirty="0">
                <a:effectLst/>
                <a:latin typeface="TimesNewRomanPSMT"/>
              </a:rPr>
            </a:br>
            <a:endParaRPr lang="pt-BR" altLang="pt-BR" sz="3200" b="1" dirty="0">
              <a:latin typeface="Verdana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E916F1-D80A-2F40-8EB2-4953E22EC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3886200"/>
          </a:xfrm>
        </p:spPr>
        <p:txBody>
          <a:bodyPr/>
          <a:lstStyle/>
          <a:p>
            <a:r>
              <a:rPr lang="en-US" sz="1800" dirty="0" err="1">
                <a:effectLst/>
                <a:latin typeface="TimesNewRomanPSMT"/>
              </a:rPr>
              <a:t>Estados</a:t>
            </a:r>
            <a:r>
              <a:rPr lang="en-US" sz="1800" dirty="0">
                <a:effectLst/>
                <a:latin typeface="TimesNewRomanPSMT"/>
              </a:rPr>
              <a:t> </a:t>
            </a:r>
            <a:r>
              <a:rPr lang="en-US" sz="1800" dirty="0" err="1">
                <a:effectLst/>
                <a:latin typeface="TimesNewRomanPSMT"/>
              </a:rPr>
              <a:t>democráticos</a:t>
            </a:r>
            <a:r>
              <a:rPr lang="en-US" sz="1800" dirty="0">
                <a:effectLst/>
                <a:latin typeface="TimesNewRomanPSMT"/>
              </a:rPr>
              <a:t> de </a:t>
            </a:r>
            <a:r>
              <a:rPr lang="en-US" sz="1800" dirty="0" err="1">
                <a:effectLst/>
                <a:latin typeface="TimesNewRomanPSMT"/>
              </a:rPr>
              <a:t>direito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effectLst/>
                <a:latin typeface="TimesNewRomanPSMT"/>
              </a:rPr>
              <a:t>Direito</a:t>
            </a:r>
            <a:r>
              <a:rPr lang="en-US" sz="1800" dirty="0">
                <a:effectLst/>
                <a:latin typeface="TimesNewRomanPSMT"/>
              </a:rPr>
              <a:t> à </a:t>
            </a:r>
            <a:r>
              <a:rPr lang="en-US" sz="1800" dirty="0" err="1">
                <a:effectLst/>
                <a:latin typeface="TimesNewRomanPSMT"/>
              </a:rPr>
              <a:t>saúde</a:t>
            </a:r>
            <a:r>
              <a:rPr lang="en-US" sz="1800" dirty="0">
                <a:effectLst/>
                <a:latin typeface="TimesNewRomanPSMT"/>
              </a:rPr>
              <a:t> e </a:t>
            </a:r>
            <a:r>
              <a:rPr lang="en-US" sz="1800" dirty="0" err="1">
                <a:effectLst/>
                <a:latin typeface="TimesNewRomanPSMT"/>
              </a:rPr>
              <a:t>princípio</a:t>
            </a:r>
            <a:r>
              <a:rPr lang="en-US" sz="1800" dirty="0">
                <a:effectLst/>
                <a:latin typeface="TimesNewRomanPSMT"/>
              </a:rPr>
              <a:t> da </a:t>
            </a:r>
            <a:r>
              <a:rPr lang="en-US" sz="1800" dirty="0" err="1">
                <a:effectLst/>
                <a:latin typeface="TimesNewRomanPSMT"/>
              </a:rPr>
              <a:t>segurança</a:t>
            </a:r>
            <a:r>
              <a:rPr lang="en-US" sz="1800" dirty="0">
                <a:effectLst/>
                <a:latin typeface="TimesNewRomanPSMT"/>
              </a:rPr>
              <a:t> </a:t>
            </a:r>
            <a:r>
              <a:rPr lang="en-US" sz="1800" dirty="0" err="1">
                <a:effectLst/>
                <a:latin typeface="TimesNewRomanPSMT"/>
              </a:rPr>
              <a:t>sanitária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effectLst/>
                <a:latin typeface="TimesNewRomanPSMT"/>
              </a:rPr>
              <a:t>Vigilância</a:t>
            </a:r>
            <a:r>
              <a:rPr lang="en-US" sz="1800" dirty="0">
                <a:effectLst/>
                <a:latin typeface="TimesNewRomanPSMT"/>
              </a:rPr>
              <a:t> </a:t>
            </a:r>
            <a:r>
              <a:rPr lang="en-US" sz="1800" dirty="0" err="1">
                <a:effectLst/>
                <a:latin typeface="TimesNewRomanPSMT"/>
              </a:rPr>
              <a:t>em</a:t>
            </a:r>
            <a:r>
              <a:rPr lang="en-US" sz="1800" dirty="0">
                <a:effectLst/>
                <a:latin typeface="TimesNewRomanPSMT"/>
              </a:rPr>
              <a:t> </a:t>
            </a:r>
            <a:r>
              <a:rPr lang="en-US" sz="1800" dirty="0" err="1">
                <a:effectLst/>
                <a:latin typeface="TimesNewRomanPSMT"/>
              </a:rPr>
              <a:t>saúde</a:t>
            </a:r>
            <a:r>
              <a:rPr lang="en-US" sz="1800" dirty="0">
                <a:effectLst/>
                <a:latin typeface="TimesNewRomanPSMT"/>
              </a:rPr>
              <a:t> </a:t>
            </a:r>
            <a:r>
              <a:rPr lang="en-US" sz="1800" dirty="0" err="1">
                <a:effectLst/>
                <a:latin typeface="TimesNewRomanPSMT"/>
              </a:rPr>
              <a:t>como</a:t>
            </a:r>
            <a:r>
              <a:rPr lang="en-US" sz="1800" dirty="0">
                <a:effectLst/>
                <a:latin typeface="TimesNewRomanPSMT"/>
              </a:rPr>
              <a:t> </a:t>
            </a:r>
            <a:r>
              <a:rPr lang="en-US" sz="1800" dirty="0" err="1">
                <a:latin typeface="TimesNewRomanPSMT"/>
              </a:rPr>
              <a:t>p</a:t>
            </a:r>
            <a:r>
              <a:rPr lang="en-US" sz="1800" dirty="0" err="1">
                <a:effectLst/>
                <a:latin typeface="TimesNewRomanPSMT"/>
              </a:rPr>
              <a:t>olítica</a:t>
            </a:r>
            <a:r>
              <a:rPr lang="en-US" sz="1800" dirty="0">
                <a:effectLst/>
                <a:latin typeface="TimesNewRomanPSMT"/>
              </a:rPr>
              <a:t> de </a:t>
            </a:r>
            <a:r>
              <a:rPr lang="en-US" sz="1800" dirty="0" err="1">
                <a:effectLst/>
                <a:latin typeface="TimesNewRomanPSMT"/>
              </a:rPr>
              <a:t>saúde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effectLst/>
                <a:latin typeface="TimesNewRomanPSMT"/>
              </a:rPr>
              <a:t>Classificação</a:t>
            </a:r>
            <a:r>
              <a:rPr lang="en-US" sz="1800" dirty="0">
                <a:effectLst/>
                <a:latin typeface="TimesNewRomanPSMT"/>
              </a:rPr>
              <a:t> das </a:t>
            </a:r>
            <a:r>
              <a:rPr lang="en-US" sz="1800" dirty="0" err="1">
                <a:effectLst/>
                <a:latin typeface="TimesNewRomanPSMT"/>
              </a:rPr>
              <a:t>vigilâncias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effectLst/>
                <a:latin typeface="TimesNewRomanPSMT"/>
              </a:rPr>
              <a:t>Risco</a:t>
            </a:r>
            <a:r>
              <a:rPr lang="en-US" sz="1800" dirty="0">
                <a:effectLst/>
                <a:latin typeface="TimesNewRomanPSMT"/>
              </a:rPr>
              <a:t> </a:t>
            </a:r>
            <a:r>
              <a:rPr lang="en-US" sz="1800" dirty="0" err="1">
                <a:effectLst/>
                <a:latin typeface="TimesNewRomanPSMT"/>
              </a:rPr>
              <a:t>sanitário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effectLst/>
                <a:latin typeface="TimesNewRomanPSMT"/>
              </a:rPr>
              <a:t>Território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effectLst/>
                <a:latin typeface="TimesNewRomanPSMT"/>
              </a:rPr>
              <a:t>População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effectLst/>
                <a:latin typeface="TimesNewRomanPSMT"/>
              </a:rPr>
              <a:t>Doenças</a:t>
            </a:r>
            <a:r>
              <a:rPr lang="en-US" sz="1800" dirty="0">
                <a:effectLst/>
                <a:latin typeface="TimesNewRomanPSMT"/>
              </a:rPr>
              <a:t> e </a:t>
            </a:r>
            <a:r>
              <a:rPr lang="en-US" sz="1800" dirty="0" err="1">
                <a:effectLst/>
                <a:latin typeface="TimesNewRomanPSMT"/>
              </a:rPr>
              <a:t>agravos</a:t>
            </a:r>
            <a:r>
              <a:rPr lang="en-US" sz="1800" dirty="0">
                <a:effectLst/>
                <a:latin typeface="TimesNewRomanPSMT"/>
              </a:rPr>
              <a:t> à </a:t>
            </a:r>
            <a:r>
              <a:rPr lang="en-US" sz="1800" dirty="0" err="1">
                <a:effectLst/>
                <a:latin typeface="TimesNewRomanPSMT"/>
              </a:rPr>
              <a:t>saúde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effectLst/>
                <a:latin typeface="TimesNewRomanPSMT"/>
              </a:rPr>
              <a:t>Promoção</a:t>
            </a:r>
            <a:r>
              <a:rPr lang="en-US" sz="1800" dirty="0">
                <a:effectLst/>
                <a:latin typeface="TimesNewRomanPSMT"/>
              </a:rPr>
              <a:t> da </a:t>
            </a:r>
            <a:r>
              <a:rPr lang="en-US" sz="1800" dirty="0" err="1">
                <a:effectLst/>
                <a:latin typeface="TimesNewRomanPSMT"/>
              </a:rPr>
              <a:t>saúde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latin typeface="TimesNewRomanPSMT"/>
              </a:rPr>
              <a:t>P</a:t>
            </a:r>
            <a:r>
              <a:rPr lang="en-US" sz="1800" dirty="0" err="1">
                <a:effectLst/>
                <a:latin typeface="TimesNewRomanPSMT"/>
              </a:rPr>
              <a:t>revenção</a:t>
            </a:r>
            <a:r>
              <a:rPr lang="en-US" sz="1800" dirty="0">
                <a:effectLst/>
                <a:latin typeface="TimesNewRomanPSMT"/>
              </a:rPr>
              <a:t> de </a:t>
            </a:r>
            <a:r>
              <a:rPr lang="en-US" sz="1800" dirty="0" err="1">
                <a:effectLst/>
                <a:latin typeface="TimesNewRomanPSMT"/>
              </a:rPr>
              <a:t>riscos</a:t>
            </a:r>
            <a:endParaRPr lang="en-US" sz="1800" dirty="0">
              <a:effectLst/>
              <a:latin typeface="TimesNewRomanPSMT"/>
            </a:endParaRPr>
          </a:p>
          <a:p>
            <a:r>
              <a:rPr lang="en-US" sz="1800" dirty="0" err="1">
                <a:effectLst/>
                <a:latin typeface="TimesNewRomanPSMT"/>
              </a:rPr>
              <a:t>Precaução</a:t>
            </a:r>
            <a:r>
              <a:rPr lang="en-US" sz="1800" dirty="0">
                <a:latin typeface="TimesNewRomanPSMT"/>
              </a:rPr>
              <a:t> de </a:t>
            </a:r>
            <a:r>
              <a:rPr lang="en-US" sz="1800" dirty="0" err="1">
                <a:latin typeface="TimesNewRomanPSMT"/>
              </a:rPr>
              <a:t>riscos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1339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4A744B-63B1-0942-8C59-5E9A1F37D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r" eaLnBrk="1" hangingPunct="1">
              <a:defRPr/>
            </a:pPr>
            <a:r>
              <a:rPr lang="pt-BR" altLang="pt-BR" sz="4000" b="1">
                <a:latin typeface="Verdana" pitchFamily="34" charset="0"/>
              </a:rPr>
              <a:t>SAÚDE: direito de todos e dever do Estado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E59F3A1-1BF8-2A4D-80D2-E7325A87E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2400" dirty="0">
                <a:latin typeface="Verdana" pitchFamily="34" charset="0"/>
              </a:rPr>
              <a:t>A Constituição trata especificamente dos deveres do Estado brasileiro no que se refere à promoção, prevenção e recuperação da saúde </a:t>
            </a:r>
            <a:r>
              <a:rPr lang="pt-BR" altLang="pt-BR" sz="1600" dirty="0">
                <a:latin typeface="Verdana" pitchFamily="34" charset="0"/>
              </a:rPr>
              <a:t>(</a:t>
            </a:r>
            <a:r>
              <a:rPr lang="pt-BR" altLang="pt-BR" sz="1600" dirty="0" err="1">
                <a:latin typeface="Verdana" pitchFamily="34" charset="0"/>
              </a:rPr>
              <a:t>Arts</a:t>
            </a:r>
            <a:r>
              <a:rPr lang="pt-BR" altLang="pt-BR" sz="1600" dirty="0">
                <a:latin typeface="Verdana" pitchFamily="34" charset="0"/>
              </a:rPr>
              <a:t>. 196 a 200):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altLang="pt-BR" sz="1800" dirty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altLang="pt-BR" sz="1800" b="1" i="1" dirty="0">
                <a:latin typeface="Verdana" pitchFamily="34" charset="0"/>
              </a:rPr>
              <a:t>CF, Art. 196.</a:t>
            </a:r>
            <a:r>
              <a:rPr lang="pt-BR" altLang="pt-BR" sz="1800" dirty="0">
                <a:latin typeface="Verdan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altLang="pt-BR" sz="1800" dirty="0">
                <a:latin typeface="Verdana" pitchFamily="34" charset="0"/>
              </a:rPr>
              <a:t>	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ja-JP" altLang="pt-BR" sz="1400"/>
              <a:t>“</a:t>
            </a:r>
            <a:r>
              <a:rPr lang="pt-BR" altLang="ja-JP" sz="1600" i="1" dirty="0">
                <a:latin typeface="Verdana" pitchFamily="34" charset="0"/>
              </a:rPr>
              <a:t>A saúde é direito de todos e dever do estado, garantido mediante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altLang="pt-BR" sz="1600" b="1" i="1" dirty="0">
                <a:latin typeface="Verdana" pitchFamily="34" charset="0"/>
              </a:rPr>
              <a:t>políticas sociais e econômicas </a:t>
            </a:r>
            <a:r>
              <a:rPr lang="pt-BR" altLang="pt-BR" sz="1600" i="1" dirty="0">
                <a:latin typeface="Verdana" pitchFamily="34" charset="0"/>
              </a:rPr>
              <a:t>que visem à </a:t>
            </a:r>
            <a:r>
              <a:rPr lang="pt-BR" altLang="pt-BR" sz="1600" b="1" i="1" dirty="0">
                <a:latin typeface="Verdana" pitchFamily="34" charset="0"/>
              </a:rPr>
              <a:t>REDUÇÃO DO RISCO DE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altLang="pt-BR" sz="1600" b="1" i="1" dirty="0">
                <a:latin typeface="Verdana" pitchFamily="34" charset="0"/>
              </a:rPr>
              <a:t>DOENÇA E DE OUTROS AGRAVOS </a:t>
            </a:r>
            <a:r>
              <a:rPr lang="pt-BR" altLang="pt-BR" sz="1600" i="1" dirty="0">
                <a:latin typeface="Verdana" pitchFamily="34" charset="0"/>
              </a:rPr>
              <a:t>e ao acesso universal e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altLang="pt-BR" sz="1600" i="1" dirty="0">
                <a:latin typeface="Verdana" pitchFamily="34" charset="0"/>
              </a:rPr>
              <a:t>igualitário às ações e serviços para a sua promoção, proteção e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altLang="pt-BR" sz="1600" i="1" dirty="0">
                <a:latin typeface="Verdana" pitchFamily="34" charset="0"/>
              </a:rPr>
              <a:t>recuperação.</a:t>
            </a:r>
            <a:r>
              <a:rPr lang="ja-JP" altLang="pt-BR" sz="1600"/>
              <a:t>”</a:t>
            </a:r>
            <a:endParaRPr lang="pt-BR" altLang="ja-JP" sz="1600" dirty="0">
              <a:latin typeface="Verdana" pitchFamily="34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endParaRPr lang="pt-BR" altLang="pt-BR" sz="1800" b="1" i="1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F1ADBAB-4540-D248-AFF0-77564059E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r>
              <a:rPr lang="fr-FR" sz="2400" dirty="0" err="1"/>
              <a:t>Política</a:t>
            </a:r>
            <a:r>
              <a:rPr lang="fr-FR" sz="2400" dirty="0"/>
              <a:t> </a:t>
            </a:r>
            <a:r>
              <a:rPr lang="fr-FR" sz="2400" dirty="0" err="1"/>
              <a:t>pública</a:t>
            </a:r>
            <a:r>
              <a:rPr lang="fr-FR" sz="2400" dirty="0"/>
              <a:t> </a:t>
            </a:r>
            <a:r>
              <a:rPr lang="fr-FR" sz="2400" dirty="0" err="1"/>
              <a:t>é</a:t>
            </a:r>
            <a:r>
              <a:rPr lang="fr-FR" sz="2400" dirty="0"/>
              <a:t> o </a:t>
            </a:r>
            <a:r>
              <a:rPr lang="fr-FR" sz="2400" dirty="0" err="1"/>
              <a:t>conjunto</a:t>
            </a:r>
            <a:r>
              <a:rPr lang="fr-FR" sz="2400" dirty="0"/>
              <a:t> de </a:t>
            </a:r>
            <a:r>
              <a:rPr lang="fr-FR" sz="2400" dirty="0" err="1"/>
              <a:t>atividades</a:t>
            </a:r>
            <a:r>
              <a:rPr lang="fr-FR" sz="2400" dirty="0"/>
              <a:t> </a:t>
            </a:r>
            <a:r>
              <a:rPr lang="fr-FR" sz="2400" dirty="0" err="1"/>
              <a:t>governamentais</a:t>
            </a:r>
            <a:r>
              <a:rPr lang="fr-FR" sz="2400" dirty="0"/>
              <a:t> (do </a:t>
            </a:r>
            <a:r>
              <a:rPr lang="fr-FR" sz="2400" dirty="0" err="1"/>
              <a:t>Estado</a:t>
            </a:r>
            <a:r>
              <a:rPr lang="fr-FR" sz="2400" dirty="0"/>
              <a:t>) que </a:t>
            </a:r>
            <a:r>
              <a:rPr lang="fr-FR" sz="2400" dirty="0" err="1"/>
              <a:t>são</a:t>
            </a:r>
            <a:r>
              <a:rPr lang="fr-FR" sz="2400" dirty="0"/>
              <a:t> </a:t>
            </a:r>
            <a:r>
              <a:rPr lang="fr-FR" sz="2400" dirty="0" err="1"/>
              <a:t>organizadas</a:t>
            </a:r>
            <a:r>
              <a:rPr lang="fr-FR" sz="2400" dirty="0"/>
              <a:t> para </a:t>
            </a:r>
            <a:r>
              <a:rPr lang="fr-FR" sz="2400" dirty="0" err="1"/>
              <a:t>influenciar</a:t>
            </a:r>
            <a:r>
              <a:rPr lang="fr-FR" sz="2400" dirty="0"/>
              <a:t> (</a:t>
            </a:r>
            <a:r>
              <a:rPr lang="fr-FR" sz="2400" dirty="0" err="1"/>
              <a:t>positivamente</a:t>
            </a:r>
            <a:r>
              <a:rPr lang="fr-FR" sz="2400" dirty="0"/>
              <a:t>) a vida dos </a:t>
            </a:r>
            <a:r>
              <a:rPr lang="fr-FR" sz="2400" dirty="0" err="1"/>
              <a:t>cidadãos</a:t>
            </a:r>
            <a:r>
              <a:rPr lang="fr-FR" sz="2400" dirty="0"/>
              <a:t> e da </a:t>
            </a:r>
            <a:r>
              <a:rPr lang="fr-FR" sz="2400" dirty="0" err="1"/>
              <a:t>sociedade</a:t>
            </a:r>
            <a:r>
              <a:rPr lang="fr-FR" sz="2400" dirty="0"/>
              <a:t>.</a:t>
            </a:r>
          </a:p>
          <a:p>
            <a:r>
              <a:rPr lang="fr-FR" sz="2400" dirty="0" err="1"/>
              <a:t>Política</a:t>
            </a:r>
            <a:r>
              <a:rPr lang="fr-FR" sz="2400" dirty="0"/>
              <a:t> </a:t>
            </a:r>
            <a:r>
              <a:rPr lang="fr-FR" sz="2400" dirty="0" err="1"/>
              <a:t>pública</a:t>
            </a:r>
            <a:r>
              <a:rPr lang="fr-FR" sz="2400" dirty="0"/>
              <a:t> </a:t>
            </a:r>
            <a:r>
              <a:rPr lang="fr-FR" sz="2400" dirty="0" err="1"/>
              <a:t>pode</a:t>
            </a:r>
            <a:r>
              <a:rPr lang="fr-FR" sz="2400" dirty="0"/>
              <a:t> </a:t>
            </a:r>
            <a:r>
              <a:rPr lang="fr-FR" sz="2400" dirty="0" err="1"/>
              <a:t>ser</a:t>
            </a:r>
            <a:r>
              <a:rPr lang="fr-FR" sz="2400" dirty="0"/>
              <a:t> </a:t>
            </a:r>
            <a:r>
              <a:rPr lang="fr-FR" sz="2400" dirty="0" err="1"/>
              <a:t>concebida</a:t>
            </a:r>
            <a:r>
              <a:rPr lang="fr-FR" sz="2400" dirty="0"/>
              <a:t> </a:t>
            </a:r>
            <a:r>
              <a:rPr lang="fr-FR" sz="2400" dirty="0" err="1"/>
              <a:t>como</a:t>
            </a:r>
            <a:r>
              <a:rPr lang="fr-FR" sz="2400" dirty="0"/>
              <a:t> as </a:t>
            </a:r>
            <a:r>
              <a:rPr lang="fr-FR" sz="2400" dirty="0" err="1"/>
              <a:t>açòes</a:t>
            </a:r>
            <a:r>
              <a:rPr lang="fr-FR" sz="2400" dirty="0"/>
              <a:t> que o </a:t>
            </a:r>
            <a:r>
              <a:rPr lang="fr-FR" sz="2400" dirty="0" err="1"/>
              <a:t>governo</a:t>
            </a:r>
            <a:r>
              <a:rPr lang="fr-FR" sz="2400" dirty="0"/>
              <a:t> </a:t>
            </a:r>
            <a:r>
              <a:rPr lang="fr-FR" sz="2400" dirty="0" err="1"/>
              <a:t>escolhe</a:t>
            </a:r>
            <a:r>
              <a:rPr lang="fr-FR" sz="2400" dirty="0"/>
              <a:t> </a:t>
            </a:r>
            <a:r>
              <a:rPr lang="fr-FR" sz="2400" dirty="0" err="1"/>
              <a:t>fazer</a:t>
            </a:r>
            <a:r>
              <a:rPr lang="fr-FR" sz="2400" dirty="0"/>
              <a:t> ou </a:t>
            </a:r>
            <a:r>
              <a:rPr lang="fr-FR" sz="2400" dirty="0" err="1"/>
              <a:t>não</a:t>
            </a:r>
            <a:r>
              <a:rPr lang="fr-FR" sz="2400" dirty="0"/>
              <a:t>. </a:t>
            </a:r>
          </a:p>
          <a:p>
            <a:r>
              <a:rPr lang="fr-FR" sz="2400" dirty="0" err="1"/>
              <a:t>Constitui</a:t>
            </a:r>
            <a:r>
              <a:rPr lang="fr-FR" sz="2400" dirty="0"/>
              <a:t>-se de um </a:t>
            </a:r>
            <a:r>
              <a:rPr lang="fr-FR" sz="2400" dirty="0" err="1"/>
              <a:t>conjunto</a:t>
            </a:r>
            <a:r>
              <a:rPr lang="fr-FR" sz="2400" dirty="0"/>
              <a:t> de </a:t>
            </a:r>
            <a:r>
              <a:rPr lang="fr-FR" sz="2400" dirty="0" err="1"/>
              <a:t>iniciativas</a:t>
            </a:r>
            <a:r>
              <a:rPr lang="fr-FR" sz="2400" dirty="0"/>
              <a:t> </a:t>
            </a:r>
            <a:r>
              <a:rPr lang="fr-FR" sz="2400" dirty="0" err="1"/>
              <a:t>sucessivas</a:t>
            </a:r>
            <a:r>
              <a:rPr lang="fr-FR" sz="2400" dirty="0"/>
              <a:t> e </a:t>
            </a:r>
            <a:r>
              <a:rPr lang="fr-FR" sz="2400" dirty="0" err="1"/>
              <a:t>encadeadas</a:t>
            </a:r>
            <a:r>
              <a:rPr lang="fr-FR" sz="2400" dirty="0"/>
              <a:t>: </a:t>
            </a:r>
            <a:r>
              <a:rPr lang="fr-FR" sz="2400" dirty="0" err="1"/>
              <a:t>decisões</a:t>
            </a:r>
            <a:r>
              <a:rPr lang="fr-FR" sz="2400" dirty="0"/>
              <a:t> e </a:t>
            </a:r>
            <a:r>
              <a:rPr lang="fr-FR" sz="2400" dirty="0" err="1"/>
              <a:t>ações</a:t>
            </a:r>
            <a:r>
              <a:rPr lang="fr-FR" sz="2400" dirty="0"/>
              <a:t> do </a:t>
            </a:r>
            <a:r>
              <a:rPr lang="fr-FR" sz="2400" dirty="0" err="1"/>
              <a:t>regime</a:t>
            </a:r>
            <a:r>
              <a:rPr lang="fr-FR" sz="2400" dirty="0"/>
              <a:t> </a:t>
            </a:r>
            <a:r>
              <a:rPr lang="fr-FR" sz="2400" dirty="0" err="1"/>
              <a:t>político</a:t>
            </a:r>
            <a:r>
              <a:rPr lang="fr-FR" sz="2400" dirty="0"/>
              <a:t> para lidar com </a:t>
            </a:r>
            <a:r>
              <a:rPr lang="fr-FR" sz="2400" dirty="0" err="1"/>
              <a:t>problemas</a:t>
            </a:r>
            <a:r>
              <a:rPr lang="fr-FR" sz="2400" dirty="0"/>
              <a:t> </a:t>
            </a:r>
            <a:r>
              <a:rPr lang="fr-FR" sz="2400" dirty="0" err="1"/>
              <a:t>sociais</a:t>
            </a:r>
            <a:r>
              <a:rPr lang="fr-FR" sz="2400" dirty="0"/>
              <a:t>. </a:t>
            </a:r>
          </a:p>
          <a:p>
            <a:r>
              <a:rPr lang="fr-FR" sz="2400" dirty="0" err="1"/>
              <a:t>Visam</a:t>
            </a:r>
            <a:r>
              <a:rPr lang="fr-FR" sz="2400" dirty="0"/>
              <a:t> a </a:t>
            </a:r>
            <a:r>
              <a:rPr lang="fr-FR" sz="2400" dirty="0" err="1"/>
              <a:t>solução</a:t>
            </a:r>
            <a:r>
              <a:rPr lang="fr-FR" sz="2400" dirty="0"/>
              <a:t> de </a:t>
            </a:r>
            <a:r>
              <a:rPr lang="fr-FR" sz="2400" dirty="0" err="1"/>
              <a:t>problemas</a:t>
            </a:r>
            <a:r>
              <a:rPr lang="fr-FR" sz="2400" dirty="0"/>
              <a:t> </a:t>
            </a:r>
            <a:r>
              <a:rPr lang="fr-FR" sz="2400" dirty="0" err="1"/>
              <a:t>sociais</a:t>
            </a:r>
            <a:r>
              <a:rPr lang="fr-FR" sz="2400" dirty="0"/>
              <a:t> ou </a:t>
            </a:r>
            <a:r>
              <a:rPr lang="fr-FR" sz="2400" dirty="0" err="1"/>
              <a:t>meios</a:t>
            </a:r>
            <a:r>
              <a:rPr lang="fr-FR" sz="2400" dirty="0"/>
              <a:t> de </a:t>
            </a:r>
            <a:r>
              <a:rPr lang="fr-FR" sz="2400" dirty="0" err="1"/>
              <a:t>amenizar</a:t>
            </a:r>
            <a:r>
              <a:rPr lang="fr-FR" sz="2400" dirty="0"/>
              <a:t> os </a:t>
            </a:r>
            <a:r>
              <a:rPr lang="fr-FR" sz="2400" dirty="0" err="1"/>
              <a:t>riscos</a:t>
            </a:r>
            <a:r>
              <a:rPr lang="fr-FR" sz="2400" dirty="0"/>
              <a:t> da vida e </a:t>
            </a:r>
            <a:r>
              <a:rPr lang="fr-FR" sz="2400" dirty="0" err="1"/>
              <a:t>sociais</a:t>
            </a:r>
            <a:r>
              <a:rPr lang="fr-FR" sz="2400" dirty="0"/>
              <a:t> a </a:t>
            </a:r>
            <a:r>
              <a:rPr lang="fr-FR" sz="2400" dirty="0" err="1"/>
              <a:t>níveis</a:t>
            </a:r>
            <a:r>
              <a:rPr lang="fr-FR" sz="2400" dirty="0"/>
              <a:t> </a:t>
            </a:r>
            <a:r>
              <a:rPr lang="fr-FR" sz="2400" dirty="0" err="1"/>
              <a:t>adequados</a:t>
            </a:r>
            <a:r>
              <a:rPr lang="fr-FR" sz="2400" dirty="0"/>
              <a:t> para a </a:t>
            </a:r>
            <a:r>
              <a:rPr lang="fr-FR" sz="2400" dirty="0" err="1"/>
              <a:t>existência</a:t>
            </a:r>
            <a:r>
              <a:rPr lang="fr-FR" sz="2400" dirty="0"/>
              <a:t> </a:t>
            </a:r>
            <a:r>
              <a:rPr lang="fr-FR" sz="2400" dirty="0" err="1"/>
              <a:t>humana</a:t>
            </a:r>
            <a:r>
              <a:rPr lang="fr-FR" sz="2400" dirty="0"/>
              <a:t>. </a:t>
            </a:r>
          </a:p>
          <a:p>
            <a:endParaRPr lang="fr-FR" sz="2400" dirty="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CBD53E2-698C-5A46-91E4-092F130DB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 eaLnBrk="1" hangingPunct="1">
              <a:defRPr/>
            </a:pPr>
            <a:r>
              <a:rPr lang="pt-BR" altLang="pt-BR" sz="4000" b="1" dirty="0">
                <a:latin typeface="Verdana" pitchFamily="34" charset="0"/>
              </a:rPr>
              <a:t>Políticas públicas e vigilância em saúde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F1ADBAB-4540-D248-AFF0-77564059E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r>
              <a:rPr lang="fr-FR" sz="2400" dirty="0" err="1"/>
              <a:t>Programas</a:t>
            </a:r>
            <a:r>
              <a:rPr lang="fr-FR" sz="2400" dirty="0"/>
              <a:t> de </a:t>
            </a:r>
            <a:r>
              <a:rPr lang="fr-FR" sz="2400" dirty="0" err="1"/>
              <a:t>ação</a:t>
            </a:r>
            <a:r>
              <a:rPr lang="fr-FR" sz="2400" dirty="0"/>
              <a:t> do </a:t>
            </a:r>
            <a:r>
              <a:rPr lang="fr-FR" sz="2400" dirty="0" err="1"/>
              <a:t>governo</a:t>
            </a:r>
            <a:r>
              <a:rPr lang="fr-FR" sz="2400" dirty="0"/>
              <a:t> para </a:t>
            </a:r>
            <a:r>
              <a:rPr lang="fr-FR" sz="2400" dirty="0" err="1"/>
              <a:t>coordenar</a:t>
            </a:r>
            <a:r>
              <a:rPr lang="fr-FR" sz="2400" dirty="0"/>
              <a:t> os </a:t>
            </a:r>
            <a:r>
              <a:rPr lang="fr-FR" sz="2400" dirty="0" err="1"/>
              <a:t>meios</a:t>
            </a:r>
            <a:r>
              <a:rPr lang="fr-FR" sz="2400" dirty="0"/>
              <a:t> </a:t>
            </a:r>
            <a:r>
              <a:rPr lang="fr-FR" sz="2400" dirty="0" err="1"/>
              <a:t>disponíveis</a:t>
            </a:r>
            <a:r>
              <a:rPr lang="fr-FR" sz="2400" dirty="0"/>
              <a:t> nos </a:t>
            </a:r>
            <a:r>
              <a:rPr lang="fr-FR" sz="2400" dirty="0" err="1"/>
              <a:t>âmbitos</a:t>
            </a:r>
            <a:r>
              <a:rPr lang="fr-FR" sz="2400" dirty="0"/>
              <a:t> </a:t>
            </a:r>
            <a:r>
              <a:rPr lang="fr-FR" sz="2400" dirty="0" err="1"/>
              <a:t>público</a:t>
            </a:r>
            <a:r>
              <a:rPr lang="fr-FR" sz="2400" dirty="0"/>
              <a:t> e </a:t>
            </a:r>
            <a:r>
              <a:rPr lang="fr-FR" sz="2400" dirty="0" err="1"/>
              <a:t>privado</a:t>
            </a:r>
            <a:r>
              <a:rPr lang="fr-FR" sz="2400" dirty="0"/>
              <a:t>, </a:t>
            </a:r>
            <a:r>
              <a:rPr lang="fr-FR" sz="2400" dirty="0" err="1"/>
              <a:t>visando</a:t>
            </a:r>
            <a:r>
              <a:rPr lang="fr-FR" sz="2400" dirty="0"/>
              <a:t> </a:t>
            </a:r>
            <a:r>
              <a:rPr lang="fr-FR" sz="2400" dirty="0" err="1"/>
              <a:t>orientá</a:t>
            </a:r>
            <a:r>
              <a:rPr lang="fr-FR" sz="2400" dirty="0"/>
              <a:t>-los a </a:t>
            </a:r>
            <a:r>
              <a:rPr lang="fr-FR" sz="2400" dirty="0" err="1"/>
              <a:t>objetivos</a:t>
            </a:r>
            <a:r>
              <a:rPr lang="fr-FR" sz="2400" dirty="0"/>
              <a:t> </a:t>
            </a:r>
            <a:r>
              <a:rPr lang="fr-FR" sz="2400" dirty="0" err="1"/>
              <a:t>socialmente</a:t>
            </a:r>
            <a:r>
              <a:rPr lang="fr-FR" sz="2400" dirty="0"/>
              <a:t> pertinentes e </a:t>
            </a:r>
            <a:r>
              <a:rPr lang="fr-FR" sz="2400" dirty="0" err="1"/>
              <a:t>politicamente</a:t>
            </a:r>
            <a:r>
              <a:rPr lang="fr-FR" sz="2400" dirty="0"/>
              <a:t> </a:t>
            </a:r>
            <a:r>
              <a:rPr lang="fr-FR" sz="2400" dirty="0" err="1"/>
              <a:t>determinados</a:t>
            </a:r>
            <a:r>
              <a:rPr lang="fr-FR" sz="2400" dirty="0"/>
              <a:t>. </a:t>
            </a:r>
          </a:p>
          <a:p>
            <a:r>
              <a:rPr lang="fr-FR" sz="2400" dirty="0"/>
              <a:t>As </a:t>
            </a:r>
            <a:r>
              <a:rPr lang="fr-FR" sz="2400" dirty="0" err="1"/>
              <a:t>políticas</a:t>
            </a:r>
            <a:r>
              <a:rPr lang="fr-FR" sz="2400" dirty="0"/>
              <a:t> </a:t>
            </a:r>
            <a:r>
              <a:rPr lang="fr-FR" sz="2400" dirty="0" err="1"/>
              <a:t>públicas</a:t>
            </a:r>
            <a:r>
              <a:rPr lang="fr-FR" sz="2400" dirty="0"/>
              <a:t> </a:t>
            </a:r>
            <a:r>
              <a:rPr lang="fr-FR" sz="2400" dirty="0" err="1"/>
              <a:t>são</a:t>
            </a:r>
            <a:r>
              <a:rPr lang="fr-FR" sz="2400" dirty="0"/>
              <a:t> </a:t>
            </a:r>
            <a:r>
              <a:rPr lang="fr-FR" sz="2400" dirty="0" err="1"/>
              <a:t>objetivos</a:t>
            </a:r>
            <a:r>
              <a:rPr lang="fr-FR" sz="2400" dirty="0"/>
              <a:t> </a:t>
            </a:r>
            <a:r>
              <a:rPr lang="fr-FR" sz="2400" dirty="0" err="1"/>
              <a:t>coletivos</a:t>
            </a:r>
            <a:r>
              <a:rPr lang="fr-FR" sz="2400" dirty="0"/>
              <a:t> conscientes, e </a:t>
            </a:r>
            <a:r>
              <a:rPr lang="fr-FR" sz="2400" dirty="0" err="1"/>
              <a:t>como</a:t>
            </a:r>
            <a:r>
              <a:rPr lang="fr-FR" sz="2400" dirty="0"/>
              <a:t> tais, </a:t>
            </a:r>
            <a:r>
              <a:rPr lang="fr-FR" sz="2400" dirty="0" err="1"/>
              <a:t>refletem</a:t>
            </a:r>
            <a:r>
              <a:rPr lang="fr-FR" sz="2400" dirty="0"/>
              <a:t> a </a:t>
            </a:r>
            <a:r>
              <a:rPr lang="fr-FR" sz="2400" dirty="0" err="1"/>
              <a:t>emissão</a:t>
            </a:r>
            <a:r>
              <a:rPr lang="fr-FR" sz="2400" dirty="0"/>
              <a:t> </a:t>
            </a:r>
            <a:r>
              <a:rPr lang="fr-FR" sz="2400" dirty="0" err="1"/>
              <a:t>pública</a:t>
            </a:r>
            <a:r>
              <a:rPr lang="fr-FR" sz="2400" dirty="0"/>
              <a:t> de um </a:t>
            </a:r>
            <a:r>
              <a:rPr lang="fr-FR" sz="2400" dirty="0" err="1"/>
              <a:t>sentido</a:t>
            </a:r>
            <a:r>
              <a:rPr lang="fr-FR" sz="2400" dirty="0"/>
              <a:t> para a </a:t>
            </a:r>
            <a:r>
              <a:rPr lang="fr-FR" sz="2400" dirty="0" err="1"/>
              <a:t>sociedade</a:t>
            </a:r>
            <a:r>
              <a:rPr lang="fr-FR" sz="2400" dirty="0"/>
              <a:t>. </a:t>
            </a:r>
          </a:p>
          <a:p>
            <a:r>
              <a:rPr lang="fr-FR" sz="2400" dirty="0" err="1"/>
              <a:t>Podem</a:t>
            </a:r>
            <a:r>
              <a:rPr lang="fr-FR" sz="2400" dirty="0"/>
              <a:t> </a:t>
            </a:r>
            <a:r>
              <a:rPr lang="fr-FR" sz="2400" dirty="0" err="1"/>
              <a:t>ser</a:t>
            </a:r>
            <a:r>
              <a:rPr lang="fr-FR" sz="2400" dirty="0"/>
              <a:t> </a:t>
            </a:r>
            <a:r>
              <a:rPr lang="fr-FR" sz="2400" dirty="0" err="1"/>
              <a:t>desenvolvidas</a:t>
            </a:r>
            <a:r>
              <a:rPr lang="fr-FR" sz="2400" dirty="0"/>
              <a:t> pelo </a:t>
            </a:r>
            <a:r>
              <a:rPr lang="fr-FR" sz="2400" dirty="0" err="1"/>
              <a:t>Estado</a:t>
            </a:r>
            <a:r>
              <a:rPr lang="fr-FR" sz="2400" dirty="0"/>
              <a:t> ou </a:t>
            </a:r>
            <a:r>
              <a:rPr lang="fr-FR" sz="2400" dirty="0" err="1"/>
              <a:t>em</a:t>
            </a:r>
            <a:r>
              <a:rPr lang="fr-FR" sz="2400" dirty="0"/>
              <a:t> </a:t>
            </a:r>
            <a:r>
              <a:rPr lang="fr-FR" sz="2400" dirty="0" err="1"/>
              <a:t>parceria</a:t>
            </a:r>
            <a:r>
              <a:rPr lang="fr-FR" sz="2400" dirty="0"/>
              <a:t> com o </a:t>
            </a:r>
            <a:r>
              <a:rPr lang="fr-FR" sz="2400" dirty="0" err="1"/>
              <a:t>setor</a:t>
            </a:r>
            <a:r>
              <a:rPr lang="fr-FR" sz="2400" dirty="0"/>
              <a:t> </a:t>
            </a:r>
            <a:r>
              <a:rPr lang="fr-FR" sz="2400" dirty="0" err="1"/>
              <a:t>privado</a:t>
            </a:r>
            <a:r>
              <a:rPr lang="fr-FR" sz="2400" dirty="0"/>
              <a:t>, </a:t>
            </a:r>
            <a:r>
              <a:rPr lang="fr-FR" sz="2400" dirty="0" err="1"/>
              <a:t>lucrativo</a:t>
            </a:r>
            <a:r>
              <a:rPr lang="fr-FR" sz="2400" dirty="0"/>
              <a:t> ou </a:t>
            </a:r>
            <a:r>
              <a:rPr lang="fr-FR" sz="2400" dirty="0" err="1"/>
              <a:t>filantrópico</a:t>
            </a:r>
            <a:endParaRPr lang="fr-FR" sz="2400" dirty="0"/>
          </a:p>
          <a:p>
            <a:endParaRPr lang="fr-FR" sz="2400" dirty="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CBD53E2-698C-5A46-91E4-092F130DB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 eaLnBrk="1" hangingPunct="1">
              <a:defRPr/>
            </a:pPr>
            <a:r>
              <a:rPr lang="pt-BR" altLang="pt-BR" sz="4000" b="1" dirty="0">
                <a:latin typeface="Verdana" pitchFamily="34" charset="0"/>
              </a:rPr>
              <a:t>Políticas públicas e vigilância em saúde</a:t>
            </a:r>
          </a:p>
        </p:txBody>
      </p:sp>
    </p:spTree>
    <p:extLst>
      <p:ext uri="{BB962C8B-B14F-4D97-AF65-F5344CB8AC3E}">
        <p14:creationId xmlns:p14="http://schemas.microsoft.com/office/powerpoint/2010/main" val="1994999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F1ADBAB-4540-D248-AFF0-77564059E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r>
              <a:rPr lang="fr-FR" sz="2400" dirty="0" err="1"/>
              <a:t>Tradicionalmente</a:t>
            </a:r>
            <a:r>
              <a:rPr lang="fr-FR" sz="2400" dirty="0"/>
              <a:t> as </a:t>
            </a:r>
            <a:r>
              <a:rPr lang="fr-FR" sz="2400" dirty="0" err="1"/>
              <a:t>políticas</a:t>
            </a:r>
            <a:r>
              <a:rPr lang="fr-FR" sz="2400" dirty="0"/>
              <a:t> </a:t>
            </a:r>
            <a:r>
              <a:rPr lang="fr-FR" sz="2400" dirty="0" err="1"/>
              <a:t>públicas</a:t>
            </a:r>
            <a:r>
              <a:rPr lang="fr-FR" sz="2400" dirty="0"/>
              <a:t> </a:t>
            </a:r>
            <a:r>
              <a:rPr lang="fr-FR" sz="2400" dirty="0" err="1"/>
              <a:t>são</a:t>
            </a:r>
            <a:r>
              <a:rPr lang="fr-FR" sz="2400" dirty="0"/>
              <a:t> </a:t>
            </a:r>
            <a:r>
              <a:rPr lang="fr-FR" sz="2400" dirty="0" err="1"/>
              <a:t>formuladas</a:t>
            </a:r>
            <a:r>
              <a:rPr lang="fr-FR" sz="2400" dirty="0"/>
              <a:t> e </a:t>
            </a:r>
            <a:r>
              <a:rPr lang="fr-FR" sz="2400" dirty="0" err="1"/>
              <a:t>executadas</a:t>
            </a:r>
            <a:r>
              <a:rPr lang="fr-FR" sz="2400" dirty="0"/>
              <a:t> com base </a:t>
            </a:r>
            <a:r>
              <a:rPr lang="fr-FR" sz="2400" dirty="0" err="1"/>
              <a:t>em</a:t>
            </a:r>
            <a:r>
              <a:rPr lang="fr-FR" sz="2400" dirty="0"/>
              <a:t> </a:t>
            </a:r>
            <a:r>
              <a:rPr lang="fr-FR" sz="2400" dirty="0" err="1"/>
              <a:t>quatro</a:t>
            </a:r>
            <a:r>
              <a:rPr lang="fr-FR" sz="2400" dirty="0"/>
              <a:t> </a:t>
            </a:r>
            <a:r>
              <a:rPr lang="fr-FR" sz="2400" dirty="0" err="1"/>
              <a:t>elementos</a:t>
            </a:r>
            <a:r>
              <a:rPr lang="fr-FR" sz="2400" dirty="0"/>
              <a:t> chave: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/>
              <a:t>1. </a:t>
            </a:r>
            <a:r>
              <a:rPr lang="fr-FR" sz="2400" dirty="0" err="1"/>
              <a:t>Participação</a:t>
            </a:r>
            <a:r>
              <a:rPr lang="fr-FR" sz="2400" dirty="0"/>
              <a:t> do </a:t>
            </a:r>
            <a:r>
              <a:rPr lang="fr-FR" sz="2400" dirty="0" err="1"/>
              <a:t>Estado</a:t>
            </a:r>
            <a:r>
              <a:rPr lang="fr-FR" sz="2400" dirty="0"/>
              <a:t> (</a:t>
            </a:r>
            <a:r>
              <a:rPr lang="fr-FR" sz="2400" dirty="0" err="1"/>
              <a:t>políticas</a:t>
            </a:r>
            <a:r>
              <a:rPr lang="fr-FR" sz="2400" dirty="0"/>
              <a:t> de </a:t>
            </a:r>
            <a:r>
              <a:rPr lang="fr-FR" sz="2400" dirty="0" err="1"/>
              <a:t>Estado</a:t>
            </a:r>
            <a:r>
              <a:rPr lang="fr-FR" sz="2400" dirty="0"/>
              <a:t> x </a:t>
            </a:r>
            <a:r>
              <a:rPr lang="fr-FR" sz="2400" dirty="0" err="1"/>
              <a:t>Políticas</a:t>
            </a:r>
            <a:r>
              <a:rPr lang="fr-FR" sz="2400" dirty="0"/>
              <a:t> de </a:t>
            </a:r>
            <a:r>
              <a:rPr lang="fr-FR" sz="2400" dirty="0" err="1"/>
              <a:t>Governo</a:t>
            </a:r>
            <a:r>
              <a:rPr lang="fr-FR" sz="2400" dirty="0"/>
              <a:t>)</a:t>
            </a:r>
          </a:p>
          <a:p>
            <a:pPr marL="0" indent="0">
              <a:buNone/>
            </a:pPr>
            <a:r>
              <a:rPr lang="fr-FR" sz="2400" dirty="0"/>
              <a:t>2. </a:t>
            </a:r>
            <a:r>
              <a:rPr lang="fr-FR" sz="2400" dirty="0" err="1"/>
              <a:t>Diagnóstico</a:t>
            </a:r>
            <a:r>
              <a:rPr lang="fr-FR" sz="2400" dirty="0"/>
              <a:t> de um </a:t>
            </a:r>
            <a:r>
              <a:rPr lang="fr-FR" sz="2400" dirty="0" err="1"/>
              <a:t>problema</a:t>
            </a:r>
            <a:r>
              <a:rPr lang="fr-FR" sz="2400" dirty="0"/>
              <a:t> ou </a:t>
            </a:r>
            <a:r>
              <a:rPr lang="fr-FR" sz="2400" dirty="0" err="1"/>
              <a:t>projeto</a:t>
            </a:r>
            <a:r>
              <a:rPr lang="fr-FR" sz="2400" dirty="0"/>
              <a:t> a </a:t>
            </a:r>
            <a:r>
              <a:rPr lang="fr-FR" sz="2400" dirty="0" err="1"/>
              <a:t>ser</a:t>
            </a:r>
            <a:r>
              <a:rPr lang="fr-FR" sz="2400" dirty="0"/>
              <a:t> </a:t>
            </a:r>
            <a:r>
              <a:rPr lang="fr-FR" sz="2400" dirty="0" err="1"/>
              <a:t>desenvolvido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3. </a:t>
            </a:r>
            <a:r>
              <a:rPr lang="fr-FR" sz="2400" dirty="0" err="1"/>
              <a:t>Definição</a:t>
            </a:r>
            <a:r>
              <a:rPr lang="fr-FR" sz="2400" dirty="0"/>
              <a:t> de </a:t>
            </a:r>
            <a:r>
              <a:rPr lang="fr-FR" sz="2400" dirty="0" err="1"/>
              <a:t>objetivos</a:t>
            </a:r>
            <a:r>
              <a:rPr lang="fr-FR" sz="2400" dirty="0"/>
              <a:t> </a:t>
            </a:r>
            <a:r>
              <a:rPr lang="fr-FR" sz="2400" dirty="0" err="1"/>
              <a:t>claros</a:t>
            </a:r>
            <a:r>
              <a:rPr lang="fr-FR" sz="2400" dirty="0"/>
              <a:t> e </a:t>
            </a:r>
            <a:r>
              <a:rPr lang="fr-FR" sz="2400" dirty="0" err="1"/>
              <a:t>precisos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4. </a:t>
            </a:r>
            <a:r>
              <a:rPr lang="fr-FR" sz="2400" dirty="0" err="1"/>
              <a:t>Definição</a:t>
            </a:r>
            <a:r>
              <a:rPr lang="fr-FR" sz="2400" dirty="0"/>
              <a:t> de um plano de </a:t>
            </a:r>
            <a:r>
              <a:rPr lang="fr-FR" sz="2400" dirty="0" err="1"/>
              <a:t>ação</a:t>
            </a:r>
            <a:r>
              <a:rPr lang="fr-FR" sz="2400" dirty="0"/>
              <a:t>, com </a:t>
            </a:r>
            <a:r>
              <a:rPr lang="fr-FR" sz="2400" dirty="0" err="1"/>
              <a:t>responsabilidades</a:t>
            </a:r>
            <a:r>
              <a:rPr lang="fr-FR" sz="2400" dirty="0"/>
              <a:t> e </a:t>
            </a:r>
            <a:r>
              <a:rPr lang="fr-FR" sz="2400" dirty="0" err="1"/>
              <a:t>prazos</a:t>
            </a:r>
            <a:endParaRPr lang="fr-FR" sz="2400" dirty="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CBD53E2-698C-5A46-91E4-092F130DB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 eaLnBrk="1" hangingPunct="1">
              <a:defRPr/>
            </a:pPr>
            <a:r>
              <a:rPr lang="pt-BR" altLang="pt-BR" sz="4000" b="1" dirty="0">
                <a:latin typeface="Verdana" pitchFamily="34" charset="0"/>
              </a:rPr>
              <a:t>Políticas públicas e vigilância em saúde</a:t>
            </a:r>
          </a:p>
        </p:txBody>
      </p:sp>
    </p:spTree>
    <p:extLst>
      <p:ext uri="{BB962C8B-B14F-4D97-AF65-F5344CB8AC3E}">
        <p14:creationId xmlns:p14="http://schemas.microsoft.com/office/powerpoint/2010/main" val="2979050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F1ADBAB-4540-D248-AFF0-77564059E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fr-FR" sz="2400" b="1" u="sng" dirty="0" err="1"/>
              <a:t>Ciclo</a:t>
            </a:r>
            <a:r>
              <a:rPr lang="fr-FR" sz="2400" b="1" u="sng" dirty="0"/>
              <a:t> </a:t>
            </a:r>
            <a:r>
              <a:rPr lang="fr-FR" sz="2400" b="1" u="sng" dirty="0" err="1"/>
              <a:t>das</a:t>
            </a:r>
            <a:r>
              <a:rPr lang="fr-FR" sz="2400" b="1" u="sng" dirty="0"/>
              <a:t> </a:t>
            </a:r>
            <a:r>
              <a:rPr lang="fr-FR" sz="2400" b="1" u="sng" dirty="0" err="1"/>
              <a:t>políticas</a:t>
            </a:r>
            <a:r>
              <a:rPr lang="fr-FR" sz="2400" b="1" u="sng" dirty="0"/>
              <a:t> </a:t>
            </a:r>
            <a:r>
              <a:rPr lang="fr-FR" sz="2400" b="1" u="sng" dirty="0" err="1"/>
              <a:t>públicas</a:t>
            </a:r>
            <a:endParaRPr lang="fr-FR" sz="2400" b="1" u="sng" dirty="0"/>
          </a:p>
          <a:p>
            <a:endParaRPr lang="fr-FR" sz="2400" dirty="0"/>
          </a:p>
          <a:p>
            <a:pPr marL="0" indent="0" algn="ctr">
              <a:buNone/>
            </a:pPr>
            <a:r>
              <a:rPr lang="fr-FR" sz="2400" dirty="0" err="1"/>
              <a:t>Identificação</a:t>
            </a:r>
            <a:r>
              <a:rPr lang="fr-FR" sz="2400" dirty="0"/>
              <a:t> do </a:t>
            </a:r>
            <a:r>
              <a:rPr lang="fr-FR" sz="2400" dirty="0" err="1"/>
              <a:t>problema</a:t>
            </a:r>
            <a:r>
              <a:rPr lang="fr-FR" sz="2400" dirty="0"/>
              <a:t> ou </a:t>
            </a:r>
            <a:r>
              <a:rPr lang="fr-FR" sz="2400" dirty="0" err="1"/>
              <a:t>projeto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dirty="0" err="1"/>
              <a:t>Planejamento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dirty="0" err="1"/>
              <a:t>Definição</a:t>
            </a:r>
            <a:r>
              <a:rPr lang="fr-FR" sz="2400" dirty="0"/>
              <a:t> do plano de </a:t>
            </a:r>
            <a:r>
              <a:rPr lang="fr-FR" sz="2400" dirty="0" err="1"/>
              <a:t>ação</a:t>
            </a:r>
            <a:r>
              <a:rPr lang="fr-FR" sz="2400" dirty="0"/>
              <a:t> (da </a:t>
            </a:r>
            <a:r>
              <a:rPr lang="fr-FR" sz="2400" dirty="0" err="1"/>
              <a:t>política</a:t>
            </a:r>
            <a:r>
              <a:rPr lang="fr-FR" sz="2400" dirty="0"/>
              <a:t>)</a:t>
            </a:r>
          </a:p>
          <a:p>
            <a:pPr marL="0" indent="0" algn="ctr">
              <a:buNone/>
            </a:pPr>
            <a:r>
              <a:rPr lang="fr-FR" sz="2400" dirty="0" err="1"/>
              <a:t>Execução</a:t>
            </a:r>
            <a:endParaRPr lang="fr-FR" sz="2400" dirty="0"/>
          </a:p>
          <a:p>
            <a:pPr marL="0" indent="0" algn="ctr">
              <a:buNone/>
            </a:pPr>
            <a:r>
              <a:rPr lang="fr-FR" sz="2400" dirty="0" err="1"/>
              <a:t>Avaliação</a:t>
            </a:r>
            <a:r>
              <a:rPr lang="fr-FR" sz="2400" dirty="0"/>
              <a:t> 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CBD53E2-698C-5A46-91E4-092F130DB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 eaLnBrk="1" hangingPunct="1">
              <a:defRPr/>
            </a:pPr>
            <a:r>
              <a:rPr lang="pt-BR" altLang="pt-BR" sz="4000" b="1" dirty="0">
                <a:latin typeface="Verdana" pitchFamily="34" charset="0"/>
              </a:rPr>
              <a:t>Políticas públicas e vigilância em saúde</a:t>
            </a:r>
          </a:p>
        </p:txBody>
      </p:sp>
      <p:sp>
        <p:nvSpPr>
          <p:cNvPr id="2" name="Curved Left Arrow 1">
            <a:extLst>
              <a:ext uri="{FF2B5EF4-FFF2-40B4-BE49-F238E27FC236}">
                <a16:creationId xmlns:a16="http://schemas.microsoft.com/office/drawing/2014/main" id="{0D6EEAE6-D9D7-12B2-58E0-4580994E5046}"/>
              </a:ext>
            </a:extLst>
          </p:cNvPr>
          <p:cNvSpPr/>
          <p:nvPr/>
        </p:nvSpPr>
        <p:spPr>
          <a:xfrm>
            <a:off x="7308304" y="3068960"/>
            <a:ext cx="731520" cy="72008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tx1"/>
              </a:solidFill>
            </a:endParaRPr>
          </a:p>
        </p:txBody>
      </p:sp>
      <p:sp>
        <p:nvSpPr>
          <p:cNvPr id="4" name="Curved Right Arrow 3">
            <a:extLst>
              <a:ext uri="{FF2B5EF4-FFF2-40B4-BE49-F238E27FC236}">
                <a16:creationId xmlns:a16="http://schemas.microsoft.com/office/drawing/2014/main" id="{93BE316A-0C70-3644-5775-DB2C2F6D8971}"/>
              </a:ext>
            </a:extLst>
          </p:cNvPr>
          <p:cNvSpPr/>
          <p:nvPr/>
        </p:nvSpPr>
        <p:spPr>
          <a:xfrm>
            <a:off x="1104176" y="3501008"/>
            <a:ext cx="731520" cy="720080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 dirty="0">
              <a:solidFill>
                <a:schemeClr val="tx1"/>
              </a:solidFill>
            </a:endParaRPr>
          </a:p>
        </p:txBody>
      </p:sp>
      <p:sp>
        <p:nvSpPr>
          <p:cNvPr id="5" name="Curved Left Arrow 4">
            <a:extLst>
              <a:ext uri="{FF2B5EF4-FFF2-40B4-BE49-F238E27FC236}">
                <a16:creationId xmlns:a16="http://schemas.microsoft.com/office/drawing/2014/main" id="{9D438C30-5BBA-C087-DAA1-A1280D55F638}"/>
              </a:ext>
            </a:extLst>
          </p:cNvPr>
          <p:cNvSpPr/>
          <p:nvPr/>
        </p:nvSpPr>
        <p:spPr>
          <a:xfrm>
            <a:off x="7308304" y="3948268"/>
            <a:ext cx="731520" cy="720081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tx1"/>
              </a:solidFill>
            </a:endParaRPr>
          </a:p>
        </p:txBody>
      </p:sp>
      <p:sp>
        <p:nvSpPr>
          <p:cNvPr id="6" name="Curved Right Arrow 5">
            <a:extLst>
              <a:ext uri="{FF2B5EF4-FFF2-40B4-BE49-F238E27FC236}">
                <a16:creationId xmlns:a16="http://schemas.microsoft.com/office/drawing/2014/main" id="{B71ED52B-D18F-3D6D-A603-A1F156F493C0}"/>
              </a:ext>
            </a:extLst>
          </p:cNvPr>
          <p:cNvSpPr/>
          <p:nvPr/>
        </p:nvSpPr>
        <p:spPr>
          <a:xfrm>
            <a:off x="2790326" y="4437112"/>
            <a:ext cx="731520" cy="720081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308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AutoShape 2">
            <a:extLst>
              <a:ext uri="{FF2B5EF4-FFF2-40B4-BE49-F238E27FC236}">
                <a16:creationId xmlns:a16="http://schemas.microsoft.com/office/drawing/2014/main" id="{EF94A6E7-6315-284D-8992-034572621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069262" cy="180022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>
                <a:solidFill>
                  <a:srgbClr val="339933"/>
                </a:solidFill>
              </a:rPr>
              <a:t>RISCO SANITÁRIO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2201E184-CC92-3445-A42F-AAC1B1AD446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794" y="1964977"/>
            <a:ext cx="7766050" cy="3724275"/>
          </a:xfrm>
        </p:spPr>
        <p:txBody>
          <a:bodyPr lIns="360000" tIns="180000" rIns="0" bIns="0"/>
          <a:lstStyle/>
          <a:p>
            <a:pPr eaLnBrk="1" hangingPunct="1">
              <a:defRPr/>
            </a:pPr>
            <a:r>
              <a:rPr lang="pt-BR" altLang="pt-BR" sz="2400" b="1" dirty="0"/>
              <a:t>Qualquer lesão ou ameaça de lesão à saúde individual ou coletiva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pt-BR" altLang="pt-BR" sz="2400" b="1" dirty="0"/>
          </a:p>
          <a:p>
            <a:pPr lvl="1" eaLnBrk="1" hangingPunct="1">
              <a:defRPr/>
            </a:pPr>
            <a:r>
              <a:rPr lang="pt-BR" altLang="pt-BR" sz="2400" dirty="0"/>
              <a:t>Riscos de agravos à saúde</a:t>
            </a:r>
          </a:p>
          <a:p>
            <a:pPr lvl="1" eaLnBrk="1" hangingPunct="1">
              <a:defRPr/>
            </a:pPr>
            <a:r>
              <a:rPr lang="pt-BR" altLang="pt-BR" sz="2400" dirty="0"/>
              <a:t>Riscos de doenças</a:t>
            </a:r>
          </a:p>
          <a:p>
            <a:pPr lvl="1" eaLnBrk="1" hangingPunct="1">
              <a:defRPr/>
            </a:pPr>
            <a:r>
              <a:rPr lang="pt-BR" altLang="pt-BR" sz="2400" dirty="0"/>
              <a:t>Riscos naturais</a:t>
            </a:r>
          </a:p>
          <a:p>
            <a:pPr lvl="1" eaLnBrk="1" hangingPunct="1">
              <a:defRPr/>
            </a:pPr>
            <a:r>
              <a:rPr lang="pt-BR" altLang="pt-BR" sz="2400" dirty="0"/>
              <a:t>Riscos tecnológicos</a:t>
            </a:r>
          </a:p>
          <a:p>
            <a:pPr lvl="1" eaLnBrk="1" hangingPunct="1">
              <a:defRPr/>
            </a:pPr>
            <a:r>
              <a:rPr lang="pt-BR" altLang="pt-BR" sz="2400" dirty="0"/>
              <a:t>Riscos inerentes ao viver (envelhecimento, acidentes, genética...)</a:t>
            </a:r>
          </a:p>
        </p:txBody>
      </p:sp>
    </p:spTree>
    <p:extLst>
      <p:ext uri="{BB962C8B-B14F-4D97-AF65-F5344CB8AC3E}">
        <p14:creationId xmlns:p14="http://schemas.microsoft.com/office/powerpoint/2010/main" val="308052311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4" descr="Chagada na estação pela elevada de São Leopoldo">
            <a:extLst>
              <a:ext uri="{FF2B5EF4-FFF2-40B4-BE49-F238E27FC236}">
                <a16:creationId xmlns:a16="http://schemas.microsoft.com/office/drawing/2014/main" id="{EFE802E6-C0D4-7112-07E3-A6FB00C68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614738"/>
            <a:ext cx="1028700" cy="10287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6" name="Picture 8" descr="ratazana">
            <a:extLst>
              <a:ext uri="{FF2B5EF4-FFF2-40B4-BE49-F238E27FC236}">
                <a16:creationId xmlns:a16="http://schemas.microsoft.com/office/drawing/2014/main" id="{E9A3ED37-EE8F-B556-99FE-C77213812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138" y="5214938"/>
            <a:ext cx="10287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2" descr="mapa_mundi_3">
            <a:extLst>
              <a:ext uri="{FF2B5EF4-FFF2-40B4-BE49-F238E27FC236}">
                <a16:creationId xmlns:a16="http://schemas.microsoft.com/office/drawing/2014/main" id="{238DE23C-CEC9-CD52-A098-03D15F2F5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1238250"/>
            <a:ext cx="4914900" cy="429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3" descr="Mvc-894f">
            <a:extLst>
              <a:ext uri="{FF2B5EF4-FFF2-40B4-BE49-F238E27FC236}">
                <a16:creationId xmlns:a16="http://schemas.microsoft.com/office/drawing/2014/main" id="{83E5233A-0EF0-ADAC-C7C6-EC3E5A0DC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38" y="1009650"/>
            <a:ext cx="13144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5">
            <a:extLst>
              <a:ext uri="{FF2B5EF4-FFF2-40B4-BE49-F238E27FC236}">
                <a16:creationId xmlns:a16="http://schemas.microsoft.com/office/drawing/2014/main" id="{F8578211-6748-AB70-8ACE-46608A0A9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1847850"/>
            <a:ext cx="10858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Picture 6" descr="Foto : MSC">
            <a:hlinkClick r:id="rId7"/>
            <a:extLst>
              <a:ext uri="{FF2B5EF4-FFF2-40B4-BE49-F238E27FC236}">
                <a16:creationId xmlns:a16="http://schemas.microsoft.com/office/drawing/2014/main" id="{9520E84F-335A-EC92-88BB-EF07834DB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38" y="3219450"/>
            <a:ext cx="11430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1" name="Picture 7" descr="aedes">
            <a:extLst>
              <a:ext uri="{FF2B5EF4-FFF2-40B4-BE49-F238E27FC236}">
                <a16:creationId xmlns:a16="http://schemas.microsoft.com/office/drawing/2014/main" id="{AFF828ED-2309-81DA-CCFB-2E1A3528B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4827588"/>
            <a:ext cx="102870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" name="Picture 9" descr="caminhao_internas">
            <a:extLst>
              <a:ext uri="{FF2B5EF4-FFF2-40B4-BE49-F238E27FC236}">
                <a16:creationId xmlns:a16="http://schemas.microsoft.com/office/drawing/2014/main" id="{4F7D0485-494F-6B66-B8AD-503D3D603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2782888"/>
            <a:ext cx="13811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3" name="Picture 10" descr="out2001-f392">
            <a:extLst>
              <a:ext uri="{FF2B5EF4-FFF2-40B4-BE49-F238E27FC236}">
                <a16:creationId xmlns:a16="http://schemas.microsoft.com/office/drawing/2014/main" id="{B50DEB3D-F709-9030-8A82-6FF6F2FC3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479425"/>
            <a:ext cx="1085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4" name="AutoShape 11">
            <a:extLst>
              <a:ext uri="{FF2B5EF4-FFF2-40B4-BE49-F238E27FC236}">
                <a16:creationId xmlns:a16="http://schemas.microsoft.com/office/drawing/2014/main" id="{4FFC671B-FF2C-F517-3F4A-36F4F813F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143250"/>
            <a:ext cx="5715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009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7595" name="AutoShape 12">
            <a:extLst>
              <a:ext uri="{FF2B5EF4-FFF2-40B4-BE49-F238E27FC236}">
                <a16:creationId xmlns:a16="http://schemas.microsoft.com/office/drawing/2014/main" id="{FACFE82F-9633-C871-C189-4B39FAC3D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3524250"/>
            <a:ext cx="342900" cy="76200"/>
          </a:xfrm>
          <a:prstGeom prst="leftArrow">
            <a:avLst>
              <a:gd name="adj1" fmla="val 50000"/>
              <a:gd name="adj2" fmla="val 15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009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7596" name="AutoShape 13">
            <a:extLst>
              <a:ext uri="{FF2B5EF4-FFF2-40B4-BE49-F238E27FC236}">
                <a16:creationId xmlns:a16="http://schemas.microsoft.com/office/drawing/2014/main" id="{F3573031-8F20-71BC-DDF2-7DA160D08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3905250"/>
            <a:ext cx="5715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67597" name="AutoShape 14">
            <a:extLst>
              <a:ext uri="{FF2B5EF4-FFF2-40B4-BE49-F238E27FC236}">
                <a16:creationId xmlns:a16="http://schemas.microsoft.com/office/drawing/2014/main" id="{15E3D176-C8AE-59AE-B7B5-ED80A489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5375275"/>
            <a:ext cx="342900" cy="76200"/>
          </a:xfrm>
          <a:prstGeom prst="leftArrow">
            <a:avLst>
              <a:gd name="adj1" fmla="val 50000"/>
              <a:gd name="adj2" fmla="val 150000"/>
            </a:avLst>
          </a:prstGeom>
          <a:solidFill>
            <a:srgbClr val="006600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66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7598" name="AutoShape 15">
            <a:extLst>
              <a:ext uri="{FF2B5EF4-FFF2-40B4-BE49-F238E27FC236}">
                <a16:creationId xmlns:a16="http://schemas.microsoft.com/office/drawing/2014/main" id="{CD667B74-D9C5-7CF8-4679-1C973050E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2609850"/>
            <a:ext cx="342900" cy="76200"/>
          </a:xfrm>
          <a:prstGeom prst="leftArrow">
            <a:avLst>
              <a:gd name="adj1" fmla="val 50000"/>
              <a:gd name="adj2" fmla="val 15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009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7599" name="AutoShape 16">
            <a:extLst>
              <a:ext uri="{FF2B5EF4-FFF2-40B4-BE49-F238E27FC236}">
                <a16:creationId xmlns:a16="http://schemas.microsoft.com/office/drawing/2014/main" id="{905E5414-B8C0-7624-3371-FCE234B1C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588" y="3371850"/>
            <a:ext cx="5715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009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7600" name="AutoShape 17">
            <a:extLst>
              <a:ext uri="{FF2B5EF4-FFF2-40B4-BE49-F238E27FC236}">
                <a16:creationId xmlns:a16="http://schemas.microsoft.com/office/drawing/2014/main" id="{66E0A788-6586-88AB-A902-AED9AD222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3524250"/>
            <a:ext cx="57150" cy="381000"/>
          </a:xfrm>
          <a:prstGeom prst="upArrow">
            <a:avLst>
              <a:gd name="adj1" fmla="val 50000"/>
              <a:gd name="adj2" fmla="val 125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009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7601" name="AutoShape 18">
            <a:extLst>
              <a:ext uri="{FF2B5EF4-FFF2-40B4-BE49-F238E27FC236}">
                <a16:creationId xmlns:a16="http://schemas.microsoft.com/office/drawing/2014/main" id="{33491D6C-ED07-B43C-1102-420DF09FA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438" y="2381250"/>
            <a:ext cx="77787" cy="900113"/>
          </a:xfrm>
          <a:prstGeom prst="downArrow">
            <a:avLst>
              <a:gd name="adj1" fmla="val 50000"/>
              <a:gd name="adj2" fmla="val 216966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009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7602" name="AutoShape 19">
            <a:extLst>
              <a:ext uri="{FF2B5EF4-FFF2-40B4-BE49-F238E27FC236}">
                <a16:creationId xmlns:a16="http://schemas.microsoft.com/office/drawing/2014/main" id="{71E9AB30-5FD7-5F3B-F6C1-0DB01E9BD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8" y="1314450"/>
            <a:ext cx="685800" cy="76200"/>
          </a:xfrm>
          <a:prstGeom prst="rightArrow">
            <a:avLst>
              <a:gd name="adj1" fmla="val 50000"/>
              <a:gd name="adj2" fmla="val 30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6600"/>
              </a:solidFill>
              <a:cs typeface="Arial" panose="020B0604020202020204" pitchFamily="34" charset="0"/>
            </a:endParaRPr>
          </a:p>
        </p:txBody>
      </p:sp>
      <p:sp>
        <p:nvSpPr>
          <p:cNvPr id="67603" name="AutoShape 20">
            <a:extLst>
              <a:ext uri="{FF2B5EF4-FFF2-40B4-BE49-F238E27FC236}">
                <a16:creationId xmlns:a16="http://schemas.microsoft.com/office/drawing/2014/main" id="{5CBAC983-9E74-9A49-5320-F473DF0CC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388" y="1847850"/>
            <a:ext cx="5715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>
              <a:solidFill>
                <a:srgbClr val="00009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7604" name="Picture 21" descr="SEM%203D%20photo%20of%20E-Coli%20%23A93">
            <a:extLst>
              <a:ext uri="{FF2B5EF4-FFF2-40B4-BE49-F238E27FC236}">
                <a16:creationId xmlns:a16="http://schemas.microsoft.com/office/drawing/2014/main" id="{2E953F6D-B191-AE31-B16C-388FD0F07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88" y="2381250"/>
            <a:ext cx="800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605" name="Text Box 22">
            <a:extLst>
              <a:ext uri="{FF2B5EF4-FFF2-40B4-BE49-F238E27FC236}">
                <a16:creationId xmlns:a16="http://schemas.microsoft.com/office/drawing/2014/main" id="{A48A7088-BA07-8F26-0D08-10F5A0322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774700"/>
            <a:ext cx="1767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3A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GLOBALIZAÇÃO </a:t>
            </a:r>
          </a:p>
        </p:txBody>
      </p:sp>
      <p:sp>
        <p:nvSpPr>
          <p:cNvPr id="67606" name="Text Box 23">
            <a:extLst>
              <a:ext uri="{FF2B5EF4-FFF2-40B4-BE49-F238E27FC236}">
                <a16:creationId xmlns:a16="http://schemas.microsoft.com/office/drawing/2014/main" id="{1AECB620-FA2A-3D5A-A377-E6BD11036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8" y="141288"/>
            <a:ext cx="3314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3A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CRESCIMENTO POPULACIONAL </a:t>
            </a:r>
          </a:p>
        </p:txBody>
      </p:sp>
      <p:sp>
        <p:nvSpPr>
          <p:cNvPr id="67607" name="Text Box 24">
            <a:extLst>
              <a:ext uri="{FF2B5EF4-FFF2-40B4-BE49-F238E27FC236}">
                <a16:creationId xmlns:a16="http://schemas.microsoft.com/office/drawing/2014/main" id="{E55D5AC0-6968-7E5C-0E36-717CAC6D6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2" y="4705351"/>
            <a:ext cx="19097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INCREMENTO DO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     MERCADO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INTERNACIONAL</a:t>
            </a:r>
          </a:p>
        </p:txBody>
      </p:sp>
      <p:sp>
        <p:nvSpPr>
          <p:cNvPr id="67608" name="Text Box 25">
            <a:extLst>
              <a:ext uri="{FF2B5EF4-FFF2-40B4-BE49-F238E27FC236}">
                <a16:creationId xmlns:a16="http://schemas.microsoft.com/office/drawing/2014/main" id="{C21A9FEC-7F4D-3FE3-281B-3AAA0AE37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692150"/>
            <a:ext cx="2527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>
                <a:solidFill>
                  <a:srgbClr val="3A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FLUXOS MIGRATÓRIOS</a:t>
            </a:r>
          </a:p>
        </p:txBody>
      </p:sp>
      <p:sp>
        <p:nvSpPr>
          <p:cNvPr id="67609" name="Text Box 26">
            <a:extLst>
              <a:ext uri="{FF2B5EF4-FFF2-40B4-BE49-F238E27FC236}">
                <a16:creationId xmlns:a16="http://schemas.microsoft.com/office/drawing/2014/main" id="{C6184B6D-3601-F20A-9C38-6DA567E6B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544" y="93662"/>
            <a:ext cx="37131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TRANSIÇÃO EPIDEMIOLÓGICA</a:t>
            </a:r>
          </a:p>
        </p:txBody>
      </p:sp>
      <p:sp>
        <p:nvSpPr>
          <p:cNvPr id="67610" name="Text Box 27">
            <a:extLst>
              <a:ext uri="{FF2B5EF4-FFF2-40B4-BE49-F238E27FC236}">
                <a16:creationId xmlns:a16="http://schemas.microsoft.com/office/drawing/2014/main" id="{CC56AE37-AA05-9506-372F-10E9D046B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5419" y="5572798"/>
            <a:ext cx="206454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PROPAGAÇÃO DE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VETORES 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RESERVATÓRIOS</a:t>
            </a:r>
          </a:p>
        </p:txBody>
      </p:sp>
      <p:sp>
        <p:nvSpPr>
          <p:cNvPr id="67611" name="Text Box 28">
            <a:extLst>
              <a:ext uri="{FF2B5EF4-FFF2-40B4-BE49-F238E27FC236}">
                <a16:creationId xmlns:a16="http://schemas.microsoft.com/office/drawing/2014/main" id="{32C78BEB-5FBF-DF3E-A66F-15ED9A63B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4488" y="2334647"/>
            <a:ext cx="17907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DISSEMINAÇÃO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DE AGENTES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 dirty="0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PATOGÊNICOS</a:t>
            </a:r>
          </a:p>
        </p:txBody>
      </p:sp>
      <p:pic>
        <p:nvPicPr>
          <p:cNvPr id="67612" name="Picture 29" descr="queimadas 1">
            <a:extLst>
              <a:ext uri="{FF2B5EF4-FFF2-40B4-BE49-F238E27FC236}">
                <a16:creationId xmlns:a16="http://schemas.microsoft.com/office/drawing/2014/main" id="{04B0F3BE-C9D5-5EDF-35A9-EC6875257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50" y="4943475"/>
            <a:ext cx="1143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613" name="Text Box 30">
            <a:extLst>
              <a:ext uri="{FF2B5EF4-FFF2-40B4-BE49-F238E27FC236}">
                <a16:creationId xmlns:a16="http://schemas.microsoft.com/office/drawing/2014/main" id="{5D68983D-9FDD-6178-94C4-1154DC5C0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5" y="6092825"/>
            <a:ext cx="2851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 b="1">
                <a:solidFill>
                  <a:srgbClr val="00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DEGRADAÇÃO AMBIENTAL</a:t>
            </a:r>
          </a:p>
        </p:txBody>
      </p:sp>
    </p:spTree>
    <p:extLst>
      <p:ext uri="{BB962C8B-B14F-4D97-AF65-F5344CB8AC3E}">
        <p14:creationId xmlns:p14="http://schemas.microsoft.com/office/powerpoint/2010/main" val="5667693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8DA4380A-2A55-8A4A-B497-A66495184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2400"/>
              <a:t>A proteção da saúde exige uma atuação permanente e vigilante dos indivíduos, das famílias, das coletividades e, principalmente, do Estado.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pt-BR" altLang="pt-BR" sz="240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2400"/>
              <a:t>A complexidade social faz aumentar, a cada dia, a quantidade de riscos a que estamos todos submetidos: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2000"/>
              <a:t>riscos naturais (epidemias, doenças, acidentes etc.);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2000"/>
              <a:t>riscos advindos do progresso da ciência e da descoberta de novos tratamentos (clonagem, novas técnicas cirúrgicas e terapêuticas, novos medicamentos etc); e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2000"/>
              <a:t>riscos advindos de atividades humanas que possuem reflexos na saúde individual, coletiva ou social (alimentação, trabalho, consumo etc.).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AE513B5D-C255-6A47-9729-ABD821C19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r" eaLnBrk="1" hangingPunct="1">
              <a:defRPr/>
            </a:pPr>
            <a:r>
              <a:rPr lang="pt-BR" altLang="pt-BR" sz="4000" b="1" dirty="0">
                <a:latin typeface="Verdana" pitchFamily="34" charset="0"/>
              </a:rPr>
              <a:t>PRINCÍPIO DA </a:t>
            </a:r>
            <a:br>
              <a:rPr lang="pt-BR" altLang="pt-BR" sz="4000" b="1" dirty="0">
                <a:latin typeface="Verdana" pitchFamily="34" charset="0"/>
              </a:rPr>
            </a:br>
            <a:r>
              <a:rPr lang="pt-BR" altLang="pt-BR" sz="4000" b="1" dirty="0">
                <a:latin typeface="Verdana" pitchFamily="34" charset="0"/>
              </a:rPr>
              <a:t>SEGURANÇA SANITÁRIA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9CE4288A-E774-1044-BFFC-2DA78575C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altLang="pt-BR" sz="2800"/>
              <a:t>Embora o comportamento individual e coletivo seja importante para a proteção da saúde e à redução dos riscos a que estamos submetidos, é o </a:t>
            </a:r>
            <a:r>
              <a:rPr lang="pt-BR" altLang="pt-BR" sz="2800" b="1"/>
              <a:t>ESTADO </a:t>
            </a:r>
            <a:r>
              <a:rPr lang="pt-BR" altLang="pt-BR" sz="2800"/>
              <a:t>quem efetivamente assume um papel fundamental na adoção de todas as medidas possíveis e necessárias para evitar a existência, no meio ambiente social, de riscos de doenças e de outros agravos à saúde da população. 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3F01D7E6-3C50-F34E-A673-2ECB73E6F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r" eaLnBrk="1" hangingPunct="1">
              <a:defRPr/>
            </a:pPr>
            <a:r>
              <a:rPr lang="pt-BR" altLang="pt-BR" sz="4000" b="1" dirty="0">
                <a:latin typeface="Verdana" pitchFamily="34" charset="0"/>
              </a:rPr>
              <a:t>PRINCÍPIO DA </a:t>
            </a:r>
            <a:br>
              <a:rPr lang="pt-BR" altLang="pt-BR" sz="4000" b="1" dirty="0">
                <a:latin typeface="Verdana" pitchFamily="34" charset="0"/>
              </a:rPr>
            </a:br>
            <a:r>
              <a:rPr lang="pt-BR" altLang="pt-BR" sz="4000" b="1" dirty="0">
                <a:latin typeface="Verdana" pitchFamily="34" charset="0"/>
              </a:rPr>
              <a:t>SEGURANÇA SANITÁRIA</a:t>
            </a:r>
          </a:p>
        </p:txBody>
      </p:sp>
      <p:pic>
        <p:nvPicPr>
          <p:cNvPr id="29699" name="Picture 4" descr="Cepedisa">
            <a:extLst>
              <a:ext uri="{FF2B5EF4-FFF2-40B4-BE49-F238E27FC236}">
                <a16:creationId xmlns:a16="http://schemas.microsoft.com/office/drawing/2014/main" id="{34307C85-9CE3-2470-E9CE-6F44F4BFA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322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5" descr="Núcleo">
            <a:extLst>
              <a:ext uri="{FF2B5EF4-FFF2-40B4-BE49-F238E27FC236}">
                <a16:creationId xmlns:a16="http://schemas.microsoft.com/office/drawing/2014/main" id="{77229FED-3815-49C4-4401-8DEECF214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08725"/>
            <a:ext cx="136842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52A6185C-0E2C-8845-B55F-A0A2E92F0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2000" b="1"/>
              <a:t>O princípio da segurança sanitária aplica-se a todas as atividades humanas de interesse à saúde.</a:t>
            </a:r>
            <a:r>
              <a:rPr lang="pt-BR" altLang="pt-BR" sz="200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pt-BR" altLang="pt-BR" sz="200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2000"/>
              <a:t>Ele abrange: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pt-BR" altLang="pt-BR" sz="20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1800"/>
              <a:t>necessidade de redução dos riscos existentes nas atividades humanas que são desenvolvidas na sociedade e que podem, de alguma forma, afetar a saúde (produção, distribuição, comércio e consumo de alimentos, medicamentos, cosméticos e equipamentos de saúde; segurança do trabalho; segurança epidemiológica, com o controle de vetores; prestação de serviços de saúde etc.).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pt-BR" altLang="pt-BR" sz="180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t-BR" altLang="pt-BR" sz="1800"/>
              <a:t>necessidade de redução dos riscos inerentes à execução dos atos realizados por profissionais de saúde ou de cuidados médicos e de saúde em geral (informação, formação e capacidade técnica). 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30049FA7-42FF-9E43-99B2-E3CEC86D0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r" eaLnBrk="1" hangingPunct="1">
              <a:defRPr/>
            </a:pPr>
            <a:r>
              <a:rPr lang="pt-BR" altLang="pt-BR" sz="4000" b="1" dirty="0">
                <a:latin typeface="Verdana" pitchFamily="34" charset="0"/>
              </a:rPr>
              <a:t>PRINCÍPIO DA </a:t>
            </a:r>
            <a:br>
              <a:rPr lang="pt-BR" altLang="pt-BR" sz="4000" b="1" dirty="0">
                <a:latin typeface="Verdana" pitchFamily="34" charset="0"/>
              </a:rPr>
            </a:br>
            <a:r>
              <a:rPr lang="pt-BR" altLang="pt-BR" sz="4000" b="1" dirty="0">
                <a:latin typeface="Verdana" pitchFamily="34" charset="0"/>
              </a:rPr>
              <a:t>SEGURANÇA SANITÁRIA</a:t>
            </a:r>
          </a:p>
        </p:txBody>
      </p:sp>
      <p:pic>
        <p:nvPicPr>
          <p:cNvPr id="31747" name="Picture 4" descr="Cepedisa">
            <a:extLst>
              <a:ext uri="{FF2B5EF4-FFF2-40B4-BE49-F238E27FC236}">
                <a16:creationId xmlns:a16="http://schemas.microsoft.com/office/drawing/2014/main" id="{1356628D-564D-5ADB-EF20-757FC1726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322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Núcleo">
            <a:extLst>
              <a:ext uri="{FF2B5EF4-FFF2-40B4-BE49-F238E27FC236}">
                <a16:creationId xmlns:a16="http://schemas.microsoft.com/office/drawing/2014/main" id="{3AFE0A10-B547-4FCA-6B15-4F9A4CE3C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08725"/>
            <a:ext cx="136842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CC301154-CED2-0FC8-DB65-3DC13E5F7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996237" cy="1584325"/>
          </a:xfrm>
        </p:spPr>
        <p:txBody>
          <a:bodyPr/>
          <a:lstStyle/>
          <a:p>
            <a:pPr eaLnBrk="1" hangingPunct="1"/>
            <a:r>
              <a:rPr lang="pt-BR" altLang="en-BR"/>
              <a:t>ESTADO DEMOCRÁTICO </a:t>
            </a:r>
            <a:br>
              <a:rPr lang="pt-BR" altLang="en-BR"/>
            </a:br>
            <a:r>
              <a:rPr lang="pt-BR" altLang="en-BR"/>
              <a:t>DE DIREITO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DB60B2E-D261-C7CE-65D9-A5E325FB9EB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/>
            <a:r>
              <a:rPr lang="pt-BR" altLang="en-BR" sz="2400"/>
              <a:t>A formação dos Estados Modernos significou um marco na civilização ocidental e moldou o Direito moderno.</a:t>
            </a:r>
          </a:p>
          <a:p>
            <a:pPr marL="609600" indent="-609600" eaLnBrk="1" hangingPunct="1"/>
            <a:r>
              <a:rPr lang="pt-BR" altLang="en-BR" sz="2400"/>
              <a:t>O Poder passou das mãos de “Deus” (Idade Média, Estados Absolutistas) para as mãos do Povo (Estado Moderno).</a:t>
            </a:r>
          </a:p>
          <a:p>
            <a:pPr marL="609600" indent="-609600" eaLnBrk="1" hangingPunct="1"/>
            <a:r>
              <a:rPr lang="pt-BR" altLang="en-BR" sz="2400"/>
              <a:t>A Independência dos Estados Unidos (1776) e a Revolução Francesa (1789) foram marcos dessa nova era.</a:t>
            </a:r>
            <a:endParaRPr lang="pt-BR" altLang="en-BR" b="1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FE7445-2B3A-5919-5B61-E42E293AD9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313671FC-0F57-6A4C-B310-0D496698A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altLang="pt-BR"/>
              <a:t>A existência do princípio da segurança sanitária faz surgir, imediatamente, um outro princípio jurídico relevante: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altLang="pt-BR" b="1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altLang="pt-BR" b="1"/>
              <a:t>PRINCÍPIO DA RESPONSABILIDADE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altLang="pt-BR" b="1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altLang="pt-BR"/>
              <a:t>Cada um deve responder pelas suas ações ou omissões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altLang="pt-BR"/>
              <a:t>Podem ensejar responsabilidades civil, penal, disciplinar e administrativa. 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41C68F9E-E990-2541-B991-2A4E27216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r" eaLnBrk="1" hangingPunct="1">
              <a:defRPr/>
            </a:pPr>
            <a:r>
              <a:rPr lang="pt-BR" altLang="pt-BR" sz="4000" b="1" dirty="0">
                <a:latin typeface="Verdana" pitchFamily="34" charset="0"/>
              </a:rPr>
              <a:t>PRINCÍPIO DA </a:t>
            </a:r>
            <a:br>
              <a:rPr lang="pt-BR" altLang="pt-BR" sz="4000" b="1" dirty="0">
                <a:latin typeface="Verdana" pitchFamily="34" charset="0"/>
              </a:rPr>
            </a:br>
            <a:r>
              <a:rPr lang="pt-BR" altLang="pt-BR" sz="4000" b="1" dirty="0">
                <a:latin typeface="Verdana" pitchFamily="34" charset="0"/>
              </a:rPr>
              <a:t>SEGURANÇA SANITÁRIA</a:t>
            </a:r>
          </a:p>
        </p:txBody>
      </p:sp>
      <p:pic>
        <p:nvPicPr>
          <p:cNvPr id="33795" name="Picture 4" descr="Cepedisa">
            <a:extLst>
              <a:ext uri="{FF2B5EF4-FFF2-40B4-BE49-F238E27FC236}">
                <a16:creationId xmlns:a16="http://schemas.microsoft.com/office/drawing/2014/main" id="{E6ED473D-AF6A-FF74-8C55-20D70360A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322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5" descr="Núcleo">
            <a:extLst>
              <a:ext uri="{FF2B5EF4-FFF2-40B4-BE49-F238E27FC236}">
                <a16:creationId xmlns:a16="http://schemas.microsoft.com/office/drawing/2014/main" id="{483B898A-1177-CE30-BBB4-78D541C31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08725"/>
            <a:ext cx="136842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0433821B-1C0B-E348-A2A7-8C03A4B92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t-BR" altLang="pt-BR" sz="2800"/>
              <a:t>Compete ao indivíduo, às famílias, às empresas e à sociedade em geral observar as regras de direito estabelecidas para a proteção da saúde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altLang="pt-BR" sz="2800"/>
              <a:t>Uma das funções do Estado é garantir a segurança sanitária de todos pela vigilância em saúde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altLang="pt-BR" sz="2400"/>
              <a:t>As ações estatais para a proteção da saúde organizam-se através de ações de vigilância em saúde (regulação normativa, indução, fiscalização e sanção).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D0BDDFAE-4B09-BD42-9737-EF858C2FE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r" eaLnBrk="1" hangingPunct="1">
              <a:defRPr/>
            </a:pPr>
            <a:r>
              <a:rPr lang="pt-BR" altLang="pt-BR" sz="4000" b="1" dirty="0">
                <a:latin typeface="Verdana" pitchFamily="34" charset="0"/>
              </a:rPr>
              <a:t>PRINCÍPIO DA </a:t>
            </a:r>
            <a:br>
              <a:rPr lang="pt-BR" altLang="pt-BR" sz="4000" b="1" dirty="0">
                <a:latin typeface="Verdana" pitchFamily="34" charset="0"/>
              </a:rPr>
            </a:br>
            <a:r>
              <a:rPr lang="pt-BR" altLang="pt-BR" sz="4000" b="1" dirty="0">
                <a:latin typeface="Verdana" pitchFamily="34" charset="0"/>
              </a:rPr>
              <a:t>SEGURANÇA SANITÁRIA</a:t>
            </a:r>
          </a:p>
        </p:txBody>
      </p:sp>
      <p:pic>
        <p:nvPicPr>
          <p:cNvPr id="35843" name="Picture 4" descr="Cepedisa">
            <a:extLst>
              <a:ext uri="{FF2B5EF4-FFF2-40B4-BE49-F238E27FC236}">
                <a16:creationId xmlns:a16="http://schemas.microsoft.com/office/drawing/2014/main" id="{E8802ECE-454B-4989-5489-BF87DB736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322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Núcleo">
            <a:extLst>
              <a:ext uri="{FF2B5EF4-FFF2-40B4-BE49-F238E27FC236}">
                <a16:creationId xmlns:a16="http://schemas.microsoft.com/office/drawing/2014/main" id="{C1AA3C8D-DD19-6C44-C67F-408D53487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08725"/>
            <a:ext cx="136842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AutoShape 2">
            <a:extLst>
              <a:ext uri="{FF2B5EF4-FFF2-40B4-BE49-F238E27FC236}">
                <a16:creationId xmlns:a16="http://schemas.microsoft.com/office/drawing/2014/main" id="{EF94A6E7-6315-284D-8992-034572621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069262" cy="180022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>
                <a:solidFill>
                  <a:srgbClr val="339933"/>
                </a:solidFill>
              </a:rPr>
              <a:t>VIGILÂNCIA EM SAÚDE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2201E184-CC92-3445-A42F-AAC1B1AD446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794" y="1964977"/>
            <a:ext cx="7766050" cy="3724275"/>
          </a:xfrm>
        </p:spPr>
        <p:txBody>
          <a:bodyPr lIns="360000" tIns="180000" rIns="0" bIns="0"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pt-BR" altLang="pt-BR" sz="2000" b="1" dirty="0"/>
              <a:t>Conceito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pt-BR" altLang="pt-BR" sz="2000" b="1" dirty="0"/>
          </a:p>
          <a:p>
            <a:pPr marL="609600" indent="-609600" eaLnBrk="1" hangingPunct="1">
              <a:defRPr/>
            </a:pPr>
            <a:r>
              <a:rPr lang="pt-BR" altLang="pt-BR" sz="2000" dirty="0"/>
              <a:t>A vigilância em saúde reúne o conjunto de ações e serviços públicos  de saúde  com o objetivo de promoção da saúde, prevenção, precaução e controle de </a:t>
            </a:r>
            <a:r>
              <a:rPr lang="pt-BR" altLang="pt-BR" sz="2000" b="1" dirty="0"/>
              <a:t>riscos.</a:t>
            </a:r>
          </a:p>
          <a:p>
            <a:pPr marL="609600" indent="-609600" eaLnBrk="1" hangingPunct="1">
              <a:defRPr/>
            </a:pPr>
            <a:endParaRPr lang="pt-BR" altLang="pt-BR" sz="2000" b="1" dirty="0"/>
          </a:p>
          <a:p>
            <a:pPr marL="609600" indent="-609600" eaLnBrk="1" hangingPunct="1">
              <a:defRPr/>
            </a:pPr>
            <a:r>
              <a:rPr lang="pt-BR" altLang="pt-BR" sz="2000" b="1" dirty="0"/>
              <a:t>A vigilância em saúde pode ser classificada em:</a:t>
            </a:r>
          </a:p>
          <a:p>
            <a:pPr marL="1009650" lvl="1" indent="-609600" eaLnBrk="1" hangingPunct="1">
              <a:defRPr/>
            </a:pPr>
            <a:r>
              <a:rPr lang="pt-BR" altLang="pt-BR" sz="1600" b="1" dirty="0"/>
              <a:t>Sanitária</a:t>
            </a:r>
          </a:p>
          <a:p>
            <a:pPr marL="1009650" lvl="1" indent="-609600" eaLnBrk="1" hangingPunct="1">
              <a:defRPr/>
            </a:pPr>
            <a:r>
              <a:rPr lang="pt-BR" altLang="pt-BR" sz="1600" b="1" dirty="0"/>
              <a:t>Epidemiológica</a:t>
            </a:r>
          </a:p>
          <a:p>
            <a:pPr marL="1009650" lvl="1" indent="-609600" eaLnBrk="1" hangingPunct="1">
              <a:defRPr/>
            </a:pPr>
            <a:r>
              <a:rPr lang="pt-BR" altLang="pt-BR" sz="1600" b="1" dirty="0"/>
              <a:t>Ambiental</a:t>
            </a:r>
          </a:p>
          <a:p>
            <a:pPr marL="1009650" lvl="1" indent="-609600" eaLnBrk="1" hangingPunct="1">
              <a:defRPr/>
            </a:pPr>
            <a:r>
              <a:rPr lang="pt-BR" altLang="pt-BR" sz="1600" b="1" dirty="0"/>
              <a:t>Saúde do trabalhador</a:t>
            </a:r>
          </a:p>
          <a:p>
            <a:pPr marL="1009650" lvl="1" indent="-609600" eaLnBrk="1" hangingPunct="1">
              <a:defRPr/>
            </a:pPr>
            <a:r>
              <a:rPr lang="pt-BR" altLang="pt-BR" sz="1600" b="1" dirty="0"/>
              <a:t>Emergências de saúde pública</a:t>
            </a:r>
            <a:endParaRPr lang="pt-BR" altLang="pt-BR" sz="1600" dirty="0"/>
          </a:p>
          <a:p>
            <a:pPr marL="0" indent="0" eaLnBrk="1" hangingPunct="1">
              <a:buNone/>
              <a:defRPr/>
            </a:pPr>
            <a:endParaRPr lang="pt-BR" altLang="pt-BR" sz="2000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AutoShape 2">
            <a:extLst>
              <a:ext uri="{FF2B5EF4-FFF2-40B4-BE49-F238E27FC236}">
                <a16:creationId xmlns:a16="http://schemas.microsoft.com/office/drawing/2014/main" id="{97472120-FFAA-B84F-B9A4-40924D2E9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7907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>
                <a:solidFill>
                  <a:srgbClr val="339933"/>
                </a:solidFill>
              </a:rPr>
              <a:t>TERRITÓRIO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D20A34CD-F9D6-CE41-8BBC-18EDD74B44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</p:spPr>
        <p:txBody>
          <a:bodyPr lIns="360000" tIns="180000" rIns="0" bIns="0"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dirty="0"/>
              <a:t>Território é entendido, classicamente, como um espaço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pt-BR" altLang="pt-BR" sz="2000" dirty="0"/>
              <a:t>geográfico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dirty="0"/>
              <a:t>Atualmente o espaço virtual pode se constituir também em um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pt-BR" altLang="pt-BR" sz="2000" dirty="0"/>
              <a:t>território de ação para a vigilância em saúde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dirty="0"/>
              <a:t>No âmbito do SUS, os territórios são organizados em regiões de saúde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pt-BR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Região de Saúde - espaço geográfico contínuo constituído por agrupamentos de Municípios limítrofes, delimitado a partir de identidades culturais, econômicas e sociais e de redes de comunicação e infraestrutura de transportes compartilhados, com a finalidade de integrar a organização, o planejamento e a execução de ações e serviços de saúde;</a:t>
            </a:r>
            <a:endParaRPr lang="en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pt-BR" altLang="pt-BR" sz="2000" dirty="0"/>
          </a:p>
        </p:txBody>
      </p:sp>
      <p:pic>
        <p:nvPicPr>
          <p:cNvPr id="52227" name="Picture 4" descr="Núcleo">
            <a:extLst>
              <a:ext uri="{FF2B5EF4-FFF2-40B4-BE49-F238E27FC236}">
                <a16:creationId xmlns:a16="http://schemas.microsoft.com/office/drawing/2014/main" id="{F6304D3F-CC9A-5D1A-82A6-FFD6A7CDE53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28" name="Picture 5" descr="Cepedisa">
            <a:extLst>
              <a:ext uri="{FF2B5EF4-FFF2-40B4-BE49-F238E27FC236}">
                <a16:creationId xmlns:a16="http://schemas.microsoft.com/office/drawing/2014/main" id="{433CF4E6-2A2E-D7BB-EA02-9C7B24A77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53053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AutoShape 2">
            <a:extLst>
              <a:ext uri="{FF2B5EF4-FFF2-40B4-BE49-F238E27FC236}">
                <a16:creationId xmlns:a16="http://schemas.microsoft.com/office/drawing/2014/main" id="{97472120-FFAA-B84F-B9A4-40924D2E9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7907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>
                <a:solidFill>
                  <a:srgbClr val="339933"/>
                </a:solidFill>
              </a:rPr>
              <a:t>DOENÇAS E AGRAVOS À SAÚDE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D20A34CD-F9D6-CE41-8BBC-18EDD74B44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</p:spPr>
        <p:txBody>
          <a:bodyPr lIns="360000" tIns="180000" rIns="0" bIns="0"/>
          <a:lstStyle/>
          <a:p>
            <a:pPr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accent2"/>
                </a:solidFill>
              </a:rPr>
              <a:t>Doença</a:t>
            </a:r>
            <a:r>
              <a:rPr lang="pt-BR" sz="2000" dirty="0"/>
              <a:t>: significa “uma doença ou agravo, independentemente de origem ou fonte, que represente ou possa representar um dano significativo para seres humanos”</a:t>
            </a:r>
          </a:p>
          <a:p>
            <a:pPr>
              <a:buFont typeface="Wingdings" pitchFamily="2" charset="2"/>
              <a:buChar char="Ø"/>
              <a:defRPr/>
            </a:pPr>
            <a:endParaRPr lang="pt-BR" sz="20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000" b="1" dirty="0">
                <a:solidFill>
                  <a:schemeClr val="accent2"/>
                </a:solidFill>
              </a:rPr>
              <a:t>Evento</a:t>
            </a:r>
            <a:r>
              <a:rPr lang="pt-BR" sz="2000" dirty="0"/>
              <a:t>: “significa uma manifestação de doença ou uma ocorrência que apresente potencial para causar doença” </a:t>
            </a:r>
          </a:p>
          <a:p>
            <a:pPr>
              <a:buFont typeface="Wingdings" pitchFamily="2" charset="2"/>
              <a:buChar char="Ø"/>
              <a:defRPr/>
            </a:pPr>
            <a:endParaRPr lang="pt-BR" sz="20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000" b="1" dirty="0"/>
              <a:t>Agravo à saúde</a:t>
            </a:r>
            <a:r>
              <a:rPr lang="pt-BR" sz="2000" dirty="0"/>
              <a:t>: qualquer dano que possa ser provocado à integridade física, mental ou social de um ser humano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000" i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2000" i="1" dirty="0"/>
              <a:t>Fonte: RSI 2005</a:t>
            </a:r>
          </a:p>
        </p:txBody>
      </p:sp>
      <p:pic>
        <p:nvPicPr>
          <p:cNvPr id="52227" name="Picture 4" descr="Núcleo">
            <a:extLst>
              <a:ext uri="{FF2B5EF4-FFF2-40B4-BE49-F238E27FC236}">
                <a16:creationId xmlns:a16="http://schemas.microsoft.com/office/drawing/2014/main" id="{F6304D3F-CC9A-5D1A-82A6-FFD6A7CDE53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28" name="Picture 5" descr="Cepedisa">
            <a:extLst>
              <a:ext uri="{FF2B5EF4-FFF2-40B4-BE49-F238E27FC236}">
                <a16:creationId xmlns:a16="http://schemas.microsoft.com/office/drawing/2014/main" id="{433CF4E6-2A2E-D7BB-EA02-9C7B24A77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945702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AutoShape 2">
            <a:extLst>
              <a:ext uri="{FF2B5EF4-FFF2-40B4-BE49-F238E27FC236}">
                <a16:creationId xmlns:a16="http://schemas.microsoft.com/office/drawing/2014/main" id="{97472120-FFAA-B84F-B9A4-40924D2E9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7907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>
                <a:solidFill>
                  <a:srgbClr val="339933"/>
                </a:solidFill>
              </a:rPr>
              <a:t>PREVENÇÃO DE RISCOS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D20A34CD-F9D6-CE41-8BBC-18EDD74B44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2000" i="1" dirty="0"/>
              <a:t>Conjunto de ações e serviços voltados à eliminar, controlar ou reduzir os </a:t>
            </a:r>
            <a:r>
              <a:rPr lang="pt-BR" altLang="pt-BR" sz="2000" b="1" i="1" dirty="0"/>
              <a:t>riscos conhecidos à saúde pública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0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Vacinação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Higiene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Ambiente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Condições de trabalho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Vírus, bactérias, agentes infecciosos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Violência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Etc.</a:t>
            </a:r>
          </a:p>
        </p:txBody>
      </p:sp>
      <p:pic>
        <p:nvPicPr>
          <p:cNvPr id="52227" name="Picture 4" descr="Núcleo">
            <a:extLst>
              <a:ext uri="{FF2B5EF4-FFF2-40B4-BE49-F238E27FC236}">
                <a16:creationId xmlns:a16="http://schemas.microsoft.com/office/drawing/2014/main" id="{F6304D3F-CC9A-5D1A-82A6-FFD6A7CDE53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28" name="Picture 5" descr="Cepedisa">
            <a:extLst>
              <a:ext uri="{FF2B5EF4-FFF2-40B4-BE49-F238E27FC236}">
                <a16:creationId xmlns:a16="http://schemas.microsoft.com/office/drawing/2014/main" id="{433CF4E6-2A2E-D7BB-EA02-9C7B24A77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108791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AutoShape 2">
            <a:extLst>
              <a:ext uri="{FF2B5EF4-FFF2-40B4-BE49-F238E27FC236}">
                <a16:creationId xmlns:a16="http://schemas.microsoft.com/office/drawing/2014/main" id="{97472120-FFAA-B84F-B9A4-40924D2E9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7907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>
                <a:solidFill>
                  <a:srgbClr val="339933"/>
                </a:solidFill>
              </a:rPr>
              <a:t>PRECAUÇÃO DE RISCOS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D20A34CD-F9D6-CE41-8BBC-18EDD74B44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</p:spPr>
        <p:txBody>
          <a:bodyPr lIns="360000" tIns="180000" rIns="0" bIns="0"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2000" i="1" dirty="0"/>
              <a:t>Conjunto de ações e serviços voltados à evitar </a:t>
            </a:r>
            <a:r>
              <a:rPr lang="pt-BR" altLang="pt-BR" sz="2000" b="1" i="1" dirty="0"/>
              <a:t>riscos potenciais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2000" b="1" i="1" dirty="0"/>
              <a:t>à saúde pública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0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Novas tecnologias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Grandes obras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Represas e barragens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Terras indígenas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Manejo do lixo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Saneamento básico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i="1" dirty="0"/>
              <a:t>Etc.</a:t>
            </a:r>
          </a:p>
        </p:txBody>
      </p:sp>
      <p:pic>
        <p:nvPicPr>
          <p:cNvPr id="52227" name="Picture 4" descr="Núcleo">
            <a:extLst>
              <a:ext uri="{FF2B5EF4-FFF2-40B4-BE49-F238E27FC236}">
                <a16:creationId xmlns:a16="http://schemas.microsoft.com/office/drawing/2014/main" id="{F6304D3F-CC9A-5D1A-82A6-FFD6A7CDE53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28" name="Picture 5" descr="Cepedisa">
            <a:extLst>
              <a:ext uri="{FF2B5EF4-FFF2-40B4-BE49-F238E27FC236}">
                <a16:creationId xmlns:a16="http://schemas.microsoft.com/office/drawing/2014/main" id="{433CF4E6-2A2E-D7BB-EA02-9C7B24A77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93602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AutoShape 2">
            <a:extLst>
              <a:ext uri="{FF2B5EF4-FFF2-40B4-BE49-F238E27FC236}">
                <a16:creationId xmlns:a16="http://schemas.microsoft.com/office/drawing/2014/main" id="{97472120-FFAA-B84F-B9A4-40924D2E9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7907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>
                <a:solidFill>
                  <a:srgbClr val="339933"/>
                </a:solidFill>
              </a:rPr>
              <a:t>PROMOÇÃO DA SAÚDE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D20A34CD-F9D6-CE41-8BBC-18EDD74B44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2000" dirty="0"/>
              <a:t>Conjunto de ações e serviços voltados à educação em saúde e à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altLang="pt-BR" sz="2000" b="1" dirty="0"/>
              <a:t>promoção do autocuidado e de estilos de vida saudáveis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dirty="0"/>
              <a:t>Alimentação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dirty="0"/>
              <a:t>exercício físico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dirty="0"/>
              <a:t>higiene pessoal e coletiva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000" dirty="0"/>
              <a:t>conscientização da importância da vacinação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sz="2000" dirty="0"/>
          </a:p>
        </p:txBody>
      </p:sp>
      <p:pic>
        <p:nvPicPr>
          <p:cNvPr id="52227" name="Picture 4" descr="Núcleo">
            <a:extLst>
              <a:ext uri="{FF2B5EF4-FFF2-40B4-BE49-F238E27FC236}">
                <a16:creationId xmlns:a16="http://schemas.microsoft.com/office/drawing/2014/main" id="{F6304D3F-CC9A-5D1A-82A6-FFD6A7CDE53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6308725"/>
            <a:ext cx="1401762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28" name="Picture 5" descr="Cepedisa">
            <a:extLst>
              <a:ext uri="{FF2B5EF4-FFF2-40B4-BE49-F238E27FC236}">
                <a16:creationId xmlns:a16="http://schemas.microsoft.com/office/drawing/2014/main" id="{433CF4E6-2A2E-D7BB-EA02-9C7B24A77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0350"/>
            <a:ext cx="3571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17044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80F4-E9ED-EF43-9BAA-1D7545EB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5400" b="1" dirty="0">
                <a:solidFill>
                  <a:srgbClr val="002060"/>
                </a:solidFill>
                <a:ea typeface="Lucida Sans Unicode" pitchFamily="34" charset="0"/>
                <a:cs typeface="Lucida Sans Unicode" pitchFamily="34" charset="0"/>
              </a:rPr>
              <a:t>Considerações finais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BE72-B8C0-7144-9AE7-625247813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798638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Vigilância em saúde e democracia</a:t>
            </a:r>
          </a:p>
          <a:p>
            <a:pPr>
              <a:buFont typeface="Wingdings" pitchFamily="2" charset="2"/>
              <a:buChar char="Ø"/>
              <a:defRPr/>
            </a:pPr>
            <a:endParaRPr lang="pt-BR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Vigilância em saúde e riscos</a:t>
            </a:r>
          </a:p>
          <a:p>
            <a:pPr>
              <a:buFont typeface="Wingdings" pitchFamily="2" charset="2"/>
              <a:buChar char="Ø"/>
              <a:defRPr/>
            </a:pPr>
            <a:endParaRPr lang="pt-BR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Vigilância em saúde e o ser humano</a:t>
            </a:r>
          </a:p>
          <a:p>
            <a:pPr>
              <a:buFont typeface="Wingdings" pitchFamily="2" charset="2"/>
              <a:buChar char="Ø"/>
              <a:defRPr/>
            </a:pPr>
            <a:endParaRPr lang="pt-BR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400" dirty="0"/>
              <a:t>Vigilância em saúde e o território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5C9B22E9-B2E0-8825-3DD2-6B78C9C89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790700"/>
          </a:xfrm>
        </p:spPr>
        <p:txBody>
          <a:bodyPr/>
          <a:lstStyle/>
          <a:p>
            <a:pPr eaLnBrk="1" hangingPunct="1"/>
            <a:r>
              <a:rPr lang="pt-BR" altLang="en-BR" sz="4000"/>
              <a:t>ESTADO DEMOCRÁTICO </a:t>
            </a:r>
            <a:br>
              <a:rPr lang="pt-BR" altLang="en-BR" sz="4000"/>
            </a:br>
            <a:r>
              <a:rPr lang="pt-BR" altLang="en-BR" sz="4000"/>
              <a:t>DE DIREITO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BD561DB-8606-C49E-43F0-C9F8B5E3FB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/>
            <a:r>
              <a:rPr lang="pt-BR" altLang="en-BR" sz="2000"/>
              <a:t>Os primeiros modelos dos Estados Modernos implementam uma nova forma organização social: democracia.</a:t>
            </a:r>
          </a:p>
          <a:p>
            <a:pPr marL="609600" indent="-609600" eaLnBrk="1" hangingPunct="1"/>
            <a:r>
              <a:rPr lang="pt-BR" altLang="en-BR" sz="2000"/>
              <a:t>Estes Estados se fundam em obras como o </a:t>
            </a:r>
            <a:r>
              <a:rPr lang="pt-BR" altLang="en-BR" sz="2000" i="1"/>
              <a:t>Leviatã</a:t>
            </a:r>
            <a:r>
              <a:rPr lang="pt-BR" altLang="en-BR" sz="2000"/>
              <a:t>, de Thomas Hobbes (1651); </a:t>
            </a:r>
            <a:r>
              <a:rPr lang="pt-BR" altLang="en-BR" sz="2000" i="1"/>
              <a:t>Contrato Social (1762)</a:t>
            </a:r>
            <a:r>
              <a:rPr lang="pt-BR" altLang="en-BR" sz="2000"/>
              <a:t>, de Jean-Jacques Rousseau; o </a:t>
            </a:r>
            <a:r>
              <a:rPr lang="pt-BR" altLang="en-BR" sz="2000" i="1"/>
              <a:t>Espírito das Leis (1748)</a:t>
            </a:r>
            <a:r>
              <a:rPr lang="pt-BR" altLang="en-BR" sz="2000"/>
              <a:t>, de Montesquieu.</a:t>
            </a:r>
          </a:p>
          <a:p>
            <a:pPr marL="609600" indent="-609600" eaLnBrk="1" hangingPunct="1"/>
            <a:r>
              <a:rPr lang="pt-BR" altLang="en-BR" sz="2000"/>
              <a:t>Os Estados passam a ser governados por leis e as leis devem representar a vontade do povo.</a:t>
            </a:r>
          </a:p>
          <a:p>
            <a:pPr marL="609600" indent="-609600" eaLnBrk="1" hangingPunct="1"/>
            <a:r>
              <a:rPr lang="pt-BR" altLang="en-BR" sz="2000"/>
              <a:t>A democracia passa a ser entendida como o  governo do povo, pelo povo e para o povo.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0B27D5-F22E-7385-2794-9C609FF0C2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9A6507BE-AC36-693D-2B7C-AD9D057E7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69262" cy="1790700"/>
          </a:xfrm>
        </p:spPr>
        <p:txBody>
          <a:bodyPr/>
          <a:lstStyle/>
          <a:p>
            <a:pPr eaLnBrk="1" hangingPunct="1"/>
            <a:r>
              <a:rPr lang="pt-BR" altLang="en-BR" sz="3200"/>
              <a:t>ESTADO DEMOCRÁTICO DE DIREITO E CONSTITUCIONALISMO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8E8187-361E-A2C2-9ACE-BC5EF436B5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/>
            <a:r>
              <a:rPr lang="pt-BR" altLang="en-BR" sz="2400"/>
              <a:t>A complexidade das sociedades exige a adoção do modelo de democracia indireta, onde o poder é exercido por representantes eleitos pelo povo.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pt-BR" altLang="en-BR" sz="2400"/>
          </a:p>
          <a:p>
            <a:pPr marL="609600" indent="-609600" eaLnBrk="1" hangingPunct="1"/>
            <a:r>
              <a:rPr lang="pt-BR" altLang="en-BR" sz="2400"/>
              <a:t>No campo da organização jurídica e social, os Estados Democráticos se caracterizam pela consolidação de uma Constituição que deve ser obedecida por todos – o contrato social.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974AEA-EFAE-5AFE-928E-22C8BCA170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B2429D62-90A6-CEDD-05B2-C3875AA96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69262" cy="1727200"/>
          </a:xfrm>
        </p:spPr>
        <p:txBody>
          <a:bodyPr/>
          <a:lstStyle/>
          <a:p>
            <a:pPr eaLnBrk="1" hangingPunct="1"/>
            <a:r>
              <a:rPr lang="pt-BR" altLang="en-BR" sz="2800"/>
              <a:t>ESTADO DEMOCRÁTICO DE DIREITO E CONSTITUCIONALISMO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69FD4B5-9352-63F4-F970-7AF3E9A8FA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000"/>
              <a:t>Principais características do constitucionalismo surgido após a Revolução Francesa (Séculos XVIII e XIX):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pt-BR" altLang="en-BR" sz="200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en-BR" sz="1800"/>
              <a:t>Soberania popular por meio de representatividade no poder legislativo – elevação da noção de cidadania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en-BR" sz="1800"/>
              <a:t>Positivação do princípio da legalidade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en-BR" sz="1800"/>
              <a:t>Constituições escritas e rígidas, que exigem procedimentos mais complexos para sua alteração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en-BR" sz="1800"/>
              <a:t>Divisão/Separação de poderes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en-BR" sz="1800"/>
              <a:t>Grande proteção aos Direitos individuais (liberdade e igualdade)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en-BR" sz="1800"/>
              <a:t>Absenteísmo estatal na esfera particular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43EF05-D6A6-F0C1-1670-1A2610B609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A7AEE113-252F-CA4C-F181-DD15C1D05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69262" cy="1790700"/>
          </a:xfrm>
        </p:spPr>
        <p:txBody>
          <a:bodyPr/>
          <a:lstStyle/>
          <a:p>
            <a:pPr eaLnBrk="1" hangingPunct="1"/>
            <a:r>
              <a:rPr lang="pt-BR" altLang="en-BR" sz="2800"/>
              <a:t>ESTADO DEMOCRÁTICO DE DIREITO E CONSTITUCIONALISMO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1D0731D-E195-E54D-0C03-E794E1E846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BR" sz="2000" b="1"/>
              <a:t>SEPARAÇÃO DE PODERES:</a:t>
            </a:r>
            <a:r>
              <a:rPr lang="en-US" altLang="en-BR" sz="2000"/>
              <a:t> O poder soberano é uno e pertence ao povo. Para evitar arbitrariedades, fraciona-se o poder popular.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BR" sz="200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BR" sz="2000"/>
              <a:t>Na lógica dos filósofos iluministas: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BR" sz="200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BR" sz="2000"/>
              <a:t>			&gt; Legislativo legisla (cria direitos e obrigações);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BR" sz="2000"/>
              <a:t>			&gt; Executivo (Administração Pública) executa as 			leis;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BR" sz="2000"/>
              <a:t>			&gt; Judiciário julga e decide em última instância os 		conflitos existentes na sociedade 	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BR" sz="2000"/>
              <a:t>				Cidadão X Cidadão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BR" sz="2000"/>
              <a:t>				Estado X Cidadão;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BR" sz="2000"/>
              <a:t>				Estado X Estado.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13397F-70B2-912F-574C-ACFDF4765E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412485CD-E393-D048-E486-1FC5EECE9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655762"/>
          </a:xfrm>
        </p:spPr>
        <p:txBody>
          <a:bodyPr/>
          <a:lstStyle/>
          <a:p>
            <a:pPr eaLnBrk="1" hangingPunct="1"/>
            <a:r>
              <a:rPr lang="pt-BR" altLang="en-BR" sz="2800"/>
              <a:t>ESTADO DEMOCRÁTICO DE DIREITO E CONSTITUCIONALISMO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F7D3BEE-E959-5136-1818-8671C59C69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/>
            <a:r>
              <a:rPr lang="pt-BR" altLang="en-BR" sz="2000"/>
              <a:t>Dentro destas características tivemos a Constituição Francesa, em 1791, a dos Estados Unidos da América em 1787, a Espanhola e a Portuguesa, em 1812, a Belga em 1822 e a Brasileira em 1824. </a:t>
            </a:r>
          </a:p>
          <a:p>
            <a:pPr marL="609600" indent="-609600" eaLnBrk="1" hangingPunct="1"/>
            <a:endParaRPr lang="pt-BR" altLang="en-BR" sz="2000"/>
          </a:p>
          <a:p>
            <a:pPr marL="609600" indent="-609600" eaLnBrk="1" hangingPunct="1"/>
            <a:r>
              <a:rPr lang="pt-BR" altLang="en-BR" sz="2000"/>
              <a:t>Estas foram constituições que refletiram o pensamento dominante da época, que, conforme já apontado, era o liberalismo burguês, refletindo a prevalência da orientação passiva do Estado, como simples conservador dos direitos dos que já os possuíam, sem nada fazer pelos que não tinham qualquer direito a conservar.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F0BA9F-2112-73EA-AFC1-FA674D862D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90191DD1-D97C-7060-DFE5-22ABC5D35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69262" cy="1655762"/>
          </a:xfrm>
        </p:spPr>
        <p:txBody>
          <a:bodyPr/>
          <a:lstStyle/>
          <a:p>
            <a:pPr eaLnBrk="1" hangingPunct="1"/>
            <a:r>
              <a:rPr lang="pt-BR" altLang="en-BR" sz="2800"/>
              <a:t>ESTADO DEMOCRÁTICO DE DIREITO E CONSTITUCIONALISMO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71DE239-7A66-40F2-B4AF-A16004A050F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766050" cy="3724275"/>
          </a:xfrm>
          <a:noFill/>
        </p:spPr>
        <p:txBody>
          <a:bodyPr lIns="360000" tIns="180000" rIns="0" bIns="0"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en-BR" sz="2400" dirty="0"/>
              <a:t>A ordem política instalada pela Burguesia, do “</a:t>
            </a:r>
            <a:r>
              <a:rPr lang="pt-BR" altLang="en-BR" sz="2400" dirty="0" err="1"/>
              <a:t>laissez</a:t>
            </a:r>
            <a:r>
              <a:rPr lang="pt-BR" altLang="en-BR" sz="2400" dirty="0"/>
              <a:t> </a:t>
            </a:r>
            <a:r>
              <a:rPr lang="pt-BR" altLang="en-BR" sz="2400" dirty="0" err="1"/>
              <a:t>faire</a:t>
            </a:r>
            <a:r>
              <a:rPr lang="pt-BR" altLang="en-BR" sz="2400" dirty="0"/>
              <a:t>, </a:t>
            </a:r>
            <a:r>
              <a:rPr lang="pt-BR" altLang="en-BR" sz="2400" dirty="0" err="1"/>
              <a:t>laissez</a:t>
            </a:r>
            <a:r>
              <a:rPr lang="pt-BR" altLang="en-BR" sz="2400" dirty="0"/>
              <a:t> </a:t>
            </a:r>
            <a:r>
              <a:rPr lang="pt-BR" altLang="en-BR" sz="2400" dirty="0" err="1"/>
              <a:t>passer</a:t>
            </a:r>
            <a:r>
              <a:rPr lang="pt-BR" altLang="en-BR" sz="2400" dirty="0"/>
              <a:t>”, que pregava a não intervenção do Estado na liberdade de iniciativa e de contrato (inclusive de trabalho), acabou gerando um enorme desequilíbrio social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en-BR" sz="2000" dirty="0"/>
              <a:t>Patrões exploravam empregados com a aplicação da “mais valia”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en-BR" sz="2000" dirty="0"/>
              <a:t>Regimes trabalhistas de </a:t>
            </a:r>
            <a:r>
              <a:rPr lang="pt-BR" altLang="en-BR" sz="2000" dirty="0" err="1"/>
              <a:t>semi-escravidão</a:t>
            </a:r>
            <a:r>
              <a:rPr lang="pt-BR" altLang="en-BR" sz="2000" dirty="0"/>
              <a:t>, com jornadas de trabalho de até 16 horas por dia e direitos trabalhistas quase inexistentes.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BR" altLang="en-BR" sz="2000" dirty="0"/>
              <a:t>Trabalho infantil generalizado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37EE5C-CEDD-0518-B0A6-8CF66DFFD5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BR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ixel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ixel 2">
    <a:dk1>
      <a:srgbClr val="009999"/>
    </a:dk1>
    <a:lt1>
      <a:srgbClr val="FFFFFF"/>
    </a:lt1>
    <a:dk2>
      <a:srgbClr val="334B49"/>
    </a:dk2>
    <a:lt2>
      <a:srgbClr val="FFFFFF"/>
    </a:lt2>
    <a:accent1>
      <a:srgbClr val="33CCCC"/>
    </a:accent1>
    <a:accent2>
      <a:srgbClr val="008080"/>
    </a:accent2>
    <a:accent3>
      <a:srgbClr val="ADB1B1"/>
    </a:accent3>
    <a:accent4>
      <a:srgbClr val="DADADA"/>
    </a:accent4>
    <a:accent5>
      <a:srgbClr val="ADE2E2"/>
    </a:accent5>
    <a:accent6>
      <a:srgbClr val="007373"/>
    </a:accent6>
    <a:hlink>
      <a:srgbClr val="FFCC00"/>
    </a:hlink>
    <a:folHlink>
      <a:srgbClr val="0066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620</TotalTime>
  <Words>2667</Words>
  <Application>Microsoft Macintosh PowerPoint</Application>
  <PresentationFormat>Apresentação na tela (4:3)</PresentationFormat>
  <Paragraphs>300</Paragraphs>
  <Slides>38</Slides>
  <Notes>36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6" baseType="lpstr">
      <vt:lpstr>Arial</vt:lpstr>
      <vt:lpstr>Arial Black</vt:lpstr>
      <vt:lpstr>Calibri</vt:lpstr>
      <vt:lpstr>Times New Roman</vt:lpstr>
      <vt:lpstr>TimesNewRomanPSMT</vt:lpstr>
      <vt:lpstr>Verdana</vt:lpstr>
      <vt:lpstr>Wingdings</vt:lpstr>
      <vt:lpstr>Pixel</vt:lpstr>
      <vt:lpstr>Apresentação do PowerPoint</vt:lpstr>
      <vt:lpstr> AULA 01 Conceitos básicos da vigilância em saúde </vt:lpstr>
      <vt:lpstr>ESTADO DEMOCRÁTICO  DE DIREITO</vt:lpstr>
      <vt:lpstr>ESTADO DEMOCRÁTICO  DE DIREITO</vt:lpstr>
      <vt:lpstr>ESTADO DEMOCRÁTICO DE DIREITO E CONSTITUCIONALISMO</vt:lpstr>
      <vt:lpstr>ESTADO DEMOCRÁTICO DE DIREITO E CONSTITUCIONALISMO</vt:lpstr>
      <vt:lpstr>ESTADO DEMOCRÁTICO DE DIREITO E CONSTITUCIONALISMO</vt:lpstr>
      <vt:lpstr>ESTADO DEMOCRÁTICO DE DIREITO E CONSTITUCIONALISMO</vt:lpstr>
      <vt:lpstr>ESTADO DEMOCRÁTICO DE DIREITO E CONSTITUCIONALISMO</vt:lpstr>
      <vt:lpstr>ESTADO DEMOCRÁTICO DE DIREITO E CONSTITUCIONALISMO</vt:lpstr>
      <vt:lpstr>ESTADO DEMOCRÁTICO DE DIREITO E CONSTITUCIONALISMO</vt:lpstr>
      <vt:lpstr>ESTADO DEMOCRÁTICO DE DIREITO E CONSTITUCIONALISMO</vt:lpstr>
      <vt:lpstr>ESTADO DEMOCRÁTICO DE DIREITO E CONSTITUCIONALISMO</vt:lpstr>
      <vt:lpstr>ESTADO DEMOCRÁTICO DE DIREITO E CONSTITUCIONALISMO</vt:lpstr>
      <vt:lpstr>REPÚBLICA FEDERATIVA DO BRASIL</vt:lpstr>
      <vt:lpstr>REPÚBLICA FEDERATIVA DO BRASIL</vt:lpstr>
      <vt:lpstr>REPÚBLICA FEDERATIVA DO BRASIL</vt:lpstr>
      <vt:lpstr>SAÚDE: direito de todos e dever do Estado</vt:lpstr>
      <vt:lpstr>SAÚDE: direito de todos e dever do Estado</vt:lpstr>
      <vt:lpstr>SAÚDE: direito de todos e dever do Estado</vt:lpstr>
      <vt:lpstr>Políticas públicas e vigilância em saúde</vt:lpstr>
      <vt:lpstr>Políticas públicas e vigilância em saúde</vt:lpstr>
      <vt:lpstr>Políticas públicas e vigilância em saúde</vt:lpstr>
      <vt:lpstr>Políticas públicas e vigilância em saúde</vt:lpstr>
      <vt:lpstr>RISCO SANITÁRIO</vt:lpstr>
      <vt:lpstr>Apresentação do PowerPoint</vt:lpstr>
      <vt:lpstr>PRINCÍPIO DA  SEGURANÇA SANITÁRIA</vt:lpstr>
      <vt:lpstr>PRINCÍPIO DA  SEGURANÇA SANITÁRIA</vt:lpstr>
      <vt:lpstr>PRINCÍPIO DA  SEGURANÇA SANITÁRIA</vt:lpstr>
      <vt:lpstr>PRINCÍPIO DA  SEGURANÇA SANITÁRIA</vt:lpstr>
      <vt:lpstr>PRINCÍPIO DA  SEGURANÇA SANITÁRIA</vt:lpstr>
      <vt:lpstr>VIGILÂNCIA EM SAÚDE</vt:lpstr>
      <vt:lpstr>TERRITÓRIO</vt:lpstr>
      <vt:lpstr>DOENÇAS E AGRAVOS À SAÚDE</vt:lpstr>
      <vt:lpstr>PREVENÇÃO DE RISCOS</vt:lpstr>
      <vt:lpstr>PRECAUÇÃO DE RISCOS</vt:lpstr>
      <vt:lpstr>PROMOÇÃO DA SAÚDE</vt:lpstr>
      <vt:lpstr>Considerações finais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PSICOLOGIA NA SAÚDE SUPLEMENTAR</dc:title>
  <dc:creator>Fernando Aith</dc:creator>
  <cp:lastModifiedBy>Microsoft Office User</cp:lastModifiedBy>
  <cp:revision>116</cp:revision>
  <dcterms:created xsi:type="dcterms:W3CDTF">2007-03-30T20:45:43Z</dcterms:created>
  <dcterms:modified xsi:type="dcterms:W3CDTF">2023-03-20T16:45:16Z</dcterms:modified>
</cp:coreProperties>
</file>