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93" r:id="rId4"/>
    <p:sldId id="294" r:id="rId5"/>
    <p:sldId id="295" r:id="rId6"/>
    <p:sldId id="296" r:id="rId7"/>
    <p:sldId id="297" r:id="rId8"/>
    <p:sldId id="298" r:id="rId9"/>
    <p:sldId id="299" r:id="rId10"/>
    <p:sldId id="300" r:id="rId11"/>
    <p:sldId id="301" r:id="rId12"/>
  </p:sldIdLst>
  <p:sldSz cx="9144000" cy="6858000" type="screen4x3"/>
  <p:notesSz cx="6858000" cy="9144000"/>
  <p:defaultTextStyle>
    <a:defPPr>
      <a:defRPr lang="pt-BR"/>
    </a:defPPr>
    <a:lvl1pPr algn="l" rtl="0" fontAlgn="base">
      <a:spcBef>
        <a:spcPct val="0"/>
      </a:spcBef>
      <a:spcAft>
        <a:spcPct val="0"/>
      </a:spcAft>
      <a:defRPr sz="1400" kern="1200">
        <a:solidFill>
          <a:schemeClr val="tx1"/>
        </a:solidFill>
        <a:latin typeface="Tahoma" pitchFamily="34" charset="0"/>
        <a:ea typeface="+mn-ea"/>
        <a:cs typeface="+mn-cs"/>
      </a:defRPr>
    </a:lvl1pPr>
    <a:lvl2pPr marL="457200" algn="l" rtl="0" fontAlgn="base">
      <a:spcBef>
        <a:spcPct val="0"/>
      </a:spcBef>
      <a:spcAft>
        <a:spcPct val="0"/>
      </a:spcAft>
      <a:defRPr sz="1400" kern="1200">
        <a:solidFill>
          <a:schemeClr val="tx1"/>
        </a:solidFill>
        <a:latin typeface="Tahoma" pitchFamily="34" charset="0"/>
        <a:ea typeface="+mn-ea"/>
        <a:cs typeface="+mn-cs"/>
      </a:defRPr>
    </a:lvl2pPr>
    <a:lvl3pPr marL="914400" algn="l" rtl="0" fontAlgn="base">
      <a:spcBef>
        <a:spcPct val="0"/>
      </a:spcBef>
      <a:spcAft>
        <a:spcPct val="0"/>
      </a:spcAft>
      <a:defRPr sz="1400" kern="1200">
        <a:solidFill>
          <a:schemeClr val="tx1"/>
        </a:solidFill>
        <a:latin typeface="Tahoma" pitchFamily="34" charset="0"/>
        <a:ea typeface="+mn-ea"/>
        <a:cs typeface="+mn-cs"/>
      </a:defRPr>
    </a:lvl3pPr>
    <a:lvl4pPr marL="1371600" algn="l" rtl="0" fontAlgn="base">
      <a:spcBef>
        <a:spcPct val="0"/>
      </a:spcBef>
      <a:spcAft>
        <a:spcPct val="0"/>
      </a:spcAft>
      <a:defRPr sz="1400" kern="1200">
        <a:solidFill>
          <a:schemeClr val="tx1"/>
        </a:solidFill>
        <a:latin typeface="Tahoma" pitchFamily="34" charset="0"/>
        <a:ea typeface="+mn-ea"/>
        <a:cs typeface="+mn-cs"/>
      </a:defRPr>
    </a:lvl4pPr>
    <a:lvl5pPr marL="1828800" algn="l" rtl="0" fontAlgn="base">
      <a:spcBef>
        <a:spcPct val="0"/>
      </a:spcBef>
      <a:spcAft>
        <a:spcPct val="0"/>
      </a:spcAft>
      <a:defRPr sz="1400" kern="1200">
        <a:solidFill>
          <a:schemeClr val="tx1"/>
        </a:solidFill>
        <a:latin typeface="Tahoma" pitchFamily="34" charset="0"/>
        <a:ea typeface="+mn-ea"/>
        <a:cs typeface="+mn-cs"/>
      </a:defRPr>
    </a:lvl5pPr>
    <a:lvl6pPr marL="2286000" algn="l" defTabSz="914400" rtl="0" eaLnBrk="1" latinLnBrk="0" hangingPunct="1">
      <a:defRPr sz="1400" kern="1200">
        <a:solidFill>
          <a:schemeClr val="tx1"/>
        </a:solidFill>
        <a:latin typeface="Tahoma" pitchFamily="34" charset="0"/>
        <a:ea typeface="+mn-ea"/>
        <a:cs typeface="+mn-cs"/>
      </a:defRPr>
    </a:lvl6pPr>
    <a:lvl7pPr marL="2743200" algn="l" defTabSz="914400" rtl="0" eaLnBrk="1" latinLnBrk="0" hangingPunct="1">
      <a:defRPr sz="1400" kern="1200">
        <a:solidFill>
          <a:schemeClr val="tx1"/>
        </a:solidFill>
        <a:latin typeface="Tahoma" pitchFamily="34" charset="0"/>
        <a:ea typeface="+mn-ea"/>
        <a:cs typeface="+mn-cs"/>
      </a:defRPr>
    </a:lvl7pPr>
    <a:lvl8pPr marL="3200400" algn="l" defTabSz="914400" rtl="0" eaLnBrk="1" latinLnBrk="0" hangingPunct="1">
      <a:defRPr sz="1400" kern="1200">
        <a:solidFill>
          <a:schemeClr val="tx1"/>
        </a:solidFill>
        <a:latin typeface="Tahoma" pitchFamily="34" charset="0"/>
        <a:ea typeface="+mn-ea"/>
        <a:cs typeface="+mn-cs"/>
      </a:defRPr>
    </a:lvl8pPr>
    <a:lvl9pPr marL="3657600" algn="l" defTabSz="914400" rtl="0" eaLnBrk="1" latinLnBrk="0" hangingPunct="1">
      <a:defRPr sz="1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35" autoAdjust="0"/>
    <p:restoredTop sz="94667" autoAdjust="0"/>
  </p:normalViewPr>
  <p:slideViewPr>
    <p:cSldViewPr>
      <p:cViewPr>
        <p:scale>
          <a:sx n="100" d="100"/>
          <a:sy n="100" d="100"/>
        </p:scale>
        <p:origin x="-1236"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59875" cy="6858000"/>
            <a:chOff x="0" y="0"/>
            <a:chExt cx="5770" cy="4320"/>
          </a:xfrm>
        </p:grpSpPr>
        <p:sp>
          <p:nvSpPr>
            <p:cNvPr id="5"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pPr>
                <a:defRPr/>
              </a:pPr>
              <a:endParaRPr lang="pt-BR"/>
            </a:p>
          </p:txBody>
        </p:sp>
        <p:sp>
          <p:nvSpPr>
            <p:cNvPr id="6"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pt-BR"/>
            </a:p>
          </p:txBody>
        </p:sp>
        <p:sp>
          <p:nvSpPr>
            <p:cNvPr id="7"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pt-BR"/>
            </a:p>
          </p:txBody>
        </p:sp>
        <p:sp>
          <p:nvSpPr>
            <p:cNvPr id="8"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pPr>
                <a:defRPr/>
              </a:pPr>
              <a:endParaRPr lang="pt-BR"/>
            </a:p>
          </p:txBody>
        </p:sp>
        <p:sp>
          <p:nvSpPr>
            <p:cNvPr id="9"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pt-BR"/>
            </a:p>
          </p:txBody>
        </p:sp>
        <p:sp>
          <p:nvSpPr>
            <p:cNvPr id="10"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pt-BR"/>
            </a:p>
          </p:txBody>
        </p:sp>
        <p:sp>
          <p:nvSpPr>
            <p:cNvPr id="11"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pPr>
                <a:defRPr/>
              </a:pPr>
              <a:endParaRPr lang="pt-BR"/>
            </a:p>
          </p:txBody>
        </p:sp>
        <p:sp>
          <p:nvSpPr>
            <p:cNvPr id="12"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pPr>
                <a:defRPr/>
              </a:pPr>
              <a:endParaRPr lang="pt-BR"/>
            </a:p>
          </p:txBody>
        </p:sp>
        <p:sp>
          <p:nvSpPr>
            <p:cNvPr id="13"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pt-BR"/>
            </a:p>
          </p:txBody>
        </p:sp>
        <p:sp>
          <p:nvSpPr>
            <p:cNvPr id="14"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pt-BR"/>
            </a:p>
          </p:txBody>
        </p:sp>
        <p:sp>
          <p:nvSpPr>
            <p:cNvPr id="15"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pPr>
                <a:defRPr/>
              </a:pPr>
              <a:endParaRPr lang="pt-BR"/>
            </a:p>
          </p:txBody>
        </p:sp>
        <p:sp>
          <p:nvSpPr>
            <p:cNvPr id="16"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pPr>
                <a:defRPr/>
              </a:pPr>
              <a:endParaRPr lang="pt-BR"/>
            </a:p>
          </p:txBody>
        </p:sp>
        <p:sp>
          <p:nvSpPr>
            <p:cNvPr id="17"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pt-BR"/>
            </a:p>
          </p:txBody>
        </p:sp>
        <p:sp>
          <p:nvSpPr>
            <p:cNvPr id="18"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pPr>
                <a:defRPr/>
              </a:pPr>
              <a:endParaRPr lang="pt-BR"/>
            </a:p>
          </p:txBody>
        </p:sp>
        <p:sp>
          <p:nvSpPr>
            <p:cNvPr id="19"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pPr>
                <a:defRPr/>
              </a:pPr>
              <a:endParaRPr lang="pt-BR"/>
            </a:p>
          </p:txBody>
        </p:sp>
        <p:sp>
          <p:nvSpPr>
            <p:cNvPr id="20"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pt-BR"/>
            </a:p>
          </p:txBody>
        </p:sp>
        <p:sp>
          <p:nvSpPr>
            <p:cNvPr id="21"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pt-BR"/>
            </a:p>
          </p:txBody>
        </p:sp>
        <p:sp>
          <p:nvSpPr>
            <p:cNvPr id="22"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pt-BR"/>
            </a:p>
          </p:txBody>
        </p:sp>
        <p:sp>
          <p:nvSpPr>
            <p:cNvPr id="23"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pt-BR"/>
            </a:p>
          </p:txBody>
        </p:sp>
        <p:sp>
          <p:nvSpPr>
            <p:cNvPr id="24"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pPr>
                <a:defRPr/>
              </a:pPr>
              <a:endParaRPr lang="pt-BR"/>
            </a:p>
          </p:txBody>
        </p:sp>
        <p:sp>
          <p:nvSpPr>
            <p:cNvPr id="25"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pPr>
                <a:defRPr/>
              </a:pPr>
              <a:endParaRPr lang="pt-BR"/>
            </a:p>
          </p:txBody>
        </p:sp>
      </p:grpSp>
      <p:sp>
        <p:nvSpPr>
          <p:cNvPr id="5144" name="Rectangle 24"/>
          <p:cNvSpPr>
            <a:spLocks noGrp="1" noChangeArrowheads="1"/>
          </p:cNvSpPr>
          <p:nvPr>
            <p:ph type="ctrTitle" sz="quarter"/>
          </p:nvPr>
        </p:nvSpPr>
        <p:spPr>
          <a:xfrm>
            <a:off x="685800" y="1600200"/>
            <a:ext cx="7772400" cy="1828800"/>
          </a:xfrm>
        </p:spPr>
        <p:txBody>
          <a:bodyPr/>
          <a:lstStyle>
            <a:lvl1pPr>
              <a:defRPr sz="4800"/>
            </a:lvl1pPr>
          </a:lstStyle>
          <a:p>
            <a:r>
              <a:rPr lang="pt-BR"/>
              <a:t>Clique para editar o estilo do título mestre</a:t>
            </a:r>
          </a:p>
        </p:txBody>
      </p:sp>
      <p:sp>
        <p:nvSpPr>
          <p:cNvPr id="5145" name="Rectangle 2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pt-BR"/>
              <a:t>Clique para editar o estilo do subtítulo mestre</a:t>
            </a:r>
          </a:p>
        </p:txBody>
      </p:sp>
      <p:sp>
        <p:nvSpPr>
          <p:cNvPr id="26" name="Rectangle 26"/>
          <p:cNvSpPr>
            <a:spLocks noGrp="1" noChangeArrowheads="1"/>
          </p:cNvSpPr>
          <p:nvPr>
            <p:ph type="dt" sz="quarter" idx="10"/>
          </p:nvPr>
        </p:nvSpPr>
        <p:spPr>
          <a:xfrm>
            <a:off x="457200" y="6243638"/>
            <a:ext cx="2133600" cy="457200"/>
          </a:xfrm>
        </p:spPr>
        <p:txBody>
          <a:bodyPr/>
          <a:lstStyle>
            <a:lvl1pPr>
              <a:defRPr/>
            </a:lvl1pPr>
          </a:lstStyle>
          <a:p>
            <a:pPr>
              <a:defRPr/>
            </a:pPr>
            <a:endParaRPr lang="pt-BR"/>
          </a:p>
        </p:txBody>
      </p:sp>
      <p:sp>
        <p:nvSpPr>
          <p:cNvPr id="27" name="Rectangle 27"/>
          <p:cNvSpPr>
            <a:spLocks noGrp="1" noChangeArrowheads="1"/>
          </p:cNvSpPr>
          <p:nvPr>
            <p:ph type="ftr" sz="quarter" idx="11"/>
          </p:nvPr>
        </p:nvSpPr>
        <p:spPr/>
        <p:txBody>
          <a:bodyPr/>
          <a:lstStyle>
            <a:lvl1pPr>
              <a:defRPr/>
            </a:lvl1pPr>
          </a:lstStyle>
          <a:p>
            <a:pPr>
              <a:defRPr/>
            </a:pPr>
            <a:endParaRPr lang="pt-BR"/>
          </a:p>
        </p:txBody>
      </p:sp>
      <p:sp>
        <p:nvSpPr>
          <p:cNvPr id="28" name="Rectangle 28"/>
          <p:cNvSpPr>
            <a:spLocks noGrp="1" noChangeArrowheads="1"/>
          </p:cNvSpPr>
          <p:nvPr>
            <p:ph type="sldNum" sz="quarter" idx="12"/>
          </p:nvPr>
        </p:nvSpPr>
        <p:spPr/>
        <p:txBody>
          <a:bodyPr/>
          <a:lstStyle>
            <a:lvl1pPr>
              <a:defRPr/>
            </a:lvl1pPr>
          </a:lstStyle>
          <a:p>
            <a:pPr>
              <a:defRPr/>
            </a:pPr>
            <a:fld id="{601AE232-FF42-4916-91F7-5B98B6D5E931}" type="slidenum">
              <a:rPr lang="pt-BR"/>
              <a:pPr>
                <a:defRP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26"/>
          <p:cNvSpPr>
            <a:spLocks noGrp="1" noChangeArrowheads="1"/>
          </p:cNvSpPr>
          <p:nvPr>
            <p:ph type="ftr" sz="quarter" idx="10"/>
          </p:nvPr>
        </p:nvSpPr>
        <p:spPr>
          <a:ln/>
        </p:spPr>
        <p:txBody>
          <a:bodyPr/>
          <a:lstStyle>
            <a:lvl1pPr>
              <a:defRPr/>
            </a:lvl1pPr>
          </a:lstStyle>
          <a:p>
            <a:pPr>
              <a:defRPr/>
            </a:pPr>
            <a:endParaRPr lang="pt-BR"/>
          </a:p>
        </p:txBody>
      </p:sp>
      <p:sp>
        <p:nvSpPr>
          <p:cNvPr id="5" name="Rectangle 27"/>
          <p:cNvSpPr>
            <a:spLocks noGrp="1" noChangeArrowheads="1"/>
          </p:cNvSpPr>
          <p:nvPr>
            <p:ph type="sldNum" sz="quarter" idx="11"/>
          </p:nvPr>
        </p:nvSpPr>
        <p:spPr>
          <a:ln/>
        </p:spPr>
        <p:txBody>
          <a:bodyPr/>
          <a:lstStyle>
            <a:lvl1pPr>
              <a:defRPr/>
            </a:lvl1pPr>
          </a:lstStyle>
          <a:p>
            <a:pPr>
              <a:defRPr/>
            </a:pPr>
            <a:fld id="{C906ED22-53B1-40C7-B104-520ADD7E5A3A}" type="slidenum">
              <a:rPr lang="pt-BR"/>
              <a:pPr>
                <a:defRPr/>
              </a:pPr>
              <a:t>‹nº›</a:t>
            </a:fld>
            <a:endParaRPr lang="pt-BR"/>
          </a:p>
        </p:txBody>
      </p:sp>
      <p:sp>
        <p:nvSpPr>
          <p:cNvPr id="6" name="Rectangle 28"/>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7813"/>
            <a:ext cx="2057400" cy="5853112"/>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7813"/>
            <a:ext cx="6019800" cy="5853112"/>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26"/>
          <p:cNvSpPr>
            <a:spLocks noGrp="1" noChangeArrowheads="1"/>
          </p:cNvSpPr>
          <p:nvPr>
            <p:ph type="ftr" sz="quarter" idx="10"/>
          </p:nvPr>
        </p:nvSpPr>
        <p:spPr>
          <a:ln/>
        </p:spPr>
        <p:txBody>
          <a:bodyPr/>
          <a:lstStyle>
            <a:lvl1pPr>
              <a:defRPr/>
            </a:lvl1pPr>
          </a:lstStyle>
          <a:p>
            <a:pPr>
              <a:defRPr/>
            </a:pPr>
            <a:endParaRPr lang="pt-BR"/>
          </a:p>
        </p:txBody>
      </p:sp>
      <p:sp>
        <p:nvSpPr>
          <p:cNvPr id="5" name="Rectangle 27"/>
          <p:cNvSpPr>
            <a:spLocks noGrp="1" noChangeArrowheads="1"/>
          </p:cNvSpPr>
          <p:nvPr>
            <p:ph type="sldNum" sz="quarter" idx="11"/>
          </p:nvPr>
        </p:nvSpPr>
        <p:spPr>
          <a:ln/>
        </p:spPr>
        <p:txBody>
          <a:bodyPr/>
          <a:lstStyle>
            <a:lvl1pPr>
              <a:defRPr/>
            </a:lvl1pPr>
          </a:lstStyle>
          <a:p>
            <a:pPr>
              <a:defRPr/>
            </a:pPr>
            <a:fld id="{2A3FA8C1-9725-4D0E-A49A-4E2D57FE65A8}" type="slidenum">
              <a:rPr lang="pt-BR"/>
              <a:pPr>
                <a:defRPr/>
              </a:pPr>
              <a:t>‹nº›</a:t>
            </a:fld>
            <a:endParaRPr lang="pt-BR"/>
          </a:p>
        </p:txBody>
      </p:sp>
      <p:sp>
        <p:nvSpPr>
          <p:cNvPr id="6" name="Rectangle 28"/>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26"/>
          <p:cNvSpPr>
            <a:spLocks noGrp="1" noChangeArrowheads="1"/>
          </p:cNvSpPr>
          <p:nvPr>
            <p:ph type="ftr" sz="quarter" idx="10"/>
          </p:nvPr>
        </p:nvSpPr>
        <p:spPr>
          <a:ln/>
        </p:spPr>
        <p:txBody>
          <a:bodyPr/>
          <a:lstStyle>
            <a:lvl1pPr>
              <a:defRPr/>
            </a:lvl1pPr>
          </a:lstStyle>
          <a:p>
            <a:pPr>
              <a:defRPr/>
            </a:pPr>
            <a:endParaRPr lang="pt-BR"/>
          </a:p>
        </p:txBody>
      </p:sp>
      <p:sp>
        <p:nvSpPr>
          <p:cNvPr id="5" name="Rectangle 27"/>
          <p:cNvSpPr>
            <a:spLocks noGrp="1" noChangeArrowheads="1"/>
          </p:cNvSpPr>
          <p:nvPr>
            <p:ph type="sldNum" sz="quarter" idx="11"/>
          </p:nvPr>
        </p:nvSpPr>
        <p:spPr>
          <a:ln/>
        </p:spPr>
        <p:txBody>
          <a:bodyPr/>
          <a:lstStyle>
            <a:lvl1pPr>
              <a:defRPr/>
            </a:lvl1pPr>
          </a:lstStyle>
          <a:p>
            <a:pPr>
              <a:defRPr/>
            </a:pPr>
            <a:fld id="{435ECF2F-836C-4291-BCDC-2E035BE52B69}" type="slidenum">
              <a:rPr lang="pt-BR"/>
              <a:pPr>
                <a:defRPr/>
              </a:pPr>
              <a:t>‹nº›</a:t>
            </a:fld>
            <a:endParaRPr lang="pt-BR"/>
          </a:p>
        </p:txBody>
      </p:sp>
      <p:sp>
        <p:nvSpPr>
          <p:cNvPr id="6" name="Rectangle 28"/>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26"/>
          <p:cNvSpPr>
            <a:spLocks noGrp="1" noChangeArrowheads="1"/>
          </p:cNvSpPr>
          <p:nvPr>
            <p:ph type="ftr" sz="quarter" idx="10"/>
          </p:nvPr>
        </p:nvSpPr>
        <p:spPr>
          <a:ln/>
        </p:spPr>
        <p:txBody>
          <a:bodyPr/>
          <a:lstStyle>
            <a:lvl1pPr>
              <a:defRPr/>
            </a:lvl1pPr>
          </a:lstStyle>
          <a:p>
            <a:pPr>
              <a:defRPr/>
            </a:pPr>
            <a:endParaRPr lang="pt-BR"/>
          </a:p>
        </p:txBody>
      </p:sp>
      <p:sp>
        <p:nvSpPr>
          <p:cNvPr id="5" name="Rectangle 27"/>
          <p:cNvSpPr>
            <a:spLocks noGrp="1" noChangeArrowheads="1"/>
          </p:cNvSpPr>
          <p:nvPr>
            <p:ph type="sldNum" sz="quarter" idx="11"/>
          </p:nvPr>
        </p:nvSpPr>
        <p:spPr>
          <a:ln/>
        </p:spPr>
        <p:txBody>
          <a:bodyPr/>
          <a:lstStyle>
            <a:lvl1pPr>
              <a:defRPr/>
            </a:lvl1pPr>
          </a:lstStyle>
          <a:p>
            <a:pPr>
              <a:defRPr/>
            </a:pPr>
            <a:fld id="{B5CA9C35-1115-4A9B-845A-4C74F3C69CEE}" type="slidenum">
              <a:rPr lang="pt-BR"/>
              <a:pPr>
                <a:defRPr/>
              </a:pPr>
              <a:t>‹nº›</a:t>
            </a:fld>
            <a:endParaRPr lang="pt-BR"/>
          </a:p>
        </p:txBody>
      </p:sp>
      <p:sp>
        <p:nvSpPr>
          <p:cNvPr id="6" name="Rectangle 28"/>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26"/>
          <p:cNvSpPr>
            <a:spLocks noGrp="1" noChangeArrowheads="1"/>
          </p:cNvSpPr>
          <p:nvPr>
            <p:ph type="ftr" sz="quarter" idx="10"/>
          </p:nvPr>
        </p:nvSpPr>
        <p:spPr>
          <a:ln/>
        </p:spPr>
        <p:txBody>
          <a:bodyPr/>
          <a:lstStyle>
            <a:lvl1pPr>
              <a:defRPr/>
            </a:lvl1pPr>
          </a:lstStyle>
          <a:p>
            <a:pPr>
              <a:defRPr/>
            </a:pPr>
            <a:endParaRPr lang="pt-BR"/>
          </a:p>
        </p:txBody>
      </p:sp>
      <p:sp>
        <p:nvSpPr>
          <p:cNvPr id="6" name="Rectangle 27"/>
          <p:cNvSpPr>
            <a:spLocks noGrp="1" noChangeArrowheads="1"/>
          </p:cNvSpPr>
          <p:nvPr>
            <p:ph type="sldNum" sz="quarter" idx="11"/>
          </p:nvPr>
        </p:nvSpPr>
        <p:spPr>
          <a:ln/>
        </p:spPr>
        <p:txBody>
          <a:bodyPr/>
          <a:lstStyle>
            <a:lvl1pPr>
              <a:defRPr/>
            </a:lvl1pPr>
          </a:lstStyle>
          <a:p>
            <a:pPr>
              <a:defRPr/>
            </a:pPr>
            <a:fld id="{82CBDEF0-CF30-43D2-A5FA-D53160D7AFBF}" type="slidenum">
              <a:rPr lang="pt-BR"/>
              <a:pPr>
                <a:defRPr/>
              </a:pPr>
              <a:t>‹nº›</a:t>
            </a:fld>
            <a:endParaRPr lang="pt-BR"/>
          </a:p>
        </p:txBody>
      </p:sp>
      <p:sp>
        <p:nvSpPr>
          <p:cNvPr id="7" name="Rectangle 28"/>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26"/>
          <p:cNvSpPr>
            <a:spLocks noGrp="1" noChangeArrowheads="1"/>
          </p:cNvSpPr>
          <p:nvPr>
            <p:ph type="ftr" sz="quarter" idx="10"/>
          </p:nvPr>
        </p:nvSpPr>
        <p:spPr>
          <a:ln/>
        </p:spPr>
        <p:txBody>
          <a:bodyPr/>
          <a:lstStyle>
            <a:lvl1pPr>
              <a:defRPr/>
            </a:lvl1pPr>
          </a:lstStyle>
          <a:p>
            <a:pPr>
              <a:defRPr/>
            </a:pPr>
            <a:endParaRPr lang="pt-BR"/>
          </a:p>
        </p:txBody>
      </p:sp>
      <p:sp>
        <p:nvSpPr>
          <p:cNvPr id="8" name="Rectangle 27"/>
          <p:cNvSpPr>
            <a:spLocks noGrp="1" noChangeArrowheads="1"/>
          </p:cNvSpPr>
          <p:nvPr>
            <p:ph type="sldNum" sz="quarter" idx="11"/>
          </p:nvPr>
        </p:nvSpPr>
        <p:spPr>
          <a:ln/>
        </p:spPr>
        <p:txBody>
          <a:bodyPr/>
          <a:lstStyle>
            <a:lvl1pPr>
              <a:defRPr/>
            </a:lvl1pPr>
          </a:lstStyle>
          <a:p>
            <a:pPr>
              <a:defRPr/>
            </a:pPr>
            <a:fld id="{10B0B768-6283-404C-A227-A7F94CA73B26}" type="slidenum">
              <a:rPr lang="pt-BR"/>
              <a:pPr>
                <a:defRPr/>
              </a:pPr>
              <a:t>‹nº›</a:t>
            </a:fld>
            <a:endParaRPr lang="pt-BR"/>
          </a:p>
        </p:txBody>
      </p:sp>
      <p:sp>
        <p:nvSpPr>
          <p:cNvPr id="9" name="Rectangle 28"/>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26"/>
          <p:cNvSpPr>
            <a:spLocks noGrp="1" noChangeArrowheads="1"/>
          </p:cNvSpPr>
          <p:nvPr>
            <p:ph type="ftr" sz="quarter" idx="10"/>
          </p:nvPr>
        </p:nvSpPr>
        <p:spPr>
          <a:ln/>
        </p:spPr>
        <p:txBody>
          <a:bodyPr/>
          <a:lstStyle>
            <a:lvl1pPr>
              <a:defRPr/>
            </a:lvl1pPr>
          </a:lstStyle>
          <a:p>
            <a:pPr>
              <a:defRPr/>
            </a:pPr>
            <a:endParaRPr lang="pt-BR"/>
          </a:p>
        </p:txBody>
      </p:sp>
      <p:sp>
        <p:nvSpPr>
          <p:cNvPr id="4" name="Rectangle 27"/>
          <p:cNvSpPr>
            <a:spLocks noGrp="1" noChangeArrowheads="1"/>
          </p:cNvSpPr>
          <p:nvPr>
            <p:ph type="sldNum" sz="quarter" idx="11"/>
          </p:nvPr>
        </p:nvSpPr>
        <p:spPr>
          <a:ln/>
        </p:spPr>
        <p:txBody>
          <a:bodyPr/>
          <a:lstStyle>
            <a:lvl1pPr>
              <a:defRPr/>
            </a:lvl1pPr>
          </a:lstStyle>
          <a:p>
            <a:pPr>
              <a:defRPr/>
            </a:pPr>
            <a:fld id="{F4C4C6C3-5054-4828-BD92-AB375DB2BAA2}" type="slidenum">
              <a:rPr lang="pt-BR"/>
              <a:pPr>
                <a:defRPr/>
              </a:pPr>
              <a:t>‹nº›</a:t>
            </a:fld>
            <a:endParaRPr lang="pt-BR"/>
          </a:p>
        </p:txBody>
      </p:sp>
      <p:sp>
        <p:nvSpPr>
          <p:cNvPr id="5" name="Rectangle 28"/>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26"/>
          <p:cNvSpPr>
            <a:spLocks noGrp="1" noChangeArrowheads="1"/>
          </p:cNvSpPr>
          <p:nvPr>
            <p:ph type="ftr" sz="quarter" idx="10"/>
          </p:nvPr>
        </p:nvSpPr>
        <p:spPr>
          <a:ln/>
        </p:spPr>
        <p:txBody>
          <a:bodyPr/>
          <a:lstStyle>
            <a:lvl1pPr>
              <a:defRPr/>
            </a:lvl1pPr>
          </a:lstStyle>
          <a:p>
            <a:pPr>
              <a:defRPr/>
            </a:pPr>
            <a:endParaRPr lang="pt-BR"/>
          </a:p>
        </p:txBody>
      </p:sp>
      <p:sp>
        <p:nvSpPr>
          <p:cNvPr id="3" name="Rectangle 27"/>
          <p:cNvSpPr>
            <a:spLocks noGrp="1" noChangeArrowheads="1"/>
          </p:cNvSpPr>
          <p:nvPr>
            <p:ph type="sldNum" sz="quarter" idx="11"/>
          </p:nvPr>
        </p:nvSpPr>
        <p:spPr>
          <a:ln/>
        </p:spPr>
        <p:txBody>
          <a:bodyPr/>
          <a:lstStyle>
            <a:lvl1pPr>
              <a:defRPr/>
            </a:lvl1pPr>
          </a:lstStyle>
          <a:p>
            <a:pPr>
              <a:defRPr/>
            </a:pPr>
            <a:fld id="{9A58A36C-4599-45AA-8EA6-0426B152EA19}" type="slidenum">
              <a:rPr lang="pt-BR"/>
              <a:pPr>
                <a:defRPr/>
              </a:pPr>
              <a:t>‹nº›</a:t>
            </a:fld>
            <a:endParaRPr lang="pt-BR"/>
          </a:p>
        </p:txBody>
      </p:sp>
      <p:sp>
        <p:nvSpPr>
          <p:cNvPr id="4" name="Rectangle 28"/>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26"/>
          <p:cNvSpPr>
            <a:spLocks noGrp="1" noChangeArrowheads="1"/>
          </p:cNvSpPr>
          <p:nvPr>
            <p:ph type="ftr" sz="quarter" idx="10"/>
          </p:nvPr>
        </p:nvSpPr>
        <p:spPr>
          <a:ln/>
        </p:spPr>
        <p:txBody>
          <a:bodyPr/>
          <a:lstStyle>
            <a:lvl1pPr>
              <a:defRPr/>
            </a:lvl1pPr>
          </a:lstStyle>
          <a:p>
            <a:pPr>
              <a:defRPr/>
            </a:pPr>
            <a:endParaRPr lang="pt-BR"/>
          </a:p>
        </p:txBody>
      </p:sp>
      <p:sp>
        <p:nvSpPr>
          <p:cNvPr id="6" name="Rectangle 27"/>
          <p:cNvSpPr>
            <a:spLocks noGrp="1" noChangeArrowheads="1"/>
          </p:cNvSpPr>
          <p:nvPr>
            <p:ph type="sldNum" sz="quarter" idx="11"/>
          </p:nvPr>
        </p:nvSpPr>
        <p:spPr>
          <a:ln/>
        </p:spPr>
        <p:txBody>
          <a:bodyPr/>
          <a:lstStyle>
            <a:lvl1pPr>
              <a:defRPr/>
            </a:lvl1pPr>
          </a:lstStyle>
          <a:p>
            <a:pPr>
              <a:defRPr/>
            </a:pPr>
            <a:fld id="{2121A02E-4010-442A-B71A-856D231C2314}" type="slidenum">
              <a:rPr lang="pt-BR"/>
              <a:pPr>
                <a:defRPr/>
              </a:pPr>
              <a:t>‹nº›</a:t>
            </a:fld>
            <a:endParaRPr lang="pt-BR"/>
          </a:p>
        </p:txBody>
      </p:sp>
      <p:sp>
        <p:nvSpPr>
          <p:cNvPr id="7" name="Rectangle 28"/>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26"/>
          <p:cNvSpPr>
            <a:spLocks noGrp="1" noChangeArrowheads="1"/>
          </p:cNvSpPr>
          <p:nvPr>
            <p:ph type="ftr" sz="quarter" idx="10"/>
          </p:nvPr>
        </p:nvSpPr>
        <p:spPr>
          <a:ln/>
        </p:spPr>
        <p:txBody>
          <a:bodyPr/>
          <a:lstStyle>
            <a:lvl1pPr>
              <a:defRPr/>
            </a:lvl1pPr>
          </a:lstStyle>
          <a:p>
            <a:pPr>
              <a:defRPr/>
            </a:pPr>
            <a:endParaRPr lang="pt-BR"/>
          </a:p>
        </p:txBody>
      </p:sp>
      <p:sp>
        <p:nvSpPr>
          <p:cNvPr id="6" name="Rectangle 27"/>
          <p:cNvSpPr>
            <a:spLocks noGrp="1" noChangeArrowheads="1"/>
          </p:cNvSpPr>
          <p:nvPr>
            <p:ph type="sldNum" sz="quarter" idx="11"/>
          </p:nvPr>
        </p:nvSpPr>
        <p:spPr>
          <a:ln/>
        </p:spPr>
        <p:txBody>
          <a:bodyPr/>
          <a:lstStyle>
            <a:lvl1pPr>
              <a:defRPr/>
            </a:lvl1pPr>
          </a:lstStyle>
          <a:p>
            <a:pPr>
              <a:defRPr/>
            </a:pPr>
            <a:fld id="{F350B35E-52D4-4104-B2B4-07197F11B4AD}" type="slidenum">
              <a:rPr lang="pt-BR"/>
              <a:pPr>
                <a:defRPr/>
              </a:pPr>
              <a:t>‹nº›</a:t>
            </a:fld>
            <a:endParaRPr lang="pt-BR"/>
          </a:p>
        </p:txBody>
      </p:sp>
      <p:sp>
        <p:nvSpPr>
          <p:cNvPr id="7" name="Rectangle 28"/>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59875" cy="6858000"/>
            <a:chOff x="0" y="0"/>
            <a:chExt cx="5770" cy="4320"/>
          </a:xfrm>
        </p:grpSpPr>
        <p:sp>
          <p:nvSpPr>
            <p:cNvPr id="4099"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pPr>
                <a:defRPr/>
              </a:pPr>
              <a:endParaRPr lang="pt-BR"/>
            </a:p>
          </p:txBody>
        </p:sp>
        <p:sp>
          <p:nvSpPr>
            <p:cNvPr id="4100"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pt-BR"/>
            </a:p>
          </p:txBody>
        </p:sp>
        <p:sp>
          <p:nvSpPr>
            <p:cNvPr id="4101"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pt-BR"/>
            </a:p>
          </p:txBody>
        </p:sp>
        <p:sp>
          <p:nvSpPr>
            <p:cNvPr id="4102"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pPr>
                <a:defRPr/>
              </a:pPr>
              <a:endParaRPr lang="pt-BR"/>
            </a:p>
          </p:txBody>
        </p:sp>
        <p:sp>
          <p:nvSpPr>
            <p:cNvPr id="4103"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pt-BR"/>
            </a:p>
          </p:txBody>
        </p:sp>
        <p:sp>
          <p:nvSpPr>
            <p:cNvPr id="4104"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pt-BR"/>
            </a:p>
          </p:txBody>
        </p:sp>
        <p:sp>
          <p:nvSpPr>
            <p:cNvPr id="4105"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pPr>
                <a:defRPr/>
              </a:pPr>
              <a:endParaRPr lang="pt-BR"/>
            </a:p>
          </p:txBody>
        </p:sp>
        <p:sp>
          <p:nvSpPr>
            <p:cNvPr id="4106"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pPr>
                <a:defRPr/>
              </a:pPr>
              <a:endParaRPr lang="pt-BR"/>
            </a:p>
          </p:txBody>
        </p:sp>
        <p:sp>
          <p:nvSpPr>
            <p:cNvPr id="4107"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pt-BR"/>
            </a:p>
          </p:txBody>
        </p:sp>
        <p:sp>
          <p:nvSpPr>
            <p:cNvPr id="4108"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pt-BR"/>
            </a:p>
          </p:txBody>
        </p:sp>
        <p:sp>
          <p:nvSpPr>
            <p:cNvPr id="4109"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pPr>
                <a:defRPr/>
              </a:pPr>
              <a:endParaRPr lang="pt-BR"/>
            </a:p>
          </p:txBody>
        </p:sp>
        <p:sp>
          <p:nvSpPr>
            <p:cNvPr id="4110"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pPr>
                <a:defRPr/>
              </a:pPr>
              <a:endParaRPr lang="pt-BR"/>
            </a:p>
          </p:txBody>
        </p:sp>
        <p:sp>
          <p:nvSpPr>
            <p:cNvPr id="4111"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pt-BR"/>
            </a:p>
          </p:txBody>
        </p:sp>
        <p:sp>
          <p:nvSpPr>
            <p:cNvPr id="4112"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pPr>
                <a:defRPr/>
              </a:pPr>
              <a:endParaRPr lang="pt-BR"/>
            </a:p>
          </p:txBody>
        </p:sp>
        <p:sp>
          <p:nvSpPr>
            <p:cNvPr id="4113"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pPr>
                <a:defRPr/>
              </a:pPr>
              <a:endParaRPr lang="pt-BR"/>
            </a:p>
          </p:txBody>
        </p:sp>
        <p:sp>
          <p:nvSpPr>
            <p:cNvPr id="4114"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pt-BR"/>
            </a:p>
          </p:txBody>
        </p:sp>
        <p:sp>
          <p:nvSpPr>
            <p:cNvPr id="4115"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pt-BR"/>
            </a:p>
          </p:txBody>
        </p:sp>
        <p:sp>
          <p:nvSpPr>
            <p:cNvPr id="4116"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pt-BR"/>
            </a:p>
          </p:txBody>
        </p:sp>
        <p:sp>
          <p:nvSpPr>
            <p:cNvPr id="4117"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pt-BR"/>
            </a:p>
          </p:txBody>
        </p:sp>
        <p:sp>
          <p:nvSpPr>
            <p:cNvPr id="4118"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pPr>
                <a:defRPr/>
              </a:pPr>
              <a:endParaRPr lang="pt-BR"/>
            </a:p>
          </p:txBody>
        </p:sp>
        <p:sp>
          <p:nvSpPr>
            <p:cNvPr id="4119"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pPr>
                <a:defRPr/>
              </a:pPr>
              <a:endParaRPr lang="pt-BR"/>
            </a:p>
          </p:txBody>
        </p:sp>
      </p:grpSp>
      <p:sp>
        <p:nvSpPr>
          <p:cNvPr id="4120" name="Rectangle 24"/>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pt-BR" smtClean="0"/>
              <a:t>Clique para editar o estilo do título mestre</a:t>
            </a:r>
          </a:p>
        </p:txBody>
      </p:sp>
      <p:sp>
        <p:nvSpPr>
          <p:cNvPr id="4121" name="Rectangle 25"/>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4122" name="Rectangle 2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pPr>
              <a:defRPr/>
            </a:pPr>
            <a:endParaRPr lang="pt-BR"/>
          </a:p>
        </p:txBody>
      </p:sp>
      <p:sp>
        <p:nvSpPr>
          <p:cNvPr id="4123" name="Rectangle 27"/>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pPr>
              <a:defRPr/>
            </a:pPr>
            <a:fld id="{1EF54C90-215E-4D1B-9B54-FA58AA845E00}" type="slidenum">
              <a:rPr lang="pt-BR"/>
              <a:pPr>
                <a:defRPr/>
              </a:pPr>
              <a:t>‹nº›</a:t>
            </a:fld>
            <a:endParaRPr lang="pt-BR"/>
          </a:p>
        </p:txBody>
      </p:sp>
      <p:sp>
        <p:nvSpPr>
          <p:cNvPr id="4124" name="Rectangle 2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pPr>
              <a:defRPr/>
            </a:pPr>
            <a:endParaRPr lang="pt-BR"/>
          </a:p>
        </p:txBody>
      </p:sp>
    </p:spTree>
  </p:cSld>
  <p:clrMap bg1="dk2" tx1="lt1" bg2="dk1" tx2="lt2" accent1="accent1" accent2="accent2" accent3="accent3" accent4="accent4" accent5="accent5" accent6="accent6" hlink="hlink" folHlink="folHlink"/>
  <p:sldLayoutIdLst>
    <p:sldLayoutId id="2147483661"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pt-BR" dirty="0" smtClean="0"/>
              <a:t>PASUKANIS – CAPÍTULO 4 – “MERCADORIA E SUJEITO”</a:t>
            </a:r>
            <a:endParaRPr lang="pt-BR" dirty="0"/>
          </a:p>
        </p:txBody>
      </p:sp>
      <p:sp>
        <p:nvSpPr>
          <p:cNvPr id="2051" name="Rectangle 3"/>
          <p:cNvSpPr>
            <a:spLocks noGrp="1" noChangeArrowheads="1"/>
          </p:cNvSpPr>
          <p:nvPr>
            <p:ph type="subTitle" idx="1"/>
          </p:nvPr>
        </p:nvSpPr>
        <p:spPr/>
        <p:txBody>
          <a:bodyPr/>
          <a:lstStyle/>
          <a:p>
            <a:pPr eaLnBrk="1" hangingPunct="1">
              <a:defRPr/>
            </a:pPr>
            <a:endParaRPr lang="pt-BR" dirty="0" smtClean="0"/>
          </a:p>
          <a:p>
            <a:pPr eaLnBrk="1" hangingPunct="1">
              <a:defRPr/>
            </a:pPr>
            <a:r>
              <a:rPr lang="pt-BR" dirty="0" smtClean="0"/>
              <a:t>“TEORIA GERAL DO DIREITO E O MARXISMO”</a:t>
            </a:r>
            <a:endParaRPr lang="pt-B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pt-BR" sz="3800"/>
              <a:t>TRECHOS DESTACADOS DE PASUKANIS</a:t>
            </a:r>
          </a:p>
        </p:txBody>
      </p:sp>
      <p:sp>
        <p:nvSpPr>
          <p:cNvPr id="717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pt-BR" sz="1800" b="1" dirty="0">
                <a:latin typeface="Arial" pitchFamily="34" charset="0"/>
                <a:cs typeface="Arial" pitchFamily="34" charset="0"/>
              </a:rPr>
              <a:t>     </a:t>
            </a:r>
            <a:r>
              <a:rPr lang="pt-BR" sz="1600" b="1" dirty="0" smtClean="0">
                <a:latin typeface="Arial" pitchFamily="34" charset="0"/>
                <a:cs typeface="Arial" pitchFamily="34" charset="0"/>
              </a:rPr>
              <a:t>CAPÍTULO  4 </a:t>
            </a:r>
            <a:r>
              <a:rPr lang="pt-BR" sz="1600" b="1" dirty="0">
                <a:latin typeface="Arial" pitchFamily="34" charset="0"/>
                <a:cs typeface="Arial" pitchFamily="34" charset="0"/>
              </a:rPr>
              <a:t>– </a:t>
            </a:r>
            <a:r>
              <a:rPr lang="pt-BR" sz="1600" b="1" dirty="0" smtClean="0">
                <a:latin typeface="Arial" pitchFamily="34" charset="0"/>
                <a:cs typeface="Arial" pitchFamily="34" charset="0"/>
              </a:rPr>
              <a:t>“Mercadoria e sujeito”.</a:t>
            </a:r>
            <a:endParaRPr lang="pt-BR" sz="1600" b="1" dirty="0">
              <a:latin typeface="Arial" pitchFamily="34" charset="0"/>
              <a:cs typeface="Arial" pitchFamily="34" charset="0"/>
            </a:endParaRPr>
          </a:p>
          <a:p>
            <a:pPr algn="just" eaLnBrk="1" hangingPunct="1">
              <a:lnSpc>
                <a:spcPct val="80000"/>
              </a:lnSpc>
              <a:buFont typeface="Wingdings" pitchFamily="2" charset="2"/>
              <a:buNone/>
              <a:defRPr/>
            </a:pPr>
            <a:endParaRPr lang="pt-BR" sz="1600" b="1" dirty="0">
              <a:latin typeface="Arial" pitchFamily="34" charset="0"/>
              <a:cs typeface="Arial" pitchFamily="34" charset="0"/>
            </a:endParaRPr>
          </a:p>
          <a:p>
            <a:pPr algn="just" eaLnBrk="1" hangingPunct="1">
              <a:buFont typeface="Wingdings" pitchFamily="2" charset="2"/>
              <a:buNone/>
              <a:defRPr/>
            </a:pPr>
            <a:r>
              <a:rPr lang="pt-BR" sz="1600" dirty="0" smtClean="0">
                <a:latin typeface="Arial" pitchFamily="34" charset="0"/>
                <a:cs typeface="Arial" pitchFamily="34" charset="0"/>
              </a:rPr>
              <a:t>       “Pode-se objetar que um programa de produção é, também, uma norma de direito público, uma vez que vez que procede do poder estatal, que possui uma força de coerção e que cria direitos e obrigações etc. Certamente que, na medida em que a nova sociedade é edificada sobre os elementos da antiga sociedade, isto é, a partir de homens que concebem os vínculos sociais apenas como meios para seus fins privados, as simples diretivas técnicas racionais revestir-se-ão igualmente de uma força estranha ao homem e situada acima dele. O homem político ainda será o homem “abstrato”, “artificial”, segundo a expressão de Marx. Mas, quanto mais as relações mercantis e o incentivo do lucro forem sendo radicalmente suprimidos da esfera da produção, mais rápido soará a hora desta libertação definitiva de que Marx falou em seu ensino sobre A </a:t>
            </a:r>
            <a:r>
              <a:rPr lang="pt-BR" sz="1600" i="1" dirty="0" smtClean="0">
                <a:latin typeface="Arial" pitchFamily="34" charset="0"/>
                <a:cs typeface="Arial" pitchFamily="34" charset="0"/>
              </a:rPr>
              <a:t>Questão Judaica</a:t>
            </a:r>
            <a:r>
              <a:rPr lang="pt-BR" sz="1600" dirty="0" smtClean="0">
                <a:latin typeface="Arial" pitchFamily="34" charset="0"/>
                <a:cs typeface="Arial" pitchFamily="34" charset="0"/>
              </a:rPr>
              <a:t>: ‘somente quando o homem tenha reconhecido e organizado suas </a:t>
            </a:r>
            <a:r>
              <a:rPr lang="pt-BR" sz="1600" i="1" dirty="0" smtClean="0">
                <a:latin typeface="Arial" pitchFamily="34" charset="0"/>
                <a:cs typeface="Arial" pitchFamily="34" charset="0"/>
              </a:rPr>
              <a:t>forces </a:t>
            </a:r>
            <a:r>
              <a:rPr lang="pt-BR" sz="1600" i="1" dirty="0" err="1" smtClean="0">
                <a:latin typeface="Arial" pitchFamily="34" charset="0"/>
                <a:cs typeface="Arial" pitchFamily="34" charset="0"/>
              </a:rPr>
              <a:t>propres</a:t>
            </a:r>
            <a:r>
              <a:rPr lang="pt-BR" sz="1600" dirty="0" smtClean="0">
                <a:latin typeface="Arial" pitchFamily="34" charset="0"/>
                <a:cs typeface="Arial" pitchFamily="34" charset="0"/>
              </a:rPr>
              <a:t> como forças sociais e quando, portanto, já não separa de si a força social sob a forma de força política, somente então se processa a emancipação humana’.”(p. 106)  </a:t>
            </a:r>
            <a:endParaRPr lang="pt-BR" sz="1600"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pt-BR" sz="3800"/>
              <a:t>TRECHOS DESTACADOS DE PASUKANIS</a:t>
            </a:r>
          </a:p>
        </p:txBody>
      </p:sp>
      <p:sp>
        <p:nvSpPr>
          <p:cNvPr id="717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pt-BR" sz="1800" b="1" dirty="0">
                <a:latin typeface="Arial" pitchFamily="34" charset="0"/>
                <a:cs typeface="Arial" pitchFamily="34" charset="0"/>
              </a:rPr>
              <a:t>     </a:t>
            </a:r>
            <a:r>
              <a:rPr lang="pt-BR" sz="1600" b="1" dirty="0" smtClean="0">
                <a:latin typeface="Arial" pitchFamily="34" charset="0"/>
                <a:cs typeface="Arial" pitchFamily="34" charset="0"/>
              </a:rPr>
              <a:t>CAPÍTULO  4 </a:t>
            </a:r>
            <a:r>
              <a:rPr lang="pt-BR" sz="1600" b="1" dirty="0">
                <a:latin typeface="Arial" pitchFamily="34" charset="0"/>
                <a:cs typeface="Arial" pitchFamily="34" charset="0"/>
              </a:rPr>
              <a:t>– </a:t>
            </a:r>
            <a:r>
              <a:rPr lang="pt-BR" sz="1600" b="1" dirty="0" smtClean="0">
                <a:latin typeface="Arial" pitchFamily="34" charset="0"/>
                <a:cs typeface="Arial" pitchFamily="34" charset="0"/>
              </a:rPr>
              <a:t>“Mercadoria e sujeito”.</a:t>
            </a:r>
            <a:endParaRPr lang="pt-BR" sz="1600" b="1" dirty="0">
              <a:latin typeface="Arial" pitchFamily="34" charset="0"/>
              <a:cs typeface="Arial" pitchFamily="34" charset="0"/>
            </a:endParaRPr>
          </a:p>
          <a:p>
            <a:pPr algn="just" eaLnBrk="1" hangingPunct="1">
              <a:lnSpc>
                <a:spcPct val="80000"/>
              </a:lnSpc>
              <a:buFont typeface="Wingdings" pitchFamily="2" charset="2"/>
              <a:buNone/>
              <a:defRPr/>
            </a:pPr>
            <a:endParaRPr lang="pt-BR" sz="1600" b="1" dirty="0">
              <a:latin typeface="Arial" pitchFamily="34" charset="0"/>
              <a:cs typeface="Arial" pitchFamily="34" charset="0"/>
            </a:endParaRPr>
          </a:p>
          <a:p>
            <a:pPr algn="just" eaLnBrk="1" hangingPunct="1">
              <a:buFont typeface="Wingdings" pitchFamily="2" charset="2"/>
              <a:buNone/>
              <a:defRPr/>
            </a:pPr>
            <a:r>
              <a:rPr lang="pt-BR" sz="1600" dirty="0" smtClean="0">
                <a:latin typeface="Arial" pitchFamily="34" charset="0"/>
                <a:cs typeface="Arial" pitchFamily="34" charset="0"/>
              </a:rPr>
              <a:t>       “Tais são as perspectivas de um futuro distante. No que concerne ao nosso período de transição, devemos indicar o que se segue. Se à época da dominação do capital financeiro anônimo, as oposições de interesse entre os diferentes grupos capitalistas (que dispõe de seu capital e do capital alheio) subsistem, ao contrário, no capitalismo de Estado proletário, não obstante a sobrevivência da troca de mercadorias, as oposições de interesses são suprimidas no interior da indústria nacionalizada, e a separação ou autonomia dos diferentes organismos econômicos (segundo o modelo da autonomia da economia privada) só é mantida como método. Desta maneira, as relações econômicas quase privadas que nascem entre indústria estatal e as pequenas economias, assim como entre as diferentes empresas e grupos de empresas no interior da própria indústria estatal, são mantidas em limites muitos estritos, que são determinados a cada momento pelos sucessos obtidos no âmbito da direção econômica planificada. É por isso que a forma jurídica enquanto tal não contém em nosso período do transição estas possibilidades ilimitadas que a ela se oferecem na sociedade burguesa capitalista em seu início. Ao contrário, fechamos temporariamente seu horizonte limitado; ela somente existe para esgotar-se definitivamente.”(p. 107)  </a:t>
            </a:r>
            <a:endParaRPr lang="pt-BR" sz="1600"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pt-BR" sz="3800" dirty="0" smtClean="0"/>
              <a:t>SELEÇÃO DAS PREOCUPAÇÕES DOS ALUNOS QUE IRÃO BALIZAR A AULA</a:t>
            </a:r>
            <a:endParaRPr lang="pt-BR" sz="3800" dirty="0"/>
          </a:p>
        </p:txBody>
      </p:sp>
      <p:sp>
        <p:nvSpPr>
          <p:cNvPr id="7171" name="Rectangle 3"/>
          <p:cNvSpPr>
            <a:spLocks noGrp="1" noChangeArrowheads="1"/>
          </p:cNvSpPr>
          <p:nvPr>
            <p:ph type="body" idx="1"/>
          </p:nvPr>
        </p:nvSpPr>
        <p:spPr/>
        <p:txBody>
          <a:bodyPr/>
          <a:lstStyle/>
          <a:p>
            <a:pPr eaLnBrk="1" hangingPunct="1">
              <a:buFont typeface="Wingdings" pitchFamily="2" charset="2"/>
              <a:buNone/>
            </a:pPr>
            <a:r>
              <a:rPr lang="pt-BR" sz="800" b="1" dirty="0" smtClean="0"/>
              <a:t>          </a:t>
            </a:r>
          </a:p>
          <a:p>
            <a:pPr algn="just" eaLnBrk="1" hangingPunct="1">
              <a:buFont typeface="Wingdings" pitchFamily="2" charset="2"/>
              <a:buNone/>
            </a:pPr>
            <a:r>
              <a:rPr lang="pt-BR" sz="800" b="1" dirty="0" smtClean="0"/>
              <a:t>          </a:t>
            </a:r>
          </a:p>
          <a:p>
            <a:pPr algn="just">
              <a:buNone/>
            </a:pPr>
            <a:r>
              <a:rPr lang="pt-BR" sz="800" b="1" dirty="0" smtClean="0">
                <a:latin typeface="Arial" charset="0"/>
                <a:cs typeface="Arial" charset="0"/>
              </a:rPr>
              <a:t>         </a:t>
            </a:r>
            <a:r>
              <a:rPr lang="pt-BR" sz="1800" dirty="0" smtClean="0">
                <a:latin typeface="Arial" charset="0"/>
                <a:cs typeface="Arial" charset="0"/>
              </a:rPr>
              <a:t>1) </a:t>
            </a:r>
            <a:r>
              <a:rPr lang="pt-BR" sz="1800" dirty="0" smtClean="0"/>
              <a:t>À fl. 90, diz </a:t>
            </a:r>
            <a:r>
              <a:rPr lang="pt-BR" sz="1800" dirty="0" err="1" smtClean="0"/>
              <a:t>Pasukanis</a:t>
            </a:r>
            <a:r>
              <a:rPr lang="pt-BR" sz="1800" dirty="0" smtClean="0"/>
              <a:t> que “o fetichismo da mercadoria é completado pelo fetichismo jurídico”. O que podemos entender por “fetichismo jurídico”? (Marina e Patrick)</a:t>
            </a:r>
          </a:p>
          <a:p>
            <a:pPr algn="just">
              <a:buNone/>
            </a:pPr>
            <a:endParaRPr lang="pt-BR" sz="1800" dirty="0" smtClean="0">
              <a:latin typeface="Arial" charset="0"/>
              <a:cs typeface="Arial" charset="0"/>
            </a:endParaRPr>
          </a:p>
          <a:p>
            <a:pPr algn="just">
              <a:buNone/>
            </a:pPr>
            <a:r>
              <a:rPr lang="pt-BR" sz="1800" dirty="0" smtClean="0">
                <a:latin typeface="Arial" charset="0"/>
                <a:cs typeface="Arial" charset="0"/>
              </a:rPr>
              <a:t>     2) </a:t>
            </a:r>
            <a:r>
              <a:rPr lang="pt-BR" sz="1800" dirty="0" err="1" smtClean="0"/>
              <a:t>Pachukanis</a:t>
            </a:r>
            <a:r>
              <a:rPr lang="pt-BR" sz="1800" dirty="0" smtClean="0"/>
              <a:t> assevera que “a relação entre o homem e a coisa é, em si, destituída de qualquer significação jurídica” (p.95). Já a doutrina pátria, sobre direitos reias, leciona que </a:t>
            </a:r>
            <a:r>
              <a:rPr lang="pt-BR" sz="1800" i="1" dirty="0" smtClean="0"/>
              <a:t>“a </a:t>
            </a:r>
            <a:r>
              <a:rPr lang="pt-BR" sz="1800" i="1" dirty="0" err="1" smtClean="0"/>
              <a:t>idéia</a:t>
            </a:r>
            <a:r>
              <a:rPr lang="pt-BR" sz="1800" i="1" dirty="0" smtClean="0"/>
              <a:t> básica é que o direito pessoal une dois ou mais sujeitos, enquanto os direitos reais traduzem relação jurídica entre uma coisa, ou conjunto de coisas, e um ou mais sujeitos, pessoas naturais ou jurídicas”</a:t>
            </a:r>
            <a:r>
              <a:rPr lang="pt-BR" sz="1800" dirty="0" smtClean="0"/>
              <a:t> (VENOSA, Sílvio de Salvo. </a:t>
            </a:r>
            <a:r>
              <a:rPr lang="pt-BR" sz="1800" i="1" dirty="0" smtClean="0"/>
              <a:t>Direito Civil: Direitos Reais</a:t>
            </a:r>
            <a:r>
              <a:rPr lang="pt-BR" sz="1800" dirty="0" smtClean="0"/>
              <a:t>. 5º. ed. São Paulo: Atlas, 2005. v. 5. p. 23.). Como proceder ao cotejo de tais afirmações com o fluxo de vontade do sujeito de direito?</a:t>
            </a:r>
            <a:endParaRPr lang="pt-BR" sz="1800" dirty="0" smtClean="0">
              <a:latin typeface="Arial" charset="0"/>
              <a:cs typeface="Arial" charset="0"/>
            </a:endParaRPr>
          </a:p>
          <a:p>
            <a:pPr algn="just" eaLnBrk="1" hangingPunct="1">
              <a:buFont typeface="Wingdings" pitchFamily="2" charset="2"/>
              <a:buNone/>
            </a:pPr>
            <a:endParaRPr lang="pt-BR" sz="2000" dirty="0" smtClean="0">
              <a:latin typeface="Arial" charset="0"/>
              <a:cs typeface="Arial" charset="0"/>
            </a:endParaRPr>
          </a:p>
          <a:p>
            <a:pPr algn="just" eaLnBrk="1" hangingPunct="1">
              <a:buFont typeface="Wingdings" pitchFamily="2" charset="2"/>
              <a:buNone/>
            </a:pPr>
            <a:r>
              <a:rPr lang="pt-BR" sz="2000" dirty="0" smtClean="0">
                <a:latin typeface="Arial" charset="0"/>
                <a:cs typeface="Arial" charset="0"/>
              </a:rPr>
              <a:t>     </a:t>
            </a:r>
            <a:r>
              <a:rPr lang="pt-BR" sz="1600" dirty="0" smtClean="0"/>
              <a:t> </a:t>
            </a:r>
          </a:p>
          <a:p>
            <a:pPr eaLnBrk="1" hangingPunct="1">
              <a:buFont typeface="Wingdings" pitchFamily="2" charset="2"/>
              <a:buNone/>
            </a:pPr>
            <a:endParaRPr lang="pt-BR" sz="1600" b="1" dirty="0" smtClean="0">
              <a:latin typeface="Arial" charset="0"/>
            </a:endParaRPr>
          </a:p>
          <a:p>
            <a:pPr algn="just" eaLnBrk="1" hangingPunct="1">
              <a:lnSpc>
                <a:spcPct val="80000"/>
              </a:lnSpc>
              <a:buFont typeface="Wingdings" pitchFamily="2" charset="2"/>
              <a:buNone/>
            </a:pPr>
            <a:endParaRPr lang="pt-BR" sz="1600" b="1" dirty="0" smtClean="0">
              <a:latin typeface="Arial" charset="0"/>
            </a:endParaRPr>
          </a:p>
          <a:p>
            <a:pPr algn="just" eaLnBrk="1" hangingPunct="1">
              <a:lnSpc>
                <a:spcPct val="80000"/>
              </a:lnSpc>
              <a:buFont typeface="Wingdings" pitchFamily="2" charset="2"/>
              <a:buNone/>
            </a:pPr>
            <a:r>
              <a:rPr lang="pt-BR" sz="1600" dirty="0" smtClean="0">
                <a:latin typeface="Arial"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pt-BR" sz="3800"/>
              <a:t>TRECHOS DESTACADOS DE PASUKANIS</a:t>
            </a:r>
          </a:p>
        </p:txBody>
      </p:sp>
      <p:sp>
        <p:nvSpPr>
          <p:cNvPr id="717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pt-BR" sz="800" b="1" dirty="0"/>
              <a:t>      </a:t>
            </a:r>
            <a:r>
              <a:rPr lang="pt-BR" sz="800" b="1" dirty="0" smtClean="0"/>
              <a:t>   </a:t>
            </a:r>
            <a:r>
              <a:rPr lang="pt-BR" sz="1600" b="1" dirty="0">
                <a:latin typeface="Arial" charset="0"/>
              </a:rPr>
              <a:t>CAPÍTULO </a:t>
            </a:r>
            <a:r>
              <a:rPr lang="pt-BR" sz="1600" b="1" dirty="0" smtClean="0">
                <a:latin typeface="Arial" charset="0"/>
              </a:rPr>
              <a:t> 4 </a:t>
            </a:r>
            <a:r>
              <a:rPr lang="pt-BR" sz="1600" b="1" dirty="0">
                <a:latin typeface="Arial" charset="0"/>
              </a:rPr>
              <a:t>– </a:t>
            </a:r>
            <a:r>
              <a:rPr lang="pt-BR" sz="1600" b="1" dirty="0" smtClean="0">
                <a:latin typeface="Arial" charset="0"/>
              </a:rPr>
              <a:t>“Mercadoria e sujeito”.</a:t>
            </a:r>
            <a:endParaRPr lang="pt-BR" sz="1600" b="1" dirty="0">
              <a:latin typeface="Arial" charset="0"/>
            </a:endParaRPr>
          </a:p>
          <a:p>
            <a:pPr algn="just" eaLnBrk="1" hangingPunct="1">
              <a:lnSpc>
                <a:spcPct val="80000"/>
              </a:lnSpc>
              <a:buFont typeface="Wingdings" pitchFamily="2" charset="2"/>
              <a:buNone/>
              <a:defRPr/>
            </a:pPr>
            <a:endParaRPr lang="pt-BR" sz="1600" b="1" dirty="0">
              <a:latin typeface="Arial" charset="0"/>
            </a:endParaRPr>
          </a:p>
          <a:p>
            <a:pPr algn="just" eaLnBrk="1" hangingPunct="1">
              <a:buFont typeface="Wingdings" pitchFamily="2" charset="2"/>
              <a:buNone/>
              <a:defRPr/>
            </a:pPr>
            <a:r>
              <a:rPr lang="pt-BR" sz="1600" dirty="0">
                <a:latin typeface="Arial" charset="0"/>
              </a:rPr>
              <a:t>     </a:t>
            </a:r>
            <a:r>
              <a:rPr lang="pt-BR" sz="1600" dirty="0" smtClean="0">
                <a:latin typeface="Arial" pitchFamily="34" charset="0"/>
                <a:cs typeface="Arial" pitchFamily="34" charset="0"/>
              </a:rPr>
              <a:t>“Toda relação jurídica é uma relação entre sujeitos. O sujeito é o átomo da teoria jurídica, seu elemento mais simples, indecomponível. Por isto começaremos nossa análise pelo sujeito” (p. 81)</a:t>
            </a:r>
            <a:r>
              <a:rPr lang="pt-BR" sz="1600" b="1" dirty="0" smtClean="0">
                <a:latin typeface="Arial" pitchFamily="34" charset="0"/>
                <a:cs typeface="Arial" pitchFamily="34" charset="0"/>
              </a:rPr>
              <a:t>  </a:t>
            </a:r>
            <a:r>
              <a:rPr lang="pt-BR" sz="1600" dirty="0" smtClean="0">
                <a:latin typeface="Arial" pitchFamily="34" charset="0"/>
                <a:cs typeface="Arial" pitchFamily="34" charset="0"/>
              </a:rPr>
              <a:t>Nesse capítulo </a:t>
            </a:r>
            <a:r>
              <a:rPr lang="pt-BR" sz="1600" dirty="0" err="1" smtClean="0">
                <a:latin typeface="Arial" pitchFamily="34" charset="0"/>
                <a:cs typeface="Arial" pitchFamily="34" charset="0"/>
              </a:rPr>
              <a:t>Pasukanis</a:t>
            </a:r>
            <a:r>
              <a:rPr lang="pt-BR" sz="1600" dirty="0" smtClean="0">
                <a:latin typeface="Arial" pitchFamily="34" charset="0"/>
                <a:cs typeface="Arial" pitchFamily="34" charset="0"/>
              </a:rPr>
              <a:t>, irá desenvolver o método proposto  por Marx para o direito. No materialismo histórico-dialético, como visto, se parte da abstração para o concreto e novamente para o abstrato. Inicia-se não a partir do elemento das categorias mais complexas, mas das mais simples . Assim,  para entender o capitalismo, por exemplo, Marx não parte do capital, mas sim do valor, da mercadoria e assim por diante para chegar às relações capitalistas. Da mesma forma , o autor aqui passa ao prometido nos capítulos anteriores, isto é, da análise do sujeito de direito, da relação jurídica, para entender o direito.</a:t>
            </a:r>
          </a:p>
          <a:p>
            <a:pPr algn="just" eaLnBrk="1" hangingPunct="1">
              <a:buFont typeface="Wingdings" pitchFamily="2" charset="2"/>
              <a:buNone/>
              <a:defRPr/>
            </a:pPr>
            <a:r>
              <a:rPr lang="pt-BR" sz="1600" dirty="0" smtClean="0">
                <a:latin typeface="Arial" pitchFamily="34" charset="0"/>
                <a:cs typeface="Arial" pitchFamily="34" charset="0"/>
              </a:rPr>
              <a:t>     DESTAQUE ANTERIOR: </a:t>
            </a:r>
            <a:r>
              <a:rPr lang="pt-BR" sz="1600" dirty="0" smtClean="0">
                <a:latin typeface="Arial" charset="0"/>
              </a:rPr>
              <a:t>“A maturidade das ciências sociais é determinada pelo grau de perfeição de suas abstrações”. Ao falar do exemplo de Marx em “Contribuição à crítica da economia política” referente à população mostra que esta, por si só, não passa de uma abstração vazia. É necessário que passemos por suas condicionantes de existência, tais como salário, lucro, preço. “Partindo destas determinações mais simples, o teórico da economia política reproduz a mesma totalidade concreta, mas não mais como um todo caótico e difuso, e sim como uma unidade rica de inúmeras determinações e inter-relações” (p. 32)</a:t>
            </a:r>
            <a:endParaRPr lang="pt-BR" sz="160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pt-BR" sz="3800"/>
              <a:t>TRECHOS DESTACADOS DE PASUKANIS</a:t>
            </a:r>
          </a:p>
        </p:txBody>
      </p:sp>
      <p:sp>
        <p:nvSpPr>
          <p:cNvPr id="717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pt-BR" sz="800" b="1" dirty="0"/>
              <a:t>      </a:t>
            </a:r>
            <a:r>
              <a:rPr lang="pt-BR" sz="800" b="1" dirty="0" smtClean="0"/>
              <a:t>     </a:t>
            </a:r>
            <a:r>
              <a:rPr lang="pt-BR" sz="1600" b="1" dirty="0">
                <a:latin typeface="Arial" charset="0"/>
              </a:rPr>
              <a:t>CAPÍTULO </a:t>
            </a:r>
            <a:r>
              <a:rPr lang="pt-BR" sz="1600" b="1" dirty="0" smtClean="0">
                <a:latin typeface="Arial" charset="0"/>
              </a:rPr>
              <a:t> 4 </a:t>
            </a:r>
            <a:r>
              <a:rPr lang="pt-BR" sz="1600" b="1" dirty="0">
                <a:latin typeface="Arial" charset="0"/>
              </a:rPr>
              <a:t>– </a:t>
            </a:r>
            <a:r>
              <a:rPr lang="pt-BR" sz="1600" b="1" dirty="0" smtClean="0">
                <a:latin typeface="Arial" charset="0"/>
              </a:rPr>
              <a:t>“Mercadoria e sujeito”.</a:t>
            </a:r>
            <a:endParaRPr lang="pt-BR" sz="1600" b="1" dirty="0">
              <a:latin typeface="Arial" charset="0"/>
            </a:endParaRPr>
          </a:p>
          <a:p>
            <a:pPr algn="just" eaLnBrk="1" hangingPunct="1">
              <a:lnSpc>
                <a:spcPct val="80000"/>
              </a:lnSpc>
              <a:buFont typeface="Wingdings" pitchFamily="2" charset="2"/>
              <a:buNone/>
              <a:defRPr/>
            </a:pPr>
            <a:endParaRPr lang="pt-BR" sz="1600" b="1" dirty="0">
              <a:latin typeface="Arial" charset="0"/>
            </a:endParaRPr>
          </a:p>
          <a:p>
            <a:pPr algn="just" eaLnBrk="1" hangingPunct="1">
              <a:buFont typeface="Wingdings" pitchFamily="2" charset="2"/>
              <a:buNone/>
              <a:defRPr/>
            </a:pPr>
            <a:r>
              <a:rPr lang="pt-BR" sz="1600" dirty="0" smtClean="0">
                <a:latin typeface="Arial" charset="0"/>
              </a:rPr>
              <a:t>      </a:t>
            </a:r>
            <a:r>
              <a:rPr lang="pt-BR" sz="1600" dirty="0" smtClean="0">
                <a:latin typeface="Arial" pitchFamily="34" charset="0"/>
                <a:cs typeface="Arial" pitchFamily="34" charset="0"/>
              </a:rPr>
              <a:t>Assim, logo após, refuta autores que, pensando diversamente, indicam que o ponto de partida para a análise do direito, e, portanto, da construção de uma teoria geral do direito, seria a propriedade privada: “Afirmo , apenas, que a propriedade privada somente se torna fundamento da forma jurídica enquanto livre disposição de bens no mercado. A categoria sujeito serve, então, precisamente, como expressão geral desta liberdade. O que significa, por exemplo, a propriedade jurídica da terra? ‘Simplesmente, diz Marx, que o proprietário rural pode usar da terra como qualquer possuidor de mercadoria pode usar de suas mercadorias.’ Por outro lado, o capitalismo  transforma precisamente a propriedade fundiária feudal em propriedade fundiária moderna, liberando-a inteiramente das relações de domínio e servidão. O escravo é totalmente subordinado ao seu senhor e é precisamente por esta razão que esta relação de exploração não necessita de nenhuma elaboração jurídica particular. O trabalhador assalariado, ao contrário, surge no mercado como livre vendedor de sua força de trabalho e é por isso que a relação e exploração capitalista se </a:t>
            </a:r>
            <a:r>
              <a:rPr lang="pt-BR" sz="1600" dirty="0" err="1" smtClean="0">
                <a:latin typeface="Arial" pitchFamily="34" charset="0"/>
                <a:cs typeface="Arial" pitchFamily="34" charset="0"/>
              </a:rPr>
              <a:t>mediatiza</a:t>
            </a:r>
            <a:r>
              <a:rPr lang="pt-BR" sz="1600" dirty="0" smtClean="0">
                <a:latin typeface="Arial" pitchFamily="34" charset="0"/>
                <a:cs typeface="Arial" pitchFamily="34" charset="0"/>
              </a:rPr>
              <a:t> sob a forma jurídica de contrato. Eu creio que estes exemplos são suficientes para colocar em evidência a importância decisiva da categoria sujeito na análise da forma jurídica” (p. 82) </a:t>
            </a:r>
          </a:p>
          <a:p>
            <a:pPr algn="just" eaLnBrk="1" hangingPunct="1">
              <a:buFont typeface="Wingdings" pitchFamily="2" charset="2"/>
              <a:buNone/>
              <a:defRPr/>
            </a:pPr>
            <a:endParaRPr lang="pt-BR" sz="1600" dirty="0" smtClean="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pt-BR" sz="3800"/>
              <a:t>TRECHOS DESTACADOS DE PASUKANIS</a:t>
            </a:r>
          </a:p>
        </p:txBody>
      </p:sp>
      <p:sp>
        <p:nvSpPr>
          <p:cNvPr id="717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pt-BR" sz="800" b="1" dirty="0"/>
              <a:t>       </a:t>
            </a:r>
            <a:r>
              <a:rPr lang="pt-BR" sz="1600" b="1" dirty="0">
                <a:latin typeface="Arial" charset="0"/>
              </a:rPr>
              <a:t>CAPÍTULO </a:t>
            </a:r>
            <a:r>
              <a:rPr lang="pt-BR" sz="1600" b="1" dirty="0" smtClean="0">
                <a:latin typeface="Arial" charset="0"/>
              </a:rPr>
              <a:t> 4 </a:t>
            </a:r>
            <a:r>
              <a:rPr lang="pt-BR" sz="1600" b="1" dirty="0">
                <a:latin typeface="Arial" charset="0"/>
              </a:rPr>
              <a:t>– </a:t>
            </a:r>
            <a:r>
              <a:rPr lang="pt-BR" sz="1600" b="1" dirty="0" smtClean="0">
                <a:latin typeface="Arial" charset="0"/>
              </a:rPr>
              <a:t>“Mercadoria e sujeito”.</a:t>
            </a:r>
            <a:endParaRPr lang="pt-BR" sz="1600" b="1" dirty="0">
              <a:latin typeface="Arial" charset="0"/>
            </a:endParaRPr>
          </a:p>
          <a:p>
            <a:pPr algn="just" eaLnBrk="1" hangingPunct="1">
              <a:lnSpc>
                <a:spcPct val="80000"/>
              </a:lnSpc>
              <a:buFont typeface="Wingdings" pitchFamily="2" charset="2"/>
              <a:buNone/>
              <a:defRPr/>
            </a:pPr>
            <a:endParaRPr lang="pt-BR" sz="1600" b="1" dirty="0">
              <a:latin typeface="Arial" charset="0"/>
            </a:endParaRPr>
          </a:p>
          <a:p>
            <a:pPr algn="just" eaLnBrk="1" hangingPunct="1">
              <a:buFont typeface="Wingdings" pitchFamily="2" charset="2"/>
              <a:buNone/>
              <a:defRPr/>
            </a:pPr>
            <a:r>
              <a:rPr lang="pt-BR" sz="1600" dirty="0" smtClean="0">
                <a:latin typeface="Arial" charset="0"/>
              </a:rPr>
              <a:t>     Critica as teorias do direito a partir do sujeito livre como sendo idealistas, em especial as dogmáticas (p. 83). E, voltando ao método: “A análise da forma sujeito, em Marx, decorre imediatamente da análise da forma mercadoria.” (p. 84)</a:t>
            </a:r>
          </a:p>
          <a:p>
            <a:pPr algn="just" eaLnBrk="1" hangingPunct="1">
              <a:buFont typeface="Wingdings" pitchFamily="2" charset="2"/>
              <a:buNone/>
              <a:defRPr/>
            </a:pPr>
            <a:r>
              <a:rPr lang="pt-BR" sz="1600" dirty="0" smtClean="0">
                <a:latin typeface="Arial" charset="0"/>
              </a:rPr>
              <a:t>      Reforçando a ideia da importância do direito na troca de mercadorias: “A sociedade capitalista é uma sociedade de proprietários de mercadorias.’ (p. 84) (...) “Mas se a mercadoria  adquire o seu valor independentemente da vontade do sujeito que a produz, a realização do valor, no processo de troca, pressupõe, ao contrário, um ato voluntário, consciente, da parte do proprietário da mercadoria ...” (p. 84) (...) “Assim, o vínculo social entre os homens no processo de produção, o vínculo </a:t>
            </a:r>
            <a:r>
              <a:rPr lang="pt-BR" sz="1600" dirty="0" err="1" smtClean="0">
                <a:latin typeface="Arial" charset="0"/>
              </a:rPr>
              <a:t>reificado</a:t>
            </a:r>
            <a:r>
              <a:rPr lang="pt-BR" sz="1600" dirty="0" smtClean="0">
                <a:latin typeface="Arial" charset="0"/>
              </a:rPr>
              <a:t> nos produtos do trabalho e sob a forma de uma legalidade elementar, exige, para a sua realização, uma relação particular entre os homens enquanto indivíduos que dispõem de produtos, enquanto sujeitos ‘cuja vontade habita nas próprias coisas.’” (p. 84 e 85) – UMA INTRODUÇÃO NA NOÇÃO DE CONTRATO.</a:t>
            </a:r>
          </a:p>
          <a:p>
            <a:pPr algn="just" eaLnBrk="1" hangingPunct="1">
              <a:buFont typeface="Wingdings" pitchFamily="2" charset="2"/>
              <a:buNone/>
              <a:defRPr/>
            </a:pPr>
            <a:r>
              <a:rPr lang="pt-BR" sz="1600" dirty="0" smtClean="0">
                <a:latin typeface="Arial" charset="0"/>
              </a:rPr>
              <a:t>      A </a:t>
            </a:r>
            <a:r>
              <a:rPr lang="pt-BR" sz="1600" dirty="0" err="1" smtClean="0">
                <a:latin typeface="Arial" charset="0"/>
              </a:rPr>
              <a:t>reificação</a:t>
            </a:r>
            <a:r>
              <a:rPr lang="pt-BR" sz="1600" dirty="0" smtClean="0">
                <a:latin typeface="Arial" charset="0"/>
              </a:rPr>
              <a:t>  criada pelo direito: “A vida social, ao mesmo tempo, se desloca, por um lado, para uma totalidade de relações </a:t>
            </a:r>
            <a:r>
              <a:rPr lang="pt-BR" sz="1600" dirty="0" err="1" smtClean="0">
                <a:latin typeface="Arial" charset="0"/>
              </a:rPr>
              <a:t>reificadas</a:t>
            </a:r>
            <a:r>
              <a:rPr lang="pt-BR" sz="1600" dirty="0" smtClean="0">
                <a:latin typeface="Arial" charset="0"/>
              </a:rPr>
              <a:t>, nascendo espontaneamente (como</a:t>
            </a:r>
          </a:p>
          <a:p>
            <a:pPr algn="just" eaLnBrk="1" hangingPunct="1">
              <a:buFont typeface="Wingdings" pitchFamily="2" charset="2"/>
              <a:buNone/>
              <a:defRPr/>
            </a:pPr>
            <a:endParaRPr lang="pt-BR" sz="1600" dirty="0" smtClean="0">
              <a:latin typeface="Arial" charset="0"/>
            </a:endParaRPr>
          </a:p>
          <a:p>
            <a:pPr algn="just" eaLnBrk="1" hangingPunct="1">
              <a:buFont typeface="Wingdings" pitchFamily="2" charset="2"/>
              <a:buNone/>
              <a:defRPr/>
            </a:pPr>
            <a:endParaRPr lang="pt-BR" sz="1600" dirty="0" smtClean="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pt-BR" sz="3800"/>
              <a:t>TRECHOS DESTACADOS DE PASUKANIS</a:t>
            </a:r>
          </a:p>
        </p:txBody>
      </p:sp>
      <p:sp>
        <p:nvSpPr>
          <p:cNvPr id="717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pt-BR" sz="800" b="1" dirty="0"/>
              <a:t>       </a:t>
            </a:r>
            <a:r>
              <a:rPr lang="pt-BR" sz="800" b="1" dirty="0" smtClean="0"/>
              <a:t> </a:t>
            </a:r>
            <a:r>
              <a:rPr lang="pt-BR" sz="1600" b="1" dirty="0" smtClean="0">
                <a:latin typeface="Arial" charset="0"/>
              </a:rPr>
              <a:t>CAPÍTULO  4 </a:t>
            </a:r>
            <a:r>
              <a:rPr lang="pt-BR" sz="1600" b="1" dirty="0">
                <a:latin typeface="Arial" charset="0"/>
              </a:rPr>
              <a:t>– </a:t>
            </a:r>
            <a:r>
              <a:rPr lang="pt-BR" sz="1600" b="1" dirty="0" smtClean="0">
                <a:latin typeface="Arial" charset="0"/>
              </a:rPr>
              <a:t>“Sujeito e mercadoria”.</a:t>
            </a:r>
            <a:endParaRPr lang="pt-BR" sz="1600" b="1" dirty="0">
              <a:latin typeface="Arial" charset="0"/>
            </a:endParaRPr>
          </a:p>
          <a:p>
            <a:pPr algn="just" eaLnBrk="1" hangingPunct="1">
              <a:lnSpc>
                <a:spcPct val="80000"/>
              </a:lnSpc>
              <a:buFont typeface="Wingdings" pitchFamily="2" charset="2"/>
              <a:buNone/>
              <a:defRPr/>
            </a:pPr>
            <a:endParaRPr lang="pt-BR" sz="1600" b="1" dirty="0">
              <a:latin typeface="Arial" charset="0"/>
            </a:endParaRPr>
          </a:p>
          <a:p>
            <a:pPr algn="just" eaLnBrk="1" hangingPunct="1">
              <a:buFont typeface="Wingdings" pitchFamily="2" charset="2"/>
              <a:buNone/>
              <a:defRPr/>
            </a:pPr>
            <a:r>
              <a:rPr lang="pt-BR" sz="1600" dirty="0" smtClean="0">
                <a:latin typeface="Arial" charset="0"/>
              </a:rPr>
              <a:t>     o são todas as relações econômicas: nível de preços, taxa de mais-valia, taxa de lucro, etc.), isto é, relações nas quais os homens não têm outra significação senão que a de coisa e, por outro lado, para uma totalidade de relações nas quais os homens somente é determinado na medida em que se oponha a uma coisa, quer dizer, é definido como sujeito (...) O vínculo social enraizado na produção apresenta-se simultaneamente sob duas formas absurdas, de um lado, como valor mercantil e, de outro, como capacidade do homem ser sujeito de direito.” (p. 85 e 86)</a:t>
            </a:r>
          </a:p>
          <a:p>
            <a:pPr algn="just" eaLnBrk="1" hangingPunct="1">
              <a:buFont typeface="Wingdings" pitchFamily="2" charset="2"/>
              <a:buNone/>
              <a:defRPr/>
            </a:pPr>
            <a:r>
              <a:rPr lang="pt-BR" sz="1600" dirty="0" smtClean="0">
                <a:latin typeface="Arial" charset="0"/>
              </a:rPr>
              <a:t>       “Se a coisa domina economicamente o homem, porque ela </a:t>
            </a:r>
            <a:r>
              <a:rPr lang="pt-BR" sz="1600" dirty="0" err="1" smtClean="0">
                <a:latin typeface="Arial" charset="0"/>
              </a:rPr>
              <a:t>coisifica</a:t>
            </a:r>
            <a:r>
              <a:rPr lang="pt-BR" sz="1600" dirty="0" smtClean="0">
                <a:latin typeface="Arial" charset="0"/>
              </a:rPr>
              <a:t>, a título de mercadoria, uma relação social que não está subordinada ao homem, este, em resposta, reina juridicamente sobre a coisa, porque, ele próprio, na qualidade de possuidor e de proprietário, não é mais do que uma encarnação do sujeito de direito abstrato, impessoal, um puro produto das relações sociais.” (p. 86)</a:t>
            </a:r>
          </a:p>
          <a:p>
            <a:pPr algn="just" eaLnBrk="1" hangingPunct="1">
              <a:buFont typeface="Wingdings" pitchFamily="2" charset="2"/>
              <a:buNone/>
              <a:defRPr/>
            </a:pPr>
            <a:r>
              <a:rPr lang="pt-BR" sz="1600" dirty="0" smtClean="0">
                <a:latin typeface="Arial" charset="0"/>
              </a:rPr>
              <a:t>      A LIBERDADE COMO “RECOMPENSA”: “Após ter caído em uma dependência do escravo face á relações econômicas que nascem à sua frente sob a forma de lei do valor, o sujeito econômico recebe, por assim dizer, em compensação, agora, enquanto sujeito jurídico, um presente singular: uma vontade juridicamente presumida que o torna totalmente livre e igual entre os proprietários de mercadorias.” (p. 87)  </a:t>
            </a:r>
            <a:endParaRPr lang="pt-BR" sz="1600"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pt-BR" sz="3800"/>
              <a:t>TRECHOS DESTACADOS DE PASUKANIS</a:t>
            </a:r>
          </a:p>
        </p:txBody>
      </p:sp>
      <p:sp>
        <p:nvSpPr>
          <p:cNvPr id="717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pt-BR" sz="800" b="1" dirty="0"/>
              <a:t>       </a:t>
            </a:r>
            <a:r>
              <a:rPr lang="pt-BR" sz="800" b="1" dirty="0" smtClean="0"/>
              <a:t> </a:t>
            </a:r>
            <a:r>
              <a:rPr lang="pt-BR" sz="1600" b="1" dirty="0" smtClean="0">
                <a:latin typeface="Arial" charset="0"/>
              </a:rPr>
              <a:t>CAPÍTULO  4 </a:t>
            </a:r>
            <a:r>
              <a:rPr lang="pt-BR" sz="1600" b="1" dirty="0">
                <a:latin typeface="Arial" charset="0"/>
              </a:rPr>
              <a:t>– </a:t>
            </a:r>
            <a:r>
              <a:rPr lang="pt-BR" sz="1600" b="1" dirty="0" smtClean="0">
                <a:latin typeface="Arial" charset="0"/>
              </a:rPr>
              <a:t>“Mercadoria e sujeito”.</a:t>
            </a:r>
            <a:endParaRPr lang="pt-BR" sz="1600" b="1" dirty="0">
              <a:latin typeface="Arial" charset="0"/>
            </a:endParaRPr>
          </a:p>
          <a:p>
            <a:pPr algn="just" eaLnBrk="1" hangingPunct="1">
              <a:lnSpc>
                <a:spcPct val="80000"/>
              </a:lnSpc>
              <a:buFont typeface="Wingdings" pitchFamily="2" charset="2"/>
              <a:buNone/>
              <a:defRPr/>
            </a:pPr>
            <a:endParaRPr lang="pt-BR" sz="1600" b="1" dirty="0">
              <a:latin typeface="Arial" charset="0"/>
            </a:endParaRPr>
          </a:p>
          <a:p>
            <a:pPr algn="just" eaLnBrk="1" hangingPunct="1">
              <a:buFont typeface="Wingdings" pitchFamily="2" charset="2"/>
              <a:buNone/>
              <a:defRPr/>
            </a:pPr>
            <a:r>
              <a:rPr lang="pt-BR" sz="1400" dirty="0" smtClean="0">
                <a:latin typeface="Arial" pitchFamily="34" charset="0"/>
                <a:cs typeface="Arial" pitchFamily="34" charset="0"/>
              </a:rPr>
              <a:t>       “A crescente divisão do trabalho, a melhoria das comunicações e o consecutivo desenvolvimento da troca fazem do valor uma categoria econômica, quer dizer, a encarnação das relações sociais de produção que dominam o indivíduo. Mas isto necessita que diferentes atos acidentais de troca transformem-se em uma circulação ampliada e sistemática de mercadorias. Neste estágio de desenvolvimento, o valor distingue-se das avaliações ocasionais, perde o seu caráter de fenômeno psíquico individual e adquire uma significação objetiva. As condições reais são necessárias igualmente, para que o homem se transforme de indivíduo zoológico em um sujeito de direito abstrato e impessoal, em uma pessoa jurídica. Estas condições reais são, de um lado, o estreitamente dos vínculos sociais e, de outros, a crescente pujança da organização social, isto é, da organização de classe que atinge o seu apogeu no Estado burguês ‘bem ordenado’. A capacidade de ser sujeito de direito destaca-se, então, definitivamente da personalidade concreta, viva, deixa de ser uma função de sua vontade consciente, eficaz, e torna-se uma simples propriedade social. A capacidade de agir se abstrai da capacidade jurídica, o sujeito de direito, um doublé na pessoa de um representante e adquire ele próprio a significação de um ponto matemático, de um núcleo no qual se concentra um certo número de direitos. A propriedade burguesa capitalista deixa, consequentemente, de ser uma posse flutuante e instável, uma posse puramente de fato, que pode ser contestada a todo instante e que deve ser defendida de armas. Ela se transforma em um direito absoluto, estável, que segue a coisa em todos os  lugares a que o acaso a atire e que, desde que a civilização burguesa estendeu a sua dominação, sobre todo o globo, é protegida no mundo inteiro pelas leis, pela polícia e pelos tribunais.” (p. 88)</a:t>
            </a:r>
            <a:endParaRPr lang="pt-BR" sz="1400"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pt-BR" sz="3800"/>
              <a:t>TRECHOS DESTACADOS DE PASUKANIS</a:t>
            </a:r>
          </a:p>
        </p:txBody>
      </p:sp>
      <p:sp>
        <p:nvSpPr>
          <p:cNvPr id="717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pt-BR" sz="1800" b="1" dirty="0">
                <a:latin typeface="Arial" pitchFamily="34" charset="0"/>
                <a:cs typeface="Arial" pitchFamily="34" charset="0"/>
              </a:rPr>
              <a:t>    </a:t>
            </a:r>
            <a:r>
              <a:rPr lang="pt-BR" sz="1800" b="1" dirty="0" smtClean="0">
                <a:latin typeface="Arial" pitchFamily="34" charset="0"/>
                <a:cs typeface="Arial" pitchFamily="34" charset="0"/>
              </a:rPr>
              <a:t> CAPÍTULO  4 </a:t>
            </a:r>
            <a:r>
              <a:rPr lang="pt-BR" sz="1800" b="1" dirty="0">
                <a:latin typeface="Arial" pitchFamily="34" charset="0"/>
                <a:cs typeface="Arial" pitchFamily="34" charset="0"/>
              </a:rPr>
              <a:t>– </a:t>
            </a:r>
            <a:r>
              <a:rPr lang="pt-BR" sz="1800" b="1" dirty="0" smtClean="0">
                <a:latin typeface="Arial" pitchFamily="34" charset="0"/>
                <a:cs typeface="Arial" pitchFamily="34" charset="0"/>
              </a:rPr>
              <a:t>“Mercadoria e sujeito”.</a:t>
            </a:r>
            <a:endParaRPr lang="pt-BR" sz="1800" b="1" dirty="0">
              <a:latin typeface="Arial" pitchFamily="34" charset="0"/>
              <a:cs typeface="Arial" pitchFamily="34" charset="0"/>
            </a:endParaRPr>
          </a:p>
          <a:p>
            <a:pPr algn="just" eaLnBrk="1" hangingPunct="1">
              <a:lnSpc>
                <a:spcPct val="80000"/>
              </a:lnSpc>
              <a:buFont typeface="Wingdings" pitchFamily="2" charset="2"/>
              <a:buNone/>
              <a:defRPr/>
            </a:pPr>
            <a:endParaRPr lang="pt-BR" sz="1800" b="1" dirty="0">
              <a:latin typeface="Arial" pitchFamily="34" charset="0"/>
              <a:cs typeface="Arial" pitchFamily="34" charset="0"/>
            </a:endParaRPr>
          </a:p>
          <a:p>
            <a:pPr algn="just" eaLnBrk="1" hangingPunct="1">
              <a:buFont typeface="Wingdings" pitchFamily="2" charset="2"/>
              <a:buNone/>
              <a:defRPr/>
            </a:pPr>
            <a:r>
              <a:rPr lang="pt-BR" sz="1800" dirty="0" smtClean="0">
                <a:latin typeface="Arial" pitchFamily="34" charset="0"/>
                <a:cs typeface="Arial" pitchFamily="34" charset="0"/>
              </a:rPr>
              <a:t>      “O fetichismo da mercadoria é completado pelo fetichismo jurídico.” (p. 90)</a:t>
            </a:r>
          </a:p>
          <a:p>
            <a:pPr algn="just" eaLnBrk="1" hangingPunct="1">
              <a:buFont typeface="Wingdings" pitchFamily="2" charset="2"/>
              <a:buNone/>
              <a:defRPr/>
            </a:pPr>
            <a:r>
              <a:rPr lang="pt-BR" sz="1800" dirty="0" smtClean="0">
                <a:latin typeface="Arial" pitchFamily="34" charset="0"/>
                <a:cs typeface="Arial" pitchFamily="34" charset="0"/>
              </a:rPr>
              <a:t>      Neste sentido e logo após: “As relações entre os homens no processo de produção  possuem em um determinado estágio de desenvolvimento, uma forma duplamente enigmática. Elas parecem, por um lado, como relações entre coisas (mercadorias) e, por outro lado, como relações de vontade entre unidades independentes umas das outras, porém iguais: como relações entre sujeitos de direito. Ao lado da propriedade místico do valor surge um fenômeno não menos enigmático: o direito. Ao mesmo tempo a relação unitária e total possui dois aspectos abstratos e fundamentais: um aspecto econômico e outro jurídico.  No desenvolvimento das categorias jurídicas a capacidade de efetuar atos de troca é apenas uma das diversas  manifestações concretos da capacidade jurídica e da capacidade de agir (...) É apenas na economia mercantil que nasce a forma jurídica abstrata, em outras palavras, que a capacidade geral de possuir direitos se separa das pretensões  jurídicas concretas.” (p. 90 e 91)</a:t>
            </a:r>
          </a:p>
          <a:p>
            <a:pPr algn="just" eaLnBrk="1" hangingPunct="1">
              <a:buFont typeface="Wingdings" pitchFamily="2" charset="2"/>
              <a:buNone/>
              <a:defRPr/>
            </a:pPr>
            <a:endParaRPr lang="pt-BR" sz="1400"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pt-BR" sz="3800"/>
              <a:t>TRECHOS DESTACADOS DE PASUKANIS</a:t>
            </a:r>
          </a:p>
        </p:txBody>
      </p:sp>
      <p:sp>
        <p:nvSpPr>
          <p:cNvPr id="717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pt-BR" sz="1800" b="1" dirty="0">
                <a:latin typeface="Arial" pitchFamily="34" charset="0"/>
                <a:cs typeface="Arial" pitchFamily="34" charset="0"/>
              </a:rPr>
              <a:t>     </a:t>
            </a:r>
            <a:r>
              <a:rPr lang="pt-BR" sz="1400" b="1" dirty="0" smtClean="0">
                <a:latin typeface="Arial" pitchFamily="34" charset="0"/>
                <a:cs typeface="Arial" pitchFamily="34" charset="0"/>
              </a:rPr>
              <a:t>CAPÍTULO  4 </a:t>
            </a:r>
            <a:r>
              <a:rPr lang="pt-BR" sz="1400" b="1" dirty="0">
                <a:latin typeface="Arial" pitchFamily="34" charset="0"/>
                <a:cs typeface="Arial" pitchFamily="34" charset="0"/>
              </a:rPr>
              <a:t>– </a:t>
            </a:r>
            <a:r>
              <a:rPr lang="pt-BR" sz="1400" b="1" dirty="0" smtClean="0">
                <a:latin typeface="Arial" pitchFamily="34" charset="0"/>
                <a:cs typeface="Arial" pitchFamily="34" charset="0"/>
              </a:rPr>
              <a:t>“Mercadoria e sujeito”.</a:t>
            </a:r>
            <a:endParaRPr lang="pt-BR" sz="1400" b="1" dirty="0">
              <a:latin typeface="Arial" pitchFamily="34" charset="0"/>
              <a:cs typeface="Arial" pitchFamily="34" charset="0"/>
            </a:endParaRPr>
          </a:p>
          <a:p>
            <a:pPr algn="just" eaLnBrk="1" hangingPunct="1">
              <a:lnSpc>
                <a:spcPct val="80000"/>
              </a:lnSpc>
              <a:buFont typeface="Wingdings" pitchFamily="2" charset="2"/>
              <a:buNone/>
              <a:defRPr/>
            </a:pPr>
            <a:endParaRPr lang="pt-BR" sz="1400" b="1" dirty="0">
              <a:latin typeface="Arial" pitchFamily="34" charset="0"/>
              <a:cs typeface="Arial" pitchFamily="34" charset="0"/>
            </a:endParaRPr>
          </a:p>
          <a:p>
            <a:pPr algn="just" eaLnBrk="1" hangingPunct="1">
              <a:buFont typeface="Wingdings" pitchFamily="2" charset="2"/>
              <a:buNone/>
              <a:defRPr/>
            </a:pPr>
            <a:r>
              <a:rPr lang="pt-BR" sz="1400" dirty="0" smtClean="0">
                <a:latin typeface="Arial" pitchFamily="34" charset="0"/>
                <a:cs typeface="Arial" pitchFamily="34" charset="0"/>
              </a:rPr>
              <a:t>       Fala que o direito aparece como violência institucionalizada. Veja-se a relação contraditória entre direito e violência (dialética no seu sentido mais efetivo).</a:t>
            </a:r>
          </a:p>
          <a:p>
            <a:pPr algn="just" eaLnBrk="1" hangingPunct="1">
              <a:buFont typeface="Wingdings" pitchFamily="2" charset="2"/>
              <a:buNone/>
              <a:defRPr/>
            </a:pPr>
            <a:r>
              <a:rPr lang="pt-BR" sz="1400" dirty="0" smtClean="0">
                <a:latin typeface="Arial" pitchFamily="34" charset="0"/>
                <a:cs typeface="Arial" pitchFamily="34" charset="0"/>
              </a:rPr>
              <a:t>        Gostei desta frase,  em nota de rodapé, já que ela sintetiza tudo que foi analisado anteriormente: “A ideia de sujeito de direito é uma construção artificial com a mesma significação para a teoria científica do direito, que possui a ideia do caráter artificial do dinheiro para a economia política.” (p. 91, nota 22).</a:t>
            </a:r>
          </a:p>
          <a:p>
            <a:pPr algn="just" eaLnBrk="1" hangingPunct="1">
              <a:buFont typeface="Wingdings" pitchFamily="2" charset="2"/>
              <a:buNone/>
              <a:defRPr/>
            </a:pPr>
            <a:r>
              <a:rPr lang="pt-BR" sz="1400" dirty="0" smtClean="0">
                <a:latin typeface="Arial" pitchFamily="34" charset="0"/>
                <a:cs typeface="Arial" pitchFamily="34" charset="0"/>
              </a:rPr>
              <a:t>        Da importância da noção de contrato para tudo isto: “Histórica e concretamente, o conceito de ato jurídico é, ao revés, extraído do de contrato. Fora do contrato os conceitos jurídicos de sujeito e vontade não são mais do que abstrações mortas.” (p. 94). É interessante notar a observação de que, para os anarquistas, se a ideia de estado, de coerção por meio da lei deve ser afastada, o mesmo não ocorre com a noção de contrato e cita </a:t>
            </a:r>
            <a:r>
              <a:rPr lang="pt-BR" sz="1400" dirty="0" err="1" smtClean="0">
                <a:latin typeface="Arial" pitchFamily="34" charset="0"/>
                <a:cs typeface="Arial" pitchFamily="34" charset="0"/>
              </a:rPr>
              <a:t>Proudhon</a:t>
            </a:r>
            <a:r>
              <a:rPr lang="pt-BR" sz="1400" dirty="0" smtClean="0">
                <a:latin typeface="Arial" pitchFamily="34" charset="0"/>
                <a:cs typeface="Arial" pitchFamily="34" charset="0"/>
              </a:rPr>
              <a:t> na nota de rodapé 30 da p. 97: “Eu quero o contrato, mas não as leis, para que eu seja livre, todo edifício social deve ser construído sobre a base de u m contrato recíproco.”</a:t>
            </a:r>
          </a:p>
          <a:p>
            <a:pPr algn="just" eaLnBrk="1" hangingPunct="1">
              <a:buFont typeface="Wingdings" pitchFamily="2" charset="2"/>
              <a:buNone/>
              <a:defRPr/>
            </a:pPr>
            <a:r>
              <a:rPr lang="pt-BR" sz="1400" dirty="0" smtClean="0">
                <a:latin typeface="Arial" pitchFamily="34" charset="0"/>
                <a:cs typeface="Arial" pitchFamily="34" charset="0"/>
              </a:rPr>
              <a:t>        De novo da importância do mercado para isto tudo: “Assim, apenas o desenvolvimento do mercado cria a necessidade e a possibilidade de transformação do homem, que apropria-se das coisas pelo trabalho (ou seja pela espoliação), em proprietário jurídico. Entre essas duas fases não existem fronteiras claras. O ‘natural’ passa imperceptivelmente para o ‘jurídico’, da mesma maneira que o roubo à mão armada está estreitamente ligado ao comércio” (p. 98)</a:t>
            </a:r>
          </a:p>
          <a:p>
            <a:pPr algn="just" eaLnBrk="1" hangingPunct="1">
              <a:buFont typeface="Wingdings" pitchFamily="2" charset="2"/>
              <a:buNone/>
              <a:defRPr/>
            </a:pPr>
            <a:r>
              <a:rPr lang="pt-BR" sz="1400" dirty="0" smtClean="0">
                <a:latin typeface="Arial" pitchFamily="34" charset="0"/>
                <a:cs typeface="Arial" pitchFamily="34" charset="0"/>
              </a:rPr>
              <a:t>        Termina falando do futuro sem normas e do direito na transição (a respeito vejam-se as p. 105 a 107. </a:t>
            </a:r>
            <a:endParaRPr lang="pt-BR" sz="1400"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Cortina de seda">
  <a:themeElements>
    <a:clrScheme name="Cortina de seda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Cortina de seda">
      <a:majorFont>
        <a:latin typeface="Tahoma"/>
        <a:ea typeface=""/>
        <a:cs typeface=""/>
      </a:majorFont>
      <a:minorFont>
        <a:latin typeface="Tahoma"/>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rtina de seda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Cortina de seda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Cortina de seda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Cortina de seda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Cortina de seda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Cortina de seda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Cortina de seda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Cortina de seda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Cortina de seda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Cortina de seda</Template>
  <TotalTime>579</TotalTime>
  <Words>2645</Words>
  <Application>Microsoft Office PowerPoint</Application>
  <PresentationFormat>Apresentação na tela (4:3)</PresentationFormat>
  <Paragraphs>60</Paragraphs>
  <Slides>11</Slides>
  <Notes>0</Notes>
  <HiddenSlides>0</HiddenSlides>
  <MMClips>0</MMClips>
  <ScaleCrop>false</ScaleCrop>
  <HeadingPairs>
    <vt:vector size="4" baseType="variant">
      <vt:variant>
        <vt:lpstr>Tema</vt:lpstr>
      </vt:variant>
      <vt:variant>
        <vt:i4>1</vt:i4>
      </vt:variant>
      <vt:variant>
        <vt:lpstr>Títulos de slides</vt:lpstr>
      </vt:variant>
      <vt:variant>
        <vt:i4>11</vt:i4>
      </vt:variant>
    </vt:vector>
  </HeadingPairs>
  <TitlesOfParts>
    <vt:vector size="12" baseType="lpstr">
      <vt:lpstr>Cortina de seda</vt:lpstr>
      <vt:lpstr>PASUKANIS – CAPÍTULO 4 – “MERCADORIA E SUJEITO”</vt:lpstr>
      <vt:lpstr>SELEÇÃO DAS PREOCUPAÇÕES DOS ALUNOS QUE IRÃO BALIZAR A AULA</vt:lpstr>
      <vt:lpstr>TRECHOS DESTACADOS DE PASUKANIS</vt:lpstr>
      <vt:lpstr>TRECHOS DESTACADOS DE PASUKANIS</vt:lpstr>
      <vt:lpstr>TRECHOS DESTACADOS DE PASUKANIS</vt:lpstr>
      <vt:lpstr>TRECHOS DESTACADOS DE PASUKANIS</vt:lpstr>
      <vt:lpstr>TRECHOS DESTACADOS DE PASUKANIS</vt:lpstr>
      <vt:lpstr>TRECHOS DESTACADOS DE PASUKANIS</vt:lpstr>
      <vt:lpstr>TRECHOS DESTACADOS DE PASUKANIS</vt:lpstr>
      <vt:lpstr>TRECHOS DESTACADOS DE PASUKANIS</vt:lpstr>
      <vt:lpstr>TRECHOS DESTACADOS DE PASUKANIS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jfsp</dc:creator>
  <cp:lastModifiedBy>Jonnas Vasconcelos</cp:lastModifiedBy>
  <cp:revision>94</cp:revision>
  <dcterms:created xsi:type="dcterms:W3CDTF">2012-09-18T13:04:19Z</dcterms:created>
  <dcterms:modified xsi:type="dcterms:W3CDTF">2012-11-13T18:34:19Z</dcterms:modified>
</cp:coreProperties>
</file>