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1-11-29T18:35:45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3773 14801 855 0,'0'0'531'0,"0"0"-368"16,0 0-9-16,0 0 16 15,0 0-40-15,0 0-34 16,0 10-33-16,0-10 15 0,0 0-23 16,9 0-2-16,1 0-31 15,11-4-13-15,8-5 3 16,6 0-10-16,9-1-1 15,4 1-1-15,1-3 16 16,-3 2-16-16,0-2 0 16,-7 2 0-16,-3 2-9 15,-11 3-12-15,-8 0 5 16,-5 5 1-16,-8-4 9 16,-4 4 6-16,0 0 0 15,0 0 1-15,0 0 0 16,0 0 0-16,0 0-1 15,0 0-1-15,0 0-8 0,0 0-24 16,0 0-78-16,0 4-84 16,-7 4-36-16,-2 2-247 15,0-2-339-15</inkml:trace>
  <inkml:trace contextRef="#ctx0" brushRef="#br0" timeOffset="647.94">3797 15048 88 0,'0'0'12'0,"0"0"-12"15,0 0 510-15,0 0-226 16,0 0-61-16,0 0-10 16,0 0-40-16,0 3-56 15,0-3-28-15,0 0-14 16,0 0-5-16,7-4-28 15,8 0-6-15,10-8-25 16,4 2 5-16,7-4-16 16,1 0 8-16,6 0-8 15,-3 1 0-15,-5 1 0 16,-1-1 1-16,-5 3-1 16,-5 2 1-16,-3 0 10 0,-4 2-11 15,-5 2 1-15,-6-3 0 16,-1 4 6-16,-5 3-1 15,0 0 3-15,0 0 3 16,0 0-11-16,0 0 10 16,0 0-11-16,0 0-1 15,0 0-8-15,0 0-74 16,2 0-146-16,4 0-153 16,-4 0-562-16</inkml:trace>
  <inkml:trace contextRef="#ctx0" brushRef="#br0" timeOffset="1796.95">3855 17726 108 0,'0'0'52'15,"0"0"77"-15,0 0 398 16,0 0-336-16,0 0-40 16,0 0-9-16,0 0-18 15,-9 0-36-15,9 0-9 16,4 0-11-16,13-12 1 16,6-2-27-16,14 0-13 15,7-12 8-15,10 0-18 0,-1-6-1 16,0 0-17-16,-3 2 6 15,-9 7-7 1,-7 5 0-16,-7 5 0 0,-9 4-7 16,-9 5 6-16,-5 4-8 15,-2 0 3-15,-2 0 7 16,0 0-2-16,0 4-15 16,0 0-85-16,0-4-125 15,0 0-174-15,0-4-290 0</inkml:trace>
  <inkml:trace contextRef="#ctx0" brushRef="#br0" timeOffset="2366.98">3890 18103 67 0,'0'0'612'0,"0"0"-307"16,0 0-97-16,0 0-8 16,0 0-62-16,0 0-58 15,0 0-8-15,3-15-26 16,6 12-3-16,4-12 0 15,5-2-2-15,7-5-23 16,6-6-3-16,2-2-14 16,7-2 9-16,2 1-10 0,1 8 0 15,1 1-1 1,-3-5 0-16,-5 13 0 0,-7-4 0 16,-10 2-8-16,-5 11 18 15,-8-4-6-15,-3 9-3 16,-3 0-6-16,0-4 6 15,0 0 0-15,0 4-1 16,0 0-8-16,0 0-52 16,0 4-135-16,0 9-110 15,0-4-617-15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606B7-C259-4F85-8293-6972DA55B096}" type="datetimeFigureOut">
              <a:rPr lang="pt-BR" smtClean="0"/>
              <a:pPr/>
              <a:t>04/12/2023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6A97-BA79-428F-81B4-4D64220243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6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1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6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4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39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2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44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3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51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.wmf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9.bin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wmf"/><Relationship Id="rId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image" Target="../media/image6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4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65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67.wmf"/><Relationship Id="rId4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image" Target="../media/image71.wmf"/><Relationship Id="rId7" Type="http://schemas.openxmlformats.org/officeDocument/2006/relationships/image" Target="../media/image72.wmf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7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wmf"/><Relationship Id="rId4" Type="http://schemas.openxmlformats.org/officeDocument/2006/relationships/oleObject" Target="../embeddings/oleObject9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wmf"/><Relationship Id="rId4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9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9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9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10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10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wmf"/><Relationship Id="rId4" Type="http://schemas.openxmlformats.org/officeDocument/2006/relationships/oleObject" Target="../embeddings/oleObject10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wmf"/><Relationship Id="rId4" Type="http://schemas.openxmlformats.org/officeDocument/2006/relationships/oleObject" Target="../embeddings/oleObject10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oleObject" Target="../embeddings/oleObject10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107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image" Target="../media/image81.wmf"/><Relationship Id="rId7" Type="http://schemas.openxmlformats.org/officeDocument/2006/relationships/image" Target="../media/image83.wmf"/><Relationship Id="rId2" Type="http://schemas.openxmlformats.org/officeDocument/2006/relationships/oleObject" Target="../embeddings/oleObject10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8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88.wmf"/><Relationship Id="rId2" Type="http://schemas.openxmlformats.org/officeDocument/2006/relationships/oleObject" Target="../embeddings/oleObject1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11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5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Capítulo 7	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Polinômios Ortogonais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dos Polinômios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Considerando os k polinômios: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857224" y="2428868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228600" progId="Equation.DSMT4">
                  <p:embed/>
                </p:oleObj>
              </mc:Choice>
              <mc:Fallback>
                <p:oleObj name="Equation" r:id="rId2" imgW="914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428868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01683" y="3071810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241200" progId="Equation.DSMT4">
                  <p:embed/>
                </p:oleObj>
              </mc:Choice>
              <mc:Fallback>
                <p:oleObj name="Equation" r:id="rId4" imgW="13968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3" y="3071810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57224" y="4500570"/>
          <a:ext cx="3556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241200" progId="Equation.DSMT4">
                  <p:embed/>
                </p:oleObj>
              </mc:Choice>
              <mc:Fallback>
                <p:oleObj name="Equation" r:id="rId6" imgW="16254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500570"/>
                        <a:ext cx="3556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285852" y="357187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.</a:t>
            </a:r>
          </a:p>
          <a:p>
            <a:r>
              <a:rPr lang="pt-BR" b="1" dirty="0"/>
              <a:t>.</a:t>
            </a:r>
          </a:p>
          <a:p>
            <a:r>
              <a:rPr lang="pt-BR" b="1" dirty="0"/>
              <a:t>.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5500694" y="2643182"/>
          <a:ext cx="3096481" cy="94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71600" imgH="419040" progId="Equation.DSMT4">
                  <p:embed/>
                </p:oleObj>
              </mc:Choice>
              <mc:Fallback>
                <p:oleObj name="Equation" r:id="rId8" imgW="13716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643182"/>
                        <a:ext cx="3096481" cy="9461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572132" y="3857628"/>
          <a:ext cx="27797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31560" imgH="419040" progId="Equation.DSMT4">
                  <p:embed/>
                </p:oleObj>
              </mc:Choice>
              <mc:Fallback>
                <p:oleObj name="Equation" r:id="rId10" imgW="123156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857628"/>
                        <a:ext cx="2779712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direita 12"/>
          <p:cNvSpPr/>
          <p:nvPr/>
        </p:nvSpPr>
        <p:spPr>
          <a:xfrm>
            <a:off x="4643438" y="2357430"/>
            <a:ext cx="571504" cy="2714644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5286380" y="3571876"/>
            <a:ext cx="3214710" cy="1428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de seta reta 15"/>
          <p:cNvCxnSpPr>
            <a:stCxn id="14" idx="4"/>
          </p:cNvCxnSpPr>
          <p:nvPr/>
        </p:nvCxnSpPr>
        <p:spPr>
          <a:xfrm rot="5400000">
            <a:off x="4911330" y="3804051"/>
            <a:ext cx="785820" cy="3178991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643042" y="5824855"/>
            <a:ext cx="428628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Número de equações no sistema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643702" y="5715016"/>
            <a:ext cx="200026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Sistema inconsistente</a:t>
            </a:r>
          </a:p>
        </p:txBody>
      </p:sp>
      <p:cxnSp>
        <p:nvCxnSpPr>
          <p:cNvPr id="21" name="Conector de seta reta 20"/>
          <p:cNvCxnSpPr>
            <a:stCxn id="18" idx="3"/>
            <a:endCxn id="19" idx="1"/>
          </p:cNvCxnSpPr>
          <p:nvPr/>
        </p:nvCxnSpPr>
        <p:spPr>
          <a:xfrm>
            <a:off x="5929322" y="6055688"/>
            <a:ext cx="714380" cy="74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dos Polinômios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Exemplo polinômio de grau 2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857224" y="2428868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228600" progId="Equation.DSMT4">
                  <p:embed/>
                </p:oleObj>
              </mc:Choice>
              <mc:Fallback>
                <p:oleObj name="Equation" r:id="rId2" imgW="914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428868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01683" y="3071810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241200" progId="Equation.DSMT4">
                  <p:embed/>
                </p:oleObj>
              </mc:Choice>
              <mc:Fallback>
                <p:oleObj name="Equation" r:id="rId4" imgW="1396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3" y="3071810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4630763" y="2428868"/>
          <a:ext cx="35845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419040" progId="Equation.DSMT4">
                  <p:embed/>
                </p:oleObj>
              </mc:Choice>
              <mc:Fallback>
                <p:oleObj name="Equation" r:id="rId6" imgW="15872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63" y="2428868"/>
                        <a:ext cx="35845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642910" y="4768866"/>
          <a:ext cx="32385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34960" imgH="419040" progId="Equation.DSMT4">
                  <p:embed/>
                </p:oleObj>
              </mc:Choice>
              <mc:Fallback>
                <p:oleObj name="Equation" r:id="rId8" imgW="14349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768866"/>
                        <a:ext cx="32385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direita 12"/>
          <p:cNvSpPr/>
          <p:nvPr/>
        </p:nvSpPr>
        <p:spPr>
          <a:xfrm>
            <a:off x="3857620" y="2428868"/>
            <a:ext cx="571504" cy="12144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4357686" y="3848103"/>
          <a:ext cx="1571636" cy="272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1760" imgH="1320480" progId="Equation.DSMT4">
                  <p:embed/>
                </p:oleObj>
              </mc:Choice>
              <mc:Fallback>
                <p:oleObj name="Equation" r:id="rId10" imgW="761760" imgH="1320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3848103"/>
                        <a:ext cx="1571636" cy="2724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have esquerda 19"/>
          <p:cNvSpPr/>
          <p:nvPr/>
        </p:nvSpPr>
        <p:spPr>
          <a:xfrm>
            <a:off x="3857620" y="4000504"/>
            <a:ext cx="500066" cy="2500330"/>
          </a:xfrm>
          <a:prstGeom prst="lef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dos Polinômios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Exemplo polinômio de grau 2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857224" y="2428868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228600" progId="Equation.DSMT4">
                  <p:embed/>
                </p:oleObj>
              </mc:Choice>
              <mc:Fallback>
                <p:oleObj name="Equation" r:id="rId2" imgW="914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428868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01683" y="3071810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241200" progId="Equation.DSMT4">
                  <p:embed/>
                </p:oleObj>
              </mc:Choice>
              <mc:Fallback>
                <p:oleObj name="Equation" r:id="rId4" imgW="1396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3" y="3071810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4630763" y="2428868"/>
          <a:ext cx="35845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419040" progId="Equation.DSMT4">
                  <p:embed/>
                </p:oleObj>
              </mc:Choice>
              <mc:Fallback>
                <p:oleObj name="Equation" r:id="rId6" imgW="15872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63" y="2428868"/>
                        <a:ext cx="35845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85720" y="4901042"/>
          <a:ext cx="2786082" cy="813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34960" imgH="419040" progId="Equation.DSMT4">
                  <p:embed/>
                </p:oleObj>
              </mc:Choice>
              <mc:Fallback>
                <p:oleObj name="Equation" r:id="rId8" imgW="14349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4901042"/>
                        <a:ext cx="2786082" cy="8139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direita 12"/>
          <p:cNvSpPr/>
          <p:nvPr/>
        </p:nvSpPr>
        <p:spPr>
          <a:xfrm>
            <a:off x="3857620" y="2428868"/>
            <a:ext cx="571504" cy="12144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3428992" y="4000504"/>
          <a:ext cx="5483254" cy="254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58840" imgH="1371600" progId="Equation.DSMT4">
                  <p:embed/>
                </p:oleObj>
              </mc:Choice>
              <mc:Fallback>
                <p:oleObj name="Equation" r:id="rId10" imgW="2958840" imgH="1371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000504"/>
                        <a:ext cx="5483254" cy="2541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have esquerda 19"/>
          <p:cNvSpPr/>
          <p:nvPr/>
        </p:nvSpPr>
        <p:spPr>
          <a:xfrm>
            <a:off x="3071802" y="4071942"/>
            <a:ext cx="500066" cy="2500330"/>
          </a:xfrm>
          <a:prstGeom prst="lef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 rot="10800000">
            <a:off x="3500430" y="3571876"/>
            <a:ext cx="3643338" cy="150019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10800000">
            <a:off x="2571736" y="2857496"/>
            <a:ext cx="4572032" cy="221457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Construção dos Polinômios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Levando em consideração que X são </a:t>
            </a:r>
            <a:r>
              <a:rPr lang="pt-BR" dirty="0" err="1"/>
              <a:t>equidistantes</a:t>
            </a:r>
            <a:r>
              <a:rPr lang="pt-BR" dirty="0"/>
              <a:t> e x</a:t>
            </a:r>
            <a:r>
              <a:rPr lang="pt-BR" sz="2000" dirty="0"/>
              <a:t>i </a:t>
            </a:r>
            <a:r>
              <a:rPr lang="pt-BR" dirty="0"/>
              <a:t>é a variável centrada,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3571868" y="2857496"/>
          <a:ext cx="1663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431640" progId="Equation.DSMT4">
                  <p:embed/>
                </p:oleObj>
              </mc:Choice>
              <mc:Fallback>
                <p:oleObj name="Equation" r:id="rId2" imgW="73656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857496"/>
                        <a:ext cx="1663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19102" y="3786190"/>
          <a:ext cx="2552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431640" progId="Equation.DSMT4">
                  <p:embed/>
                </p:oleObj>
              </mc:Choice>
              <mc:Fallback>
                <p:oleObj name="Equation" r:id="rId4" imgW="11300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02" y="3786190"/>
                        <a:ext cx="2552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3357554" y="40005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(para j=1)</a:t>
            </a:r>
          </a:p>
        </p:txBody>
      </p:sp>
      <p:graphicFrame>
        <p:nvGraphicFramePr>
          <p:cNvPr id="13320" name="Object 7"/>
          <p:cNvGraphicFramePr>
            <a:graphicFrameLocks noChangeAspect="1"/>
          </p:cNvGraphicFramePr>
          <p:nvPr/>
        </p:nvGraphicFramePr>
        <p:xfrm>
          <a:off x="500034" y="4786322"/>
          <a:ext cx="2552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040" imgH="431640" progId="Equation.DSMT4">
                  <p:embed/>
                </p:oleObj>
              </mc:Choice>
              <mc:Fallback>
                <p:oleObj name="Equation" r:id="rId6" imgW="113004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4786322"/>
                        <a:ext cx="2552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3357554" y="496759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(para j=2)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500034" y="5668985"/>
          <a:ext cx="2552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431640" progId="Equation.DSMT4">
                  <p:embed/>
                </p:oleObj>
              </mc:Choice>
              <mc:Fallback>
                <p:oleObj name="Equation" r:id="rId8" imgW="113004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668985"/>
                        <a:ext cx="2552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3357554" y="585026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(para j=3)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3643313" y="1357313"/>
          <a:ext cx="34417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419040" progId="Equation.DSMT4">
                  <p:embed/>
                </p:oleObj>
              </mc:Choice>
              <mc:Fallback>
                <p:oleObj name="Equation" r:id="rId2" imgW="15238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357313"/>
                        <a:ext cx="34417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3"/>
          <p:cNvGraphicFramePr>
            <a:graphicFrameLocks noChangeAspect="1"/>
          </p:cNvGraphicFramePr>
          <p:nvPr/>
        </p:nvGraphicFramePr>
        <p:xfrm>
          <a:off x="857238" y="2000243"/>
          <a:ext cx="20002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38" y="2000243"/>
                        <a:ext cx="20002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esquerda 12"/>
          <p:cNvSpPr/>
          <p:nvPr/>
        </p:nvSpPr>
        <p:spPr>
          <a:xfrm>
            <a:off x="3143240" y="1214422"/>
            <a:ext cx="357190" cy="207170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699313" y="2428868"/>
          <a:ext cx="4230273" cy="95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54000" imgH="419040" progId="Equation.DSMT4">
                  <p:embed/>
                </p:oleObj>
              </mc:Choice>
              <mc:Fallback>
                <p:oleObj name="Equation" r:id="rId6" imgW="185400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313" y="2428868"/>
                        <a:ext cx="4230273" cy="957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428596" y="3714752"/>
          <a:ext cx="4727272" cy="2643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1960" imgH="1320480" progId="Equation.DSMT4">
                  <p:embed/>
                </p:oleObj>
              </mc:Choice>
              <mc:Fallback>
                <p:oleObj name="Equation" r:id="rId8" imgW="2361960" imgH="1320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714752"/>
                        <a:ext cx="4727272" cy="2643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3"/>
          <p:cNvGraphicFramePr>
            <a:graphicFrameLocks noChangeAspect="1"/>
          </p:cNvGraphicFramePr>
          <p:nvPr/>
        </p:nvGraphicFramePr>
        <p:xfrm>
          <a:off x="6357938" y="4429125"/>
          <a:ext cx="10001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28600" progId="Equation.DSMT4">
                  <p:embed/>
                </p:oleObj>
              </mc:Choice>
              <mc:Fallback>
                <p:oleObj name="Equation" r:id="rId10" imgW="4572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4429125"/>
                        <a:ext cx="1000125" cy="500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6286512" y="383447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Logo,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3586163" y="1357313"/>
          <a:ext cx="3556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19040" progId="Equation.DSMT4">
                  <p:embed/>
                </p:oleObj>
              </mc:Choice>
              <mc:Fallback>
                <p:oleObj name="Equation" r:id="rId2" imgW="15746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357313"/>
                        <a:ext cx="3556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esquerda 12"/>
          <p:cNvSpPr/>
          <p:nvPr/>
        </p:nvSpPr>
        <p:spPr>
          <a:xfrm>
            <a:off x="3143240" y="1214422"/>
            <a:ext cx="357190" cy="207170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643306" y="2555892"/>
          <a:ext cx="5126044" cy="83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419040" progId="Equation.DSMT4">
                  <p:embed/>
                </p:oleObj>
              </mc:Choice>
              <mc:Fallback>
                <p:oleObj name="Equation" r:id="rId4" imgW="2590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555892"/>
                        <a:ext cx="5126044" cy="830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357158" y="3786190"/>
          <a:ext cx="2898775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1333440" progId="Equation.DSMT4">
                  <p:embed/>
                </p:oleObj>
              </mc:Choice>
              <mc:Fallback>
                <p:oleObj name="Equation" r:id="rId6" imgW="1447560" imgH="1333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786190"/>
                        <a:ext cx="2898775" cy="266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71406" y="1973256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0" imgH="241200" progId="Equation.DSMT4">
                  <p:embed/>
                </p:oleObj>
              </mc:Choice>
              <mc:Fallback>
                <p:oleObj name="Equation" r:id="rId8" imgW="1396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1973256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13" name="Chave esquerda 12"/>
          <p:cNvSpPr/>
          <p:nvPr/>
        </p:nvSpPr>
        <p:spPr>
          <a:xfrm>
            <a:off x="3143240" y="1214422"/>
            <a:ext cx="357190" cy="207170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643306" y="2555892"/>
          <a:ext cx="5126044" cy="83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419040" progId="Equation.DSMT4">
                  <p:embed/>
                </p:oleObj>
              </mc:Choice>
              <mc:Fallback>
                <p:oleObj name="Equation" r:id="rId2" imgW="2590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555892"/>
                        <a:ext cx="5126044" cy="830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103188" y="3228999"/>
          <a:ext cx="3408362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1777680" progId="Equation.DSMT4">
                  <p:embed/>
                </p:oleObj>
              </mc:Choice>
              <mc:Fallback>
                <p:oleObj name="Equation" r:id="rId4" imgW="1701720" imgH="1777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3228999"/>
                        <a:ext cx="3408362" cy="355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71406" y="1973256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241200" progId="Equation.DSMT4">
                  <p:embed/>
                </p:oleObj>
              </mc:Choice>
              <mc:Fallback>
                <p:oleObj name="Equation" r:id="rId6" imgW="1396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1973256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5929322" y="4429132"/>
          <a:ext cx="1833562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609480" progId="Equation.DSMT4">
                  <p:embed/>
                </p:oleObj>
              </mc:Choice>
              <mc:Fallback>
                <p:oleObj name="Equation" r:id="rId8" imgW="838080" imgH="609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4429132"/>
                        <a:ext cx="1833562" cy="1333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286512" y="383447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Logo,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86163" y="1357313"/>
          <a:ext cx="3556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74640" imgH="419040" progId="Equation.DSMT4">
                  <p:embed/>
                </p:oleObj>
              </mc:Choice>
              <mc:Fallback>
                <p:oleObj name="Equation" r:id="rId10" imgW="15746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357313"/>
                        <a:ext cx="3556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4342" name="Object 7"/>
          <p:cNvGraphicFramePr>
            <a:graphicFrameLocks noChangeAspect="1"/>
          </p:cNvGraphicFramePr>
          <p:nvPr/>
        </p:nvGraphicFramePr>
        <p:xfrm>
          <a:off x="3586163" y="1357313"/>
          <a:ext cx="3556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19040" progId="Equation.DSMT4">
                  <p:embed/>
                </p:oleObj>
              </mc:Choice>
              <mc:Fallback>
                <p:oleObj name="Equation" r:id="rId2" imgW="15746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357313"/>
                        <a:ext cx="3556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have esquerda 12"/>
          <p:cNvSpPr/>
          <p:nvPr/>
        </p:nvSpPr>
        <p:spPr>
          <a:xfrm>
            <a:off x="3143240" y="1214422"/>
            <a:ext cx="357190" cy="207170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643306" y="2555892"/>
          <a:ext cx="5126044" cy="830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419040" progId="Equation.DSMT4">
                  <p:embed/>
                </p:oleObj>
              </mc:Choice>
              <mc:Fallback>
                <p:oleObj name="Equation" r:id="rId4" imgW="2590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555892"/>
                        <a:ext cx="5126044" cy="830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/>
        </p:nvGraphicFramePr>
        <p:xfrm>
          <a:off x="260345" y="3228975"/>
          <a:ext cx="3740151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66600" imgH="1777680" progId="Equation.DSMT4">
                  <p:embed/>
                </p:oleObj>
              </mc:Choice>
              <mc:Fallback>
                <p:oleObj name="Equation" r:id="rId6" imgW="1866600" imgH="17776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45" y="3228975"/>
                        <a:ext cx="3740151" cy="355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71406" y="1973256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0" imgH="241200" progId="Equation.DSMT4">
                  <p:embed/>
                </p:oleObj>
              </mc:Choice>
              <mc:Fallback>
                <p:oleObj name="Equation" r:id="rId8" imgW="1396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1973256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372225" y="4500570"/>
          <a:ext cx="9715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228600" progId="Equation.DSMT4">
                  <p:embed/>
                </p:oleObj>
              </mc:Choice>
              <mc:Fallback>
                <p:oleObj name="Equation" r:id="rId10" imgW="444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500570"/>
                        <a:ext cx="971550" cy="500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286512" y="383447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Logo,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13" name="Chave esquerda 12"/>
          <p:cNvSpPr/>
          <p:nvPr/>
        </p:nvSpPr>
        <p:spPr>
          <a:xfrm>
            <a:off x="3143240" y="1214422"/>
            <a:ext cx="357190" cy="278608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5715008" y="2000240"/>
          <a:ext cx="3195637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609480" progId="Equation.DSMT4">
                  <p:embed/>
                </p:oleObj>
              </mc:Choice>
              <mc:Fallback>
                <p:oleObj name="Equation" r:id="rId2" imgW="146016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000240"/>
                        <a:ext cx="3195637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500430" y="2786061"/>
          <a:ext cx="9715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228600" progId="Equation.DSMT4">
                  <p:embed/>
                </p:oleObj>
              </mc:Choice>
              <mc:Fallback>
                <p:oleObj name="Equation" r:id="rId4" imgW="444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786061"/>
                        <a:ext cx="971550" cy="5000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57158" y="428625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Logo,</a:t>
            </a:r>
          </a:p>
        </p:txBody>
      </p:sp>
      <p:graphicFrame>
        <p:nvGraphicFramePr>
          <p:cNvPr id="18439" name="Object 3"/>
          <p:cNvGraphicFramePr>
            <a:graphicFrameLocks noChangeAspect="1"/>
          </p:cNvGraphicFramePr>
          <p:nvPr/>
        </p:nvGraphicFramePr>
        <p:xfrm>
          <a:off x="3500430" y="1309682"/>
          <a:ext cx="1833562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8080" imgH="609480" progId="Equation.DSMT4">
                  <p:embed/>
                </p:oleObj>
              </mc:Choice>
              <mc:Fallback>
                <p:oleObj name="Equation" r:id="rId6" imgW="838080" imgH="609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309682"/>
                        <a:ext cx="1833562" cy="1333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3500430" y="3429000"/>
          <a:ext cx="94457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28600" progId="Equation.DSMT4">
                  <p:embed/>
                </p:oleObj>
              </mc:Choice>
              <mc:Fallback>
                <p:oleObj name="Equation" r:id="rId8" imgW="4316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429000"/>
                        <a:ext cx="944570" cy="50006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4"/>
          <p:cNvGraphicFramePr>
            <a:graphicFrameLocks noChangeAspect="1"/>
          </p:cNvGraphicFramePr>
          <p:nvPr/>
        </p:nvGraphicFramePr>
        <p:xfrm>
          <a:off x="571472" y="4857760"/>
          <a:ext cx="2166937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360" imgH="609480" progId="Equation.DSMT4">
                  <p:embed/>
                </p:oleObj>
              </mc:Choice>
              <mc:Fallback>
                <p:oleObj name="Equation" r:id="rId10" imgW="99036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857760"/>
                        <a:ext cx="2166937" cy="133191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71438" y="2330446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0" imgH="241200" progId="Equation.DSMT4">
                  <p:embed/>
                </p:oleObj>
              </mc:Choice>
              <mc:Fallback>
                <p:oleObj name="Equation" r:id="rId12" imgW="139680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330446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13" name="Chave esquerda 12"/>
          <p:cNvSpPr/>
          <p:nvPr/>
        </p:nvSpPr>
        <p:spPr>
          <a:xfrm>
            <a:off x="642910" y="2571744"/>
            <a:ext cx="357190" cy="24288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857224" y="1714488"/>
          <a:ext cx="4000501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241200" progId="Equation.DSMT4">
                  <p:embed/>
                </p:oleObj>
              </mc:Choice>
              <mc:Fallback>
                <p:oleObj name="Equation" r:id="rId2" imgW="1828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714488"/>
                        <a:ext cx="4000501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7"/>
          <p:cNvGraphicFramePr>
            <a:graphicFrameLocks noChangeAspect="1"/>
          </p:cNvGraphicFramePr>
          <p:nvPr/>
        </p:nvGraphicFramePr>
        <p:xfrm>
          <a:off x="1014413" y="2857500"/>
          <a:ext cx="35274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419040" progId="Equation.DSMT4">
                  <p:embed/>
                </p:oleObj>
              </mc:Choice>
              <mc:Fallback>
                <p:oleObj name="Equation" r:id="rId4" imgW="15620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857500"/>
                        <a:ext cx="35274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8"/>
          <p:cNvGraphicFramePr>
            <a:graphicFrameLocks noChangeAspect="1"/>
          </p:cNvGraphicFramePr>
          <p:nvPr/>
        </p:nvGraphicFramePr>
        <p:xfrm>
          <a:off x="996950" y="4056063"/>
          <a:ext cx="628173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4840" imgH="419040" progId="Equation.DSMT4">
                  <p:embed/>
                </p:oleObj>
              </mc:Choice>
              <mc:Fallback>
                <p:oleObj name="Equation" r:id="rId6" imgW="317484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056063"/>
                        <a:ext cx="6281738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285720" y="5110475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Além das restrições já utilizadas</a:t>
            </a:r>
          </a:p>
        </p:txBody>
      </p:sp>
      <p:graphicFrame>
        <p:nvGraphicFramePr>
          <p:cNvPr id="19466" name="Object 9"/>
          <p:cNvGraphicFramePr>
            <a:graphicFrameLocks noChangeAspect="1"/>
          </p:cNvGraphicFramePr>
          <p:nvPr/>
        </p:nvGraphicFramePr>
        <p:xfrm>
          <a:off x="4429124" y="4897454"/>
          <a:ext cx="42465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20760" imgH="444240" progId="Equation.DSMT4">
                  <p:embed/>
                </p:oleObj>
              </mc:Choice>
              <mc:Fallback>
                <p:oleObj name="Equation" r:id="rId8" imgW="212076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897454"/>
                        <a:ext cx="42465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571472" y="592933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Precisamos das restrições:</a:t>
            </a:r>
          </a:p>
        </p:txBody>
      </p:sp>
      <p:graphicFrame>
        <p:nvGraphicFramePr>
          <p:cNvPr id="19467" name="Object 9"/>
          <p:cNvGraphicFramePr>
            <a:graphicFrameLocks noChangeAspect="1"/>
          </p:cNvGraphicFramePr>
          <p:nvPr/>
        </p:nvGraphicFramePr>
        <p:xfrm>
          <a:off x="4071934" y="5715016"/>
          <a:ext cx="480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00120" imgH="444240" progId="Equation.DSMT4">
                  <p:embed/>
                </p:oleObj>
              </mc:Choice>
              <mc:Fallback>
                <p:oleObj name="Equation" r:id="rId10" imgW="2400120" imgH="4442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715016"/>
                        <a:ext cx="480695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No ajuste de um modelo de regressão polinomial de grau k, do tipo: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i="1" dirty="0"/>
              <a:t>n </a:t>
            </a:r>
            <a:r>
              <a:rPr lang="pt-BR" dirty="0"/>
              <a:t>(i=1,...,n) pares de observações, as colunas de X são correlacionadas.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785918" y="3000372"/>
          <a:ext cx="556464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41200" progId="Equation.DSMT4">
                  <p:embed/>
                </p:oleObj>
              </mc:Choice>
              <mc:Fallback>
                <p:oleObj name="Equation" r:id="rId2" imgW="23493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000372"/>
                        <a:ext cx="556464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428596" y="5500702"/>
          <a:ext cx="227952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79360" progId="Equation.DSMT4">
                  <p:embed/>
                </p:oleObj>
              </mc:Choice>
              <mc:Fallback>
                <p:oleObj name="Equation" r:id="rId4" imgW="9903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500702"/>
                        <a:ext cx="2279521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3714744" y="5068105"/>
          <a:ext cx="2071702" cy="575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317160" progId="Equation.DSMT4">
                  <p:embed/>
                </p:oleObj>
              </mc:Choice>
              <mc:Fallback>
                <p:oleObj name="Equation" r:id="rId6" imgW="114300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068105"/>
                        <a:ext cx="2071702" cy="575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3714744" y="5715016"/>
          <a:ext cx="215413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330120" progId="Equation.DSMT4">
                  <p:embed/>
                </p:oleObj>
              </mc:Choice>
              <mc:Fallback>
                <p:oleObj name="Equation" r:id="rId8" imgW="124452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715016"/>
                        <a:ext cx="215413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have esquerda 7"/>
          <p:cNvSpPr/>
          <p:nvPr/>
        </p:nvSpPr>
        <p:spPr>
          <a:xfrm>
            <a:off x="3143240" y="5072074"/>
            <a:ext cx="571504" cy="1285884"/>
          </a:xfrm>
          <a:prstGeom prst="lef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357950" y="528638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Problemas!!!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do P3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857224" y="1714488"/>
          <a:ext cx="4000501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241200" progId="Equation.DSMT4">
                  <p:embed/>
                </p:oleObj>
              </mc:Choice>
              <mc:Fallback>
                <p:oleObj name="Equation" r:id="rId2" imgW="18288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714488"/>
                        <a:ext cx="4000501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4"/>
          <p:cNvGraphicFramePr>
            <a:graphicFrameLocks noChangeAspect="1"/>
          </p:cNvGraphicFramePr>
          <p:nvPr/>
        </p:nvGraphicFramePr>
        <p:xfrm>
          <a:off x="3500430" y="2955935"/>
          <a:ext cx="241776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838080" progId="Equation.DSMT4">
                  <p:embed/>
                </p:oleObj>
              </mc:Choice>
              <mc:Fallback>
                <p:oleObj name="Equation" r:id="rId4" imgW="110484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955935"/>
                        <a:ext cx="2417763" cy="18303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Polinômio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i=1,...,t</a:t>
            </a:r>
          </a:p>
          <a:p>
            <a:pPr algn="just">
              <a:buNone/>
            </a:pPr>
            <a:r>
              <a:rPr lang="pt-BR" dirty="0"/>
              <a:t>u=1,...,r</a:t>
            </a:r>
            <a:r>
              <a:rPr lang="pt-BR" sz="1800" dirty="0"/>
              <a:t>i</a:t>
            </a:r>
            <a:endParaRPr lang="pt-BR" dirty="0"/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752600" y="2214554"/>
          <a:ext cx="55927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1960" imgH="228600" progId="Equation.DSMT4">
                  <p:embed/>
                </p:oleObj>
              </mc:Choice>
              <mc:Fallback>
                <p:oleObj name="Equation" r:id="rId2" imgW="2361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14554"/>
                        <a:ext cx="559276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1071538" y="3929066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929066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015997" y="4429132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241200" progId="Equation.DSMT4">
                  <p:embed/>
                </p:oleObj>
              </mc:Choice>
              <mc:Fallback>
                <p:oleObj name="Equation" r:id="rId6" imgW="13968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997" y="4429132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16000" y="5072074"/>
          <a:ext cx="3556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25400" imgH="241200" progId="Equation.DSMT4">
                  <p:embed/>
                </p:oleObj>
              </mc:Choice>
              <mc:Fallback>
                <p:oleObj name="Equation" r:id="rId8" imgW="16254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5072074"/>
                        <a:ext cx="3556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142976" y="5715016"/>
          <a:ext cx="16954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431640" progId="Equation.DSMT4">
                  <p:embed/>
                </p:oleObj>
              </mc:Choice>
              <mc:Fallback>
                <p:oleObj name="Equation" r:id="rId10" imgW="7743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5715016"/>
                        <a:ext cx="169545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Polinômio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i=1,...,t</a:t>
            </a:r>
          </a:p>
          <a:p>
            <a:pPr algn="just">
              <a:buNone/>
            </a:pPr>
            <a:r>
              <a:rPr lang="pt-BR" dirty="0"/>
              <a:t>u=1,...,r</a:t>
            </a:r>
            <a:r>
              <a:rPr lang="pt-BR" sz="1800" dirty="0"/>
              <a:t>i</a:t>
            </a:r>
            <a:endParaRPr lang="pt-BR" dirty="0"/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752600" y="2214554"/>
          <a:ext cx="55927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1960" imgH="228600" progId="Equation.DSMT4">
                  <p:embed/>
                </p:oleObj>
              </mc:Choice>
              <mc:Fallback>
                <p:oleObj name="Equation" r:id="rId2" imgW="2361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14554"/>
                        <a:ext cx="559276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32" y="3857628"/>
            <a:ext cx="9003562" cy="218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Conector reto 12"/>
          <p:cNvCxnSpPr/>
          <p:nvPr/>
        </p:nvCxnSpPr>
        <p:spPr>
          <a:xfrm>
            <a:off x="2786050" y="4879985"/>
            <a:ext cx="2571768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have esquerda 13"/>
          <p:cNvSpPr/>
          <p:nvPr/>
        </p:nvSpPr>
        <p:spPr>
          <a:xfrm flipH="1">
            <a:off x="5429256" y="4000504"/>
            <a:ext cx="142876" cy="857256"/>
          </a:xfrm>
          <a:prstGeom prst="leftBrac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643570" y="42148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r1 vezes</a:t>
            </a:r>
          </a:p>
        </p:txBody>
      </p:sp>
      <p:sp>
        <p:nvSpPr>
          <p:cNvPr id="16" name="Chave esquerda 15"/>
          <p:cNvSpPr/>
          <p:nvPr/>
        </p:nvSpPr>
        <p:spPr>
          <a:xfrm flipH="1">
            <a:off x="5429256" y="5072074"/>
            <a:ext cx="142876" cy="857256"/>
          </a:xfrm>
          <a:prstGeom prst="leftBrace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572132" y="52863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rt</a:t>
            </a:r>
            <a:r>
              <a:rPr lang="pt-BR" dirty="0">
                <a:solidFill>
                  <a:srgbClr val="FF0000"/>
                </a:solidFill>
              </a:rPr>
              <a:t> vezes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Polinômio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i=1,...,t</a:t>
            </a:r>
          </a:p>
          <a:p>
            <a:pPr algn="just">
              <a:buNone/>
            </a:pPr>
            <a:r>
              <a:rPr lang="pt-BR" dirty="0"/>
              <a:t>u=1,...,r</a:t>
            </a:r>
            <a:r>
              <a:rPr lang="pt-BR" sz="1800" dirty="0"/>
              <a:t>i</a:t>
            </a:r>
          </a:p>
          <a:p>
            <a:pPr algn="just"/>
            <a:r>
              <a:rPr lang="pt-BR" dirty="0"/>
              <a:t>Restrições: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752600" y="2214554"/>
          <a:ext cx="55927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1960" imgH="228600" progId="Equation.DSMT4">
                  <p:embed/>
                </p:oleObj>
              </mc:Choice>
              <mc:Fallback>
                <p:oleObj name="Equation" r:id="rId2" imgW="23619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14554"/>
                        <a:ext cx="559276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898525" y="4540272"/>
          <a:ext cx="3744913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38000" imgH="888840" progId="Equation.DSMT4">
                  <p:embed/>
                </p:oleObj>
              </mc:Choice>
              <mc:Fallback>
                <p:oleObj name="Equation" r:id="rId4" imgW="163800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4540272"/>
                        <a:ext cx="3744913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B0840AEE-0D5E-4380-B718-A9B5B4225DAD}"/>
                  </a:ext>
                </a:extLst>
              </p14:cNvPr>
              <p14:cNvContentPartPr/>
              <p14:nvPr/>
            </p14:nvContentPartPr>
            <p14:xfrm>
              <a:off x="1358280" y="5293440"/>
              <a:ext cx="204120" cy="122400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B0840AEE-0D5E-4380-B718-A9B5B4225DA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48920" y="5284080"/>
                <a:ext cx="222840" cy="124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Decorre que: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490663" y="2428875"/>
          <a:ext cx="5392737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77960" imgH="1574640" progId="Equation.DSMT4">
                  <p:embed/>
                </p:oleObj>
              </mc:Choice>
              <mc:Fallback>
                <p:oleObj name="Equation" r:id="rId2" imgW="2577960" imgH="1574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428875"/>
                        <a:ext cx="5392737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Decorre que: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071670" y="2714620"/>
          <a:ext cx="5026025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7760" imgH="1676160" progId="Equation.DSMT4">
                  <p:embed/>
                </p:oleObj>
              </mc:Choice>
              <mc:Fallback>
                <p:oleObj name="Equation" r:id="rId2" imgW="3047760" imgH="1676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714620"/>
                        <a:ext cx="5026025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Decorre que: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916113" y="2686050"/>
          <a:ext cx="5607050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1600200" progId="Equation.DSMT4">
                  <p:embed/>
                </p:oleObj>
              </mc:Choice>
              <mc:Fallback>
                <p:oleObj name="Equation" r:id="rId2" imgW="3009600" imgH="160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2686050"/>
                        <a:ext cx="5607050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Neste caso,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287347" y="2571750"/>
          <a:ext cx="5641975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13000" imgH="1676160" progId="Equation.DSMT4">
                  <p:embed/>
                </p:oleObj>
              </mc:Choice>
              <mc:Fallback>
                <p:oleObj name="Equation" r:id="rId2" imgW="3213000" imgH="1676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47" y="2571750"/>
                        <a:ext cx="5641975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2928926" y="1577955"/>
          <a:ext cx="2605576" cy="7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17160" progId="Equation.DSMT4">
                  <p:embed/>
                </p:oleObj>
              </mc:Choice>
              <mc:Fallback>
                <p:oleObj name="Equation" r:id="rId4" imgW="116820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577955"/>
                        <a:ext cx="2605576" cy="7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6742113" y="2613025"/>
          <a:ext cx="9461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113" y="2613025"/>
                        <a:ext cx="9461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489700" y="3786188"/>
          <a:ext cx="1795463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1066680" progId="Equation.DSMT4">
                  <p:embed/>
                </p:oleObj>
              </mc:Choice>
              <mc:Fallback>
                <p:oleObj name="Equation" r:id="rId8" imgW="939600" imgH="1066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3786188"/>
                        <a:ext cx="1795463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ctr">
              <a:buNone/>
            </a:pPr>
            <a:r>
              <a:rPr lang="pt-BR" dirty="0" err="1"/>
              <a:t>SQParâmetros</a:t>
            </a:r>
            <a:r>
              <a:rPr lang="pt-BR" dirty="0"/>
              <a:t> = </a:t>
            </a:r>
            <a:r>
              <a:rPr lang="pt-BR" dirty="0" err="1"/>
              <a:t>SQRegressão</a:t>
            </a:r>
            <a:r>
              <a:rPr lang="pt-BR" dirty="0"/>
              <a:t> + Correção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211281" y="4064024"/>
          <a:ext cx="6075363" cy="272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60360" imgH="1371600" progId="Equation.DSMT4">
                  <p:embed/>
                </p:oleObj>
              </mc:Choice>
              <mc:Fallback>
                <p:oleObj name="Equation" r:id="rId4" imgW="3060360" imgH="1371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81" y="4064024"/>
                        <a:ext cx="6075363" cy="272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ctr">
              <a:buNone/>
            </a:pPr>
            <a:r>
              <a:rPr lang="pt-BR" dirty="0" err="1"/>
              <a:t>SQParâmetros</a:t>
            </a:r>
            <a:r>
              <a:rPr lang="pt-BR" dirty="0"/>
              <a:t> = </a:t>
            </a:r>
            <a:r>
              <a:rPr lang="pt-BR" dirty="0" err="1"/>
              <a:t>SQRegressão</a:t>
            </a:r>
            <a:r>
              <a:rPr lang="pt-BR" dirty="0"/>
              <a:t> + Correção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214459" y="4357694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59" y="4357694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Para evitar isso, é possível a construção de outros polinômios que sejam ortogonais entre si e desta forma os coeficientes sejam calculados  de forma independente.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em que: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876425" y="3714752"/>
          <a:ext cx="53832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040" imgH="228600" progId="Equation.DSMT4">
                  <p:embed/>
                </p:oleObj>
              </mc:Choice>
              <mc:Fallback>
                <p:oleObj name="Equation" r:id="rId2" imgW="2273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3714752"/>
                        <a:ext cx="53832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785786" y="5000636"/>
          <a:ext cx="200026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28600" progId="Equation.DSMT4">
                  <p:embed/>
                </p:oleObj>
              </mc:Choice>
              <mc:Fallback>
                <p:oleObj name="Equation" r:id="rId4" imgW="914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5000636"/>
                        <a:ext cx="2000264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85786" y="5630863"/>
          <a:ext cx="3055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241200" progId="Equation.DSMT4">
                  <p:embed/>
                </p:oleObj>
              </mc:Choice>
              <mc:Fallback>
                <p:oleObj name="Equation" r:id="rId6" imgW="13968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5630863"/>
                        <a:ext cx="3055937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873652" y="4929198"/>
          <a:ext cx="3556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25400" imgH="241200" progId="Equation.DSMT4">
                  <p:embed/>
                </p:oleObj>
              </mc:Choice>
              <mc:Fallback>
                <p:oleObj name="Equation" r:id="rId8" imgW="162540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52" y="4929198"/>
                        <a:ext cx="3556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019690" y="5578475"/>
          <a:ext cx="16954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431640" progId="Equation.DSMT4">
                  <p:embed/>
                </p:oleObj>
              </mc:Choice>
              <mc:Fallback>
                <p:oleObj name="Equation" r:id="rId10" imgW="7743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90" y="5578475"/>
                        <a:ext cx="169545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ctr">
              <a:buNone/>
            </a:pPr>
            <a:r>
              <a:rPr lang="pt-BR" dirty="0" err="1"/>
              <a:t>SQParâmetros</a:t>
            </a:r>
            <a:r>
              <a:rPr lang="pt-BR" dirty="0"/>
              <a:t> = </a:t>
            </a:r>
            <a:r>
              <a:rPr lang="pt-BR" dirty="0" err="1"/>
              <a:t>SQRegressão</a:t>
            </a:r>
            <a:r>
              <a:rPr lang="pt-BR" dirty="0"/>
              <a:t> + </a:t>
            </a:r>
            <a:r>
              <a:rPr lang="pt-BR" dirty="0">
                <a:solidFill>
                  <a:srgbClr val="FF0000"/>
                </a:solidFill>
              </a:rPr>
              <a:t>Correção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214459" y="4357694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59" y="4357694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de cantos arredondados 5"/>
          <p:cNvSpPr/>
          <p:nvPr/>
        </p:nvSpPr>
        <p:spPr>
          <a:xfrm>
            <a:off x="2357422" y="4429132"/>
            <a:ext cx="857256" cy="18573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ctr">
              <a:buNone/>
            </a:pPr>
            <a:r>
              <a:rPr lang="pt-BR" dirty="0" err="1"/>
              <a:t>SQParâmetros</a:t>
            </a:r>
            <a:r>
              <a:rPr lang="pt-BR" dirty="0"/>
              <a:t> = </a:t>
            </a:r>
            <a:r>
              <a:rPr lang="pt-BR" dirty="0" err="1">
                <a:solidFill>
                  <a:srgbClr val="FF0000"/>
                </a:solidFill>
              </a:rPr>
              <a:t>SQRegressão</a:t>
            </a:r>
            <a:r>
              <a:rPr lang="pt-BR" dirty="0"/>
              <a:t> + Correção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214459" y="4357694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59" y="4357694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de cantos arredondados 5"/>
          <p:cNvSpPr/>
          <p:nvPr/>
        </p:nvSpPr>
        <p:spPr>
          <a:xfrm>
            <a:off x="3571868" y="4357694"/>
            <a:ext cx="4071966" cy="18573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142976" y="3714752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714752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142976" y="3714752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714752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2285984" y="3571876"/>
            <a:ext cx="1500198" cy="20717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071670" y="58578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FF0000"/>
                </a:solidFill>
              </a:rPr>
              <a:t>SQReg</a:t>
            </a:r>
            <a:r>
              <a:rPr lang="pt-BR" sz="2400" b="1" dirty="0">
                <a:solidFill>
                  <a:srgbClr val="FF0000"/>
                </a:solidFill>
              </a:rPr>
              <a:t>.Linear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142976" y="3714752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714752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929058" y="3571876"/>
            <a:ext cx="1500198" cy="20717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428992" y="585789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FF0000"/>
                </a:solidFill>
              </a:rPr>
              <a:t>SQReg</a:t>
            </a:r>
            <a:r>
              <a:rPr lang="pt-BR" sz="2400" b="1" dirty="0">
                <a:solidFill>
                  <a:srgbClr val="FF0000"/>
                </a:solidFill>
              </a:rPr>
              <a:t>.Quadrática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ctr">
              <a:buNone/>
            </a:pPr>
            <a:r>
              <a:rPr lang="pt-BR" dirty="0" err="1"/>
              <a:t>SQTotal</a:t>
            </a:r>
            <a:r>
              <a:rPr lang="pt-BR" dirty="0"/>
              <a:t>(NC) = </a:t>
            </a:r>
            <a:r>
              <a:rPr lang="pt-BR" dirty="0" err="1"/>
              <a:t>SQParâmetros</a:t>
            </a:r>
            <a:r>
              <a:rPr lang="pt-BR" dirty="0"/>
              <a:t> + </a:t>
            </a:r>
            <a:r>
              <a:rPr lang="pt-BR" dirty="0" err="1"/>
              <a:t>SQResíduos</a:t>
            </a:r>
            <a:endParaRPr lang="pt-BR" dirty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sz="1100" dirty="0"/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3071802" y="2928934"/>
          <a:ext cx="252134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15640" progId="Equation.DSMT4">
                  <p:embed/>
                </p:oleObj>
              </mc:Choice>
              <mc:Fallback>
                <p:oleObj name="Equation" r:id="rId2" imgW="1269720" imgH="215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928934"/>
                        <a:ext cx="2521341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142976" y="3714752"/>
          <a:ext cx="6429375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901440" progId="Equation.DSMT4">
                  <p:embed/>
                </p:oleObj>
              </mc:Choice>
              <mc:Fallback>
                <p:oleObj name="Equation" r:id="rId4" imgW="3238200" imgH="901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714752"/>
                        <a:ext cx="6429375" cy="178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6072198" y="3571876"/>
            <a:ext cx="1500198" cy="20717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857884" y="585789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FF0000"/>
                </a:solidFill>
              </a:rPr>
              <a:t>SQReg</a:t>
            </a:r>
            <a:r>
              <a:rPr lang="pt-BR" sz="2400" b="1" dirty="0">
                <a:solidFill>
                  <a:srgbClr val="FF0000"/>
                </a:solidFill>
              </a:rPr>
              <a:t>.grau 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com repetições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Análise de variância:</a:t>
            </a:r>
          </a:p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333520" y="2428868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Fonte de</a:t>
                      </a:r>
                      <a:r>
                        <a:rPr lang="pt-BR" sz="2400" baseline="0" dirty="0"/>
                        <a:t> Variação</a:t>
                      </a:r>
                      <a:endParaRPr lang="pt-B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Graus de Liberdade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Regressão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           Linear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           Quadrática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           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           Grau 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Resíduo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n-1-k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/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n-1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das Fórmulas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Pimentel Gomes (2000)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>
              <a:buNone/>
            </a:pPr>
            <a:r>
              <a:rPr lang="pt-BR" dirty="0"/>
              <a:t>em que: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647825" y="2184400"/>
          <a:ext cx="58023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253800" progId="Equation.DSMT4">
                  <p:embed/>
                </p:oleObj>
              </mc:Choice>
              <mc:Fallback>
                <p:oleObj name="Equation" r:id="rId2" imgW="2450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184400"/>
                        <a:ext cx="5802313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2"/>
          <p:cNvGraphicFramePr>
            <a:graphicFrameLocks noChangeAspect="1"/>
          </p:cNvGraphicFramePr>
          <p:nvPr/>
        </p:nvGraphicFramePr>
        <p:xfrm>
          <a:off x="2032014" y="3041652"/>
          <a:ext cx="45402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360" imgH="253800" progId="Equation.DSMT4">
                  <p:embed/>
                </p:oleObj>
              </mc:Choice>
              <mc:Fallback>
                <p:oleObj name="Equation" r:id="rId4" imgW="19173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14" y="3041652"/>
                        <a:ext cx="45402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143240" y="3857628"/>
          <a:ext cx="206264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241200" progId="Equation.DSMT4">
                  <p:embed/>
                </p:oleObj>
              </mc:Choice>
              <mc:Fallback>
                <p:oleObj name="Equation" r:id="rId6" imgW="6984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857628"/>
                        <a:ext cx="2062646" cy="7143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28596" y="5572140"/>
          <a:ext cx="4554537" cy="55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93680" imgH="241200" progId="Equation.DSMT4">
                  <p:embed/>
                </p:oleObj>
              </mc:Choice>
              <mc:Fallback>
                <p:oleObj name="Equation" r:id="rId8" imgW="19936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572140"/>
                        <a:ext cx="4554537" cy="55273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6143636" y="4643446"/>
          <a:ext cx="2398712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660240" progId="Equation.DSMT4">
                  <p:embed/>
                </p:oleObj>
              </mc:Choice>
              <mc:Fallback>
                <p:oleObj name="Equation" r:id="rId10" imgW="81252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4643446"/>
                        <a:ext cx="2398712" cy="1954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das Fórmulas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Pimentel Gomes (2000)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647825" y="2184400"/>
          <a:ext cx="58023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253800" progId="Equation.DSMT4">
                  <p:embed/>
                </p:oleObj>
              </mc:Choice>
              <mc:Fallback>
                <p:oleObj name="Equation" r:id="rId2" imgW="2450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184400"/>
                        <a:ext cx="5802313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2"/>
          <p:cNvGraphicFramePr>
            <a:graphicFrameLocks noChangeAspect="1"/>
          </p:cNvGraphicFramePr>
          <p:nvPr/>
        </p:nvGraphicFramePr>
        <p:xfrm>
          <a:off x="2032014" y="3041652"/>
          <a:ext cx="45402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360" imgH="253800" progId="Equation.DSMT4">
                  <p:embed/>
                </p:oleObj>
              </mc:Choice>
              <mc:Fallback>
                <p:oleObj name="Equation" r:id="rId4" imgW="19173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14" y="3041652"/>
                        <a:ext cx="45402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20651" y="4138395"/>
          <a:ext cx="9023381" cy="153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27320" imgH="838080" progId="Equation.DSMT4">
                  <p:embed/>
                </p:oleObj>
              </mc:Choice>
              <mc:Fallback>
                <p:oleObj name="Equation" r:id="rId6" imgW="4927320" imgH="838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1" y="4138395"/>
                        <a:ext cx="9023381" cy="1535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das Fórmulas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r>
              <a:rPr lang="pt-BR" dirty="0"/>
              <a:t>Os polinômios são equivalentes (Pimentel)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647825" y="2184400"/>
          <a:ext cx="58023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253800" progId="Equation.DSMT4">
                  <p:embed/>
                </p:oleObj>
              </mc:Choice>
              <mc:Fallback>
                <p:oleObj name="Equation" r:id="rId2" imgW="2450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2184400"/>
                        <a:ext cx="5802313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071678"/>
            <a:ext cx="62198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Matricialmente,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14546" y="2214554"/>
          <a:ext cx="53832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040" imgH="228600" progId="Equation.DSMT4">
                  <p:embed/>
                </p:oleObj>
              </mc:Choice>
              <mc:Fallback>
                <p:oleObj name="Equation" r:id="rId2" imgW="2273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214554"/>
                        <a:ext cx="53832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142844" y="3695697"/>
          <a:ext cx="3469558" cy="230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939600" progId="Equation.DSMT4">
                  <p:embed/>
                </p:oleObj>
              </mc:Choice>
              <mc:Fallback>
                <p:oleObj name="Equation" r:id="rId4" imgW="1434960" imgH="939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3695697"/>
                        <a:ext cx="3469558" cy="2305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714744" y="3086437"/>
          <a:ext cx="5286380" cy="3342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27200" imgH="1574640" progId="Equation.DSMT4">
                  <p:embed/>
                </p:oleObj>
              </mc:Choice>
              <mc:Fallback>
                <p:oleObj name="Equation" r:id="rId6" imgW="2527200" imgH="1574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086437"/>
                        <a:ext cx="5286380" cy="3342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Matricialmente,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Como são construídos para serem ortogonais, temos </a:t>
            </a:r>
            <a:r>
              <a:rPr lang="pt-BR" dirty="0">
                <a:sym typeface="Wingdings" pitchFamily="2" charset="2"/>
              </a:rPr>
              <a:t> restrições</a:t>
            </a:r>
            <a:endParaRPr lang="pt-BR" dirty="0"/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214546" y="2214554"/>
          <a:ext cx="53832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040" imgH="228600" progId="Equation.DSMT4">
                  <p:embed/>
                </p:oleObj>
              </mc:Choice>
              <mc:Fallback>
                <p:oleObj name="Equation" r:id="rId2" imgW="2273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214554"/>
                        <a:ext cx="53832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571472" y="4214817"/>
          <a:ext cx="3571900" cy="2032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888840" progId="Equation.DSMT4">
                  <p:embed/>
                </p:oleObj>
              </mc:Choice>
              <mc:Fallback>
                <p:oleObj name="Equation" r:id="rId4" imgW="1562040" imgH="888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214817"/>
                        <a:ext cx="3571900" cy="2032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357422" y="440597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(j=1,...,k    e    i=1,...,n)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00562" y="547754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(covariância entre eles = 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Decorre que: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1406" y="2571744"/>
          <a:ext cx="4197350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1371600" progId="Equation.DSMT4">
                  <p:embed/>
                </p:oleObj>
              </mc:Choice>
              <mc:Fallback>
                <p:oleObj name="Equation" r:id="rId2" imgW="2006280" imgH="1371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2571744"/>
                        <a:ext cx="4197350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4286248" y="2622561"/>
          <a:ext cx="4775902" cy="2806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480" imgH="1676160" progId="Equation.DSMT4">
                  <p:embed/>
                </p:oleObj>
              </mc:Choice>
              <mc:Fallback>
                <p:oleObj name="Equation" r:id="rId4" imgW="2895480" imgH="1676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22561"/>
                        <a:ext cx="4775902" cy="2806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Neste caso,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42844" y="2571744"/>
          <a:ext cx="5329254" cy="2988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35160" imgH="1676160" progId="Equation.DSMT4">
                  <p:embed/>
                </p:oleObj>
              </mc:Choice>
              <mc:Fallback>
                <p:oleObj name="Equation" r:id="rId2" imgW="3035160" imgH="1676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2571744"/>
                        <a:ext cx="5329254" cy="2988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2928926" y="1577955"/>
          <a:ext cx="2605576" cy="7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17160" progId="Equation.DSMT4">
                  <p:embed/>
                </p:oleObj>
              </mc:Choice>
              <mc:Fallback>
                <p:oleObj name="Equation" r:id="rId4" imgW="116820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1577955"/>
                        <a:ext cx="2605576" cy="7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6572264" y="2407302"/>
          <a:ext cx="1285884" cy="1164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609480" progId="Equation.DSMT4">
                  <p:embed/>
                </p:oleObj>
              </mc:Choice>
              <mc:Fallback>
                <p:oleObj name="Equation" r:id="rId6" imgW="672840" imgH="609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2407302"/>
                        <a:ext cx="1285884" cy="1164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500826" y="3786190"/>
          <a:ext cx="177165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1066680" progId="Equation.DSMT4">
                  <p:embed/>
                </p:oleObj>
              </mc:Choice>
              <mc:Fallback>
                <p:oleObj name="Equation" r:id="rId8" imgW="927000" imgH="1066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3786190"/>
                        <a:ext cx="1771650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"/>
          <p:cNvGraphicFramePr>
            <a:graphicFrameLocks noChangeAspect="1"/>
          </p:cNvGraphicFramePr>
          <p:nvPr/>
        </p:nvGraphicFramePr>
        <p:xfrm>
          <a:off x="285720" y="5857892"/>
          <a:ext cx="53832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73040" imgH="228600" progId="Equation.DSMT4">
                  <p:embed/>
                </p:oleObj>
              </mc:Choice>
              <mc:Fallback>
                <p:oleObj name="Equation" r:id="rId10" imgW="22730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857892"/>
                        <a:ext cx="5383212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Obtendo-se então,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Variâncias dos estimadores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785786" y="4143380"/>
          <a:ext cx="8004709" cy="186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08360" imgH="863280" progId="Equation.DSMT4">
                  <p:embed/>
                </p:oleObj>
              </mc:Choice>
              <mc:Fallback>
                <p:oleObj name="Equation" r:id="rId2" imgW="3708360" imgH="863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143380"/>
                        <a:ext cx="8004709" cy="1865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2500298" y="2285992"/>
          <a:ext cx="47815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253800" progId="Equation.DSMT4">
                  <p:embed/>
                </p:oleObj>
              </mc:Choice>
              <mc:Fallback>
                <p:oleObj name="Equation" r:id="rId4" imgW="2019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285992"/>
                        <a:ext cx="478155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Obtendo-se então,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Variâncias dos estimadores</a:t>
            </a:r>
          </a:p>
          <a:p>
            <a:pPr algn="just"/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1635125" y="3321050"/>
          <a:ext cx="6303963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0680" imgH="1625400" progId="Equation.DSMT4">
                  <p:embed/>
                </p:oleObj>
              </mc:Choice>
              <mc:Fallback>
                <p:oleObj name="Equation" r:id="rId2" imgW="2920680" imgH="1625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321050"/>
                        <a:ext cx="6303963" cy="351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2500298" y="2071678"/>
          <a:ext cx="47815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253800" progId="Equation.DSMT4">
                  <p:embed/>
                </p:oleObj>
              </mc:Choice>
              <mc:Fallback>
                <p:oleObj name="Equation" r:id="rId4" imgW="2019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071678"/>
                        <a:ext cx="478155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534</Words>
  <Application>Microsoft Office PowerPoint</Application>
  <PresentationFormat>Apresentação na tela (4:3)</PresentationFormat>
  <Paragraphs>224</Paragraphs>
  <Slides>39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Tema do Office</vt:lpstr>
      <vt:lpstr>Equation</vt:lpstr>
      <vt:lpstr>Capítulo 7 </vt:lpstr>
      <vt:lpstr>Introdução </vt:lpstr>
      <vt:lpstr>Introdução </vt:lpstr>
      <vt:lpstr>Introdução </vt:lpstr>
      <vt:lpstr>Introdução </vt:lpstr>
      <vt:lpstr>Introdução </vt:lpstr>
      <vt:lpstr>Introdução </vt:lpstr>
      <vt:lpstr>Introdução </vt:lpstr>
      <vt:lpstr>Introdução </vt:lpstr>
      <vt:lpstr>Construção dos Polinômios</vt:lpstr>
      <vt:lpstr>Construção dos Polinômios</vt:lpstr>
      <vt:lpstr>Construção dos Polinômios</vt:lpstr>
      <vt:lpstr>Construção dos Polinômios</vt:lpstr>
      <vt:lpstr>Determinação do P1</vt:lpstr>
      <vt:lpstr>Determinação do P2</vt:lpstr>
      <vt:lpstr>Determinação do P2</vt:lpstr>
      <vt:lpstr>Determinação do P2</vt:lpstr>
      <vt:lpstr>Determinação do P2</vt:lpstr>
      <vt:lpstr>Determinação do P3</vt:lpstr>
      <vt:lpstr>Determinação do P3</vt:lpstr>
      <vt:lpstr>Dados com repetições </vt:lpstr>
      <vt:lpstr>Dados com repetições </vt:lpstr>
      <vt:lpstr>Dados com repetições 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Dados com repetições</vt:lpstr>
      <vt:lpstr>Equivalência das Fórmulas</vt:lpstr>
      <vt:lpstr>Equivalência das Fórmulas</vt:lpstr>
      <vt:lpstr>Equivalência das Fórmulas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7</dc:title>
  <dc:creator>***</dc:creator>
  <cp:lastModifiedBy>Taciana villela Savian</cp:lastModifiedBy>
  <cp:revision>10</cp:revision>
  <dcterms:created xsi:type="dcterms:W3CDTF">2018-11-27T10:29:49Z</dcterms:created>
  <dcterms:modified xsi:type="dcterms:W3CDTF">2023-12-04T11:03:07Z</dcterms:modified>
</cp:coreProperties>
</file>