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5DDD-E718-4AD5-BBF9-7622B221E505}" type="datetimeFigureOut">
              <a:rPr lang="pt-BR" smtClean="0"/>
              <a:pPr/>
              <a:t>12/01/2021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3D69-A8AA-4655-B7BB-AADB0AF2D9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Pronombres</a:t>
            </a:r>
            <a:r>
              <a:rPr lang="pt-BR" dirty="0" smtClean="0"/>
              <a:t> </a:t>
            </a:r>
            <a:r>
              <a:rPr lang="pt-BR" dirty="0" err="1" smtClean="0"/>
              <a:t>personales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CUNHA, Celso; CINTRA, </a:t>
            </a:r>
            <a:r>
              <a:rPr lang="pt-BR" sz="3100" dirty="0" err="1" smtClean="0"/>
              <a:t>Lindley</a:t>
            </a:r>
            <a:r>
              <a:rPr lang="pt-BR" sz="3100" dirty="0" smtClean="0"/>
              <a:t>. </a:t>
            </a:r>
            <a:r>
              <a:rPr lang="pt-BR" sz="3100" i="1" dirty="0" smtClean="0"/>
              <a:t>Nova gramática do português contemporâneo</a:t>
            </a:r>
            <a:r>
              <a:rPr lang="pt-BR" sz="3100" dirty="0" smtClean="0"/>
              <a:t>. Rio de Janeiro: Nova Fronteira, 1980.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Os pronomes pessoais no português apresentam formas distintas, dependendo da função que exercem na oração (CUNHA, 1980, p. 278). Quanto à função, eles podem ser retos ou oblíquos. São retos quando funcionam como sujeito da oração. São oblíquos quando funcionam como complemento verbal ou como complemento de preposição, conforme indicado no quadro.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CUNHA, Celso; CINTRA, </a:t>
            </a:r>
            <a:r>
              <a:rPr lang="pt-BR" sz="2800" dirty="0" err="1" smtClean="0"/>
              <a:t>Lindley</a:t>
            </a:r>
            <a:r>
              <a:rPr lang="pt-BR" sz="2800" dirty="0" smtClean="0"/>
              <a:t>. </a:t>
            </a:r>
            <a:r>
              <a:rPr lang="pt-BR" sz="2800" i="1" dirty="0" smtClean="0"/>
              <a:t>Nova gramática do português contemporâneo</a:t>
            </a:r>
            <a:r>
              <a:rPr lang="pt-BR" sz="2800" dirty="0" smtClean="0"/>
              <a:t>. Rio de Janeiro: Nova Fronteira, 1980.</a:t>
            </a:r>
            <a:endParaRPr lang="pt-BR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8229600" cy="366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3635896" y="1700808"/>
            <a:ext cx="2340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en </a:t>
            </a:r>
            <a:r>
              <a:rPr lang="pt-BR" dirty="0" err="1" smtClean="0">
                <a:solidFill>
                  <a:schemeClr val="tx2"/>
                </a:solidFill>
              </a:rPr>
              <a:t>el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dirty="0" err="1" smtClean="0">
                <a:solidFill>
                  <a:schemeClr val="tx2"/>
                </a:solidFill>
              </a:rPr>
              <a:t>portugués</a:t>
            </a:r>
            <a:r>
              <a:rPr lang="pt-BR" dirty="0" smtClean="0">
                <a:solidFill>
                  <a:schemeClr val="tx2"/>
                </a:solidFill>
              </a:rPr>
              <a:t> escrito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55776" y="6119336"/>
            <a:ext cx="6588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Cuadro</a:t>
            </a:r>
            <a:r>
              <a:rPr lang="pt-BR" sz="1400" dirty="0" smtClean="0"/>
              <a:t> retirado de </a:t>
            </a:r>
            <a:r>
              <a:rPr lang="pt-BR" sz="1400" dirty="0" err="1" smtClean="0"/>
              <a:t>la</a:t>
            </a:r>
            <a:r>
              <a:rPr lang="pt-BR" sz="1400" dirty="0" smtClean="0"/>
              <a:t> </a:t>
            </a:r>
            <a:r>
              <a:rPr lang="pt-BR" sz="1400" dirty="0" err="1" smtClean="0"/>
              <a:t>tesis</a:t>
            </a:r>
            <a:r>
              <a:rPr lang="pt-BR" sz="1400" dirty="0" smtClean="0"/>
              <a:t> de </a:t>
            </a:r>
            <a:r>
              <a:rPr lang="pt-BR" sz="1400" dirty="0" err="1" smtClean="0"/>
              <a:t>doctorado</a:t>
            </a:r>
            <a:r>
              <a:rPr lang="pt-BR" sz="1400" dirty="0" smtClean="0"/>
              <a:t> de Neide Maia González: CADE O PRONOME? - O GATO COMEU. OS PRONOMES PESSOAIS NA AQUISICAO/ APRENDIZAGEM DO ESPANHOL POR BRASILEIROS ADULTOS, FFLCH/USP. Ano de Obtenção: 1994, p. 88. </a:t>
            </a:r>
            <a:endParaRPr lang="pt-BR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920880" cy="55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466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664296"/>
                <a:gridCol w="1450504"/>
              </a:tblGrid>
              <a:tr h="59824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(relativa)</a:t>
                      </a:r>
                    </a:p>
                    <a:p>
                      <a:pPr algn="ctr"/>
                      <a:r>
                        <a:rPr lang="pt-BR" dirty="0" err="1" smtClean="0"/>
                        <a:t>autonomía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capacidad</a:t>
                      </a:r>
                      <a:r>
                        <a:rPr lang="pt-BR" dirty="0" smtClean="0"/>
                        <a:t> de  funcionar “</a:t>
                      </a:r>
                      <a:r>
                        <a:rPr lang="pt-BR" dirty="0" err="1" smtClean="0"/>
                        <a:t>clitización</a:t>
                      </a:r>
                      <a:r>
                        <a:rPr lang="pt-BR" dirty="0" smtClean="0"/>
                        <a:t> “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Saliencia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fónica</a:t>
                      </a:r>
                      <a:endParaRPr lang="pt-BR" dirty="0"/>
                    </a:p>
                  </a:txBody>
                  <a:tcPr/>
                </a:tc>
              </a:tr>
              <a:tr h="1452886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Tónicos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     </a:t>
                      </a:r>
                      <a:r>
                        <a:rPr lang="pt-BR" dirty="0" err="1" smtClean="0"/>
                        <a:t>yo</a:t>
                      </a:r>
                      <a:r>
                        <a:rPr lang="pt-BR" baseline="0" dirty="0" smtClean="0"/>
                        <a:t> </a:t>
                      </a:r>
                    </a:p>
                    <a:p>
                      <a:r>
                        <a:rPr lang="pt-BR" baseline="0" dirty="0" smtClean="0"/>
                        <a:t>     </a:t>
                      </a:r>
                      <a:r>
                        <a:rPr lang="pt-BR" baseline="0" dirty="0" err="1" smtClean="0"/>
                        <a:t>mí</a:t>
                      </a:r>
                      <a:r>
                        <a:rPr lang="pt-BR" baseline="0" dirty="0" smtClean="0"/>
                        <a:t> </a:t>
                      </a:r>
                    </a:p>
                    <a:p>
                      <a:r>
                        <a:rPr lang="pt-BR" baseline="0" dirty="0" err="1" smtClean="0"/>
                        <a:t>conmigo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+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i="1" dirty="0" smtClean="0"/>
                        <a:t>¿</a:t>
                      </a:r>
                      <a:r>
                        <a:rPr lang="pt-BR" i="1" dirty="0" err="1" smtClean="0"/>
                        <a:t>Quién</a:t>
                      </a:r>
                      <a:r>
                        <a:rPr lang="pt-BR" i="1" dirty="0" smtClean="0"/>
                        <a:t> </a:t>
                      </a:r>
                      <a:r>
                        <a:rPr lang="pt-BR" i="1" dirty="0" err="1" smtClean="0"/>
                        <a:t>puede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ayudarme</a:t>
                      </a:r>
                      <a:r>
                        <a:rPr lang="pt-BR" i="1" baseline="0" smtClean="0"/>
                        <a:t>?</a:t>
                      </a:r>
                      <a:endParaRPr lang="pt-BR" i="1" baseline="0" dirty="0" smtClean="0"/>
                    </a:p>
                    <a:p>
                      <a:r>
                        <a:rPr lang="pt-BR" i="1" baseline="0" dirty="0" err="1" smtClean="0"/>
                        <a:t>Yo</a:t>
                      </a:r>
                      <a:r>
                        <a:rPr lang="pt-BR" i="1" baseline="0" dirty="0" smtClean="0"/>
                        <a:t>. </a:t>
                      </a:r>
                      <a:r>
                        <a:rPr lang="pt-BR" i="1" baseline="0" dirty="0" err="1" smtClean="0"/>
                        <a:t>Ya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estoy</a:t>
                      </a:r>
                      <a:r>
                        <a:rPr lang="pt-BR" i="1" baseline="0" dirty="0" smtClean="0"/>
                        <a:t> listo.</a:t>
                      </a:r>
                      <a:endParaRPr lang="pt-B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+</a:t>
                      </a:r>
                      <a:endParaRPr lang="pt-BR" sz="2400" dirty="0"/>
                    </a:p>
                  </a:txBody>
                  <a:tcPr/>
                </a:tc>
              </a:tr>
              <a:tr h="39772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5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átonos </a:t>
                      </a:r>
                    </a:p>
                    <a:p>
                      <a:r>
                        <a:rPr lang="pt-BR" dirty="0" smtClean="0"/>
                        <a:t>     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aseline="0" dirty="0" smtClean="0"/>
                        <a:t>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1" baseline="0" dirty="0" err="1" smtClean="0"/>
                        <a:t>Voy</a:t>
                      </a:r>
                      <a:r>
                        <a:rPr lang="pt-BR" i="1" baseline="0" dirty="0" smtClean="0"/>
                        <a:t> a </a:t>
                      </a:r>
                      <a:r>
                        <a:rPr lang="pt-BR" i="1" baseline="0" dirty="0" err="1" smtClean="0"/>
                        <a:t>pedirte</a:t>
                      </a:r>
                      <a:r>
                        <a:rPr lang="pt-BR" i="1" baseline="0" dirty="0" smtClean="0"/>
                        <a:t> </a:t>
                      </a:r>
                      <a:r>
                        <a:rPr lang="pt-BR" i="1" baseline="0" dirty="0" err="1" smtClean="0"/>
                        <a:t>un</a:t>
                      </a:r>
                      <a:r>
                        <a:rPr lang="pt-BR" i="1" baseline="0" dirty="0" smtClean="0"/>
                        <a:t> favor. </a:t>
                      </a:r>
                      <a:endParaRPr lang="pt-BR" i="1" dirty="0" smtClean="0"/>
                    </a:p>
                    <a:p>
                      <a:r>
                        <a:rPr lang="pt-BR" i="1" dirty="0" err="1" smtClean="0"/>
                        <a:t>Ayúdame</a:t>
                      </a:r>
                      <a:r>
                        <a:rPr lang="pt-BR" i="1" dirty="0" smtClean="0"/>
                        <a:t>.</a:t>
                      </a:r>
                      <a:r>
                        <a:rPr lang="pt-BR" i="1" baseline="0" dirty="0" smtClean="0"/>
                        <a:t>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</a:t>
                      </a:r>
                      <a:endParaRPr lang="pt-BR" sz="2400" dirty="0"/>
                    </a:p>
                  </a:txBody>
                  <a:tcPr/>
                </a:tc>
              </a:tr>
              <a:tr h="51624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3" y="5517232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*O português é uma língua que procura a saliência dos tônicos, em todas as posições. 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202</Words>
  <Application>Microsoft Office PowerPoint</Application>
  <PresentationFormat>Apresentação na tela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Pronombres personales</vt:lpstr>
      <vt:lpstr> CUNHA, Celso; CINTRA, Lindley. Nova gramática do português contemporâneo. Rio de Janeiro: Nova Fronteira, 1980.  </vt:lpstr>
      <vt:lpstr>CUNHA, Celso; CINTRA, Lindley. Nova gramática do português contemporâneo. Rio de Janeiro: Nova Fronteira, 1980.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personales</dc:title>
  <dc:creator>Maite</dc:creator>
  <cp:lastModifiedBy>Maite</cp:lastModifiedBy>
  <cp:revision>12</cp:revision>
  <dcterms:created xsi:type="dcterms:W3CDTF">2020-04-14T18:53:06Z</dcterms:created>
  <dcterms:modified xsi:type="dcterms:W3CDTF">2021-01-12T21:15:06Z</dcterms:modified>
</cp:coreProperties>
</file>