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66" r:id="rId8"/>
    <p:sldId id="258" r:id="rId9"/>
    <p:sldId id="260" r:id="rId10"/>
    <p:sldId id="259" r:id="rId11"/>
    <p:sldId id="271" r:id="rId12"/>
    <p:sldId id="261" r:id="rId13"/>
    <p:sldId id="262" r:id="rId14"/>
    <p:sldId id="264" r:id="rId15"/>
    <p:sldId id="263" r:id="rId16"/>
    <p:sldId id="265" r:id="rId1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3D40B-1EB2-4DE5-922D-FCD4F3C6E48F}" type="datetimeFigureOut">
              <a:rPr lang="pt-BR"/>
              <a:pPr>
                <a:defRPr/>
              </a:pPr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861D6-FA7E-4BCA-A57E-34D6D63C23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33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FB994-9968-4A75-A463-E90C58F2DB8C}" type="datetimeFigureOut">
              <a:rPr lang="pt-BR"/>
              <a:pPr>
                <a:defRPr/>
              </a:pPr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6CA6E-B204-446C-8DE3-D77C8E5435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06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4C66A-9B47-40B1-BFB0-A07770ACB7C7}" type="datetimeFigureOut">
              <a:rPr lang="pt-BR"/>
              <a:pPr>
                <a:defRPr/>
              </a:pPr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6958-5DC2-4B8B-834D-C5C4CBA6A5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41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F9768-8312-4BD0-8F74-C1F94EAF4661}" type="datetimeFigureOut">
              <a:rPr lang="pt-BR"/>
              <a:pPr>
                <a:defRPr/>
              </a:pPr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2AC1D-6602-4E96-AA78-A225509E59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37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15A25-49AB-4FD3-B183-BBFC8E520979}" type="datetimeFigureOut">
              <a:rPr lang="pt-BR"/>
              <a:pPr>
                <a:defRPr/>
              </a:pPr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F28D-F29C-4F45-BB71-B7D5F1A5858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812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E0A1-4F31-487E-8BC6-C596A42E109A}" type="datetimeFigureOut">
              <a:rPr lang="pt-BR"/>
              <a:pPr>
                <a:defRPr/>
              </a:pPr>
              <a:t>23/04/2015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9DB77-D4B9-4D5F-9EFC-530D86CC50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22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BB589-7F2B-4035-AFAA-E5B10B44EAFE}" type="datetimeFigureOut">
              <a:rPr lang="pt-BR"/>
              <a:pPr>
                <a:defRPr/>
              </a:pPr>
              <a:t>23/04/2015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DD007-7074-445F-AB26-C7F0340FF3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4498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0087B-B525-4B81-8C22-A8F5C3F00DE2}" type="datetimeFigureOut">
              <a:rPr lang="pt-BR"/>
              <a:pPr>
                <a:defRPr/>
              </a:pPr>
              <a:t>23/04/2015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1005A-2284-450E-8965-911FF2FDFC4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91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F31D4-8D6A-40FC-8695-D0DD6DC14A10}" type="datetimeFigureOut">
              <a:rPr lang="pt-BR"/>
              <a:pPr>
                <a:defRPr/>
              </a:pPr>
              <a:t>23/04/2015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D9B56-1B96-46BF-AED7-698E9962C5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78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A83EC-D9AB-48D0-A34C-A0BB2CABF5FB}" type="datetimeFigureOut">
              <a:rPr lang="pt-BR"/>
              <a:pPr>
                <a:defRPr/>
              </a:pPr>
              <a:t>23/04/2015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62F4-B9D0-4035-B969-E434320B36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784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46D14-5981-4010-AD88-C0E6D20C4561}" type="datetimeFigureOut">
              <a:rPr lang="pt-BR"/>
              <a:pPr>
                <a:defRPr/>
              </a:pPr>
              <a:t>23/04/2015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42D64-9F94-4218-982C-F06F21903B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88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2A9FC9-558E-4473-9A5D-D66CBCDD64AF}" type="datetimeFigureOut">
              <a:rPr lang="pt-BR"/>
              <a:pPr>
                <a:defRPr/>
              </a:pPr>
              <a:t>23/04/2015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7FAFB7-40C3-48DB-9CC1-92A46A27AE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1.folha.uol.com.br/fsp/mercado/216943-corrupcao-e-ma-gestao-levam-petrobras-ao-prejuizo-pela-primeira-vez-desde-1991.s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en-US" dirty="0" smtClean="0"/>
              <a:t>PRO 2303</a:t>
            </a:r>
            <a:endParaRPr lang="pt-BR" altLang="en-US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Contabilidade 2</a:t>
            </a:r>
            <a:endParaRPr lang="pt-BR" dirty="0" smtClean="0">
              <a:solidFill>
                <a:srgbClr val="C00000"/>
              </a:solidFill>
            </a:endParaRPr>
          </a:p>
        </p:txBody>
      </p:sp>
      <p:pic>
        <p:nvPicPr>
          <p:cNvPr id="2052" name="Imagem 3" descr="PRO 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00063"/>
            <a:ext cx="15367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Tipos de liquidez</a:t>
            </a:r>
          </a:p>
          <a:p>
            <a:pPr lvl="1" eaLnBrk="1" hangingPunct="1">
              <a:buFont typeface="Arial" charset="0"/>
              <a:buNone/>
            </a:pPr>
            <a:r>
              <a:rPr lang="pt-BR" altLang="en-US" sz="2000" smtClean="0">
                <a:solidFill>
                  <a:srgbClr val="C00000"/>
                </a:solidFill>
              </a:rPr>
              <a:t>Corrente</a:t>
            </a:r>
            <a:r>
              <a:rPr lang="pt-BR" altLang="en-US" sz="2000" smtClean="0"/>
              <a:t> = Ativo circulante / Passivo circulante</a:t>
            </a:r>
          </a:p>
          <a:p>
            <a:pPr lvl="1" eaLnBrk="1" hangingPunct="1">
              <a:buFont typeface="Arial" charset="0"/>
              <a:buNone/>
            </a:pPr>
            <a:r>
              <a:rPr lang="pt-BR" altLang="en-US" sz="2000" smtClean="0">
                <a:solidFill>
                  <a:srgbClr val="C00000"/>
                </a:solidFill>
              </a:rPr>
              <a:t>Seca</a:t>
            </a:r>
            <a:r>
              <a:rPr lang="pt-BR" altLang="en-US" sz="2000" smtClean="0"/>
              <a:t> = (Ativo circulante – Estoques) / Passivo circulante</a:t>
            </a:r>
          </a:p>
          <a:p>
            <a:pPr lvl="1" eaLnBrk="1" hangingPunct="1">
              <a:buFont typeface="Arial" charset="0"/>
              <a:buNone/>
            </a:pPr>
            <a:r>
              <a:rPr lang="pt-BR" altLang="en-US" sz="2000" smtClean="0">
                <a:solidFill>
                  <a:srgbClr val="C00000"/>
                </a:solidFill>
              </a:rPr>
              <a:t>Imediata</a:t>
            </a:r>
            <a:r>
              <a:rPr lang="pt-BR" altLang="en-US" sz="2000" smtClean="0"/>
              <a:t> = Disponível / Passivo circulante</a:t>
            </a:r>
          </a:p>
          <a:p>
            <a:pPr lvl="1" eaLnBrk="1" hangingPunct="1">
              <a:buFont typeface="Arial" charset="0"/>
              <a:buNone/>
            </a:pPr>
            <a:endParaRPr lang="pt-BR" altLang="en-US" sz="2000" smtClean="0"/>
          </a:p>
          <a:p>
            <a:pPr eaLnBrk="1" hangingPunct="1"/>
            <a:r>
              <a:rPr lang="pt-BR" altLang="en-US" sz="2400" smtClean="0"/>
              <a:t>Disponível = Caixa + Bancos</a:t>
            </a:r>
          </a:p>
        </p:txBody>
      </p:sp>
      <p:pic>
        <p:nvPicPr>
          <p:cNvPr id="6148" name="Espaço Reservado para Conteúdo 5" descr="contabilidad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4875" y="1881188"/>
            <a:ext cx="390525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Quocientes de Endividamento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 smtClean="0">
                <a:solidFill>
                  <a:srgbClr val="C00000"/>
                </a:solidFill>
              </a:rPr>
              <a:t>Participação do Capital de Terceiros sobre os Recursos Totais</a:t>
            </a:r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u="sng" dirty="0" smtClean="0"/>
              <a:t>Exigível Total</a:t>
            </a:r>
            <a:endParaRPr lang="en-US" u="sng" dirty="0" smtClean="0"/>
          </a:p>
          <a:p>
            <a:pPr marL="0" indent="0" algn="ctr">
              <a:buNone/>
            </a:pPr>
            <a:r>
              <a:rPr lang="en-US" dirty="0" err="1" smtClean="0"/>
              <a:t>Exig</a:t>
            </a:r>
            <a:r>
              <a:rPr lang="en-US" dirty="0" smtClean="0"/>
              <a:t>. Total + PL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pt-BR" sz="2000" dirty="0" smtClean="0"/>
              <a:t>Exigível Total = Passivo Circulante + Passivo Exigível a Longo Prazo</a:t>
            </a:r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068960"/>
            <a:ext cx="3991088" cy="1920240"/>
          </a:xfrm>
        </p:spPr>
      </p:pic>
    </p:spTree>
    <p:extLst>
      <p:ext uri="{BB962C8B-B14F-4D97-AF65-F5344CB8AC3E}">
        <p14:creationId xmlns:p14="http://schemas.microsoft.com/office/powerpoint/2010/main" val="26160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Quociente de Imobilização do Capital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Indica a proporção do capital imobilizado em ativo fixo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	Ativo Permanente / PL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Deve-se levar em conta o negócio da empresa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Empresa de transporte?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Empresa comercial?</a:t>
            </a:r>
          </a:p>
        </p:txBody>
      </p:sp>
      <p:pic>
        <p:nvPicPr>
          <p:cNvPr id="7172" name="Espaço Reservado para Conteúdo 4" descr="Caminhao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81563" y="2535238"/>
            <a:ext cx="3571875" cy="2657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Quociente de Cobertura Total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428875"/>
            <a:ext cx="4471988" cy="30718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altLang="en-US" smtClean="0"/>
              <a:t>	Indica as possibilidades da empresa solver seus compromissos (dívidas)</a:t>
            </a:r>
          </a:p>
          <a:p>
            <a:pPr eaLnBrk="1" hangingPunct="1"/>
            <a:endParaRPr lang="pt-BR" altLang="en-US" smtClean="0"/>
          </a:p>
          <a:p>
            <a:pPr eaLnBrk="1" hangingPunct="1">
              <a:buFont typeface="Arial" charset="0"/>
              <a:buNone/>
            </a:pPr>
            <a:r>
              <a:rPr lang="pt-BR" altLang="en-US" sz="1800" smtClean="0">
                <a:solidFill>
                  <a:srgbClr val="C00000"/>
                </a:solidFill>
              </a:rPr>
              <a:t>	(Ativo permanente + Ativo circulante) / Passivo total </a:t>
            </a:r>
          </a:p>
        </p:txBody>
      </p:sp>
      <p:pic>
        <p:nvPicPr>
          <p:cNvPr id="8196" name="Espaço Reservado para Conteúdo 6" descr="Falência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2571750"/>
            <a:ext cx="4038600" cy="2689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3600" smtClean="0"/>
              <a:t>Demonstração de Resultados do Exercício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Receita de Vendas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(-) Custo das Mercadorias Vendidas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(=) Lucro Bruto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(-) Despesas administrativas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(-) Despesas comerciais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(-) Despesas financeiras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(-) Despesas tributárias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(=) Lucro Líquido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Quocientes de rentabilidade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Referem-se a períodos e não a uma data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Margem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Lucro bruto / Receita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Lucratividade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Lucro líquido / Receita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Rentabilidade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rgbClr val="C00000"/>
                </a:solidFill>
              </a:rPr>
              <a:t>Lucro líquido / PL</a:t>
            </a:r>
          </a:p>
        </p:txBody>
      </p:sp>
      <p:pic>
        <p:nvPicPr>
          <p:cNvPr id="10244" name="Espaço Reservado para Conteúdo 4" descr="Dinheiro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62550" y="1600200"/>
            <a:ext cx="30099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mtClean="0"/>
              <a:t>Índice de rotação do estoque</a:t>
            </a:r>
          </a:p>
        </p:txBody>
      </p:sp>
      <p:sp>
        <p:nvSpPr>
          <p:cNvPr id="11267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8813"/>
            <a:ext cx="4038600" cy="41973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t-BR" altLang="en-US" smtClean="0"/>
              <a:t>	Sugere medida de desempenho da empresa</a:t>
            </a:r>
          </a:p>
          <a:p>
            <a:pPr eaLnBrk="1" hangingPunct="1">
              <a:buFont typeface="Arial" charset="0"/>
              <a:buNone/>
            </a:pPr>
            <a:r>
              <a:rPr lang="pt-BR" altLang="en-US" smtClean="0"/>
              <a:t>	</a:t>
            </a:r>
            <a:r>
              <a:rPr lang="pt-BR" altLang="en-US" sz="2000" smtClean="0">
                <a:solidFill>
                  <a:srgbClr val="C00000"/>
                </a:solidFill>
              </a:rPr>
              <a:t>Custo Mercadorias Vendidas / Estoque Médio</a:t>
            </a:r>
          </a:p>
          <a:p>
            <a:pPr eaLnBrk="1" hangingPunct="1">
              <a:buFont typeface="Arial" charset="0"/>
              <a:buNone/>
            </a:pPr>
            <a:r>
              <a:rPr lang="pt-BR" altLang="en-US" smtClean="0"/>
              <a:t>	Pode ser calculado com relação a tipo de estoque</a:t>
            </a:r>
          </a:p>
        </p:txBody>
      </p:sp>
      <p:pic>
        <p:nvPicPr>
          <p:cNvPr id="11268" name="Espaço Reservado para Conteúdo 4" descr="Aro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83200" y="1600200"/>
            <a:ext cx="276860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Análise de Demonstrações Contábeis</a:t>
            </a:r>
          </a:p>
        </p:txBody>
      </p:sp>
      <p:pic>
        <p:nvPicPr>
          <p:cNvPr id="3075" name="Espaço Reservado para Conteúdo 3" descr="laboratório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350" y="1890713"/>
            <a:ext cx="3654425" cy="3671887"/>
          </a:xfrm>
        </p:spPr>
      </p:pic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4356100" y="2636912"/>
            <a:ext cx="4502150" cy="2232248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Ajuda a compreender a situação patrimonial, financeira e de rentabilidade das empresas 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pt-BR" sz="1900" b="1" i="1" dirty="0" smtClean="0"/>
              <a:t>(das principais finalidades da Contabilidade</a:t>
            </a:r>
            <a:r>
              <a:rPr lang="pt-BR" sz="1900" i="1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15780"/>
            <a:ext cx="3860312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9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260648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hlinkClick r:id="rId2"/>
              </a:rPr>
              <a:t>http://www1.folha.uol.com.br/fsp/mercado/216943-corrupcao-e-ma-gestao-levam-petrobras-ao-prejuizo-pela-primeira-vez-desde-1991.shtml</a:t>
            </a:r>
            <a:endParaRPr lang="pt-BR" dirty="0" smtClean="0"/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608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/>
          <a:lstStyle/>
          <a:p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Demonstração do Resultado do Exercício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764704"/>
            <a:ext cx="8856984" cy="6048672"/>
          </a:xfrm>
        </p:spPr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Receita Bruta </a:t>
            </a:r>
            <a:r>
              <a:rPr lang="pt-BR" sz="2000" dirty="0" smtClean="0">
                <a:solidFill>
                  <a:srgbClr val="C00000"/>
                </a:solidFill>
              </a:rPr>
              <a:t>vendas</a:t>
            </a:r>
            <a:endParaRPr lang="pt-BR" sz="2000" dirty="0" smtClean="0"/>
          </a:p>
          <a:p>
            <a:pPr marL="0" indent="0">
              <a:buNone/>
            </a:pPr>
            <a:r>
              <a:rPr lang="pt-BR" sz="2400" dirty="0" smtClean="0"/>
              <a:t>(-) Deduções </a:t>
            </a:r>
            <a:r>
              <a:rPr lang="pt-BR" sz="2000" dirty="0" smtClean="0">
                <a:solidFill>
                  <a:srgbClr val="C00000"/>
                </a:solidFill>
              </a:rPr>
              <a:t>impostos sobre vendas, devoluções, abatimentos 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b="1" dirty="0" smtClean="0"/>
              <a:t>Receita Líquida</a:t>
            </a:r>
          </a:p>
          <a:p>
            <a:pPr marL="0" indent="0">
              <a:buNone/>
            </a:pPr>
            <a:r>
              <a:rPr lang="pt-BR" sz="2400" dirty="0" smtClean="0"/>
              <a:t>(-) Custos do Período </a:t>
            </a:r>
            <a:r>
              <a:rPr lang="pt-BR" sz="2000" dirty="0" smtClean="0">
                <a:solidFill>
                  <a:srgbClr val="C00000"/>
                </a:solidFill>
              </a:rPr>
              <a:t>CPV, CMV, CSP (confronto; reg. </a:t>
            </a:r>
            <a:r>
              <a:rPr lang="pt-BR" sz="2000" dirty="0">
                <a:solidFill>
                  <a:srgbClr val="C00000"/>
                </a:solidFill>
              </a:rPr>
              <a:t>c</a:t>
            </a:r>
            <a:r>
              <a:rPr lang="pt-BR" sz="2000" dirty="0" smtClean="0">
                <a:solidFill>
                  <a:srgbClr val="C00000"/>
                </a:solidFill>
              </a:rPr>
              <a:t>ompetência; depreciação)</a:t>
            </a:r>
            <a:endParaRPr lang="pt-BR" sz="2000" dirty="0" smtClean="0"/>
          </a:p>
          <a:p>
            <a:pPr marL="0" indent="0">
              <a:buNone/>
            </a:pPr>
            <a:r>
              <a:rPr lang="pt-BR" sz="2400" b="1" dirty="0" smtClean="0"/>
              <a:t>Lucro Bruto</a:t>
            </a:r>
          </a:p>
          <a:p>
            <a:pPr marL="0" indent="0">
              <a:buNone/>
            </a:pPr>
            <a:r>
              <a:rPr lang="pt-BR" sz="2400" dirty="0" smtClean="0"/>
              <a:t>(-) Despesas </a:t>
            </a:r>
            <a:r>
              <a:rPr lang="pt-BR" sz="2000" dirty="0" smtClean="0">
                <a:solidFill>
                  <a:srgbClr val="C00000"/>
                </a:solidFill>
              </a:rPr>
              <a:t>(vendas, administrativas, financeiras líquidas, variações monetárias, outras despesas e receitas operacionais)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b="1" dirty="0" smtClean="0"/>
              <a:t>Lucro Operacional</a:t>
            </a:r>
          </a:p>
          <a:p>
            <a:pPr marL="0" indent="0">
              <a:buNone/>
            </a:pPr>
            <a:r>
              <a:rPr lang="pt-BR" sz="2400" dirty="0" smtClean="0"/>
              <a:t>(-) Perdas ou Ganhos </a:t>
            </a:r>
            <a:r>
              <a:rPr lang="pt-BR" sz="2000" dirty="0" smtClean="0">
                <a:solidFill>
                  <a:srgbClr val="C00000"/>
                </a:solidFill>
              </a:rPr>
              <a:t>não relacionadas com o objetivo do negócio</a:t>
            </a:r>
            <a:r>
              <a:rPr lang="pt-BR" sz="2400" dirty="0" smtClean="0"/>
              <a:t> </a:t>
            </a:r>
          </a:p>
          <a:p>
            <a:pPr marL="0" indent="0">
              <a:buNone/>
            </a:pPr>
            <a:r>
              <a:rPr lang="pt-BR" sz="2400" b="1" dirty="0" smtClean="0"/>
              <a:t>Lucro antes do I. Renda</a:t>
            </a:r>
          </a:p>
          <a:p>
            <a:pPr marL="0" indent="0">
              <a:buNone/>
            </a:pPr>
            <a:r>
              <a:rPr lang="pt-BR" sz="2400" dirty="0" smtClean="0"/>
              <a:t>(-) Imposto de Renda e Contribuições </a:t>
            </a:r>
            <a:r>
              <a:rPr lang="pt-BR" sz="2000" dirty="0" smtClean="0">
                <a:solidFill>
                  <a:srgbClr val="C00000"/>
                </a:solidFill>
              </a:rPr>
              <a:t>ajustes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b="1" dirty="0" smtClean="0"/>
              <a:t>Lucro Líquido depois do I. Renda</a:t>
            </a:r>
          </a:p>
          <a:p>
            <a:pPr marL="0" indent="0">
              <a:buNone/>
            </a:pPr>
            <a:r>
              <a:rPr lang="pt-BR" sz="2400" dirty="0" smtClean="0"/>
              <a:t>(-) Participações </a:t>
            </a:r>
            <a:r>
              <a:rPr lang="pt-BR" sz="2000" dirty="0" smtClean="0">
                <a:solidFill>
                  <a:srgbClr val="C00000"/>
                </a:solidFill>
              </a:rPr>
              <a:t>debêntures, PLR, </a:t>
            </a:r>
            <a:r>
              <a:rPr lang="pt-BR" sz="2000" dirty="0" err="1" smtClean="0">
                <a:solidFill>
                  <a:srgbClr val="C00000"/>
                </a:solidFill>
              </a:rPr>
              <a:t>administradore</a:t>
            </a:r>
            <a:r>
              <a:rPr lang="pt-BR" sz="2000" dirty="0" smtClean="0">
                <a:solidFill>
                  <a:srgbClr val="C00000"/>
                </a:solidFill>
              </a:rPr>
              <a:t>(a)s, doações</a:t>
            </a:r>
            <a:endParaRPr lang="pt-BR" sz="2000" dirty="0" smtClean="0"/>
          </a:p>
          <a:p>
            <a:pPr marL="0" indent="0">
              <a:buNone/>
            </a:pPr>
            <a:r>
              <a:rPr lang="pt-BR" sz="2400" b="1" dirty="0" smtClean="0"/>
              <a:t>Lucro Líquido Retido </a:t>
            </a:r>
            <a:r>
              <a:rPr lang="pt-BR" sz="2000" dirty="0" smtClean="0">
                <a:solidFill>
                  <a:srgbClr val="C00000"/>
                </a:solidFill>
              </a:rPr>
              <a:t>decisão: reter X distribuir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311542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EBITDA ou LAJIDA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i="1" dirty="0" err="1" smtClean="0">
                <a:solidFill>
                  <a:srgbClr val="C00000"/>
                </a:solidFill>
              </a:rPr>
              <a:t>E</a:t>
            </a:r>
            <a:r>
              <a:rPr lang="pt-BR" i="1" dirty="0" err="1" smtClean="0"/>
              <a:t>arnings</a:t>
            </a:r>
            <a:r>
              <a:rPr lang="pt-BR" i="1" dirty="0" smtClean="0"/>
              <a:t> </a:t>
            </a:r>
            <a:r>
              <a:rPr lang="pt-BR" i="1" dirty="0" err="1" smtClean="0">
                <a:solidFill>
                  <a:srgbClr val="C00000"/>
                </a:solidFill>
              </a:rPr>
              <a:t>B</a:t>
            </a:r>
            <a:r>
              <a:rPr lang="pt-BR" i="1" dirty="0" err="1" smtClean="0"/>
              <a:t>efore</a:t>
            </a:r>
            <a:endParaRPr lang="pt-BR" i="1" dirty="0" smtClean="0"/>
          </a:p>
          <a:p>
            <a:r>
              <a:rPr lang="pt-BR" i="1" dirty="0" err="1" smtClean="0">
                <a:solidFill>
                  <a:srgbClr val="C00000"/>
                </a:solidFill>
              </a:rPr>
              <a:t>I</a:t>
            </a:r>
            <a:r>
              <a:rPr lang="pt-BR" i="1" dirty="0" err="1" smtClean="0"/>
              <a:t>nterest</a:t>
            </a:r>
            <a:endParaRPr lang="pt-BR" i="1" dirty="0" smtClean="0"/>
          </a:p>
          <a:p>
            <a:r>
              <a:rPr lang="pt-BR" i="1" dirty="0" smtClean="0">
                <a:solidFill>
                  <a:srgbClr val="C00000"/>
                </a:solidFill>
              </a:rPr>
              <a:t>T</a:t>
            </a:r>
            <a:r>
              <a:rPr lang="pt-BR" i="1" dirty="0" smtClean="0"/>
              <a:t>axes</a:t>
            </a:r>
          </a:p>
          <a:p>
            <a:r>
              <a:rPr lang="pt-BR" i="1" dirty="0" err="1" smtClean="0">
                <a:solidFill>
                  <a:srgbClr val="C00000"/>
                </a:solidFill>
              </a:rPr>
              <a:t>D</a:t>
            </a:r>
            <a:r>
              <a:rPr lang="pt-BR" i="1" dirty="0" err="1" smtClean="0"/>
              <a:t>epreciation</a:t>
            </a:r>
            <a:r>
              <a:rPr lang="pt-BR" i="1" dirty="0" smtClean="0"/>
              <a:t> </a:t>
            </a:r>
            <a:r>
              <a:rPr lang="pt-BR" i="1" dirty="0" err="1" smtClean="0"/>
              <a:t>and</a:t>
            </a:r>
            <a:endParaRPr lang="pt-BR" i="1" dirty="0" smtClean="0"/>
          </a:p>
          <a:p>
            <a:r>
              <a:rPr lang="pt-BR" i="1" dirty="0" err="1" smtClean="0">
                <a:solidFill>
                  <a:srgbClr val="C00000"/>
                </a:solidFill>
              </a:rPr>
              <a:t>A</a:t>
            </a:r>
            <a:r>
              <a:rPr lang="pt-BR" i="1" dirty="0" err="1" smtClean="0"/>
              <a:t>mortization</a:t>
            </a:r>
            <a:r>
              <a:rPr lang="pt-BR" i="1" dirty="0" smtClean="0"/>
              <a:t>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Sentido: avaliar o lucro decorrente do negócio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>
                <a:solidFill>
                  <a:srgbClr val="C00000"/>
                </a:solidFill>
              </a:rPr>
              <a:t>L</a:t>
            </a:r>
            <a:r>
              <a:rPr lang="pt-BR" dirty="0" smtClean="0"/>
              <a:t>ucro </a:t>
            </a:r>
            <a:r>
              <a:rPr lang="pt-BR" dirty="0" smtClean="0">
                <a:solidFill>
                  <a:srgbClr val="C00000"/>
                </a:solidFill>
              </a:rPr>
              <a:t>A</a:t>
            </a:r>
            <a:r>
              <a:rPr lang="pt-BR" dirty="0" smtClean="0"/>
              <a:t>ntes de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J</a:t>
            </a:r>
            <a:r>
              <a:rPr lang="pt-BR" dirty="0" smtClean="0"/>
              <a:t>uros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I</a:t>
            </a:r>
            <a:r>
              <a:rPr lang="pt-BR" dirty="0" smtClean="0"/>
              <a:t>mpostos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D</a:t>
            </a:r>
            <a:r>
              <a:rPr lang="pt-BR" dirty="0" smtClean="0"/>
              <a:t>epreciação</a:t>
            </a:r>
          </a:p>
          <a:p>
            <a:r>
              <a:rPr lang="pt-BR" dirty="0" smtClean="0">
                <a:solidFill>
                  <a:srgbClr val="C00000"/>
                </a:solidFill>
              </a:rPr>
              <a:t>A</a:t>
            </a:r>
            <a:r>
              <a:rPr lang="pt-BR" dirty="0" smtClean="0"/>
              <a:t>mortização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34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Caveat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5184576"/>
          </a:xfrm>
        </p:spPr>
        <p:txBody>
          <a:bodyPr/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Podem </a:t>
            </a:r>
            <a:r>
              <a:rPr lang="pt-BR" dirty="0"/>
              <a:t>existir aspectos importantes da empresa não evidenciados na análise (ex. ociosidade)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/>
              <a:t>Análise de um único exercício permite boas </a:t>
            </a:r>
            <a:r>
              <a:rPr lang="pt-BR" dirty="0" smtClean="0"/>
              <a:t>conclusões </a:t>
            </a:r>
            <a:r>
              <a:rPr lang="pt-BR" dirty="0" smtClean="0">
                <a:solidFill>
                  <a:srgbClr val="C00000"/>
                </a:solidFill>
              </a:rPr>
              <a:t>análise vertical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Serão </a:t>
            </a:r>
            <a:r>
              <a:rPr lang="pt-BR" dirty="0"/>
              <a:t>melhores comparando </a:t>
            </a:r>
            <a:r>
              <a:rPr lang="pt-BR" dirty="0" smtClean="0"/>
              <a:t>com </a:t>
            </a:r>
            <a:r>
              <a:rPr lang="pt-BR" dirty="0"/>
              <a:t>e</a:t>
            </a:r>
            <a:r>
              <a:rPr lang="pt-BR" dirty="0" smtClean="0"/>
              <a:t>xercícios </a:t>
            </a:r>
            <a:r>
              <a:rPr lang="pt-BR" dirty="0"/>
              <a:t>anteriores da </a:t>
            </a:r>
            <a:r>
              <a:rPr lang="pt-BR" dirty="0" smtClean="0"/>
              <a:t>empresa </a:t>
            </a:r>
            <a:r>
              <a:rPr lang="pt-BR" dirty="0" smtClean="0">
                <a:solidFill>
                  <a:srgbClr val="C00000"/>
                </a:solidFill>
              </a:rPr>
              <a:t>análise horizontal</a:t>
            </a:r>
          </a:p>
          <a:p>
            <a:pPr lvl="2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/>
              <a:t>V</a:t>
            </a:r>
            <a:r>
              <a:rPr lang="pt-BR" dirty="0" smtClean="0"/>
              <a:t>alores nominais (correntes) X corrigidos (constantes)</a:t>
            </a:r>
          </a:p>
          <a:p>
            <a:pPr lvl="1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Essencial proceder análises comparativas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endParaRPr lang="pt-BR" sz="2200" dirty="0"/>
          </a:p>
          <a:p>
            <a:pPr lvl="2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200" dirty="0"/>
              <a:t>Outras empresas do mesmo </a:t>
            </a:r>
            <a:r>
              <a:rPr lang="pt-BR" sz="2200" dirty="0" smtClean="0"/>
              <a:t>ramo </a:t>
            </a:r>
            <a:r>
              <a:rPr lang="pt-BR" sz="2200" dirty="0" smtClean="0">
                <a:solidFill>
                  <a:srgbClr val="C00000"/>
                </a:solidFill>
              </a:rPr>
              <a:t>análise setorial</a:t>
            </a:r>
            <a:endParaRPr lang="pt-BR" sz="2200" dirty="0"/>
          </a:p>
          <a:p>
            <a:pPr lvl="2"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2200" dirty="0"/>
              <a:t>Outras empresas do mesmo porte  </a:t>
            </a:r>
          </a:p>
        </p:txBody>
      </p:sp>
    </p:spTree>
    <p:extLst>
      <p:ext uri="{BB962C8B-B14F-4D97-AF65-F5344CB8AC3E}">
        <p14:creationId xmlns:p14="http://schemas.microsoft.com/office/powerpoint/2010/main" val="387429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Quocientes de Liquidez</a:t>
            </a:r>
            <a:endParaRPr lang="pt-BR" alt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</a:t>
            </a:r>
            <a:r>
              <a:rPr lang="pt-BR" sz="3600" dirty="0" smtClean="0">
                <a:solidFill>
                  <a:schemeClr val="accent6">
                    <a:lumMod val="75000"/>
                  </a:schemeClr>
                </a:solidFill>
              </a:rPr>
              <a:t>Liquidez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	Possibilidades da empresa pagar seus compromissos de curto prazo (360 dias)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 smtClean="0"/>
          </a:p>
        </p:txBody>
      </p:sp>
      <p:pic>
        <p:nvPicPr>
          <p:cNvPr id="4100" name="Espaço Reservado para Conteúdo 7" descr="bumerang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27263"/>
            <a:ext cx="4038600" cy="3271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mtClean="0"/>
              <a:t>Ativo circulante </a:t>
            </a:r>
            <a:r>
              <a:rPr lang="pt-BR" altLang="en-US" sz="1600" smtClean="0"/>
              <a:t>(principais)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Caixa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Bancos conta movimento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Aplicações de liquidez imediata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Aplicações temporárias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Estoques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Mercadorias com terceiros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Adiantamento a fornecedores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Contas a receber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Adiantamentos a pessoal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Impostos a recuperar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Despesas antecipadas</a:t>
            </a:r>
          </a:p>
        </p:txBody>
      </p:sp>
      <p:sp>
        <p:nvSpPr>
          <p:cNvPr id="512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mtClean="0"/>
              <a:t>Passivo circulante </a:t>
            </a:r>
            <a:r>
              <a:rPr lang="pt-BR" altLang="en-US" sz="1600" smtClean="0"/>
              <a:t>(principais)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600" smtClean="0"/>
              <a:t>	</a:t>
            </a:r>
            <a:r>
              <a:rPr lang="pt-BR" altLang="en-US" sz="1800" smtClean="0"/>
              <a:t>Fornecedores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Contas a pagar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Obrigações fiscais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Obrigações sociais e trabalhistas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Adiantamentos de clientes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Financiamento capital de giro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Financiamento de ativo permanente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Títulos a pagar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Dividendos a pagar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Provisões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Provisão para Imposto de Renda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pt-BR" altLang="en-US" sz="1800" smtClean="0"/>
              <a:t>	Dividendos propostos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326</Words>
  <Application>Microsoft Office PowerPoint</Application>
  <PresentationFormat>Apresentação na tela (4:3)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do Office</vt:lpstr>
      <vt:lpstr>PRO 2303</vt:lpstr>
      <vt:lpstr>Análise de Demonstrações Contábeis</vt:lpstr>
      <vt:lpstr>Apresentação do PowerPoint</vt:lpstr>
      <vt:lpstr>Apresentação do PowerPoint</vt:lpstr>
      <vt:lpstr>Demonstração do Resultado do Exercício</vt:lpstr>
      <vt:lpstr>EBITDA ou LAJIDA</vt:lpstr>
      <vt:lpstr>Caveat</vt:lpstr>
      <vt:lpstr>Quocientes de Liquidez</vt:lpstr>
      <vt:lpstr>Apresentação do PowerPoint</vt:lpstr>
      <vt:lpstr>Apresentação do PowerPoint</vt:lpstr>
      <vt:lpstr>Quocientes de Endividamento</vt:lpstr>
      <vt:lpstr>Quociente de Imobilização do Capital</vt:lpstr>
      <vt:lpstr>Quociente de Cobertura Total</vt:lpstr>
      <vt:lpstr>Demonstração de Resultados do Exercício</vt:lpstr>
      <vt:lpstr>Quocientes de rentabilidade</vt:lpstr>
      <vt:lpstr>Índice de rotação do estoque</vt:lpstr>
    </vt:vector>
  </TitlesOfParts>
  <Company>GTE/FCAV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Contabilidade &amp; Custos</dc:title>
  <dc:creator>Ary Plonski</dc:creator>
  <cp:lastModifiedBy>Ary</cp:lastModifiedBy>
  <cp:revision>33</cp:revision>
  <dcterms:created xsi:type="dcterms:W3CDTF">2008-06-12T12:56:37Z</dcterms:created>
  <dcterms:modified xsi:type="dcterms:W3CDTF">2015-04-23T13:35:11Z</dcterms:modified>
</cp:coreProperties>
</file>