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5"/>
  </p:notesMasterIdLst>
  <p:sldIdLst>
    <p:sldId id="272" r:id="rId2"/>
    <p:sldId id="357" r:id="rId3"/>
    <p:sldId id="356" r:id="rId4"/>
    <p:sldId id="355" r:id="rId5"/>
    <p:sldId id="354" r:id="rId6"/>
    <p:sldId id="358" r:id="rId7"/>
    <p:sldId id="280" r:id="rId8"/>
    <p:sldId id="284" r:id="rId9"/>
    <p:sldId id="281" r:id="rId10"/>
    <p:sldId id="286" r:id="rId11"/>
    <p:sldId id="577" r:id="rId12"/>
    <p:sldId id="578" r:id="rId13"/>
    <p:sldId id="270" r:id="rId14"/>
    <p:sldId id="498" r:id="rId15"/>
    <p:sldId id="499" r:id="rId16"/>
    <p:sldId id="500" r:id="rId17"/>
    <p:sldId id="606" r:id="rId18"/>
    <p:sldId id="607" r:id="rId19"/>
    <p:sldId id="502" r:id="rId20"/>
    <p:sldId id="503" r:id="rId21"/>
    <p:sldId id="608" r:id="rId22"/>
    <p:sldId id="501" r:id="rId23"/>
    <p:sldId id="504" r:id="rId24"/>
    <p:sldId id="505" r:id="rId25"/>
    <p:sldId id="612" r:id="rId26"/>
    <p:sldId id="613" r:id="rId27"/>
    <p:sldId id="506" r:id="rId28"/>
    <p:sldId id="609" r:id="rId29"/>
    <p:sldId id="610" r:id="rId30"/>
    <p:sldId id="508" r:id="rId31"/>
    <p:sldId id="611" r:id="rId32"/>
    <p:sldId id="507" r:id="rId33"/>
    <p:sldId id="405" r:id="rId34"/>
    <p:sldId id="509" r:id="rId35"/>
    <p:sldId id="511" r:id="rId36"/>
    <p:sldId id="510" r:id="rId37"/>
    <p:sldId id="515" r:id="rId38"/>
    <p:sldId id="512" r:id="rId39"/>
    <p:sldId id="513" r:id="rId40"/>
    <p:sldId id="514" r:id="rId41"/>
    <p:sldId id="516" r:id="rId42"/>
    <p:sldId id="517" r:id="rId43"/>
    <p:sldId id="518" r:id="rId44"/>
    <p:sldId id="519" r:id="rId45"/>
    <p:sldId id="520" r:id="rId46"/>
    <p:sldId id="521" r:id="rId47"/>
    <p:sldId id="522" r:id="rId48"/>
    <p:sldId id="523" r:id="rId49"/>
    <p:sldId id="524" r:id="rId50"/>
    <p:sldId id="525" r:id="rId51"/>
    <p:sldId id="526" r:id="rId52"/>
    <p:sldId id="276" r:id="rId53"/>
    <p:sldId id="256" r:id="rId54"/>
    <p:sldId id="271" r:id="rId55"/>
    <p:sldId id="491" r:id="rId56"/>
    <p:sldId id="316" r:id="rId57"/>
    <p:sldId id="320" r:id="rId58"/>
    <p:sldId id="345" r:id="rId59"/>
    <p:sldId id="317" r:id="rId60"/>
    <p:sldId id="318" r:id="rId61"/>
    <p:sldId id="319" r:id="rId62"/>
    <p:sldId id="321" r:id="rId63"/>
    <p:sldId id="344" r:id="rId64"/>
    <p:sldId id="360" r:id="rId65"/>
    <p:sldId id="416" r:id="rId66"/>
    <p:sldId id="369" r:id="rId67"/>
    <p:sldId id="382" r:id="rId68"/>
    <p:sldId id="384" r:id="rId69"/>
    <p:sldId id="385" r:id="rId70"/>
    <p:sldId id="386" r:id="rId71"/>
    <p:sldId id="383" r:id="rId72"/>
    <p:sldId id="273" r:id="rId73"/>
    <p:sldId id="348" r:id="rId74"/>
    <p:sldId id="327" r:id="rId75"/>
    <p:sldId id="290" r:id="rId76"/>
    <p:sldId id="292" r:id="rId77"/>
    <p:sldId id="328" r:id="rId78"/>
    <p:sldId id="329" r:id="rId79"/>
    <p:sldId id="331" r:id="rId80"/>
    <p:sldId id="352" r:id="rId81"/>
    <p:sldId id="334" r:id="rId82"/>
    <p:sldId id="335" r:id="rId83"/>
    <p:sldId id="333" r:id="rId84"/>
    <p:sldId id="349" r:id="rId85"/>
    <p:sldId id="350" r:id="rId86"/>
    <p:sldId id="337" r:id="rId87"/>
    <p:sldId id="338" r:id="rId88"/>
    <p:sldId id="341" r:id="rId89"/>
    <p:sldId id="330" r:id="rId90"/>
    <p:sldId id="294" r:id="rId91"/>
    <p:sldId id="340" r:id="rId92"/>
    <p:sldId id="388" r:id="rId93"/>
    <p:sldId id="389" r:id="rId94"/>
    <p:sldId id="390" r:id="rId95"/>
    <p:sldId id="392" r:id="rId96"/>
    <p:sldId id="393" r:id="rId97"/>
    <p:sldId id="394" r:id="rId98"/>
    <p:sldId id="395" r:id="rId99"/>
    <p:sldId id="396" r:id="rId100"/>
    <p:sldId id="397" r:id="rId101"/>
    <p:sldId id="398" r:id="rId102"/>
    <p:sldId id="399" r:id="rId103"/>
    <p:sldId id="401" r:id="rId104"/>
    <p:sldId id="402" r:id="rId105"/>
    <p:sldId id="403" r:id="rId106"/>
    <p:sldId id="651" r:id="rId107"/>
    <p:sldId id="652" r:id="rId108"/>
    <p:sldId id="654" r:id="rId109"/>
    <p:sldId id="655" r:id="rId110"/>
    <p:sldId id="656" r:id="rId111"/>
    <p:sldId id="657" r:id="rId112"/>
    <p:sldId id="658" r:id="rId113"/>
    <p:sldId id="659" r:id="rId114"/>
    <p:sldId id="660" r:id="rId115"/>
    <p:sldId id="661" r:id="rId116"/>
    <p:sldId id="662" r:id="rId117"/>
    <p:sldId id="663" r:id="rId118"/>
    <p:sldId id="664" r:id="rId119"/>
    <p:sldId id="665" r:id="rId120"/>
    <p:sldId id="666" r:id="rId121"/>
    <p:sldId id="667" r:id="rId122"/>
    <p:sldId id="668" r:id="rId123"/>
    <p:sldId id="669" r:id="rId124"/>
    <p:sldId id="670" r:id="rId125"/>
    <p:sldId id="671" r:id="rId126"/>
    <p:sldId id="672" r:id="rId127"/>
    <p:sldId id="673" r:id="rId128"/>
    <p:sldId id="674" r:id="rId129"/>
    <p:sldId id="675" r:id="rId130"/>
    <p:sldId id="676" r:id="rId131"/>
    <p:sldId id="677" r:id="rId132"/>
    <p:sldId id="678" r:id="rId133"/>
    <p:sldId id="679" r:id="rId134"/>
    <p:sldId id="680" r:id="rId135"/>
    <p:sldId id="681" r:id="rId136"/>
    <p:sldId id="682" r:id="rId137"/>
    <p:sldId id="683" r:id="rId138"/>
    <p:sldId id="684" r:id="rId139"/>
    <p:sldId id="685" r:id="rId140"/>
    <p:sldId id="686" r:id="rId141"/>
    <p:sldId id="687" r:id="rId142"/>
    <p:sldId id="688" r:id="rId143"/>
    <p:sldId id="689" r:id="rId144"/>
    <p:sldId id="690" r:id="rId145"/>
    <p:sldId id="406" r:id="rId146"/>
    <p:sldId id="407" r:id="rId147"/>
    <p:sldId id="653" r:id="rId148"/>
    <p:sldId id="408" r:id="rId149"/>
    <p:sldId id="409" r:id="rId150"/>
    <p:sldId id="410" r:id="rId151"/>
    <p:sldId id="411" r:id="rId152"/>
    <p:sldId id="412" r:id="rId153"/>
    <p:sldId id="413" r:id="rId154"/>
    <p:sldId id="414" r:id="rId155"/>
    <p:sldId id="415" r:id="rId156"/>
    <p:sldId id="579" r:id="rId157"/>
    <p:sldId id="580" r:id="rId158"/>
    <p:sldId id="581" r:id="rId159"/>
    <p:sldId id="582" r:id="rId160"/>
    <p:sldId id="583" r:id="rId161"/>
    <p:sldId id="584" r:id="rId162"/>
    <p:sldId id="585" r:id="rId163"/>
    <p:sldId id="586" r:id="rId164"/>
    <p:sldId id="587" r:id="rId165"/>
    <p:sldId id="588" r:id="rId166"/>
    <p:sldId id="589" r:id="rId167"/>
    <p:sldId id="590" r:id="rId168"/>
    <p:sldId id="592" r:id="rId169"/>
    <p:sldId id="593" r:id="rId170"/>
    <p:sldId id="594" r:id="rId171"/>
    <p:sldId id="595" r:id="rId172"/>
    <p:sldId id="596" r:id="rId173"/>
    <p:sldId id="597" r:id="rId174"/>
    <p:sldId id="598" r:id="rId175"/>
    <p:sldId id="599" r:id="rId176"/>
    <p:sldId id="600" r:id="rId177"/>
    <p:sldId id="601" r:id="rId178"/>
    <p:sldId id="602" r:id="rId179"/>
    <p:sldId id="603" r:id="rId180"/>
    <p:sldId id="604" r:id="rId181"/>
    <p:sldId id="605" r:id="rId182"/>
    <p:sldId id="441" r:id="rId183"/>
    <p:sldId id="324" r:id="rId18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91" d="100"/>
          <a:sy n="91" d="100"/>
        </p:scale>
        <p:origin x="23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wnloads\resultados%20(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quel\Documents\Mestrado%20FITOTECNIA\Mestrado%20Ajinomoto\clima%20prolin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wnloads\resultados%20(2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wnloads\resultados%20(2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36615428286572"/>
          <c:y val="5.9772393255411414E-2"/>
          <c:w val="0.86707830271216102"/>
          <c:h val="0.732577002973643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'[resultados (2).xlsx]aminoacidos solo'!$B$2</c:f>
              <c:strCache>
                <c:ptCount val="1"/>
                <c:pt idx="0">
                  <c:v>Controle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CD-44A5-B225-E9B6A42575CB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CD-44A5-B225-E9B6A42575CB}"/>
              </c:ext>
            </c:extLst>
          </c:dPt>
          <c:dLbls>
            <c:dLbl>
              <c:idx val="1"/>
              <c:layout>
                <c:manualLayout>
                  <c:x val="3.1068025766401715E-3"/>
                  <c:y val="-3.45631839496193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BCD-44A5-B225-E9B6A42575C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'[resultados (2).xlsx]aminoacidos solo'!$B$2:$D$2</c:f>
              <c:strCache>
                <c:ptCount val="3"/>
                <c:pt idx="0">
                  <c:v>Controle</c:v>
                </c:pt>
                <c:pt idx="1">
                  <c:v>5g/100L</c:v>
                </c:pt>
                <c:pt idx="2">
                  <c:v>10g/100L</c:v>
                </c:pt>
              </c:strCache>
            </c:strRef>
          </c:cat>
          <c:val>
            <c:numRef>
              <c:f>'[resultados (2).xlsx]aminoacidos solo'!$B$3:$D$3</c:f>
              <c:numCache>
                <c:formatCode>General</c:formatCode>
                <c:ptCount val="3"/>
                <c:pt idx="0">
                  <c:v>3.62</c:v>
                </c:pt>
                <c:pt idx="1">
                  <c:v>4.45</c:v>
                </c:pt>
                <c:pt idx="2">
                  <c:v>4.3499999999999996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BCD-44A5-B225-E9B6A42575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320542224"/>
        <c:axId val="-1320541680"/>
      </c:barChart>
      <c:catAx>
        <c:axId val="-132054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-1320541680"/>
        <c:crosses val="autoZero"/>
        <c:auto val="1"/>
        <c:lblAlgn val="ctr"/>
        <c:lblOffset val="100"/>
        <c:noMultiLvlLbl val="0"/>
      </c:catAx>
      <c:valAx>
        <c:axId val="-1320541680"/>
        <c:scaling>
          <c:orientation val="minMax"/>
          <c:max val="8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285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-1320542224"/>
        <c:crosses val="autoZero"/>
        <c:crossBetween val="between"/>
        <c:majorUnit val="1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1587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77427480693355"/>
          <c:y val="0.11777422907688162"/>
          <c:w val="0.66604279408346723"/>
          <c:h val="0.63048046196797969"/>
        </c:manualLayout>
      </c:layout>
      <c:scatterChart>
        <c:scatterStyle val="lineMarker"/>
        <c:varyColors val="0"/>
        <c:ser>
          <c:idx val="0"/>
          <c:order val="0"/>
          <c:tx>
            <c:v>t max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Planilha1!$A$2:$A$136</c:f>
              <c:numCache>
                <c:formatCode>General</c:formatCode>
                <c:ptCount val="13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</c:numCache>
            </c:numRef>
          </c:xVal>
          <c:yVal>
            <c:numRef>
              <c:f>Planilha1!$D$2:$D$136</c:f>
              <c:numCache>
                <c:formatCode>0.0</c:formatCode>
                <c:ptCount val="135"/>
                <c:pt idx="0">
                  <c:v>16.88</c:v>
                </c:pt>
                <c:pt idx="1">
                  <c:v>17.920000000000002</c:v>
                </c:pt>
                <c:pt idx="2">
                  <c:v>18.8</c:v>
                </c:pt>
                <c:pt idx="3">
                  <c:v>17.95</c:v>
                </c:pt>
                <c:pt idx="4">
                  <c:v>20.7</c:v>
                </c:pt>
                <c:pt idx="5">
                  <c:v>20.8</c:v>
                </c:pt>
                <c:pt idx="6">
                  <c:v>21.88</c:v>
                </c:pt>
                <c:pt idx="7">
                  <c:v>23.06</c:v>
                </c:pt>
                <c:pt idx="8">
                  <c:v>22.43</c:v>
                </c:pt>
                <c:pt idx="9">
                  <c:v>21.6</c:v>
                </c:pt>
                <c:pt idx="10">
                  <c:v>22.1</c:v>
                </c:pt>
                <c:pt idx="11">
                  <c:v>21.95</c:v>
                </c:pt>
                <c:pt idx="12">
                  <c:v>22.21</c:v>
                </c:pt>
                <c:pt idx="13">
                  <c:v>25.21</c:v>
                </c:pt>
                <c:pt idx="14">
                  <c:v>16.07</c:v>
                </c:pt>
                <c:pt idx="15">
                  <c:v>17.510000000000002</c:v>
                </c:pt>
                <c:pt idx="16">
                  <c:v>20.28</c:v>
                </c:pt>
                <c:pt idx="17">
                  <c:v>23.07</c:v>
                </c:pt>
                <c:pt idx="18">
                  <c:v>22.72</c:v>
                </c:pt>
                <c:pt idx="19">
                  <c:v>22.11</c:v>
                </c:pt>
                <c:pt idx="20">
                  <c:v>22.01</c:v>
                </c:pt>
                <c:pt idx="21">
                  <c:v>23.06</c:v>
                </c:pt>
                <c:pt idx="22">
                  <c:v>22.49</c:v>
                </c:pt>
                <c:pt idx="23">
                  <c:v>22.28</c:v>
                </c:pt>
                <c:pt idx="24">
                  <c:v>20.55</c:v>
                </c:pt>
                <c:pt idx="25">
                  <c:v>21.86</c:v>
                </c:pt>
                <c:pt idx="26">
                  <c:v>22.32</c:v>
                </c:pt>
                <c:pt idx="27">
                  <c:v>21.05</c:v>
                </c:pt>
                <c:pt idx="28">
                  <c:v>20.06666666666667</c:v>
                </c:pt>
                <c:pt idx="29">
                  <c:v>22.849999999999998</c:v>
                </c:pt>
                <c:pt idx="30">
                  <c:v>21.237500000000001</c:v>
                </c:pt>
                <c:pt idx="31">
                  <c:v>19.850000000000001</c:v>
                </c:pt>
                <c:pt idx="32">
                  <c:v>19.783333333333339</c:v>
                </c:pt>
                <c:pt idx="33">
                  <c:v>20.341666666666669</c:v>
                </c:pt>
                <c:pt idx="34">
                  <c:v>22.595833333333335</c:v>
                </c:pt>
                <c:pt idx="35">
                  <c:v>25.162499999999994</c:v>
                </c:pt>
                <c:pt idx="36">
                  <c:v>27.45</c:v>
                </c:pt>
                <c:pt idx="37">
                  <c:v>25.162499999999998</c:v>
                </c:pt>
                <c:pt idx="38">
                  <c:v>22.754166666666666</c:v>
                </c:pt>
                <c:pt idx="39">
                  <c:v>24.470833333333331</c:v>
                </c:pt>
                <c:pt idx="40">
                  <c:v>26.533333333333331</c:v>
                </c:pt>
                <c:pt idx="41">
                  <c:v>25.220833333333331</c:v>
                </c:pt>
                <c:pt idx="42">
                  <c:v>17.900000000000002</c:v>
                </c:pt>
                <c:pt idx="43">
                  <c:v>17.291666666666668</c:v>
                </c:pt>
                <c:pt idx="44">
                  <c:v>17.649999999999999</c:v>
                </c:pt>
                <c:pt idx="45">
                  <c:v>18.483333333333331</c:v>
                </c:pt>
                <c:pt idx="46">
                  <c:v>17.741666666666671</c:v>
                </c:pt>
                <c:pt idx="47">
                  <c:v>19.937499999999996</c:v>
                </c:pt>
                <c:pt idx="48">
                  <c:v>17.145833333333332</c:v>
                </c:pt>
                <c:pt idx="49">
                  <c:v>21.599999999999998</c:v>
                </c:pt>
                <c:pt idx="50">
                  <c:v>24.229166666666661</c:v>
                </c:pt>
                <c:pt idx="51">
                  <c:v>24.074999999999999</c:v>
                </c:pt>
                <c:pt idx="52">
                  <c:v>24.399999999999995</c:v>
                </c:pt>
                <c:pt idx="53">
                  <c:v>25.595833333333328</c:v>
                </c:pt>
                <c:pt idx="54">
                  <c:v>26.654166666666669</c:v>
                </c:pt>
                <c:pt idx="55">
                  <c:v>26.245833333333334</c:v>
                </c:pt>
                <c:pt idx="56">
                  <c:v>26.683333333333337</c:v>
                </c:pt>
                <c:pt idx="57">
                  <c:v>28.041666666666661</c:v>
                </c:pt>
                <c:pt idx="58">
                  <c:v>24.391666666666666</c:v>
                </c:pt>
                <c:pt idx="59">
                  <c:v>25.341666666666665</c:v>
                </c:pt>
                <c:pt idx="60">
                  <c:v>25.112500000000001</c:v>
                </c:pt>
                <c:pt idx="61">
                  <c:v>23.858333333333334</c:v>
                </c:pt>
                <c:pt idx="62">
                  <c:v>25.145833333333332</c:v>
                </c:pt>
                <c:pt idx="63">
                  <c:v>26.549999999999997</c:v>
                </c:pt>
                <c:pt idx="64">
                  <c:v>26.537499999999994</c:v>
                </c:pt>
                <c:pt idx="65">
                  <c:v>27.408333333333335</c:v>
                </c:pt>
                <c:pt idx="66">
                  <c:v>27.545833333333331</c:v>
                </c:pt>
                <c:pt idx="67">
                  <c:v>27.395833333333332</c:v>
                </c:pt>
                <c:pt idx="68">
                  <c:v>26.816666666666666</c:v>
                </c:pt>
                <c:pt idx="69">
                  <c:v>29.545833333333338</c:v>
                </c:pt>
                <c:pt idx="70">
                  <c:v>28.629166666666663</c:v>
                </c:pt>
                <c:pt idx="71">
                  <c:v>27.891666666666669</c:v>
                </c:pt>
                <c:pt idx="72">
                  <c:v>28.558333333333341</c:v>
                </c:pt>
                <c:pt idx="73">
                  <c:v>28.983333333333338</c:v>
                </c:pt>
                <c:pt idx="74">
                  <c:v>29.112500000000001</c:v>
                </c:pt>
                <c:pt idx="75">
                  <c:v>29.579166666666666</c:v>
                </c:pt>
                <c:pt idx="76">
                  <c:v>28.783333333333335</c:v>
                </c:pt>
                <c:pt idx="77">
                  <c:v>28.599999999999998</c:v>
                </c:pt>
                <c:pt idx="78">
                  <c:v>28.604166666666671</c:v>
                </c:pt>
                <c:pt idx="79">
                  <c:v>28.033333333333331</c:v>
                </c:pt>
                <c:pt idx="80">
                  <c:v>27.95</c:v>
                </c:pt>
                <c:pt idx="81">
                  <c:v>28.404166666666669</c:v>
                </c:pt>
                <c:pt idx="82">
                  <c:v>26.408333333333331</c:v>
                </c:pt>
                <c:pt idx="83">
                  <c:v>26.562500000000004</c:v>
                </c:pt>
                <c:pt idx="84">
                  <c:v>26.762499999999992</c:v>
                </c:pt>
                <c:pt idx="85">
                  <c:v>28.354166666666671</c:v>
                </c:pt>
                <c:pt idx="86">
                  <c:v>29.312500000000004</c:v>
                </c:pt>
                <c:pt idx="87">
                  <c:v>25.495833333333326</c:v>
                </c:pt>
                <c:pt idx="88">
                  <c:v>21.579166666666666</c:v>
                </c:pt>
                <c:pt idx="89">
                  <c:v>26.483333333333324</c:v>
                </c:pt>
                <c:pt idx="90">
                  <c:v>20.387499999999999</c:v>
                </c:pt>
                <c:pt idx="91">
                  <c:v>22.75</c:v>
                </c:pt>
                <c:pt idx="92">
                  <c:v>24.379166666666666</c:v>
                </c:pt>
                <c:pt idx="93">
                  <c:v>28.824999999999999</c:v>
                </c:pt>
                <c:pt idx="94">
                  <c:v>31.095833333333331</c:v>
                </c:pt>
                <c:pt idx="95">
                  <c:v>20.925000000000004</c:v>
                </c:pt>
                <c:pt idx="96">
                  <c:v>26.441666666666663</c:v>
                </c:pt>
                <c:pt idx="97">
                  <c:v>28.308333333333326</c:v>
                </c:pt>
                <c:pt idx="98">
                  <c:v>31.679166666666671</c:v>
                </c:pt>
                <c:pt idx="99">
                  <c:v>32.483333333333334</c:v>
                </c:pt>
                <c:pt idx="100">
                  <c:v>32.362500000000004</c:v>
                </c:pt>
                <c:pt idx="101">
                  <c:v>31.908333333333331</c:v>
                </c:pt>
                <c:pt idx="102">
                  <c:v>32.800000000000004</c:v>
                </c:pt>
                <c:pt idx="103">
                  <c:v>25.916666666666671</c:v>
                </c:pt>
                <c:pt idx="104">
                  <c:v>27.391666666666666</c:v>
                </c:pt>
                <c:pt idx="105">
                  <c:v>29.420833333333334</c:v>
                </c:pt>
                <c:pt idx="106">
                  <c:v>30.474999999999998</c:v>
                </c:pt>
                <c:pt idx="107">
                  <c:v>31.399999999999995</c:v>
                </c:pt>
                <c:pt idx="108">
                  <c:v>29.233333333333334</c:v>
                </c:pt>
                <c:pt idx="109">
                  <c:v>25.370833333333334</c:v>
                </c:pt>
                <c:pt idx="110">
                  <c:v>22.483333333333331</c:v>
                </c:pt>
                <c:pt idx="111">
                  <c:v>21.912499999999998</c:v>
                </c:pt>
                <c:pt idx="112">
                  <c:v>27.691666666666666</c:v>
                </c:pt>
                <c:pt idx="113">
                  <c:v>30.054166666666671</c:v>
                </c:pt>
                <c:pt idx="114">
                  <c:v>22.791666666666668</c:v>
                </c:pt>
                <c:pt idx="115">
                  <c:v>25.841666666666669</c:v>
                </c:pt>
                <c:pt idx="116">
                  <c:v>28.966666666666669</c:v>
                </c:pt>
                <c:pt idx="117">
                  <c:v>24.179166666666671</c:v>
                </c:pt>
                <c:pt idx="118">
                  <c:v>22.875</c:v>
                </c:pt>
                <c:pt idx="119">
                  <c:v>24.400000000000006</c:v>
                </c:pt>
                <c:pt idx="120">
                  <c:v>25.845833333333335</c:v>
                </c:pt>
                <c:pt idx="121">
                  <c:v>28.341666666666665</c:v>
                </c:pt>
                <c:pt idx="122">
                  <c:v>30.283333333333335</c:v>
                </c:pt>
                <c:pt idx="123">
                  <c:v>28.533333333333331</c:v>
                </c:pt>
                <c:pt idx="124">
                  <c:v>23.566666666666674</c:v>
                </c:pt>
                <c:pt idx="125">
                  <c:v>24.787499999999998</c:v>
                </c:pt>
                <c:pt idx="126">
                  <c:v>26.616666666666671</c:v>
                </c:pt>
                <c:pt idx="127">
                  <c:v>28.008333333333329</c:v>
                </c:pt>
                <c:pt idx="128">
                  <c:v>27.091666666666672</c:v>
                </c:pt>
                <c:pt idx="129">
                  <c:v>29.883333333333336</c:v>
                </c:pt>
                <c:pt idx="130">
                  <c:v>26.337499999999995</c:v>
                </c:pt>
                <c:pt idx="131">
                  <c:v>28.654166666666665</c:v>
                </c:pt>
                <c:pt idx="132">
                  <c:v>28.879166666666659</c:v>
                </c:pt>
                <c:pt idx="133">
                  <c:v>30.154166666666665</c:v>
                </c:pt>
                <c:pt idx="134">
                  <c:v>31.75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3D5-4964-93F3-0688AB8D7C9D}"/>
            </c:ext>
          </c:extLst>
        </c:ser>
        <c:ser>
          <c:idx val="1"/>
          <c:order val="1"/>
          <c:tx>
            <c:v>t min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Planilha1!$A$2:$A$136</c:f>
              <c:numCache>
                <c:formatCode>General</c:formatCode>
                <c:ptCount val="13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</c:numCache>
            </c:numRef>
          </c:xVal>
          <c:yVal>
            <c:numRef>
              <c:f>Planilha1!$C$2:$C$136</c:f>
              <c:numCache>
                <c:formatCode>0.0</c:formatCode>
                <c:ptCount val="135"/>
                <c:pt idx="0">
                  <c:v>11.39</c:v>
                </c:pt>
                <c:pt idx="1">
                  <c:v>10.18</c:v>
                </c:pt>
                <c:pt idx="2">
                  <c:v>10.93</c:v>
                </c:pt>
                <c:pt idx="3">
                  <c:v>13.68</c:v>
                </c:pt>
                <c:pt idx="4">
                  <c:v>14.98</c:v>
                </c:pt>
                <c:pt idx="5">
                  <c:v>13.47</c:v>
                </c:pt>
                <c:pt idx="6">
                  <c:v>12.28</c:v>
                </c:pt>
                <c:pt idx="7">
                  <c:v>13.42</c:v>
                </c:pt>
                <c:pt idx="8">
                  <c:v>13.2</c:v>
                </c:pt>
                <c:pt idx="9">
                  <c:v>14.07</c:v>
                </c:pt>
                <c:pt idx="10">
                  <c:v>13.19</c:v>
                </c:pt>
                <c:pt idx="11">
                  <c:v>13.21</c:v>
                </c:pt>
                <c:pt idx="12">
                  <c:v>15.37</c:v>
                </c:pt>
                <c:pt idx="13">
                  <c:v>16.02</c:v>
                </c:pt>
                <c:pt idx="14">
                  <c:v>15.86</c:v>
                </c:pt>
                <c:pt idx="15">
                  <c:v>10.57</c:v>
                </c:pt>
                <c:pt idx="16">
                  <c:v>11.16</c:v>
                </c:pt>
                <c:pt idx="17">
                  <c:v>14.18</c:v>
                </c:pt>
                <c:pt idx="18">
                  <c:v>12.8</c:v>
                </c:pt>
                <c:pt idx="19">
                  <c:v>12.53</c:v>
                </c:pt>
                <c:pt idx="20">
                  <c:v>13.29</c:v>
                </c:pt>
                <c:pt idx="21">
                  <c:v>12.7</c:v>
                </c:pt>
                <c:pt idx="22">
                  <c:v>13.28</c:v>
                </c:pt>
                <c:pt idx="23">
                  <c:v>13.47</c:v>
                </c:pt>
                <c:pt idx="24">
                  <c:v>13.99</c:v>
                </c:pt>
                <c:pt idx="25">
                  <c:v>13.09</c:v>
                </c:pt>
                <c:pt idx="26">
                  <c:v>15.3</c:v>
                </c:pt>
                <c:pt idx="27">
                  <c:v>12.93</c:v>
                </c:pt>
                <c:pt idx="28">
                  <c:v>12.64166666666666</c:v>
                </c:pt>
                <c:pt idx="29">
                  <c:v>14.033333333333337</c:v>
                </c:pt>
                <c:pt idx="30">
                  <c:v>15.224999999999996</c:v>
                </c:pt>
                <c:pt idx="31">
                  <c:v>13.437499999999998</c:v>
                </c:pt>
                <c:pt idx="32">
                  <c:v>15.266666666666664</c:v>
                </c:pt>
                <c:pt idx="33">
                  <c:v>11.700000000000003</c:v>
                </c:pt>
                <c:pt idx="34">
                  <c:v>12.920833333333334</c:v>
                </c:pt>
                <c:pt idx="35">
                  <c:v>14.483333333333334</c:v>
                </c:pt>
                <c:pt idx="36">
                  <c:v>15.895833333333336</c:v>
                </c:pt>
                <c:pt idx="37">
                  <c:v>17.112499999999997</c:v>
                </c:pt>
                <c:pt idx="38">
                  <c:v>15.987499999999999</c:v>
                </c:pt>
                <c:pt idx="39">
                  <c:v>15.266666666666666</c:v>
                </c:pt>
                <c:pt idx="40">
                  <c:v>17.691666666666666</c:v>
                </c:pt>
                <c:pt idx="41">
                  <c:v>20.358333333333331</c:v>
                </c:pt>
                <c:pt idx="42">
                  <c:v>16.883333333333333</c:v>
                </c:pt>
                <c:pt idx="43">
                  <c:v>16.012500000000003</c:v>
                </c:pt>
                <c:pt idx="44">
                  <c:v>15.875</c:v>
                </c:pt>
                <c:pt idx="45">
                  <c:v>16.670833333333331</c:v>
                </c:pt>
                <c:pt idx="46">
                  <c:v>16.612500000000001</c:v>
                </c:pt>
                <c:pt idx="47">
                  <c:v>16.791666666666668</c:v>
                </c:pt>
                <c:pt idx="48">
                  <c:v>16.154166666666665</c:v>
                </c:pt>
                <c:pt idx="49">
                  <c:v>11.608333333333333</c:v>
                </c:pt>
                <c:pt idx="50">
                  <c:v>14.954166666666664</c:v>
                </c:pt>
                <c:pt idx="51">
                  <c:v>16.749999999999996</c:v>
                </c:pt>
                <c:pt idx="52">
                  <c:v>13.362499999999997</c:v>
                </c:pt>
                <c:pt idx="53">
                  <c:v>15.508333333333333</c:v>
                </c:pt>
                <c:pt idx="54">
                  <c:v>15.229166666666664</c:v>
                </c:pt>
                <c:pt idx="55">
                  <c:v>14.929166666666667</c:v>
                </c:pt>
                <c:pt idx="56">
                  <c:v>14.633333333333333</c:v>
                </c:pt>
                <c:pt idx="57">
                  <c:v>14.950000000000003</c:v>
                </c:pt>
                <c:pt idx="58">
                  <c:v>16.158333333333335</c:v>
                </c:pt>
                <c:pt idx="59">
                  <c:v>15.574999999999998</c:v>
                </c:pt>
                <c:pt idx="60">
                  <c:v>17.091666666666665</c:v>
                </c:pt>
                <c:pt idx="61">
                  <c:v>16.129166666666666</c:v>
                </c:pt>
                <c:pt idx="62">
                  <c:v>14.454166666666667</c:v>
                </c:pt>
                <c:pt idx="63">
                  <c:v>13.629166666666665</c:v>
                </c:pt>
                <c:pt idx="64">
                  <c:v>15.366666666666662</c:v>
                </c:pt>
                <c:pt idx="65">
                  <c:v>17.258333333333333</c:v>
                </c:pt>
                <c:pt idx="66">
                  <c:v>16.158333333333335</c:v>
                </c:pt>
                <c:pt idx="67">
                  <c:v>17.845833333333328</c:v>
                </c:pt>
                <c:pt idx="68">
                  <c:v>17.070833333333333</c:v>
                </c:pt>
                <c:pt idx="69">
                  <c:v>17.49583333333333</c:v>
                </c:pt>
                <c:pt idx="70">
                  <c:v>17.916666666666661</c:v>
                </c:pt>
                <c:pt idx="71">
                  <c:v>19.220833333333335</c:v>
                </c:pt>
                <c:pt idx="72">
                  <c:v>17.3125</c:v>
                </c:pt>
                <c:pt idx="73">
                  <c:v>18.312499999999996</c:v>
                </c:pt>
                <c:pt idx="74">
                  <c:v>19.270833333333336</c:v>
                </c:pt>
                <c:pt idx="75">
                  <c:v>17.529166666666665</c:v>
                </c:pt>
                <c:pt idx="76">
                  <c:v>19.625</c:v>
                </c:pt>
                <c:pt idx="77">
                  <c:v>20.495833333333334</c:v>
                </c:pt>
                <c:pt idx="78">
                  <c:v>19.45</c:v>
                </c:pt>
                <c:pt idx="79">
                  <c:v>19.695833333333333</c:v>
                </c:pt>
                <c:pt idx="80">
                  <c:v>17.500000000000004</c:v>
                </c:pt>
                <c:pt idx="81">
                  <c:v>19.425000000000001</c:v>
                </c:pt>
                <c:pt idx="82">
                  <c:v>21.045833333333331</c:v>
                </c:pt>
                <c:pt idx="83">
                  <c:v>18.795833333333338</c:v>
                </c:pt>
                <c:pt idx="84">
                  <c:v>18.554166666666671</c:v>
                </c:pt>
                <c:pt idx="85">
                  <c:v>18.920833333333331</c:v>
                </c:pt>
                <c:pt idx="86">
                  <c:v>20.916666666666661</c:v>
                </c:pt>
                <c:pt idx="87">
                  <c:v>19.683333333333334</c:v>
                </c:pt>
                <c:pt idx="88">
                  <c:v>19.108333333333331</c:v>
                </c:pt>
                <c:pt idx="89">
                  <c:v>17.012499999999996</c:v>
                </c:pt>
                <c:pt idx="90">
                  <c:v>20.074999999999999</c:v>
                </c:pt>
                <c:pt idx="91">
                  <c:v>18.091666666666669</c:v>
                </c:pt>
                <c:pt idx="92">
                  <c:v>15.429166666666667</c:v>
                </c:pt>
                <c:pt idx="93">
                  <c:v>16.641666666666669</c:v>
                </c:pt>
                <c:pt idx="94">
                  <c:v>20.983333333333331</c:v>
                </c:pt>
                <c:pt idx="95">
                  <c:v>23.370833333333337</c:v>
                </c:pt>
                <c:pt idx="96">
                  <c:v>19.033333333333335</c:v>
                </c:pt>
                <c:pt idx="97">
                  <c:v>19.675000000000001</c:v>
                </c:pt>
                <c:pt idx="98">
                  <c:v>20.558333333333334</c:v>
                </c:pt>
                <c:pt idx="99">
                  <c:v>22.470833333333331</c:v>
                </c:pt>
                <c:pt idx="100">
                  <c:v>22.691666666666666</c:v>
                </c:pt>
                <c:pt idx="101">
                  <c:v>23.545833333333331</c:v>
                </c:pt>
                <c:pt idx="102">
                  <c:v>23.979166666666671</c:v>
                </c:pt>
                <c:pt idx="103">
                  <c:v>21.745833333333334</c:v>
                </c:pt>
                <c:pt idx="104">
                  <c:v>17.804166666666664</c:v>
                </c:pt>
                <c:pt idx="105">
                  <c:v>19.783333333333331</c:v>
                </c:pt>
                <c:pt idx="106">
                  <c:v>21.087499999999995</c:v>
                </c:pt>
                <c:pt idx="107">
                  <c:v>21.620833333333337</c:v>
                </c:pt>
                <c:pt idx="108">
                  <c:v>22.220833333333331</c:v>
                </c:pt>
                <c:pt idx="109">
                  <c:v>21.695833333333336</c:v>
                </c:pt>
                <c:pt idx="110">
                  <c:v>21.412499999999998</c:v>
                </c:pt>
                <c:pt idx="111">
                  <c:v>18.995833333333334</c:v>
                </c:pt>
                <c:pt idx="112">
                  <c:v>16.429166666666664</c:v>
                </c:pt>
                <c:pt idx="113">
                  <c:v>18.679166666666671</c:v>
                </c:pt>
                <c:pt idx="114">
                  <c:v>21.516666666666666</c:v>
                </c:pt>
                <c:pt idx="115">
                  <c:v>18.474999999999998</c:v>
                </c:pt>
                <c:pt idx="116">
                  <c:v>18.279166666666665</c:v>
                </c:pt>
                <c:pt idx="117">
                  <c:v>22.195833333333336</c:v>
                </c:pt>
                <c:pt idx="118">
                  <c:v>20.458333333333332</c:v>
                </c:pt>
                <c:pt idx="119">
                  <c:v>19.920833333333327</c:v>
                </c:pt>
                <c:pt idx="120">
                  <c:v>17.041666666666671</c:v>
                </c:pt>
                <c:pt idx="121">
                  <c:v>16.762499999999999</c:v>
                </c:pt>
                <c:pt idx="122">
                  <c:v>18.858333333333331</c:v>
                </c:pt>
                <c:pt idx="123">
                  <c:v>22.762500000000006</c:v>
                </c:pt>
                <c:pt idx="124">
                  <c:v>19.774999999999995</c:v>
                </c:pt>
                <c:pt idx="125">
                  <c:v>18.724999999999998</c:v>
                </c:pt>
                <c:pt idx="126">
                  <c:v>17.112500000000001</c:v>
                </c:pt>
                <c:pt idx="127">
                  <c:v>18.3125</c:v>
                </c:pt>
                <c:pt idx="128">
                  <c:v>20.6</c:v>
                </c:pt>
                <c:pt idx="129">
                  <c:v>21.25</c:v>
                </c:pt>
                <c:pt idx="130">
                  <c:v>21.179166666666664</c:v>
                </c:pt>
                <c:pt idx="131">
                  <c:v>17.804166666666664</c:v>
                </c:pt>
                <c:pt idx="132">
                  <c:v>16.225000000000001</c:v>
                </c:pt>
                <c:pt idx="133">
                  <c:v>17.262499999999996</c:v>
                </c:pt>
                <c:pt idx="134">
                  <c:v>18.995833333333334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83D5-4964-93F3-0688AB8D7C9D}"/>
            </c:ext>
          </c:extLst>
        </c:ser>
        <c:ser>
          <c:idx val="3"/>
          <c:order val="2"/>
          <c:tx>
            <c:v>T méd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noFill/>
              </a:ln>
              <a:effectLst/>
            </c:spPr>
          </c:marker>
          <c:xVal>
            <c:numRef>
              <c:f>Planilha1!$A$2:$A$136</c:f>
              <c:numCache>
                <c:formatCode>General</c:formatCode>
                <c:ptCount val="13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</c:numCache>
            </c:numRef>
          </c:xVal>
          <c:yVal>
            <c:numRef>
              <c:f>Planilha1!$G$2:$G$136</c:f>
              <c:numCache>
                <c:formatCode>0.0</c:formatCode>
                <c:ptCount val="135"/>
                <c:pt idx="0">
                  <c:v>14.135</c:v>
                </c:pt>
                <c:pt idx="1">
                  <c:v>14.05</c:v>
                </c:pt>
                <c:pt idx="2">
                  <c:v>14.865</c:v>
                </c:pt>
                <c:pt idx="3">
                  <c:v>15.815</c:v>
                </c:pt>
                <c:pt idx="4">
                  <c:v>17.84</c:v>
                </c:pt>
                <c:pt idx="5">
                  <c:v>17.135000000000002</c:v>
                </c:pt>
                <c:pt idx="6">
                  <c:v>17.079999999999998</c:v>
                </c:pt>
                <c:pt idx="7">
                  <c:v>18.239999999999998</c:v>
                </c:pt>
                <c:pt idx="8">
                  <c:v>17.814999999999998</c:v>
                </c:pt>
                <c:pt idx="9">
                  <c:v>17.835000000000001</c:v>
                </c:pt>
                <c:pt idx="10">
                  <c:v>17.645</c:v>
                </c:pt>
                <c:pt idx="11">
                  <c:v>17.579999999999998</c:v>
                </c:pt>
                <c:pt idx="12">
                  <c:v>18.79</c:v>
                </c:pt>
                <c:pt idx="13">
                  <c:v>20.615000000000002</c:v>
                </c:pt>
                <c:pt idx="14">
                  <c:v>15.965</c:v>
                </c:pt>
                <c:pt idx="15">
                  <c:v>14.040000000000001</c:v>
                </c:pt>
                <c:pt idx="16">
                  <c:v>15.72</c:v>
                </c:pt>
                <c:pt idx="17">
                  <c:v>18.625</c:v>
                </c:pt>
                <c:pt idx="18">
                  <c:v>17.759999999999998</c:v>
                </c:pt>
                <c:pt idx="19">
                  <c:v>17.32</c:v>
                </c:pt>
                <c:pt idx="20">
                  <c:v>17.649999999999999</c:v>
                </c:pt>
                <c:pt idx="21">
                  <c:v>17.88</c:v>
                </c:pt>
                <c:pt idx="22">
                  <c:v>17.884999999999998</c:v>
                </c:pt>
                <c:pt idx="23">
                  <c:v>17.875</c:v>
                </c:pt>
                <c:pt idx="24">
                  <c:v>17.27</c:v>
                </c:pt>
                <c:pt idx="25">
                  <c:v>17.475000000000001</c:v>
                </c:pt>
                <c:pt idx="26">
                  <c:v>18.810000000000002</c:v>
                </c:pt>
                <c:pt idx="27">
                  <c:v>16.990000000000002</c:v>
                </c:pt>
                <c:pt idx="28">
                  <c:v>16.354166666666664</c:v>
                </c:pt>
                <c:pt idx="29">
                  <c:v>18.441666666666666</c:v>
                </c:pt>
                <c:pt idx="30">
                  <c:v>18.231249999999999</c:v>
                </c:pt>
                <c:pt idx="31">
                  <c:v>16.643750000000001</c:v>
                </c:pt>
                <c:pt idx="32">
                  <c:v>17.525000000000002</c:v>
                </c:pt>
                <c:pt idx="33">
                  <c:v>16.020833333333336</c:v>
                </c:pt>
                <c:pt idx="34">
                  <c:v>17.758333333333333</c:v>
                </c:pt>
                <c:pt idx="35">
                  <c:v>19.822916666666664</c:v>
                </c:pt>
                <c:pt idx="36">
                  <c:v>21.672916666666666</c:v>
                </c:pt>
                <c:pt idx="37">
                  <c:v>21.137499999999996</c:v>
                </c:pt>
                <c:pt idx="38">
                  <c:v>19.370833333333334</c:v>
                </c:pt>
                <c:pt idx="39">
                  <c:v>19.868749999999999</c:v>
                </c:pt>
                <c:pt idx="40">
                  <c:v>22.112499999999997</c:v>
                </c:pt>
                <c:pt idx="41">
                  <c:v>22.789583333333333</c:v>
                </c:pt>
                <c:pt idx="42">
                  <c:v>17.391666666666666</c:v>
                </c:pt>
                <c:pt idx="43">
                  <c:v>16.652083333333337</c:v>
                </c:pt>
                <c:pt idx="44">
                  <c:v>16.762499999999999</c:v>
                </c:pt>
                <c:pt idx="45">
                  <c:v>17.577083333333331</c:v>
                </c:pt>
                <c:pt idx="46">
                  <c:v>17.177083333333336</c:v>
                </c:pt>
                <c:pt idx="47">
                  <c:v>18.364583333333332</c:v>
                </c:pt>
                <c:pt idx="48">
                  <c:v>16.649999999999999</c:v>
                </c:pt>
                <c:pt idx="49">
                  <c:v>16.604166666666664</c:v>
                </c:pt>
                <c:pt idx="50">
                  <c:v>19.591666666666661</c:v>
                </c:pt>
                <c:pt idx="51">
                  <c:v>20.412499999999998</c:v>
                </c:pt>
                <c:pt idx="52">
                  <c:v>18.881249999999994</c:v>
                </c:pt>
                <c:pt idx="53">
                  <c:v>20.552083333333329</c:v>
                </c:pt>
                <c:pt idx="54">
                  <c:v>20.941666666666666</c:v>
                </c:pt>
                <c:pt idx="55">
                  <c:v>20.587499999999999</c:v>
                </c:pt>
                <c:pt idx="56">
                  <c:v>20.658333333333335</c:v>
                </c:pt>
                <c:pt idx="57">
                  <c:v>21.49583333333333</c:v>
                </c:pt>
                <c:pt idx="58">
                  <c:v>20.274999999999999</c:v>
                </c:pt>
                <c:pt idx="59">
                  <c:v>20.458333333333332</c:v>
                </c:pt>
                <c:pt idx="60">
                  <c:v>21.102083333333333</c:v>
                </c:pt>
                <c:pt idx="61">
                  <c:v>19.993749999999999</c:v>
                </c:pt>
                <c:pt idx="62">
                  <c:v>19.8</c:v>
                </c:pt>
                <c:pt idx="63">
                  <c:v>20.08958333333333</c:v>
                </c:pt>
                <c:pt idx="64">
                  <c:v>20.952083333333327</c:v>
                </c:pt>
                <c:pt idx="65">
                  <c:v>22.333333333333336</c:v>
                </c:pt>
                <c:pt idx="66">
                  <c:v>21.852083333333333</c:v>
                </c:pt>
                <c:pt idx="67">
                  <c:v>22.62083333333333</c:v>
                </c:pt>
                <c:pt idx="68">
                  <c:v>21.943750000000001</c:v>
                </c:pt>
                <c:pt idx="69">
                  <c:v>23.520833333333336</c:v>
                </c:pt>
                <c:pt idx="70">
                  <c:v>23.27291666666666</c:v>
                </c:pt>
                <c:pt idx="71">
                  <c:v>23.556250000000002</c:v>
                </c:pt>
                <c:pt idx="72">
                  <c:v>22.935416666666669</c:v>
                </c:pt>
                <c:pt idx="73">
                  <c:v>23.647916666666667</c:v>
                </c:pt>
                <c:pt idx="74">
                  <c:v>24.19166666666667</c:v>
                </c:pt>
                <c:pt idx="75">
                  <c:v>23.554166666666667</c:v>
                </c:pt>
                <c:pt idx="76">
                  <c:v>24.204166666666666</c:v>
                </c:pt>
                <c:pt idx="77">
                  <c:v>24.547916666666666</c:v>
                </c:pt>
                <c:pt idx="78">
                  <c:v>24.027083333333337</c:v>
                </c:pt>
                <c:pt idx="79">
                  <c:v>23.864583333333332</c:v>
                </c:pt>
                <c:pt idx="80">
                  <c:v>22.725000000000001</c:v>
                </c:pt>
                <c:pt idx="81">
                  <c:v>23.914583333333333</c:v>
                </c:pt>
                <c:pt idx="82">
                  <c:v>23.727083333333333</c:v>
                </c:pt>
                <c:pt idx="83">
                  <c:v>22.679166666666671</c:v>
                </c:pt>
                <c:pt idx="84">
                  <c:v>22.658333333333331</c:v>
                </c:pt>
                <c:pt idx="85">
                  <c:v>23.637500000000003</c:v>
                </c:pt>
                <c:pt idx="86">
                  <c:v>25.114583333333332</c:v>
                </c:pt>
                <c:pt idx="87">
                  <c:v>22.58958333333333</c:v>
                </c:pt>
                <c:pt idx="88">
                  <c:v>20.34375</c:v>
                </c:pt>
                <c:pt idx="89">
                  <c:v>21.747916666666661</c:v>
                </c:pt>
                <c:pt idx="90">
                  <c:v>20.231249999999999</c:v>
                </c:pt>
                <c:pt idx="91">
                  <c:v>20.420833333333334</c:v>
                </c:pt>
                <c:pt idx="92">
                  <c:v>19.904166666666669</c:v>
                </c:pt>
                <c:pt idx="93">
                  <c:v>22.733333333333334</c:v>
                </c:pt>
                <c:pt idx="94">
                  <c:v>26.039583333333333</c:v>
                </c:pt>
                <c:pt idx="95">
                  <c:v>22.147916666666671</c:v>
                </c:pt>
                <c:pt idx="96">
                  <c:v>22.737499999999997</c:v>
                </c:pt>
                <c:pt idx="97">
                  <c:v>23.991666666666664</c:v>
                </c:pt>
                <c:pt idx="98">
                  <c:v>26.118750000000002</c:v>
                </c:pt>
                <c:pt idx="99">
                  <c:v>27.477083333333333</c:v>
                </c:pt>
                <c:pt idx="100">
                  <c:v>27.527083333333337</c:v>
                </c:pt>
                <c:pt idx="101">
                  <c:v>27.727083333333333</c:v>
                </c:pt>
                <c:pt idx="102">
                  <c:v>28.389583333333338</c:v>
                </c:pt>
                <c:pt idx="103">
                  <c:v>23.831250000000004</c:v>
                </c:pt>
                <c:pt idx="104">
                  <c:v>22.597916666666663</c:v>
                </c:pt>
                <c:pt idx="105">
                  <c:v>24.602083333333333</c:v>
                </c:pt>
                <c:pt idx="106">
                  <c:v>25.781249999999996</c:v>
                </c:pt>
                <c:pt idx="107">
                  <c:v>26.510416666666664</c:v>
                </c:pt>
                <c:pt idx="108">
                  <c:v>25.727083333333333</c:v>
                </c:pt>
                <c:pt idx="109">
                  <c:v>23.533333333333335</c:v>
                </c:pt>
                <c:pt idx="110">
                  <c:v>21.947916666666664</c:v>
                </c:pt>
                <c:pt idx="111">
                  <c:v>20.454166666666666</c:v>
                </c:pt>
                <c:pt idx="112">
                  <c:v>22.060416666666665</c:v>
                </c:pt>
                <c:pt idx="113">
                  <c:v>24.366666666666671</c:v>
                </c:pt>
                <c:pt idx="114">
                  <c:v>22.154166666666669</c:v>
                </c:pt>
                <c:pt idx="115">
                  <c:v>22.158333333333331</c:v>
                </c:pt>
                <c:pt idx="116">
                  <c:v>23.622916666666669</c:v>
                </c:pt>
                <c:pt idx="117">
                  <c:v>23.187500000000004</c:v>
                </c:pt>
                <c:pt idx="118">
                  <c:v>21.666666666666664</c:v>
                </c:pt>
                <c:pt idx="119">
                  <c:v>22.160416666666666</c:v>
                </c:pt>
                <c:pt idx="120">
                  <c:v>21.443750000000001</c:v>
                </c:pt>
                <c:pt idx="121">
                  <c:v>22.552083333333332</c:v>
                </c:pt>
                <c:pt idx="122">
                  <c:v>24.570833333333333</c:v>
                </c:pt>
                <c:pt idx="123">
                  <c:v>25.647916666666667</c:v>
                </c:pt>
                <c:pt idx="124">
                  <c:v>21.670833333333334</c:v>
                </c:pt>
                <c:pt idx="125">
                  <c:v>21.756249999999998</c:v>
                </c:pt>
                <c:pt idx="126">
                  <c:v>21.864583333333336</c:v>
                </c:pt>
                <c:pt idx="127">
                  <c:v>23.160416666666663</c:v>
                </c:pt>
                <c:pt idx="128">
                  <c:v>23.845833333333339</c:v>
                </c:pt>
                <c:pt idx="129">
                  <c:v>25.56666666666667</c:v>
                </c:pt>
                <c:pt idx="130">
                  <c:v>23.758333333333329</c:v>
                </c:pt>
                <c:pt idx="131">
                  <c:v>23.229166666666664</c:v>
                </c:pt>
                <c:pt idx="132">
                  <c:v>22.552083333333329</c:v>
                </c:pt>
                <c:pt idx="133">
                  <c:v>23.708333333333329</c:v>
                </c:pt>
                <c:pt idx="134">
                  <c:v>25.372916666666669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83D5-4964-93F3-0688AB8D7C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320541136"/>
        <c:axId val="-1320554736"/>
      </c:scatterChart>
      <c:valAx>
        <c:axId val="-1320541136"/>
        <c:scaling>
          <c:orientation val="minMax"/>
          <c:max val="13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chemeClr val="tx1"/>
                    </a:solidFill>
                  </a:rPr>
                  <a:t>DAT</a:t>
                </a:r>
              </a:p>
            </c:rich>
          </c:tx>
          <c:layout>
            <c:manualLayout>
              <c:xMode val="edge"/>
              <c:yMode val="edge"/>
              <c:x val="0.53264936279667952"/>
              <c:y val="0.885199585065311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320554736"/>
        <c:crosses val="autoZero"/>
        <c:crossBetween val="midCat"/>
        <c:majorUnit val="30"/>
      </c:valAx>
      <c:valAx>
        <c:axId val="-1320554736"/>
        <c:scaling>
          <c:orientation val="minMax"/>
          <c:max val="35"/>
          <c:min val="1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chemeClr val="tx1"/>
                    </a:solidFill>
                  </a:rPr>
                  <a:t>Temperatura °C</a:t>
                </a:r>
              </a:p>
            </c:rich>
          </c:tx>
          <c:layout>
            <c:manualLayout>
              <c:xMode val="edge"/>
              <c:yMode val="edge"/>
              <c:x val="6.8650449743440631E-2"/>
              <c:y val="0.142896981775632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320541136"/>
        <c:crosses val="autoZero"/>
        <c:crossBetween val="midCat"/>
        <c:majorUnit val="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7130985953927528"/>
          <c:y val="3.8664522978039254E-2"/>
          <c:w val="0.66187815890678958"/>
          <c:h val="9.81401444767252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pt-BR" sz="2000" b="1" dirty="0" smtClean="0">
                <a:solidFill>
                  <a:srgbClr val="FF0000"/>
                </a:solidFill>
              </a:rPr>
              <a:t>Redução </a:t>
            </a:r>
            <a:r>
              <a:rPr lang="pt-BR" sz="2000" b="1" dirty="0">
                <a:solidFill>
                  <a:srgbClr val="FF0000"/>
                </a:solidFill>
              </a:rPr>
              <a:t>da podridão apical </a:t>
            </a:r>
          </a:p>
        </c:rich>
      </c:tx>
      <c:layout>
        <c:manualLayout>
          <c:xMode val="edge"/>
          <c:yMode val="edge"/>
          <c:x val="0.2530990386373449"/>
          <c:y val="4.354797340761862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9019366065269233"/>
          <c:y val="0.23296119552607847"/>
          <c:w val="0.7872474763785936"/>
          <c:h val="0.451104915991246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% podridão apical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Plan1!$A$2:$A$5</c:f>
              <c:strCache>
                <c:ptCount val="3"/>
                <c:pt idx="0">
                  <c:v>0</c:v>
                </c:pt>
                <c:pt idx="1">
                  <c:v>27 g/100 L</c:v>
                </c:pt>
                <c:pt idx="2">
                  <c:v>81 g/100 L</c:v>
                </c:pt>
              </c:strCache>
            </c:strRef>
          </c:cat>
          <c:val>
            <c:numRef>
              <c:f>Plan1!$B$2:$B$5</c:f>
              <c:numCache>
                <c:formatCode>0</c:formatCode>
                <c:ptCount val="4"/>
                <c:pt idx="0">
                  <c:v>33</c:v>
                </c:pt>
                <c:pt idx="1">
                  <c:v>25</c:v>
                </c:pt>
                <c:pt idx="2">
                  <c:v>24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Colunas1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Plan1!$A$2:$A$5</c:f>
              <c:strCache>
                <c:ptCount val="3"/>
                <c:pt idx="0">
                  <c:v>0</c:v>
                </c:pt>
                <c:pt idx="1">
                  <c:v>27 g/100 L</c:v>
                </c:pt>
                <c:pt idx="2">
                  <c:v>81 g/100 L</c:v>
                </c:pt>
              </c:strCache>
            </c:strRef>
          </c:cat>
          <c:val>
            <c:numRef>
              <c:f>Plan1!$C$2:$C$5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Colunas2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Plan1!$A$2:$A$5</c:f>
              <c:strCache>
                <c:ptCount val="3"/>
                <c:pt idx="0">
                  <c:v>0</c:v>
                </c:pt>
                <c:pt idx="1">
                  <c:v>27 g/100 L</c:v>
                </c:pt>
                <c:pt idx="2">
                  <c:v>81 g/100 L</c:v>
                </c:pt>
              </c:strCache>
            </c:strRef>
          </c:cat>
          <c:val>
            <c:numRef>
              <c:f>Plan1!$D$2:$D$5</c:f>
              <c:numCache>
                <c:formatCode>General</c:formatCode>
                <c:ptCount val="4"/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320554192"/>
        <c:axId val="-1320553648"/>
      </c:barChart>
      <c:catAx>
        <c:axId val="-13205541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800" b="1">
                    <a:solidFill>
                      <a:schemeClr val="tx1"/>
                    </a:solidFill>
                  </a:rPr>
                  <a:t>Dose de prolina via foliar</a:t>
                </a:r>
              </a:p>
            </c:rich>
          </c:tx>
          <c:layout>
            <c:manualLayout>
              <c:xMode val="edge"/>
              <c:yMode val="edge"/>
              <c:x val="0.28288983432358145"/>
              <c:y val="0.87754344167520482"/>
            </c:manualLayout>
          </c:layout>
          <c:overlay val="0"/>
          <c:spPr>
            <a:solidFill>
              <a:schemeClr val="lt1"/>
            </a:solidFill>
            <a:ln w="25400" cap="flat" cmpd="sng" algn="ctr">
              <a:noFill/>
              <a:prstDash val="solid"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320553648"/>
        <c:crosses val="autoZero"/>
        <c:auto val="1"/>
        <c:lblAlgn val="ctr"/>
        <c:lblOffset val="100"/>
        <c:noMultiLvlLbl val="0"/>
      </c:catAx>
      <c:valAx>
        <c:axId val="-1320553648"/>
        <c:scaling>
          <c:orientation val="minMax"/>
          <c:max val="6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800" b="1">
                    <a:solidFill>
                      <a:schemeClr val="tx1"/>
                    </a:solidFill>
                  </a:rPr>
                  <a:t>Podridão apical (%)</a:t>
                </a:r>
              </a:p>
            </c:rich>
          </c:tx>
          <c:layout>
            <c:manualLayout>
              <c:xMode val="edge"/>
              <c:yMode val="edge"/>
              <c:x val="3.3092262851330649E-2"/>
              <c:y val="0.156308421149364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320554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>
      <a:solidFill>
        <a:schemeClr val="tx1"/>
      </a:solidFill>
    </a:ln>
    <a:effectLst/>
  </c:spPr>
  <c:txPr>
    <a:bodyPr/>
    <a:lstStyle/>
    <a:p>
      <a:pPr>
        <a:defRPr sz="2000"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96974492395996"/>
          <c:y val="0.11113667811202789"/>
          <c:w val="0.86707830271216102"/>
          <c:h val="0.732577002973643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'[resultados (2).xlsx]aminoacidos solo'!$B$5</c:f>
              <c:strCache>
                <c:ptCount val="1"/>
                <c:pt idx="0">
                  <c:v>Controle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083-4311-B159-872D0B6D167D}"/>
              </c:ext>
            </c:extLst>
          </c:dPt>
          <c:cat>
            <c:strRef>
              <c:f>'[resultados (2).xlsx]aminoacidos solo'!$B$5:$C$5</c:f>
              <c:strCache>
                <c:ptCount val="2"/>
                <c:pt idx="0">
                  <c:v>Controle</c:v>
                </c:pt>
                <c:pt idx="1">
                  <c:v>Arginina (0,1%)</c:v>
                </c:pt>
              </c:strCache>
            </c:strRef>
          </c:cat>
          <c:val>
            <c:numRef>
              <c:f>'[resultados (2).xlsx]aminoacidos solo'!$B$6:$C$6</c:f>
              <c:numCache>
                <c:formatCode>General</c:formatCode>
                <c:ptCount val="2"/>
                <c:pt idx="0">
                  <c:v>5.5</c:v>
                </c:pt>
                <c:pt idx="1">
                  <c:v>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083-4311-B159-872D0B6D16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320553104"/>
        <c:axId val="-1320552560"/>
      </c:barChart>
      <c:catAx>
        <c:axId val="-1320553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-1320552560"/>
        <c:crosses val="autoZero"/>
        <c:auto val="1"/>
        <c:lblAlgn val="ctr"/>
        <c:lblOffset val="100"/>
        <c:noMultiLvlLbl val="0"/>
      </c:catAx>
      <c:valAx>
        <c:axId val="-1320552560"/>
        <c:scaling>
          <c:orientation val="minMax"/>
          <c:max val="1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285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-1320553104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1587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26947498520414"/>
          <c:y val="3.672461071464006E-2"/>
          <c:w val="0.86707830271216102"/>
          <c:h val="0.732577002973643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'[resultados (2).xlsx]aminoacidos solo'!$B$2</c:f>
              <c:strCache>
                <c:ptCount val="1"/>
                <c:pt idx="0">
                  <c:v>Controle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E9B-4ACF-92DD-BE4B113479C6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E9B-4ACF-92DD-BE4B113479C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'[resultados (2).xlsx]aminoacidos solo'!$B$2:$D$2</c:f>
              <c:strCache>
                <c:ptCount val="3"/>
                <c:pt idx="0">
                  <c:v>Controle</c:v>
                </c:pt>
                <c:pt idx="1">
                  <c:v>1 g/L</c:v>
                </c:pt>
                <c:pt idx="2">
                  <c:v>2 g/L</c:v>
                </c:pt>
              </c:strCache>
            </c:strRef>
          </c:cat>
          <c:val>
            <c:numRef>
              <c:f>'[resultados (2).xlsx]aminoacidos solo'!$B$3:$D$3</c:f>
              <c:numCache>
                <c:formatCode>General</c:formatCode>
                <c:ptCount val="3"/>
                <c:pt idx="0">
                  <c:v>3.06</c:v>
                </c:pt>
                <c:pt idx="1">
                  <c:v>4.24</c:v>
                </c:pt>
                <c:pt idx="2">
                  <c:v>3.73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E9B-4ACF-92DD-BE4B113479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320552016"/>
        <c:axId val="-1320551472"/>
      </c:barChart>
      <c:catAx>
        <c:axId val="-132055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-1320551472"/>
        <c:crosses val="autoZero"/>
        <c:auto val="1"/>
        <c:lblAlgn val="ctr"/>
        <c:lblOffset val="100"/>
        <c:noMultiLvlLbl val="0"/>
      </c:catAx>
      <c:valAx>
        <c:axId val="-1320551472"/>
        <c:scaling>
          <c:orientation val="minMax"/>
          <c:max val="6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285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-132055201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1587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85408845352837"/>
          <c:y val="2.663455448254291E-2"/>
          <c:w val="0.86707830271216102"/>
          <c:h val="0.732577002973643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'[resultados (4).xlsx]aminoacidos solo'!$A$6</c:f>
              <c:strCache>
                <c:ptCount val="1"/>
                <c:pt idx="0">
                  <c:v>Convencional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'[resultados (4).xlsx]aminoacidos solo'!$B$5:$C$5</c:f>
              <c:strCache>
                <c:ptCount val="2"/>
                <c:pt idx="0">
                  <c:v>N de frutos/planta</c:v>
                </c:pt>
                <c:pt idx="1">
                  <c:v>Peso médio frutos (g)</c:v>
                </c:pt>
              </c:strCache>
            </c:strRef>
          </c:cat>
          <c:val>
            <c:numRef>
              <c:f>'[resultados (4).xlsx]aminoacidos solo'!$B$6:$C$6</c:f>
              <c:numCache>
                <c:formatCode>General</c:formatCode>
                <c:ptCount val="2"/>
                <c:pt idx="0">
                  <c:v>82</c:v>
                </c:pt>
                <c:pt idx="1">
                  <c:v>80.959999999999994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357-4109-8A30-11B9558502F1}"/>
            </c:ext>
          </c:extLst>
        </c:ser>
        <c:ser>
          <c:idx val="1"/>
          <c:order val="1"/>
          <c:tx>
            <c:strRef>
              <c:f>'[resultados (4).xlsx]aminoacidos solo'!$A$7</c:f>
              <c:strCache>
                <c:ptCount val="1"/>
                <c:pt idx="0">
                  <c:v>Amiorgan LP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'[resultados (4).xlsx]aminoacidos solo'!$B$5:$C$5</c:f>
              <c:strCache>
                <c:ptCount val="2"/>
                <c:pt idx="0">
                  <c:v>N de frutos/planta</c:v>
                </c:pt>
                <c:pt idx="1">
                  <c:v>Peso médio frutos (g)</c:v>
                </c:pt>
              </c:strCache>
            </c:strRef>
          </c:cat>
          <c:val>
            <c:numRef>
              <c:f>'[resultados (4).xlsx]aminoacidos solo'!$B$7:$C$7</c:f>
              <c:numCache>
                <c:formatCode>General</c:formatCode>
                <c:ptCount val="2"/>
                <c:pt idx="0">
                  <c:v>105</c:v>
                </c:pt>
                <c:pt idx="1">
                  <c:v>123.05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357-4109-8A30-11B9558502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320550928"/>
        <c:axId val="-1320550384"/>
      </c:barChart>
      <c:catAx>
        <c:axId val="-132055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-1320550384"/>
        <c:crosses val="autoZero"/>
        <c:auto val="1"/>
        <c:lblAlgn val="ctr"/>
        <c:lblOffset val="100"/>
        <c:noMultiLvlLbl val="0"/>
      </c:catAx>
      <c:valAx>
        <c:axId val="-1320550384"/>
        <c:scaling>
          <c:orientation val="minMax"/>
          <c:max val="16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-1320550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9050">
      <a:solidFill>
        <a:schemeClr val="tx1"/>
      </a:solidFill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03068803702176"/>
          <c:y val="8.4422431062660772E-2"/>
          <c:w val="0.8637060367454068"/>
          <c:h val="0.692746427529892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'[resultados (4).xlsx]aminoacidos solo'!$A$2</c:f>
              <c:strCache>
                <c:ptCount val="1"/>
                <c:pt idx="0">
                  <c:v>Convencional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'[resultados (4).xlsx]aminoacidos solo'!$B$1:$C$1</c:f>
              <c:strCache>
                <c:ptCount val="2"/>
                <c:pt idx="0">
                  <c:v>Produção Total</c:v>
                </c:pt>
                <c:pt idx="1">
                  <c:v>Produção Comercial</c:v>
                </c:pt>
              </c:strCache>
            </c:strRef>
          </c:cat>
          <c:val>
            <c:numRef>
              <c:f>'[resultados (4).xlsx]aminoacidos solo'!$B$2:$C$2</c:f>
              <c:numCache>
                <c:formatCode>General</c:formatCode>
                <c:ptCount val="2"/>
                <c:pt idx="0">
                  <c:v>8.42</c:v>
                </c:pt>
                <c:pt idx="1">
                  <c:v>7.37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13-4B00-AE40-1E9ABCDCAE30}"/>
            </c:ext>
          </c:extLst>
        </c:ser>
        <c:ser>
          <c:idx val="1"/>
          <c:order val="1"/>
          <c:tx>
            <c:strRef>
              <c:f>'[resultados (4).xlsx]aminoacidos solo'!$A$3</c:f>
              <c:strCache>
                <c:ptCount val="1"/>
                <c:pt idx="0">
                  <c:v>Amiorgan LP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'[resultados (4).xlsx]aminoacidos solo'!$B$1:$C$1</c:f>
              <c:strCache>
                <c:ptCount val="2"/>
                <c:pt idx="0">
                  <c:v>Produção Total</c:v>
                </c:pt>
                <c:pt idx="1">
                  <c:v>Produção Comercial</c:v>
                </c:pt>
              </c:strCache>
            </c:strRef>
          </c:cat>
          <c:val>
            <c:numRef>
              <c:f>'[resultados (4).xlsx]aminoacidos solo'!$B$3:$C$3</c:f>
              <c:numCache>
                <c:formatCode>General</c:formatCode>
                <c:ptCount val="2"/>
                <c:pt idx="0">
                  <c:v>10.08</c:v>
                </c:pt>
                <c:pt idx="1">
                  <c:v>8.52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C13-4B00-AE40-1E9ABCDCAE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320549840"/>
        <c:axId val="-1751464864"/>
      </c:barChart>
      <c:catAx>
        <c:axId val="-1320549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-1751464864"/>
        <c:crosses val="autoZero"/>
        <c:auto val="1"/>
        <c:lblAlgn val="ctr"/>
        <c:lblOffset val="100"/>
        <c:noMultiLvlLbl val="0"/>
      </c:catAx>
      <c:valAx>
        <c:axId val="-1751464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pt-BR"/>
          </a:p>
        </c:txPr>
        <c:crossAx val="-1320549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398016057273821"/>
          <c:y val="0.91089764882694535"/>
          <c:w val="0.59803560304243575"/>
          <c:h val="7.37899756991395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9050">
      <a:solidFill>
        <a:schemeClr val="tx1"/>
      </a:solidFill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46F7CE-F680-4959-A661-73C76407A76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4DFB7D-6FA6-4150-8C77-1C3F7CF0AE34}">
      <dgm:prSet phldrT="[Text]" custT="1"/>
      <dgm:spPr>
        <a:noFill/>
        <a:ln w="38100">
          <a:solidFill>
            <a:schemeClr val="tx1"/>
          </a:solidFill>
        </a:ln>
      </dgm:spPr>
      <dgm:t>
        <a:bodyPr/>
        <a:lstStyle/>
        <a:p>
          <a:r>
            <a:rPr lang="en-US" sz="2000" b="1" dirty="0" err="1" smtClean="0">
              <a:solidFill>
                <a:srgbClr val="0070C0"/>
              </a:solidFill>
            </a:rPr>
            <a:t>Prolina</a:t>
          </a:r>
          <a:endParaRPr lang="en-US" sz="2000" b="1" dirty="0" smtClean="0">
            <a:solidFill>
              <a:srgbClr val="0070C0"/>
            </a:solidFill>
          </a:endParaRPr>
        </a:p>
        <a:p>
          <a:r>
            <a:rPr lang="en-US" sz="2000" b="1" dirty="0" err="1" smtClean="0">
              <a:solidFill>
                <a:srgbClr val="0070C0"/>
              </a:solidFill>
            </a:rPr>
            <a:t>Açucares</a:t>
          </a:r>
          <a:endParaRPr lang="en-US" sz="2000" b="1" dirty="0" smtClean="0">
            <a:solidFill>
              <a:srgbClr val="0070C0"/>
            </a:solidFill>
          </a:endParaRPr>
        </a:p>
        <a:p>
          <a:r>
            <a:rPr lang="en-US" sz="2000" b="1" dirty="0" err="1" smtClean="0">
              <a:solidFill>
                <a:srgbClr val="0070C0"/>
              </a:solidFill>
            </a:rPr>
            <a:t>Polyaminas</a:t>
          </a:r>
          <a:endParaRPr lang="en-US" sz="2000" b="1" dirty="0" smtClean="0">
            <a:solidFill>
              <a:srgbClr val="0070C0"/>
            </a:solidFill>
          </a:endParaRPr>
        </a:p>
        <a:p>
          <a:r>
            <a:rPr lang="en-US" sz="2000" b="1" dirty="0" err="1" smtClean="0">
              <a:solidFill>
                <a:srgbClr val="0070C0"/>
              </a:solidFill>
            </a:rPr>
            <a:t>Proteinas</a:t>
          </a:r>
          <a:endParaRPr lang="en-US" sz="2000" b="1" dirty="0">
            <a:solidFill>
              <a:srgbClr val="0070C0"/>
            </a:solidFill>
          </a:endParaRPr>
        </a:p>
      </dgm:t>
    </dgm:pt>
    <dgm:pt modelId="{AFD14843-D931-4816-85B8-D09C68CFEA13}" type="parTrans" cxnId="{E230ADA6-B866-457F-B67A-7F620B0E306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C842EB4-7F8E-4004-8061-79F98ADCC321}" type="sibTrans" cxnId="{E230ADA6-B866-457F-B67A-7F620B0E306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2674194-CD67-4BC3-B825-7551C9DAD49E}">
      <dgm:prSet phldrT="[Text]" custT="1"/>
      <dgm:spPr>
        <a:noFill/>
        <a:ln w="38100">
          <a:solidFill>
            <a:schemeClr val="tx1"/>
          </a:solidFill>
        </a:ln>
      </dgm:spPr>
      <dgm:t>
        <a:bodyPr/>
        <a:lstStyle/>
        <a:p>
          <a:r>
            <a:rPr lang="en-US" sz="2000" b="1" dirty="0" err="1" smtClean="0">
              <a:solidFill>
                <a:srgbClr val="FF0000"/>
              </a:solidFill>
            </a:rPr>
            <a:t>Regulação</a:t>
          </a:r>
          <a:r>
            <a:rPr lang="en-US" sz="2000" b="1" dirty="0" smtClean="0">
              <a:solidFill>
                <a:srgbClr val="FF0000"/>
              </a:solidFill>
            </a:rPr>
            <a:t> de </a:t>
          </a:r>
          <a:r>
            <a:rPr lang="en-US" sz="2000" b="1" dirty="0" err="1" smtClean="0">
              <a:solidFill>
                <a:srgbClr val="FF0000"/>
              </a:solidFill>
            </a:rPr>
            <a:t>íons</a:t>
          </a:r>
          <a:endParaRPr lang="en-US" sz="2000" b="1" dirty="0" smtClean="0">
            <a:solidFill>
              <a:srgbClr val="FF0000"/>
            </a:solidFill>
          </a:endParaRPr>
        </a:p>
        <a:p>
          <a:r>
            <a:rPr lang="en-US" sz="2000" b="1" dirty="0" err="1" smtClean="0">
              <a:solidFill>
                <a:srgbClr val="0070C0"/>
              </a:solidFill>
            </a:rPr>
            <a:t>Síntese</a:t>
          </a:r>
          <a:r>
            <a:rPr lang="en-US" sz="2000" b="1" dirty="0" smtClean="0">
              <a:solidFill>
                <a:srgbClr val="0070C0"/>
              </a:solidFill>
            </a:rPr>
            <a:t> de </a:t>
          </a:r>
          <a:r>
            <a:rPr lang="en-US" sz="2000" b="1" dirty="0" err="1" smtClean="0">
              <a:solidFill>
                <a:srgbClr val="0070C0"/>
              </a:solidFill>
            </a:rPr>
            <a:t>solutos</a:t>
          </a:r>
          <a:r>
            <a:rPr lang="en-US" sz="2000" b="1" dirty="0" smtClean="0">
              <a:solidFill>
                <a:srgbClr val="0070C0"/>
              </a:solidFill>
            </a:rPr>
            <a:t> </a:t>
          </a:r>
          <a:r>
            <a:rPr lang="en-US" sz="2000" b="1" dirty="0" err="1" smtClean="0">
              <a:solidFill>
                <a:srgbClr val="0070C0"/>
              </a:solidFill>
            </a:rPr>
            <a:t>compatíveis</a:t>
          </a:r>
          <a:endParaRPr lang="en-US" sz="2000" b="1" dirty="0" smtClean="0">
            <a:solidFill>
              <a:srgbClr val="0070C0"/>
            </a:solidFill>
          </a:endParaRPr>
        </a:p>
        <a:p>
          <a:r>
            <a:rPr lang="en-US" sz="2000" b="1" dirty="0" err="1" smtClean="0">
              <a:solidFill>
                <a:schemeClr val="tx1"/>
              </a:solidFill>
            </a:rPr>
            <a:t>Proteção</a:t>
          </a:r>
          <a:r>
            <a:rPr lang="en-US" sz="2000" b="1" dirty="0" smtClean="0">
              <a:solidFill>
                <a:schemeClr val="tx1"/>
              </a:solidFill>
            </a:rPr>
            <a:t> anti-</a:t>
          </a:r>
          <a:r>
            <a:rPr lang="en-US" sz="2000" b="1" dirty="0" err="1" smtClean="0">
              <a:solidFill>
                <a:schemeClr val="tx1"/>
              </a:solidFill>
            </a:rPr>
            <a:t>oxidante</a:t>
          </a:r>
          <a:endParaRPr lang="en-US" sz="2000" b="1" dirty="0" smtClean="0">
            <a:solidFill>
              <a:schemeClr val="tx1"/>
            </a:solidFill>
          </a:endParaRPr>
        </a:p>
        <a:p>
          <a:r>
            <a:rPr lang="en-US" sz="2000" b="1" dirty="0" err="1" smtClean="0">
              <a:solidFill>
                <a:schemeClr val="accent6">
                  <a:lumMod val="75000"/>
                </a:schemeClr>
              </a:solidFill>
            </a:rPr>
            <a:t>Regulação</a:t>
          </a:r>
          <a:r>
            <a:rPr lang="en-US" sz="2000" b="1" dirty="0" smtClean="0">
              <a:solidFill>
                <a:schemeClr val="accent6">
                  <a:lumMod val="75000"/>
                </a:schemeClr>
              </a:solidFill>
            </a:rPr>
            <a:t> hormonal</a:t>
          </a:r>
          <a:endParaRPr lang="en-US" sz="2000" b="1" dirty="0">
            <a:solidFill>
              <a:schemeClr val="accent6">
                <a:lumMod val="75000"/>
              </a:schemeClr>
            </a:solidFill>
          </a:endParaRPr>
        </a:p>
      </dgm:t>
    </dgm:pt>
    <dgm:pt modelId="{7053B7B7-537F-4BB4-B591-204F800CCD32}" type="parTrans" cxnId="{4B8ED183-8409-4753-8077-01A59DE599E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B5BCCBD-F79C-44DB-8F48-5152FD452433}" type="sibTrans" cxnId="{4B8ED183-8409-4753-8077-01A59DE599E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88EA86E-FC27-4E6D-9228-888A5E0C94A6}">
      <dgm:prSet phldrT="[Text]" custT="1"/>
      <dgm:spPr>
        <a:noFill/>
        <a:ln w="38100">
          <a:solidFill>
            <a:schemeClr val="tx1"/>
          </a:solidFill>
        </a:ln>
      </dgm:spPr>
      <dgm:t>
        <a:bodyPr/>
        <a:lstStyle/>
        <a:p>
          <a:r>
            <a:rPr lang="en-US" sz="2000" b="1" dirty="0" err="1" smtClean="0">
              <a:solidFill>
                <a:srgbClr val="FF0000"/>
              </a:solidFill>
            </a:rPr>
            <a:t>Acúmulo</a:t>
          </a:r>
          <a:endParaRPr lang="en-US" sz="2000" b="1" dirty="0" smtClean="0">
            <a:solidFill>
              <a:srgbClr val="FF0000"/>
            </a:solidFill>
          </a:endParaRPr>
        </a:p>
        <a:p>
          <a:r>
            <a:rPr lang="en-US" sz="2000" b="1" dirty="0" err="1" smtClean="0">
              <a:solidFill>
                <a:srgbClr val="FF0000"/>
              </a:solidFill>
            </a:rPr>
            <a:t>Exclusão</a:t>
          </a:r>
          <a:endParaRPr lang="en-US" sz="2000" b="1" dirty="0" smtClean="0">
            <a:solidFill>
              <a:srgbClr val="FF0000"/>
            </a:solidFill>
          </a:endParaRPr>
        </a:p>
        <a:p>
          <a:r>
            <a:rPr lang="en-US" sz="2000" b="1" dirty="0" err="1" smtClean="0">
              <a:solidFill>
                <a:srgbClr val="FF0000"/>
              </a:solidFill>
            </a:rPr>
            <a:t>Compartimentalização</a:t>
          </a:r>
          <a:endParaRPr lang="en-US" sz="2000" b="1" dirty="0" smtClean="0">
            <a:solidFill>
              <a:srgbClr val="FF0000"/>
            </a:solidFill>
          </a:endParaRPr>
        </a:p>
        <a:p>
          <a:r>
            <a:rPr lang="en-US" sz="2000" b="1" dirty="0" smtClean="0">
              <a:solidFill>
                <a:srgbClr val="FF0000"/>
              </a:solidFill>
            </a:rPr>
            <a:t>Re-</a:t>
          </a:r>
          <a:r>
            <a:rPr lang="en-US" sz="2000" b="1" dirty="0" err="1" smtClean="0">
              <a:solidFill>
                <a:srgbClr val="FF0000"/>
              </a:solidFill>
            </a:rPr>
            <a:t>localização</a:t>
          </a:r>
          <a:endParaRPr lang="en-US" sz="2000" b="1" dirty="0" smtClean="0">
            <a:solidFill>
              <a:srgbClr val="FF0000"/>
            </a:solidFill>
          </a:endParaRPr>
        </a:p>
      </dgm:t>
    </dgm:pt>
    <dgm:pt modelId="{A3FCB9E2-D803-449B-BF42-7AACDD595257}" type="parTrans" cxnId="{9B3E44A9-0A00-4122-9982-7B8EDCA85D8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5C04E1A-FA89-4DCA-833D-972C53816FF3}" type="sibTrans" cxnId="{9B3E44A9-0A00-4122-9982-7B8EDCA85D8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785877B-B360-4166-95B9-56A0472470A7}">
      <dgm:prSet phldrT="[Text]" custT="1"/>
      <dgm:spPr>
        <a:noFill/>
        <a:ln w="38100">
          <a:solidFill>
            <a:schemeClr val="tx1"/>
          </a:solidFill>
        </a:ln>
      </dgm:spPr>
      <dgm:t>
        <a:bodyPr/>
        <a:lstStyle/>
        <a:p>
          <a:r>
            <a:rPr lang="en-US" sz="1600" b="1" dirty="0" smtClean="0">
              <a:solidFill>
                <a:schemeClr val="accent6">
                  <a:lumMod val="75000"/>
                </a:schemeClr>
              </a:solidFill>
            </a:rPr>
            <a:t>ABA</a:t>
          </a:r>
        </a:p>
        <a:p>
          <a:r>
            <a:rPr lang="en-US" sz="1600" b="1" dirty="0" err="1" smtClean="0">
              <a:solidFill>
                <a:schemeClr val="accent6">
                  <a:lumMod val="75000"/>
                </a:schemeClr>
              </a:solidFill>
            </a:rPr>
            <a:t>Etileno</a:t>
          </a:r>
          <a:endParaRPr lang="en-US" sz="1600" b="1" dirty="0" smtClean="0">
            <a:solidFill>
              <a:schemeClr val="accent6">
                <a:lumMod val="75000"/>
              </a:schemeClr>
            </a:solidFill>
          </a:endParaRPr>
        </a:p>
        <a:p>
          <a:r>
            <a:rPr lang="en-US" sz="1600" b="1" dirty="0" err="1" smtClean="0">
              <a:solidFill>
                <a:schemeClr val="accent6">
                  <a:lumMod val="75000"/>
                </a:schemeClr>
              </a:solidFill>
            </a:rPr>
            <a:t>Jasmonatos</a:t>
          </a:r>
          <a:endParaRPr lang="en-US" sz="1600" b="1" dirty="0" smtClean="0">
            <a:solidFill>
              <a:schemeClr val="accent6">
                <a:lumMod val="75000"/>
              </a:schemeClr>
            </a:solidFill>
          </a:endParaRPr>
        </a:p>
        <a:p>
          <a:r>
            <a:rPr lang="en-US" sz="1600" b="1" dirty="0" err="1" smtClean="0">
              <a:solidFill>
                <a:schemeClr val="accent6">
                  <a:lumMod val="75000"/>
                </a:schemeClr>
              </a:solidFill>
            </a:rPr>
            <a:t>Citocinina</a:t>
          </a:r>
          <a:endParaRPr lang="en-US" sz="1600" b="1" dirty="0" smtClean="0">
            <a:solidFill>
              <a:schemeClr val="accent6">
                <a:lumMod val="75000"/>
              </a:schemeClr>
            </a:solidFill>
          </a:endParaRPr>
        </a:p>
        <a:p>
          <a:r>
            <a:rPr lang="en-US" sz="1600" b="1" dirty="0" err="1" smtClean="0">
              <a:solidFill>
                <a:schemeClr val="accent6">
                  <a:lumMod val="75000"/>
                </a:schemeClr>
              </a:solidFill>
            </a:rPr>
            <a:t>Salicitatos</a:t>
          </a:r>
          <a:endParaRPr lang="en-US" sz="1600" b="1" dirty="0">
            <a:solidFill>
              <a:schemeClr val="accent6">
                <a:lumMod val="75000"/>
              </a:schemeClr>
            </a:solidFill>
          </a:endParaRPr>
        </a:p>
      </dgm:t>
    </dgm:pt>
    <dgm:pt modelId="{50EB424A-A5B5-4097-BB4E-83FC44892321}" type="parTrans" cxnId="{1055F72F-EAF6-4271-97CB-8E8182FEBB5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E9B743B-BAE9-45F3-800D-F1D62D1CBFCD}" type="sibTrans" cxnId="{1055F72F-EAF6-4271-97CB-8E8182FEBB5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F6F0909-6878-4EF8-A45B-1F825E8F5668}">
      <dgm:prSet phldrT="[Text]" custT="1"/>
      <dgm:spPr>
        <a:noFill/>
        <a:ln w="38100">
          <a:solidFill>
            <a:schemeClr val="tx1"/>
          </a:solidFill>
        </a:ln>
      </dgm:spPr>
      <dgm:t>
        <a:bodyPr/>
        <a:lstStyle/>
        <a:p>
          <a:r>
            <a:rPr lang="en-US" sz="1600" b="1" dirty="0" err="1" smtClean="0">
              <a:solidFill>
                <a:schemeClr val="tx1"/>
              </a:solidFill>
            </a:rPr>
            <a:t>Enzimas</a:t>
          </a:r>
          <a:r>
            <a:rPr lang="en-US" sz="1600" b="1" dirty="0" smtClean="0">
              <a:solidFill>
                <a:schemeClr val="tx1"/>
              </a:solidFill>
            </a:rPr>
            <a:t> </a:t>
          </a:r>
          <a:r>
            <a:rPr lang="en-US" sz="1600" b="1" dirty="0" smtClean="0">
              <a:solidFill>
                <a:schemeClr val="tx1"/>
              </a:solidFill>
            </a:rPr>
            <a:t>anti-</a:t>
          </a:r>
          <a:r>
            <a:rPr lang="en-US" sz="1600" b="1" dirty="0" err="1" smtClean="0">
              <a:solidFill>
                <a:schemeClr val="tx1"/>
              </a:solidFill>
            </a:rPr>
            <a:t>oxidantes</a:t>
          </a:r>
          <a:endParaRPr lang="en-US" sz="1600" b="1" dirty="0" smtClean="0">
            <a:solidFill>
              <a:schemeClr val="tx1"/>
            </a:solidFill>
          </a:endParaRPr>
        </a:p>
        <a:p>
          <a:r>
            <a:rPr lang="en-US" sz="1600" b="1" dirty="0" err="1" smtClean="0">
              <a:solidFill>
                <a:schemeClr val="tx1"/>
              </a:solidFill>
            </a:rPr>
            <a:t>Glutationa</a:t>
          </a:r>
          <a:r>
            <a:rPr lang="en-US" sz="1600" b="1" dirty="0" smtClean="0">
              <a:solidFill>
                <a:schemeClr val="tx1"/>
              </a:solidFill>
            </a:rPr>
            <a:t> peroxidase, </a:t>
          </a:r>
          <a:r>
            <a:rPr lang="en-US" sz="1600" b="1" dirty="0" err="1" smtClean="0">
              <a:solidFill>
                <a:schemeClr val="tx1"/>
              </a:solidFill>
            </a:rPr>
            <a:t>glutationa</a:t>
          </a:r>
          <a:r>
            <a:rPr lang="en-US" sz="1600" b="1" dirty="0" smtClean="0">
              <a:solidFill>
                <a:schemeClr val="tx1"/>
              </a:solidFill>
            </a:rPr>
            <a:t> reductase, peroxidase </a:t>
          </a:r>
          <a:r>
            <a:rPr lang="en-US" sz="1600" b="1" dirty="0" err="1" smtClean="0">
              <a:solidFill>
                <a:schemeClr val="tx1"/>
              </a:solidFill>
            </a:rPr>
            <a:t>aascorbato,catalase</a:t>
          </a:r>
          <a:endParaRPr lang="en-US" sz="1600" b="1" dirty="0" smtClean="0">
            <a:solidFill>
              <a:schemeClr val="tx1"/>
            </a:solidFill>
          </a:endParaRPr>
        </a:p>
        <a:p>
          <a:r>
            <a:rPr lang="en-US" sz="1600" b="1" dirty="0" err="1" smtClean="0">
              <a:solidFill>
                <a:schemeClr val="tx1"/>
              </a:solidFill>
            </a:rPr>
            <a:t>Proteinas</a:t>
          </a:r>
          <a:r>
            <a:rPr lang="en-US" sz="1600" b="1" dirty="0" smtClean="0">
              <a:solidFill>
                <a:schemeClr val="tx1"/>
              </a:solidFill>
            </a:rPr>
            <a:t> </a:t>
          </a:r>
          <a:r>
            <a:rPr lang="en-US" sz="1600" b="1" dirty="0" err="1" smtClean="0">
              <a:solidFill>
                <a:schemeClr val="tx1"/>
              </a:solidFill>
            </a:rPr>
            <a:t>envolvidas</a:t>
          </a:r>
          <a:r>
            <a:rPr lang="en-US" sz="1600" b="1" dirty="0" smtClean="0">
              <a:solidFill>
                <a:schemeClr val="tx1"/>
              </a:solidFill>
            </a:rPr>
            <a:t> </a:t>
          </a:r>
          <a:r>
            <a:rPr lang="en-US" sz="1600" b="1" dirty="0" err="1" smtClean="0">
              <a:solidFill>
                <a:schemeClr val="tx1"/>
              </a:solidFill>
            </a:rPr>
            <a:t>na</a:t>
          </a:r>
          <a:r>
            <a:rPr lang="en-US" sz="1600" b="1" dirty="0" smtClean="0">
              <a:solidFill>
                <a:schemeClr val="tx1"/>
              </a:solidFill>
            </a:rPr>
            <a:t> </a:t>
          </a:r>
          <a:r>
            <a:rPr lang="en-US" sz="1600" b="1" dirty="0" err="1" smtClean="0">
              <a:solidFill>
                <a:schemeClr val="tx1"/>
              </a:solidFill>
            </a:rPr>
            <a:t>expressão</a:t>
          </a:r>
          <a:r>
            <a:rPr lang="en-US" sz="1600" b="1" dirty="0" smtClean="0">
              <a:solidFill>
                <a:schemeClr val="tx1"/>
              </a:solidFill>
            </a:rPr>
            <a:t> de genes</a:t>
          </a:r>
          <a:endParaRPr lang="en-US" sz="1600" b="1" dirty="0">
            <a:solidFill>
              <a:schemeClr val="tx1"/>
            </a:solidFill>
          </a:endParaRPr>
        </a:p>
      </dgm:t>
    </dgm:pt>
    <dgm:pt modelId="{466C4745-7741-44CC-A124-4DB6B6CB3219}" type="parTrans" cxnId="{5DE35399-A9D2-4075-90C7-E25F5D0BB9B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E96066E-B7B2-4F12-9FB9-DFFD2EA43E6C}" type="sibTrans" cxnId="{5DE35399-A9D2-4075-90C7-E25F5D0BB9B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6499AC2-D325-4723-A536-E15820E13C1A}">
      <dgm:prSet phldrT="[Text]" custT="1"/>
      <dgm:spPr>
        <a:noFill/>
        <a:ln w="38100">
          <a:solidFill>
            <a:schemeClr val="tx1"/>
          </a:solidFill>
        </a:ln>
      </dgm:spPr>
      <dgm:t>
        <a:bodyPr/>
        <a:lstStyle/>
        <a:p>
          <a:r>
            <a:rPr lang="en-US" sz="1600" b="1" dirty="0" smtClean="0">
              <a:solidFill>
                <a:schemeClr val="tx1"/>
              </a:solidFill>
            </a:rPr>
            <a:t>Anti-</a:t>
          </a:r>
          <a:r>
            <a:rPr lang="en-US" sz="1600" b="1" dirty="0" err="1" smtClean="0">
              <a:solidFill>
                <a:schemeClr val="tx1"/>
              </a:solidFill>
            </a:rPr>
            <a:t>oxidantes</a:t>
          </a:r>
          <a:endParaRPr lang="en-US" sz="1600" b="1" dirty="0" smtClean="0">
            <a:solidFill>
              <a:schemeClr val="tx1"/>
            </a:solidFill>
          </a:endParaRPr>
        </a:p>
        <a:p>
          <a:r>
            <a:rPr lang="en-US" sz="1600" b="1" dirty="0" err="1" smtClean="0">
              <a:solidFill>
                <a:schemeClr val="tx1"/>
              </a:solidFill>
            </a:rPr>
            <a:t>Tocofenol</a:t>
          </a:r>
          <a:r>
            <a:rPr lang="en-US" sz="1600" b="1" dirty="0" smtClean="0">
              <a:solidFill>
                <a:schemeClr val="tx1"/>
              </a:solidFill>
            </a:rPr>
            <a:t>, </a:t>
          </a:r>
        </a:p>
        <a:p>
          <a:r>
            <a:rPr lang="en-US" sz="1600" b="1" dirty="0" err="1" smtClean="0">
              <a:solidFill>
                <a:schemeClr val="tx1"/>
              </a:solidFill>
            </a:rPr>
            <a:t>Antocianinas</a:t>
          </a:r>
          <a:endParaRPr lang="en-US" sz="1600" b="1" dirty="0">
            <a:solidFill>
              <a:schemeClr val="tx1"/>
            </a:solidFill>
          </a:endParaRPr>
        </a:p>
      </dgm:t>
    </dgm:pt>
    <dgm:pt modelId="{A3E53AAB-133D-4EC9-BF43-A08B2447D7D7}" type="parTrans" cxnId="{7351FA7D-3ECE-49DC-8935-908106B8A739}">
      <dgm:prSet/>
      <dgm:spPr/>
      <dgm:t>
        <a:bodyPr/>
        <a:lstStyle/>
        <a:p>
          <a:endParaRPr lang="en-US"/>
        </a:p>
      </dgm:t>
    </dgm:pt>
    <dgm:pt modelId="{AC488363-6D44-44DB-86F6-10FF14CBC033}" type="sibTrans" cxnId="{7351FA7D-3ECE-49DC-8935-908106B8A739}">
      <dgm:prSet/>
      <dgm:spPr/>
      <dgm:t>
        <a:bodyPr/>
        <a:lstStyle/>
        <a:p>
          <a:endParaRPr lang="en-US"/>
        </a:p>
      </dgm:t>
    </dgm:pt>
    <dgm:pt modelId="{F3485B96-B916-4C6C-8D4C-267B4531549C}" type="pres">
      <dgm:prSet presAssocID="{BA46F7CE-F680-4959-A661-73C76407A76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C8B602-8D85-45B3-B177-F66D368A2DEE}" type="pres">
      <dgm:prSet presAssocID="{494DFB7D-6FA6-4150-8C77-1C3F7CF0AE34}" presName="node" presStyleLbl="node1" presStyleIdx="0" presStyleCnt="6" custLinFactNeighborX="4004" custLinFactNeighborY="-350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45754F-0CA2-469C-AC61-7C3BE2489EE6}" type="pres">
      <dgm:prSet presAssocID="{CC842EB4-7F8E-4004-8061-79F98ADCC321}" presName="sibTrans" presStyleCnt="0"/>
      <dgm:spPr/>
    </dgm:pt>
    <dgm:pt modelId="{2717AE93-FA6F-4E07-A724-0BBADDA56E50}" type="pres">
      <dgm:prSet presAssocID="{02674194-CD67-4BC3-B825-7551C9DAD49E}" presName="node" presStyleLbl="node1" presStyleIdx="1" presStyleCnt="6" custScaleX="158974" custScaleY="177257" custLinFactNeighborY="-21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D418B9-6A2F-4DDF-B080-3B8F2CD017AF}" type="pres">
      <dgm:prSet presAssocID="{AB5BCCBD-F79C-44DB-8F48-5152FD452433}" presName="sibTrans" presStyleCnt="0"/>
      <dgm:spPr/>
    </dgm:pt>
    <dgm:pt modelId="{1F8E3053-7045-4E85-AB2B-1CAB6EDF5E0B}" type="pres">
      <dgm:prSet presAssocID="{488EA86E-FC27-4E6D-9228-888A5E0C94A6}" presName="node" presStyleLbl="node1" presStyleIdx="2" presStyleCnt="6" custScaleX="120395" custLinFactNeighborX="23624" custLinFactNeighborY="-386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0DD987-F204-4652-9EBC-26987F3B93EA}" type="pres">
      <dgm:prSet presAssocID="{C5C04E1A-FA89-4DCA-833D-972C53816FF3}" presName="sibTrans" presStyleCnt="0"/>
      <dgm:spPr/>
    </dgm:pt>
    <dgm:pt modelId="{3597D2B2-7E50-4FFA-AF9E-2851501A0D0D}" type="pres">
      <dgm:prSet presAssocID="{0785877B-B360-4166-95B9-56A0472470A7}" presName="node" presStyleLbl="node1" presStyleIdx="3" presStyleCnt="6" custLinFactNeighborX="-36143" custLinFactNeighborY="-126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971CA7-2F22-4BA0-B771-75BA4C32642B}" type="pres">
      <dgm:prSet presAssocID="{EE9B743B-BAE9-45F3-800D-F1D62D1CBFCD}" presName="sibTrans" presStyleCnt="0"/>
      <dgm:spPr/>
    </dgm:pt>
    <dgm:pt modelId="{797832B4-2BA5-4D88-8138-8DA69EE0D86D}" type="pres">
      <dgm:prSet presAssocID="{7F6F0909-6878-4EF8-A45B-1F825E8F5668}" presName="node" presStyleLbl="node1" presStyleIdx="4" presStyleCnt="6" custScaleY="142065" custLinFactX="47047" custLinFactNeighborX="100000" custLinFactNeighborY="293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06398B-A911-407E-9D9E-08641191FF3F}" type="pres">
      <dgm:prSet presAssocID="{2E96066E-B7B2-4F12-9FB9-DFFD2EA43E6C}" presName="sibTrans" presStyleCnt="0"/>
      <dgm:spPr/>
    </dgm:pt>
    <dgm:pt modelId="{C684D579-47EA-463A-93A3-37A34CDC4015}" type="pres">
      <dgm:prSet presAssocID="{46499AC2-D325-4723-A536-E15820E13C1A}" presName="node" presStyleLbl="node1" presStyleIdx="5" presStyleCnt="6" custScaleY="66856" custLinFactY="-2851" custLinFactNeighborX="35716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D8E64C-BE09-4E1F-A943-BAF05601BBE2}" type="presOf" srcId="{494DFB7D-6FA6-4150-8C77-1C3F7CF0AE34}" destId="{21C8B602-8D85-45B3-B177-F66D368A2DEE}" srcOrd="0" destOrd="0" presId="urn:microsoft.com/office/officeart/2005/8/layout/default"/>
    <dgm:cxn modelId="{E230ADA6-B866-457F-B67A-7F620B0E3060}" srcId="{BA46F7CE-F680-4959-A661-73C76407A761}" destId="{494DFB7D-6FA6-4150-8C77-1C3F7CF0AE34}" srcOrd="0" destOrd="0" parTransId="{AFD14843-D931-4816-85B8-D09C68CFEA13}" sibTransId="{CC842EB4-7F8E-4004-8061-79F98ADCC321}"/>
    <dgm:cxn modelId="{22E0B082-169D-4E43-958B-0F3D6C5E57EE}" type="presOf" srcId="{488EA86E-FC27-4E6D-9228-888A5E0C94A6}" destId="{1F8E3053-7045-4E85-AB2B-1CAB6EDF5E0B}" srcOrd="0" destOrd="0" presId="urn:microsoft.com/office/officeart/2005/8/layout/default"/>
    <dgm:cxn modelId="{7351FA7D-3ECE-49DC-8935-908106B8A739}" srcId="{BA46F7CE-F680-4959-A661-73C76407A761}" destId="{46499AC2-D325-4723-A536-E15820E13C1A}" srcOrd="5" destOrd="0" parTransId="{A3E53AAB-133D-4EC9-BF43-A08B2447D7D7}" sibTransId="{AC488363-6D44-44DB-86F6-10FF14CBC033}"/>
    <dgm:cxn modelId="{5DE35399-A9D2-4075-90C7-E25F5D0BB9BB}" srcId="{BA46F7CE-F680-4959-A661-73C76407A761}" destId="{7F6F0909-6878-4EF8-A45B-1F825E8F5668}" srcOrd="4" destOrd="0" parTransId="{466C4745-7741-44CC-A124-4DB6B6CB3219}" sibTransId="{2E96066E-B7B2-4F12-9FB9-DFFD2EA43E6C}"/>
    <dgm:cxn modelId="{1055F72F-EAF6-4271-97CB-8E8182FEBB51}" srcId="{BA46F7CE-F680-4959-A661-73C76407A761}" destId="{0785877B-B360-4166-95B9-56A0472470A7}" srcOrd="3" destOrd="0" parTransId="{50EB424A-A5B5-4097-BB4E-83FC44892321}" sibTransId="{EE9B743B-BAE9-45F3-800D-F1D62D1CBFCD}"/>
    <dgm:cxn modelId="{4B8ED183-8409-4753-8077-01A59DE599EE}" srcId="{BA46F7CE-F680-4959-A661-73C76407A761}" destId="{02674194-CD67-4BC3-B825-7551C9DAD49E}" srcOrd="1" destOrd="0" parTransId="{7053B7B7-537F-4BB4-B591-204F800CCD32}" sibTransId="{AB5BCCBD-F79C-44DB-8F48-5152FD452433}"/>
    <dgm:cxn modelId="{9B3E44A9-0A00-4122-9982-7B8EDCA85D8A}" srcId="{BA46F7CE-F680-4959-A661-73C76407A761}" destId="{488EA86E-FC27-4E6D-9228-888A5E0C94A6}" srcOrd="2" destOrd="0" parTransId="{A3FCB9E2-D803-449B-BF42-7AACDD595257}" sibTransId="{C5C04E1A-FA89-4DCA-833D-972C53816FF3}"/>
    <dgm:cxn modelId="{91D0EA60-83DA-44DB-AD6A-5AB7A0F83205}" type="presOf" srcId="{02674194-CD67-4BC3-B825-7551C9DAD49E}" destId="{2717AE93-FA6F-4E07-A724-0BBADDA56E50}" srcOrd="0" destOrd="0" presId="urn:microsoft.com/office/officeart/2005/8/layout/default"/>
    <dgm:cxn modelId="{147A2173-CBDD-4445-9354-CEDDC48D5850}" type="presOf" srcId="{7F6F0909-6878-4EF8-A45B-1F825E8F5668}" destId="{797832B4-2BA5-4D88-8138-8DA69EE0D86D}" srcOrd="0" destOrd="0" presId="urn:microsoft.com/office/officeart/2005/8/layout/default"/>
    <dgm:cxn modelId="{211CDEF3-5A13-4F87-9D74-6F31F73DC39D}" type="presOf" srcId="{BA46F7CE-F680-4959-A661-73C76407A761}" destId="{F3485B96-B916-4C6C-8D4C-267B4531549C}" srcOrd="0" destOrd="0" presId="urn:microsoft.com/office/officeart/2005/8/layout/default"/>
    <dgm:cxn modelId="{BF363321-7A3B-4BC5-9127-A99F04EA7671}" type="presOf" srcId="{46499AC2-D325-4723-A536-E15820E13C1A}" destId="{C684D579-47EA-463A-93A3-37A34CDC4015}" srcOrd="0" destOrd="0" presId="urn:microsoft.com/office/officeart/2005/8/layout/default"/>
    <dgm:cxn modelId="{4F3E427F-6D05-4AE7-8A62-993FA4F55AC2}" type="presOf" srcId="{0785877B-B360-4166-95B9-56A0472470A7}" destId="{3597D2B2-7E50-4FFA-AF9E-2851501A0D0D}" srcOrd="0" destOrd="0" presId="urn:microsoft.com/office/officeart/2005/8/layout/default"/>
    <dgm:cxn modelId="{4DB817AD-7B8C-4C22-9588-434B4761688B}" type="presParOf" srcId="{F3485B96-B916-4C6C-8D4C-267B4531549C}" destId="{21C8B602-8D85-45B3-B177-F66D368A2DEE}" srcOrd="0" destOrd="0" presId="urn:microsoft.com/office/officeart/2005/8/layout/default"/>
    <dgm:cxn modelId="{266BFC26-B683-41BA-80BB-82605CE46D41}" type="presParOf" srcId="{F3485B96-B916-4C6C-8D4C-267B4531549C}" destId="{1945754F-0CA2-469C-AC61-7C3BE2489EE6}" srcOrd="1" destOrd="0" presId="urn:microsoft.com/office/officeart/2005/8/layout/default"/>
    <dgm:cxn modelId="{7EBF39E2-3B5F-4FD8-9AB7-8BF646B8D792}" type="presParOf" srcId="{F3485B96-B916-4C6C-8D4C-267B4531549C}" destId="{2717AE93-FA6F-4E07-A724-0BBADDA56E50}" srcOrd="2" destOrd="0" presId="urn:microsoft.com/office/officeart/2005/8/layout/default"/>
    <dgm:cxn modelId="{9519A35C-0FBB-421C-9E36-C48EBB200B26}" type="presParOf" srcId="{F3485B96-B916-4C6C-8D4C-267B4531549C}" destId="{FAD418B9-6A2F-4DDF-B080-3B8F2CD017AF}" srcOrd="3" destOrd="0" presId="urn:microsoft.com/office/officeart/2005/8/layout/default"/>
    <dgm:cxn modelId="{BA7828D3-4B50-44AA-91D5-197DBE018B12}" type="presParOf" srcId="{F3485B96-B916-4C6C-8D4C-267B4531549C}" destId="{1F8E3053-7045-4E85-AB2B-1CAB6EDF5E0B}" srcOrd="4" destOrd="0" presId="urn:microsoft.com/office/officeart/2005/8/layout/default"/>
    <dgm:cxn modelId="{D5631FDD-8C67-40D2-896C-3A676B88FD1B}" type="presParOf" srcId="{F3485B96-B916-4C6C-8D4C-267B4531549C}" destId="{7E0DD987-F204-4652-9EBC-26987F3B93EA}" srcOrd="5" destOrd="0" presId="urn:microsoft.com/office/officeart/2005/8/layout/default"/>
    <dgm:cxn modelId="{D3232A9E-6344-4E2B-BAAB-F3B9BE55C6AF}" type="presParOf" srcId="{F3485B96-B916-4C6C-8D4C-267B4531549C}" destId="{3597D2B2-7E50-4FFA-AF9E-2851501A0D0D}" srcOrd="6" destOrd="0" presId="urn:microsoft.com/office/officeart/2005/8/layout/default"/>
    <dgm:cxn modelId="{FE2FD4DD-38D6-43F5-A11B-3C6E657B21D7}" type="presParOf" srcId="{F3485B96-B916-4C6C-8D4C-267B4531549C}" destId="{F2971CA7-2F22-4BA0-B771-75BA4C32642B}" srcOrd="7" destOrd="0" presId="urn:microsoft.com/office/officeart/2005/8/layout/default"/>
    <dgm:cxn modelId="{6F5944B2-3EFA-4283-A994-F47238E534BF}" type="presParOf" srcId="{F3485B96-B916-4C6C-8D4C-267B4531549C}" destId="{797832B4-2BA5-4D88-8138-8DA69EE0D86D}" srcOrd="8" destOrd="0" presId="urn:microsoft.com/office/officeart/2005/8/layout/default"/>
    <dgm:cxn modelId="{59D6A086-92EF-4F8A-85DF-F1C1E126246F}" type="presParOf" srcId="{F3485B96-B916-4C6C-8D4C-267B4531549C}" destId="{7B06398B-A911-407E-9D9E-08641191FF3F}" srcOrd="9" destOrd="0" presId="urn:microsoft.com/office/officeart/2005/8/layout/default"/>
    <dgm:cxn modelId="{868C9462-8F44-4CE3-AB7F-B2AA6FA94B3D}" type="presParOf" srcId="{F3485B96-B916-4C6C-8D4C-267B4531549C}" destId="{C684D579-47EA-463A-93A3-37A34CDC401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8B602-8D85-45B3-B177-F66D368A2DEE}">
      <dsp:nvSpPr>
        <dsp:cNvPr id="0" name=""/>
        <dsp:cNvSpPr/>
      </dsp:nvSpPr>
      <dsp:spPr>
        <a:xfrm>
          <a:off x="113555" y="259441"/>
          <a:ext cx="2628899" cy="1577339"/>
        </a:xfrm>
        <a:prstGeom prst="rect">
          <a:avLst/>
        </a:pr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0070C0"/>
              </a:solidFill>
            </a:rPr>
            <a:t>Prolina</a:t>
          </a:r>
          <a:endParaRPr lang="en-US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0070C0"/>
              </a:solidFill>
            </a:rPr>
            <a:t>Açucares</a:t>
          </a:r>
          <a:endParaRPr lang="en-US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0070C0"/>
              </a:solidFill>
            </a:rPr>
            <a:t>Polyaminas</a:t>
          </a:r>
          <a:endParaRPr lang="en-US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0070C0"/>
              </a:solidFill>
            </a:rPr>
            <a:t>Proteinas</a:t>
          </a:r>
          <a:endParaRPr lang="en-US" sz="2000" b="1" kern="1200" dirty="0">
            <a:solidFill>
              <a:srgbClr val="0070C0"/>
            </a:solidFill>
          </a:endParaRPr>
        </a:p>
      </dsp:txBody>
      <dsp:txXfrm>
        <a:off x="113555" y="259441"/>
        <a:ext cx="2628899" cy="1577339"/>
      </dsp:txXfrm>
    </dsp:sp>
    <dsp:sp modelId="{2717AE93-FA6F-4E07-A724-0BBADDA56E50}">
      <dsp:nvSpPr>
        <dsp:cNvPr id="0" name=""/>
        <dsp:cNvSpPr/>
      </dsp:nvSpPr>
      <dsp:spPr>
        <a:xfrm>
          <a:off x="2900084" y="168263"/>
          <a:ext cx="4179267" cy="2795945"/>
        </a:xfrm>
        <a:prstGeom prst="rect">
          <a:avLst/>
        </a:pr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FF0000"/>
              </a:solidFill>
            </a:rPr>
            <a:t>Regulação</a:t>
          </a:r>
          <a:r>
            <a:rPr lang="en-US" sz="2000" b="1" kern="1200" dirty="0" smtClean="0">
              <a:solidFill>
                <a:srgbClr val="FF0000"/>
              </a:solidFill>
            </a:rPr>
            <a:t> de </a:t>
          </a:r>
          <a:r>
            <a:rPr lang="en-US" sz="2000" b="1" kern="1200" dirty="0" err="1" smtClean="0">
              <a:solidFill>
                <a:srgbClr val="FF0000"/>
              </a:solidFill>
            </a:rPr>
            <a:t>íons</a:t>
          </a:r>
          <a:endParaRPr lang="en-US" sz="2000" b="1" kern="1200" dirty="0" smtClean="0">
            <a:solidFill>
              <a:srgbClr val="FF000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0070C0"/>
              </a:solidFill>
            </a:rPr>
            <a:t>Síntese</a:t>
          </a:r>
          <a:r>
            <a:rPr lang="en-US" sz="2000" b="1" kern="1200" dirty="0" smtClean="0">
              <a:solidFill>
                <a:srgbClr val="0070C0"/>
              </a:solidFill>
            </a:rPr>
            <a:t> de </a:t>
          </a:r>
          <a:r>
            <a:rPr lang="en-US" sz="2000" b="1" kern="1200" dirty="0" err="1" smtClean="0">
              <a:solidFill>
                <a:srgbClr val="0070C0"/>
              </a:solidFill>
            </a:rPr>
            <a:t>solutos</a:t>
          </a:r>
          <a:r>
            <a:rPr lang="en-US" sz="2000" b="1" kern="1200" dirty="0" smtClean="0">
              <a:solidFill>
                <a:srgbClr val="0070C0"/>
              </a:solidFill>
            </a:rPr>
            <a:t> </a:t>
          </a:r>
          <a:r>
            <a:rPr lang="en-US" sz="2000" b="1" kern="1200" dirty="0" err="1" smtClean="0">
              <a:solidFill>
                <a:srgbClr val="0070C0"/>
              </a:solidFill>
            </a:rPr>
            <a:t>compatíveis</a:t>
          </a:r>
          <a:endParaRPr lang="en-US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tx1"/>
              </a:solidFill>
            </a:rPr>
            <a:t>Proteção</a:t>
          </a:r>
          <a:r>
            <a:rPr lang="en-US" sz="2000" b="1" kern="1200" dirty="0" smtClean="0">
              <a:solidFill>
                <a:schemeClr val="tx1"/>
              </a:solidFill>
            </a:rPr>
            <a:t> anti-</a:t>
          </a:r>
          <a:r>
            <a:rPr lang="en-US" sz="2000" b="1" kern="1200" dirty="0" err="1" smtClean="0">
              <a:solidFill>
                <a:schemeClr val="tx1"/>
              </a:solidFill>
            </a:rPr>
            <a:t>oxidante</a:t>
          </a:r>
          <a:endParaRPr lang="en-US" sz="2000" b="1" kern="1200" dirty="0" smtClean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accent6">
                  <a:lumMod val="75000"/>
                </a:schemeClr>
              </a:solidFill>
            </a:rPr>
            <a:t>Regulação</a:t>
          </a:r>
          <a:r>
            <a:rPr lang="en-US" sz="2000" b="1" kern="1200" dirty="0" smtClean="0">
              <a:solidFill>
                <a:schemeClr val="accent6">
                  <a:lumMod val="75000"/>
                </a:schemeClr>
              </a:solidFill>
            </a:rPr>
            <a:t> hormonal</a:t>
          </a:r>
          <a:endParaRPr lang="en-US" sz="20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2900084" y="168263"/>
        <a:ext cx="4179267" cy="2795945"/>
      </dsp:txXfrm>
    </dsp:sp>
    <dsp:sp modelId="{1F8E3053-7045-4E85-AB2B-1CAB6EDF5E0B}">
      <dsp:nvSpPr>
        <dsp:cNvPr id="0" name=""/>
        <dsp:cNvSpPr/>
      </dsp:nvSpPr>
      <dsp:spPr>
        <a:xfrm>
          <a:off x="7350535" y="203193"/>
          <a:ext cx="3165064" cy="1577339"/>
        </a:xfrm>
        <a:prstGeom prst="rect">
          <a:avLst/>
        </a:pr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FF0000"/>
              </a:solidFill>
            </a:rPr>
            <a:t>Acúmulo</a:t>
          </a:r>
          <a:endParaRPr lang="en-US" sz="2000" b="1" kern="1200" dirty="0" smtClean="0">
            <a:solidFill>
              <a:srgbClr val="FF000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FF0000"/>
              </a:solidFill>
            </a:rPr>
            <a:t>Exclusão</a:t>
          </a:r>
          <a:endParaRPr lang="en-US" sz="2000" b="1" kern="1200" dirty="0" smtClean="0">
            <a:solidFill>
              <a:srgbClr val="FF000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FF0000"/>
              </a:solidFill>
            </a:rPr>
            <a:t>Compartimentalização</a:t>
          </a:r>
          <a:endParaRPr lang="en-US" sz="2000" b="1" kern="1200" dirty="0" smtClean="0">
            <a:solidFill>
              <a:srgbClr val="FF000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FF0000"/>
              </a:solidFill>
            </a:rPr>
            <a:t>Re-</a:t>
          </a:r>
          <a:r>
            <a:rPr lang="en-US" sz="2000" b="1" kern="1200" dirty="0" err="1" smtClean="0">
              <a:solidFill>
                <a:srgbClr val="FF0000"/>
              </a:solidFill>
            </a:rPr>
            <a:t>localização</a:t>
          </a:r>
          <a:endParaRPr lang="en-US" sz="2000" b="1" kern="1200" dirty="0" smtClean="0">
            <a:solidFill>
              <a:srgbClr val="FF0000"/>
            </a:solidFill>
          </a:endParaRPr>
        </a:p>
      </dsp:txBody>
      <dsp:txXfrm>
        <a:off x="7350535" y="203193"/>
        <a:ext cx="3165064" cy="1577339"/>
      </dsp:txXfrm>
    </dsp:sp>
    <dsp:sp modelId="{3597D2B2-7E50-4FFA-AF9E-2851501A0D0D}">
      <dsp:nvSpPr>
        <dsp:cNvPr id="0" name=""/>
        <dsp:cNvSpPr/>
      </dsp:nvSpPr>
      <dsp:spPr>
        <a:xfrm>
          <a:off x="101396" y="3393879"/>
          <a:ext cx="2628899" cy="1577339"/>
        </a:xfrm>
        <a:prstGeom prst="rect">
          <a:avLst/>
        </a:pr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accent6">
                  <a:lumMod val="75000"/>
                </a:schemeClr>
              </a:solidFill>
            </a:rPr>
            <a:t>ABA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chemeClr val="accent6">
                  <a:lumMod val="75000"/>
                </a:schemeClr>
              </a:solidFill>
            </a:rPr>
            <a:t>Etileno</a:t>
          </a:r>
          <a:endParaRPr lang="en-US" sz="1600" b="1" kern="120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chemeClr val="accent6">
                  <a:lumMod val="75000"/>
                </a:schemeClr>
              </a:solidFill>
            </a:rPr>
            <a:t>Jasmonatos</a:t>
          </a:r>
          <a:endParaRPr lang="en-US" sz="1600" b="1" kern="120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chemeClr val="accent6">
                  <a:lumMod val="75000"/>
                </a:schemeClr>
              </a:solidFill>
            </a:rPr>
            <a:t>Citocinina</a:t>
          </a:r>
          <a:endParaRPr lang="en-US" sz="1600" b="1" kern="1200" dirty="0" smtClean="0">
            <a:solidFill>
              <a:schemeClr val="accent6">
                <a:lumMod val="75000"/>
              </a:schemeClr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chemeClr val="accent6">
                  <a:lumMod val="75000"/>
                </a:schemeClr>
              </a:solidFill>
            </a:rPr>
            <a:t>Salicitatos</a:t>
          </a:r>
          <a:endParaRPr lang="en-US" sz="16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101396" y="3393879"/>
        <a:ext cx="2628899" cy="1577339"/>
      </dsp:txXfrm>
    </dsp:sp>
    <dsp:sp modelId="{797832B4-2BA5-4D88-8138-8DA69EE0D86D}">
      <dsp:nvSpPr>
        <dsp:cNvPr id="0" name=""/>
        <dsp:cNvSpPr/>
      </dsp:nvSpPr>
      <dsp:spPr>
        <a:xfrm>
          <a:off x="7809068" y="3464386"/>
          <a:ext cx="2628899" cy="2240848"/>
        </a:xfrm>
        <a:prstGeom prst="rect">
          <a:avLst/>
        </a:pr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chemeClr val="tx1"/>
              </a:solidFill>
            </a:rPr>
            <a:t>Enzimas</a:t>
          </a:r>
          <a:r>
            <a:rPr lang="en-US" sz="1600" b="1" kern="1200" dirty="0" smtClean="0">
              <a:solidFill>
                <a:schemeClr val="tx1"/>
              </a:solidFill>
            </a:rPr>
            <a:t> </a:t>
          </a:r>
          <a:r>
            <a:rPr lang="en-US" sz="1600" b="1" kern="1200" dirty="0" smtClean="0">
              <a:solidFill>
                <a:schemeClr val="tx1"/>
              </a:solidFill>
            </a:rPr>
            <a:t>anti-</a:t>
          </a:r>
          <a:r>
            <a:rPr lang="en-US" sz="1600" b="1" kern="1200" dirty="0" err="1" smtClean="0">
              <a:solidFill>
                <a:schemeClr val="tx1"/>
              </a:solidFill>
            </a:rPr>
            <a:t>oxidantes</a:t>
          </a:r>
          <a:endParaRPr lang="en-US" sz="1600" b="1" kern="1200" dirty="0" smtClean="0">
            <a:solidFill>
              <a:schemeClr val="tx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chemeClr val="tx1"/>
              </a:solidFill>
            </a:rPr>
            <a:t>Glutationa</a:t>
          </a:r>
          <a:r>
            <a:rPr lang="en-US" sz="1600" b="1" kern="1200" dirty="0" smtClean="0">
              <a:solidFill>
                <a:schemeClr val="tx1"/>
              </a:solidFill>
            </a:rPr>
            <a:t> peroxidase, </a:t>
          </a:r>
          <a:r>
            <a:rPr lang="en-US" sz="1600" b="1" kern="1200" dirty="0" err="1" smtClean="0">
              <a:solidFill>
                <a:schemeClr val="tx1"/>
              </a:solidFill>
            </a:rPr>
            <a:t>glutationa</a:t>
          </a:r>
          <a:r>
            <a:rPr lang="en-US" sz="1600" b="1" kern="1200" dirty="0" smtClean="0">
              <a:solidFill>
                <a:schemeClr val="tx1"/>
              </a:solidFill>
            </a:rPr>
            <a:t> reductase, peroxidase </a:t>
          </a:r>
          <a:r>
            <a:rPr lang="en-US" sz="1600" b="1" kern="1200" dirty="0" err="1" smtClean="0">
              <a:solidFill>
                <a:schemeClr val="tx1"/>
              </a:solidFill>
            </a:rPr>
            <a:t>aascorbato,catalase</a:t>
          </a:r>
          <a:endParaRPr lang="en-US" sz="1600" b="1" kern="1200" dirty="0" smtClean="0">
            <a:solidFill>
              <a:schemeClr val="tx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chemeClr val="tx1"/>
              </a:solidFill>
            </a:rPr>
            <a:t>Proteinas</a:t>
          </a:r>
          <a:r>
            <a:rPr lang="en-US" sz="1600" b="1" kern="1200" dirty="0" smtClean="0">
              <a:solidFill>
                <a:schemeClr val="tx1"/>
              </a:solidFill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</a:rPr>
            <a:t>envolvidas</a:t>
          </a:r>
          <a:r>
            <a:rPr lang="en-US" sz="1600" b="1" kern="1200" dirty="0" smtClean="0">
              <a:solidFill>
                <a:schemeClr val="tx1"/>
              </a:solidFill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</a:rPr>
            <a:t>na</a:t>
          </a:r>
          <a:r>
            <a:rPr lang="en-US" sz="1600" b="1" kern="1200" dirty="0" smtClean="0">
              <a:solidFill>
                <a:schemeClr val="tx1"/>
              </a:solidFill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</a:rPr>
            <a:t>expressão</a:t>
          </a:r>
          <a:r>
            <a:rPr lang="en-US" sz="1600" b="1" kern="1200" dirty="0" smtClean="0">
              <a:solidFill>
                <a:schemeClr val="tx1"/>
              </a:solidFill>
            </a:rPr>
            <a:t> de genes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7809068" y="3464386"/>
        <a:ext cx="2628899" cy="2240848"/>
      </dsp:txXfrm>
    </dsp:sp>
    <dsp:sp modelId="{C684D579-47EA-463A-93A3-37A34CDC4015}">
      <dsp:nvSpPr>
        <dsp:cNvPr id="0" name=""/>
        <dsp:cNvSpPr/>
      </dsp:nvSpPr>
      <dsp:spPr>
        <a:xfrm>
          <a:off x="7774077" y="2232452"/>
          <a:ext cx="2628899" cy="1054546"/>
        </a:xfrm>
        <a:prstGeom prst="rect">
          <a:avLst/>
        </a:pr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Anti-</a:t>
          </a:r>
          <a:r>
            <a:rPr lang="en-US" sz="1600" b="1" kern="1200" dirty="0" err="1" smtClean="0">
              <a:solidFill>
                <a:schemeClr val="tx1"/>
              </a:solidFill>
            </a:rPr>
            <a:t>oxidantes</a:t>
          </a:r>
          <a:endParaRPr lang="en-US" sz="1600" b="1" kern="1200" dirty="0" smtClean="0">
            <a:solidFill>
              <a:schemeClr val="tx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chemeClr val="tx1"/>
              </a:solidFill>
            </a:rPr>
            <a:t>Tocofenol</a:t>
          </a:r>
          <a:r>
            <a:rPr lang="en-US" sz="1600" b="1" kern="1200" dirty="0" smtClean="0">
              <a:solidFill>
                <a:schemeClr val="tx1"/>
              </a:solidFill>
            </a:rPr>
            <a:t>,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chemeClr val="tx1"/>
              </a:solidFill>
            </a:rPr>
            <a:t>Antocianinas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7774077" y="2232452"/>
        <a:ext cx="2628899" cy="10545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354F6-4E21-4680-8922-B41ED8F4F1DB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081ED-ADA9-43C6-A2FD-0CDBB6114E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9093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0AFA-E4D4-44DD-B1E2-864DE85AEB40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1417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Muitos autores correlacionam o aumento da absorção de fósforo (H</a:t>
            </a:r>
            <a:r>
              <a:rPr lang="pt-BR" sz="12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pt-BR" sz="1200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pt-BR" sz="12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  ao magnésio, provavelmente esse papel de “carregador”  seja devido a partição na ativação da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ATPase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da membrana (absorção iônica), e na própria geração do ATP na fotossíntese e na respiração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90179-C954-4CB6-ACF4-29AD3A97BCEB}" type="slidenum">
              <a:rPr lang="pt-BR" smtClean="0"/>
              <a:pPr/>
              <a:t>105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4339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B2913-2E71-40D2-8608-6A95D7401177}" type="slidenum">
              <a:rPr lang="en-IE" smtClean="0"/>
              <a:pPr/>
              <a:t>118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8309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 smtClean="0"/>
          </a:p>
        </p:txBody>
      </p:sp>
      <p:sp>
        <p:nvSpPr>
          <p:cNvPr id="1638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034D8D9-1605-4CFB-8321-0E27225745E9}" type="slidenum">
              <a:rPr lang="en-US" altLang="pt-BR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124</a:t>
            </a:fld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27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0AFA-E4D4-44DD-B1E2-864DE85AEB40}" type="slidenum">
              <a:rPr lang="pt-BR" smtClean="0"/>
              <a:t>139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1591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0AFA-E4D4-44DD-B1E2-864DE85AEB40}" type="slidenum">
              <a:rPr lang="pt-BR" smtClean="0"/>
              <a:t>140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7017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baseline="0" dirty="0" smtClean="0"/>
              <a:t>Movimento do K no xilema é praticamente unidirecional ascendente da raiz para a parte aérea</a:t>
            </a:r>
          </a:p>
          <a:p>
            <a:r>
              <a:rPr lang="pt-BR" baseline="0" dirty="0" smtClean="0"/>
              <a:t>No floema é multidirecional indo inclusive para frutos, </a:t>
            </a:r>
            <a:r>
              <a:rPr lang="pt-BR" baseline="0" dirty="0" err="1" smtClean="0"/>
              <a:t>tuberculos</a:t>
            </a:r>
            <a:r>
              <a:rPr lang="pt-BR" baseline="0" dirty="0" smtClean="0"/>
              <a:t> folhas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90179-C954-4CB6-ACF4-29AD3A97BCEB}" type="slidenum">
              <a:rPr lang="pt-BR" smtClean="0"/>
              <a:pPr/>
              <a:t>97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5512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Necessidade</a:t>
            </a:r>
            <a:r>
              <a:rPr lang="pt-BR" baseline="0" dirty="0" smtClean="0"/>
              <a:t> de </a:t>
            </a:r>
            <a:r>
              <a:rPr lang="pt-BR" baseline="0" dirty="0" err="1" smtClean="0"/>
              <a:t>ATPase</a:t>
            </a:r>
            <a:r>
              <a:rPr lang="pt-BR" baseline="0" dirty="0" smtClean="0"/>
              <a:t> (dependente do K) para a </a:t>
            </a:r>
            <a:r>
              <a:rPr lang="pt-BR" baseline="0" dirty="0" err="1" smtClean="0"/>
              <a:t>translocação</a:t>
            </a:r>
            <a:r>
              <a:rPr lang="pt-BR" baseline="0" dirty="0" smtClean="0"/>
              <a:t> de açucares, com a manutenção do pH alto nos tubos crivados para o carregamento da sacarose</a:t>
            </a:r>
          </a:p>
          <a:p>
            <a:r>
              <a:rPr lang="pt-BR" baseline="0" dirty="0" smtClean="0"/>
              <a:t> Alem disso, </a:t>
            </a:r>
            <a:r>
              <a:rPr lang="pt-BR" baseline="0" dirty="0" err="1" smtClean="0"/>
              <a:t>sintese</a:t>
            </a:r>
            <a:r>
              <a:rPr lang="pt-BR" baseline="0" dirty="0" smtClean="0"/>
              <a:t> de sacarose dependente de enzimas </a:t>
            </a:r>
            <a:r>
              <a:rPr lang="pt-BR" baseline="0" dirty="0" err="1" smtClean="0"/>
              <a:t>correlaciondas</a:t>
            </a:r>
            <a:r>
              <a:rPr lang="pt-BR" baseline="0" dirty="0" smtClean="0"/>
              <a:t> ao K</a:t>
            </a:r>
          </a:p>
          <a:p>
            <a:r>
              <a:rPr lang="pt-BR" baseline="0" dirty="0" smtClean="0"/>
              <a:t>Alta concentração de K no </a:t>
            </a:r>
            <a:r>
              <a:rPr lang="pt-BR" baseline="0" dirty="0" err="1" smtClean="0"/>
              <a:t>citosol</a:t>
            </a:r>
            <a:r>
              <a:rPr lang="pt-BR" baseline="0" dirty="0" smtClean="0"/>
              <a:t> e no vacúolo, faz com que aumenta a capacidade de absorver água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90179-C954-4CB6-ACF4-29AD3A97BCEB}" type="slidenum">
              <a:rPr lang="pt-BR" smtClean="0"/>
              <a:pPr/>
              <a:t>98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649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K associado a Cl, e outros</a:t>
            </a:r>
            <a:r>
              <a:rPr lang="pt-BR" baseline="0" dirty="0" smtClean="0"/>
              <a:t> </a:t>
            </a:r>
            <a:r>
              <a:rPr lang="pt-BR" baseline="0" dirty="0" err="1" smtClean="0"/>
              <a:t>hormonios</a:t>
            </a:r>
            <a:r>
              <a:rPr lang="pt-BR" baseline="0" dirty="0" smtClean="0"/>
              <a:t> (ABA)</a:t>
            </a:r>
          </a:p>
          <a:p>
            <a:r>
              <a:rPr lang="pt-BR" baseline="0" dirty="0" smtClean="0"/>
              <a:t>K entra </a:t>
            </a:r>
            <a:r>
              <a:rPr lang="pt-BR" baseline="0" dirty="0" err="1" smtClean="0"/>
              <a:t>atraves</a:t>
            </a:r>
            <a:r>
              <a:rPr lang="pt-BR" baseline="0" dirty="0" smtClean="0"/>
              <a:t> de carreadores (</a:t>
            </a:r>
            <a:r>
              <a:rPr lang="pt-BR" baseline="0" dirty="0" err="1" smtClean="0"/>
              <a:t>ATPase</a:t>
            </a:r>
            <a:r>
              <a:rPr lang="pt-BR" baseline="0" dirty="0" smtClean="0"/>
              <a:t>)</a:t>
            </a:r>
          </a:p>
          <a:p>
            <a:r>
              <a:rPr lang="pt-BR" baseline="0" dirty="0" smtClean="0"/>
              <a:t>Entrada de K, Cl e H20 abre o </a:t>
            </a:r>
            <a:r>
              <a:rPr lang="pt-BR" baseline="0" dirty="0" err="1" smtClean="0"/>
              <a:t>estomato</a:t>
            </a:r>
            <a:r>
              <a:rPr lang="pt-BR" baseline="0" dirty="0" smtClean="0"/>
              <a:t>, e a </a:t>
            </a:r>
            <a:r>
              <a:rPr lang="pt-BR" baseline="0" dirty="0" err="1" smtClean="0"/>
              <a:t>saida</a:t>
            </a:r>
            <a:r>
              <a:rPr lang="pt-BR" baseline="0" dirty="0" smtClean="0"/>
              <a:t> fecha o </a:t>
            </a:r>
            <a:r>
              <a:rPr lang="pt-BR" baseline="0" dirty="0" err="1" smtClean="0"/>
              <a:t>estomato</a:t>
            </a:r>
            <a:endParaRPr lang="pt-BR" baseline="0" dirty="0" smtClean="0"/>
          </a:p>
          <a:p>
            <a:r>
              <a:rPr lang="pt-BR" baseline="0" dirty="0" smtClean="0"/>
              <a:t>Falta afeta </a:t>
            </a:r>
            <a:r>
              <a:rPr lang="pt-BR" baseline="0" dirty="0" err="1" smtClean="0"/>
              <a:t>fotossintese</a:t>
            </a:r>
            <a:r>
              <a:rPr lang="pt-BR" baseline="0" dirty="0" smtClean="0"/>
              <a:t>, e consequentemente a produção de energia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90179-C954-4CB6-ACF4-29AD3A97BCEB}" type="slidenum">
              <a:rPr lang="pt-BR" smtClean="0"/>
              <a:pPr/>
              <a:t>99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332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Algumas</a:t>
            </a:r>
            <a:r>
              <a:rPr lang="pt-BR" baseline="0" dirty="0" smtClean="0"/>
              <a:t> das doenças </a:t>
            </a:r>
            <a:r>
              <a:rPr lang="pt-BR" baseline="0" dirty="0" err="1" smtClean="0"/>
              <a:t>citdas</a:t>
            </a:r>
            <a:r>
              <a:rPr lang="pt-BR" baseline="0" dirty="0" smtClean="0"/>
              <a:t> por </a:t>
            </a:r>
            <a:r>
              <a:rPr lang="pt-BR" baseline="0" dirty="0" err="1" smtClean="0"/>
              <a:t>Zambolim</a:t>
            </a:r>
            <a:r>
              <a:rPr lang="pt-BR" baseline="0" dirty="0" smtClean="0"/>
              <a:t> (1998) </a:t>
            </a:r>
            <a:r>
              <a:rPr lang="pt-BR" baseline="0" dirty="0" err="1" smtClean="0"/>
              <a:t>Estrategias</a:t>
            </a:r>
            <a:r>
              <a:rPr lang="pt-BR" baseline="0" dirty="0" smtClean="0"/>
              <a:t> de manejo integrado de </a:t>
            </a:r>
            <a:r>
              <a:rPr lang="pt-BR" baseline="0" dirty="0" err="1" smtClean="0"/>
              <a:t>doeças</a:t>
            </a:r>
            <a:endParaRPr lang="pt-BR" baseline="0" dirty="0" smtClean="0"/>
          </a:p>
          <a:p>
            <a:endParaRPr lang="pt-BR" baseline="0" dirty="0" smtClean="0"/>
          </a:p>
          <a:p>
            <a:r>
              <a:rPr lang="pt-BR" baseline="0" dirty="0" smtClean="0"/>
              <a:t>Ressaltar que </a:t>
            </a:r>
            <a:r>
              <a:rPr lang="pt-BR" baseline="0" dirty="0" err="1" smtClean="0"/>
              <a:t>tambem</a:t>
            </a:r>
            <a:r>
              <a:rPr lang="pt-BR" baseline="0" dirty="0" smtClean="0"/>
              <a:t>, que o excesso de K pode fazer com que haja um </a:t>
            </a:r>
            <a:r>
              <a:rPr lang="pt-BR" baseline="0" dirty="0" err="1" smtClean="0"/>
              <a:t>desbalanço</a:t>
            </a:r>
            <a:r>
              <a:rPr lang="pt-BR" baseline="0" dirty="0" smtClean="0"/>
              <a:t> com Ca e </a:t>
            </a:r>
            <a:r>
              <a:rPr lang="pt-BR" baseline="0" dirty="0" err="1" smtClean="0"/>
              <a:t>Mg</a:t>
            </a:r>
            <a:r>
              <a:rPr lang="pt-BR" baseline="0" dirty="0" smtClean="0"/>
              <a:t>, sendo que o </a:t>
            </a:r>
            <a:r>
              <a:rPr lang="pt-BR" baseline="0" dirty="0" err="1" smtClean="0"/>
              <a:t>calcio</a:t>
            </a:r>
            <a:r>
              <a:rPr lang="pt-BR" baseline="0" dirty="0" smtClean="0"/>
              <a:t>, tem importante função estrutural.</a:t>
            </a:r>
          </a:p>
          <a:p>
            <a:r>
              <a:rPr lang="pt-BR" baseline="0" dirty="0" smtClean="0"/>
              <a:t>Fornecer os nutrientes de modo balanceado = melhores chances de obter alta produtividade.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90179-C954-4CB6-ACF4-29AD3A97BCEB}" type="slidenum">
              <a:rPr lang="pt-BR" smtClean="0"/>
              <a:pPr/>
              <a:t>100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7734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buFontTx/>
              <a:buChar char="-"/>
            </a:pPr>
            <a:r>
              <a:rPr lang="pt-BR" dirty="0" smtClean="0"/>
              <a:t>Necessidade</a:t>
            </a:r>
            <a:r>
              <a:rPr lang="pt-BR" baseline="0" dirty="0" smtClean="0"/>
              <a:t> de certa umidade no solo para absorção devido ao fluxo de massa como principal via de absorção</a:t>
            </a:r>
          </a:p>
          <a:p>
            <a:pPr>
              <a:buFontTx/>
              <a:buChar char="-"/>
            </a:pPr>
            <a:r>
              <a:rPr lang="pt-BR" baseline="0" dirty="0" smtClean="0"/>
              <a:t> A absorção é predominantemente passiva, seguindo a entrada de </a:t>
            </a:r>
            <a:r>
              <a:rPr lang="pt-BR" baseline="0" dirty="0" err="1" smtClean="0"/>
              <a:t>agua</a:t>
            </a:r>
            <a:r>
              <a:rPr lang="pt-BR" baseline="0" dirty="0" smtClean="0"/>
              <a:t> na planta, uma vez que a concentração interna e externa não são muito diferentes, aceita-se que a absorção é ativa, quando a concentração externa do </a:t>
            </a:r>
            <a:r>
              <a:rPr lang="pt-BR" baseline="0" dirty="0" err="1" smtClean="0"/>
              <a:t>calcio</a:t>
            </a:r>
            <a:r>
              <a:rPr lang="pt-BR" baseline="0" dirty="0" smtClean="0"/>
              <a:t> é muito baixa (Malavolta, 2006)</a:t>
            </a:r>
          </a:p>
          <a:p>
            <a:pPr>
              <a:buFontTx/>
              <a:buChar char="-"/>
            </a:pPr>
            <a:endParaRPr lang="pt-BR" baseline="0" dirty="0" smtClean="0"/>
          </a:p>
          <a:p>
            <a:pPr>
              <a:buFontTx/>
              <a:buChar char="-"/>
            </a:pPr>
            <a:r>
              <a:rPr lang="pt-BR" baseline="0" dirty="0" smtClean="0"/>
              <a:t> Altas concentrações de NH4+, K+, Mg2+, Al3+ e Mn2+ competem com Cálcio</a:t>
            </a:r>
          </a:p>
          <a:p>
            <a:pPr>
              <a:buFontTx/>
              <a:buChar char="-"/>
            </a:pPr>
            <a:r>
              <a:rPr lang="pt-BR" baseline="0" dirty="0" smtClean="0"/>
              <a:t> Temperatura, ira influenciar a absorção em </a:t>
            </a:r>
            <a:r>
              <a:rPr lang="pt-BR" baseline="0" dirty="0" err="1" smtClean="0"/>
              <a:t>orgãos</a:t>
            </a:r>
            <a:r>
              <a:rPr lang="pt-BR" baseline="0" dirty="0" smtClean="0"/>
              <a:t> das plantas (flores, frutos, </a:t>
            </a:r>
            <a:r>
              <a:rPr lang="pt-BR" baseline="0" dirty="0" err="1" smtClean="0"/>
              <a:t>etc</a:t>
            </a:r>
            <a:r>
              <a:rPr lang="pt-BR" baseline="0" dirty="0" smtClean="0"/>
              <a:t>), haja visto que, folhas tem mais </a:t>
            </a:r>
            <a:r>
              <a:rPr lang="pt-BR" baseline="0" dirty="0" err="1" smtClean="0"/>
              <a:t>estomatos</a:t>
            </a:r>
            <a:r>
              <a:rPr lang="pt-BR" baseline="0" dirty="0" smtClean="0"/>
              <a:t> e transpiram mais, e irão receber preferencialmente o </a:t>
            </a:r>
            <a:r>
              <a:rPr lang="pt-BR" baseline="0" dirty="0" err="1" smtClean="0"/>
              <a:t>calcio</a:t>
            </a:r>
            <a:r>
              <a:rPr lang="pt-BR" baseline="0" dirty="0" smtClean="0"/>
              <a:t>.</a:t>
            </a:r>
          </a:p>
          <a:p>
            <a:pPr>
              <a:buFontTx/>
              <a:buChar char="-"/>
            </a:pPr>
            <a:r>
              <a:rPr lang="pt-BR" baseline="0" dirty="0" smtClean="0"/>
              <a:t> Devido a absorção por fluxo de massa, a baixa umidade do solo, pode prejudicar a absorção deste elemento, assim como a baixa umidade do ar, haja visto que o </a:t>
            </a:r>
            <a:r>
              <a:rPr lang="pt-BR" baseline="0" dirty="0" err="1" smtClean="0"/>
              <a:t>calcio</a:t>
            </a:r>
            <a:r>
              <a:rPr lang="pt-BR" baseline="0" dirty="0" smtClean="0"/>
              <a:t> é </a:t>
            </a:r>
            <a:r>
              <a:rPr lang="pt-BR" baseline="0" dirty="0" err="1" smtClean="0"/>
              <a:t>translocado</a:t>
            </a:r>
            <a:r>
              <a:rPr lang="pt-BR" baseline="0" dirty="0" smtClean="0"/>
              <a:t> através do xilema e o fechamento de estômato </a:t>
            </a:r>
            <a:r>
              <a:rPr lang="pt-BR" baseline="0" dirty="0" err="1" smtClean="0"/>
              <a:t>prejuca</a:t>
            </a:r>
            <a:r>
              <a:rPr lang="pt-BR" baseline="0" dirty="0" smtClean="0"/>
              <a:t> a </a:t>
            </a:r>
            <a:r>
              <a:rPr lang="pt-BR" baseline="0" dirty="0" err="1" smtClean="0"/>
              <a:t>translocação</a:t>
            </a:r>
            <a:r>
              <a:rPr lang="pt-BR" baseline="0" dirty="0" smtClean="0"/>
              <a:t> deste elemento </a:t>
            </a:r>
          </a:p>
          <a:p>
            <a:pPr algn="l">
              <a:buFontTx/>
              <a:buChar char="-"/>
            </a:pPr>
            <a:r>
              <a:rPr lang="pt-BR" baseline="0" dirty="0" smtClean="0"/>
              <a:t> </a:t>
            </a:r>
            <a:r>
              <a:rPr lang="pt-BR" baseline="0" dirty="0" err="1" smtClean="0"/>
              <a:t>Especies</a:t>
            </a:r>
            <a:r>
              <a:rPr lang="pt-BR" baseline="0" dirty="0" smtClean="0"/>
              <a:t> diferentes </a:t>
            </a:r>
            <a:r>
              <a:rPr lang="pt-BR" baseline="0" dirty="0" err="1" smtClean="0"/>
              <a:t>tbem</a:t>
            </a:r>
            <a:r>
              <a:rPr lang="pt-BR" baseline="0" dirty="0" smtClean="0"/>
              <a:t> diferem em relação a absorção, </a:t>
            </a:r>
            <a:r>
              <a:rPr lang="pt-BR" baseline="0" dirty="0" err="1" smtClean="0"/>
              <a:t>Loneragan</a:t>
            </a:r>
            <a:r>
              <a:rPr lang="pt-BR" baseline="0" dirty="0" smtClean="0"/>
              <a:t> </a:t>
            </a:r>
            <a:r>
              <a:rPr lang="pt-BR" baseline="0" dirty="0" err="1" smtClean="0"/>
              <a:t>et</a:t>
            </a:r>
            <a:r>
              <a:rPr lang="pt-BR" baseline="0" dirty="0" smtClean="0"/>
              <a:t> al., 196, testando </a:t>
            </a:r>
            <a:r>
              <a:rPr lang="pt-BR" baseline="0" dirty="0" err="1" smtClean="0"/>
              <a:t>azevem</a:t>
            </a:r>
            <a:r>
              <a:rPr lang="pt-BR" baseline="0" dirty="0" smtClean="0"/>
              <a:t> e tomate, observou que aumentando o suprimento de </a:t>
            </a:r>
            <a:r>
              <a:rPr lang="pt-BR" baseline="0" dirty="0" err="1" smtClean="0"/>
              <a:t>calcio</a:t>
            </a:r>
            <a:r>
              <a:rPr lang="pt-BR" baseline="0" dirty="0" smtClean="0"/>
              <a:t> de 2,5 </a:t>
            </a:r>
            <a:r>
              <a:rPr lang="pt-BR" baseline="0" dirty="0" err="1" smtClean="0"/>
              <a:t>mmol</a:t>
            </a:r>
            <a:r>
              <a:rPr lang="pt-BR" baseline="0" dirty="0" smtClean="0"/>
              <a:t>.dm3 para 100 </a:t>
            </a:r>
            <a:r>
              <a:rPr lang="pt-BR" baseline="0" dirty="0" err="1" smtClean="0"/>
              <a:t>mmol</a:t>
            </a:r>
            <a:r>
              <a:rPr lang="pt-BR" baseline="0" dirty="0" smtClean="0"/>
              <a:t>.dm3, o crescimento relativo do tomate foi de 19% para 100%, ao passo que no </a:t>
            </a:r>
            <a:r>
              <a:rPr lang="pt-BR" baseline="0" dirty="0" err="1" smtClean="0"/>
              <a:t>azevem</a:t>
            </a:r>
            <a:r>
              <a:rPr lang="pt-BR" baseline="0" dirty="0" smtClean="0"/>
              <a:t> foi de 100% para 94%, praticamente inalterado. Monocotiledôneas tem menor concentração de </a:t>
            </a:r>
            <a:r>
              <a:rPr lang="pt-BR" baseline="0" dirty="0" err="1" smtClean="0"/>
              <a:t>calcio</a:t>
            </a:r>
            <a:r>
              <a:rPr lang="pt-BR" baseline="0" dirty="0" smtClean="0"/>
              <a:t> que dicotiledôneas, alem disso, até entre </a:t>
            </a:r>
            <a:r>
              <a:rPr lang="pt-BR" baseline="0" dirty="0" err="1" smtClean="0"/>
              <a:t>especies</a:t>
            </a:r>
            <a:r>
              <a:rPr lang="pt-BR" baseline="0" dirty="0" smtClean="0"/>
              <a:t>, gêneros e variedades, pode ocorrer diferenciação em relação a necessidade/Absorção.</a:t>
            </a:r>
          </a:p>
          <a:p>
            <a:pPr>
              <a:buFontTx/>
              <a:buChar char="-"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90179-C954-4CB6-ACF4-29AD3A97BCEB}" type="slidenum">
              <a:rPr lang="pt-BR" smtClean="0"/>
              <a:pPr/>
              <a:t>101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0431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Floema</a:t>
            </a:r>
            <a:r>
              <a:rPr lang="pt-BR" baseline="0" dirty="0" smtClean="0"/>
              <a:t> – Baixa quantidade</a:t>
            </a:r>
          </a:p>
          <a:p>
            <a:r>
              <a:rPr lang="pt-BR" baseline="0" dirty="0" smtClean="0"/>
              <a:t>Movimento do </a:t>
            </a:r>
            <a:r>
              <a:rPr lang="pt-BR" baseline="0" dirty="0" err="1" smtClean="0"/>
              <a:t>calcio</a:t>
            </a:r>
            <a:r>
              <a:rPr lang="pt-BR" baseline="0" dirty="0" smtClean="0"/>
              <a:t> no xilema é praticamente unidirecional ascendente, o transporte de Ca2+ é realizado por troca iônica, e não por fluxo transpiratório, como se acreditava (Clark, 1984)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90179-C954-4CB6-ACF4-29AD3A97BCEB}" type="slidenum">
              <a:rPr lang="pt-BR" smtClean="0"/>
              <a:pPr/>
              <a:t>102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8460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pt-BR" dirty="0" smtClean="0"/>
              <a:t>Principalmente</a:t>
            </a:r>
            <a:r>
              <a:rPr lang="pt-BR" baseline="0" dirty="0" smtClean="0"/>
              <a:t> K, como visto anteriormente, </a:t>
            </a:r>
            <a:r>
              <a:rPr lang="pt-BR" baseline="0" dirty="0" err="1" smtClean="0"/>
              <a:t>Mg</a:t>
            </a:r>
            <a:r>
              <a:rPr lang="pt-BR" baseline="0" dirty="0" smtClean="0"/>
              <a:t> fica retido no complexo de trocas mais fortemente que o K, entretanto, devido ao raio </a:t>
            </a:r>
            <a:r>
              <a:rPr lang="pt-BR" baseline="0" dirty="0" err="1" smtClean="0"/>
              <a:t>ionico</a:t>
            </a:r>
            <a:r>
              <a:rPr lang="pt-BR" baseline="0" dirty="0" smtClean="0"/>
              <a:t>, sistema de absorção dupla (ativa e passiva), dentre outros fatores, o K é favorecido na absorção em relação ao </a:t>
            </a:r>
            <a:r>
              <a:rPr lang="pt-BR" baseline="0" dirty="0" err="1" smtClean="0"/>
              <a:t>Mg</a:t>
            </a:r>
            <a:r>
              <a:rPr lang="pt-BR" baseline="0" dirty="0" smtClean="0"/>
              <a:t> (oposto não é verdade)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90179-C954-4CB6-ACF4-29AD3A97BCEB}" type="slidenum">
              <a:rPr lang="pt-BR" smtClean="0"/>
              <a:pPr/>
              <a:t>103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2733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step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chlorophyll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biosynthesis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insertion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Mg2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porphyrin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structure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catalysed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Mg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chelatase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(Walker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Weinstein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1991).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Activation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enzyme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requires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ATP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thus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additional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Mg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(Kobayashi, 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al., 2008). Release 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Mg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chlorophyll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breakdown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requires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steps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chlorophyllase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hydrolysing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chlorophyll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chlorophyllide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phytol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Tsuchiya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al., 1999) 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Mg-dechelatase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yielding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Mg2 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pheophytin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Ougham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al., 2008; 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Schelbert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</a:t>
            </a:r>
            <a:r>
              <a:rPr lang="pt-B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al., 2009).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90179-C954-4CB6-ACF4-29AD3A97BCEB}" type="slidenum">
              <a:rPr lang="pt-BR" smtClean="0"/>
              <a:pPr/>
              <a:t>104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511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8E5F-DCFE-4F0E-B0CC-7132E4BA88B8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AD86-1FDA-4392-BCD6-BCB8C4EE75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7590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8E5F-DCFE-4F0E-B0CC-7132E4BA88B8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AD86-1FDA-4392-BCD6-BCB8C4EE75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3738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8E5F-DCFE-4F0E-B0CC-7132E4BA88B8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AD86-1FDA-4392-BCD6-BCB8C4EE75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7191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4AA95-325E-4ADA-9BC0-9342CFBEE0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61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8E5F-DCFE-4F0E-B0CC-7132E4BA88B8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AD86-1FDA-4392-BCD6-BCB8C4EE75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30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8E5F-DCFE-4F0E-B0CC-7132E4BA88B8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AD86-1FDA-4392-BCD6-BCB8C4EE75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8576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8E5F-DCFE-4F0E-B0CC-7132E4BA88B8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AD86-1FDA-4392-BCD6-BCB8C4EE75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0334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8E5F-DCFE-4F0E-B0CC-7132E4BA88B8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AD86-1FDA-4392-BCD6-BCB8C4EE75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693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8E5F-DCFE-4F0E-B0CC-7132E4BA88B8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AD86-1FDA-4392-BCD6-BCB8C4EE75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7696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8E5F-DCFE-4F0E-B0CC-7132E4BA88B8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AD86-1FDA-4392-BCD6-BCB8C4EE75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8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8E5F-DCFE-4F0E-B0CC-7132E4BA88B8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AD86-1FDA-4392-BCD6-BCB8C4EE75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5256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8E5F-DCFE-4F0E-B0CC-7132E4BA88B8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EAD86-1FDA-4392-BCD6-BCB8C4EE75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082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18E5F-DCFE-4F0E-B0CC-7132E4BA88B8}" type="datetimeFigureOut">
              <a:rPr lang="pt-BR" smtClean="0"/>
              <a:t>10/04/2019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EAD86-1FDA-4392-BCD6-BCB8C4EE752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44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3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3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3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3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3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5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24.png"/><Relationship Id="rId15" Type="http://schemas.openxmlformats.org/officeDocument/2006/relationships/image" Target="../media/image21.wmf"/><Relationship Id="rId10" Type="http://schemas.openxmlformats.org/officeDocument/2006/relationships/image" Target="../media/image19.wmf"/><Relationship Id="rId4" Type="http://schemas.openxmlformats.org/officeDocument/2006/relationships/image" Target="../media/image23.png"/><Relationship Id="rId9" Type="http://schemas.openxmlformats.org/officeDocument/2006/relationships/oleObject" Target="../embeddings/oleObject2.bin"/><Relationship Id="rId14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3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615" y="79899"/>
            <a:ext cx="10515600" cy="1111337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latin typeface="+mn-lt"/>
              </a:rPr>
              <a:t>ECOFISIOLOGIA DO TOMATEIRO</a:t>
            </a:r>
            <a:endParaRPr lang="pt-BR" b="1" dirty="0">
              <a:latin typeface="+mn-lt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825615" y="5800984"/>
            <a:ext cx="10515600" cy="75061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 smtClean="0">
                <a:latin typeface="+mn-lt"/>
              </a:rPr>
              <a:t>Simone Mello – ESALQ/USP scmello@usp.br</a:t>
            </a:r>
            <a:endParaRPr lang="pt-BR" sz="4000" b="1" dirty="0">
              <a:latin typeface="+mn-lt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5" y="1610686"/>
            <a:ext cx="5145590" cy="406458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582" y="1610686"/>
            <a:ext cx="5294487" cy="297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6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82427" y="285225"/>
            <a:ext cx="11813829" cy="68601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Desafios da produção de tomate</a:t>
            </a:r>
            <a:endParaRPr lang="pt-BR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428" y="1149267"/>
            <a:ext cx="6528765" cy="5606663"/>
          </a:xfr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pt-BR" sz="2000" b="1" dirty="0" smtClean="0">
                <a:solidFill>
                  <a:srgbClr val="FF0000"/>
                </a:solidFill>
              </a:rPr>
              <a:t>Pesquisa realizada </a:t>
            </a:r>
            <a:r>
              <a:rPr lang="pt-BR" sz="2000" b="1" dirty="0">
                <a:solidFill>
                  <a:srgbClr val="FF0000"/>
                </a:solidFill>
              </a:rPr>
              <a:t>por </a:t>
            </a:r>
            <a:r>
              <a:rPr lang="pt-BR" sz="2000" b="1" dirty="0" err="1">
                <a:solidFill>
                  <a:srgbClr val="FF0000"/>
                </a:solidFill>
              </a:rPr>
              <a:t>Pathak</a:t>
            </a:r>
            <a:r>
              <a:rPr lang="pt-BR" sz="2000" b="1" dirty="0">
                <a:solidFill>
                  <a:srgbClr val="FF0000"/>
                </a:solidFill>
              </a:rPr>
              <a:t> e </a:t>
            </a:r>
            <a:r>
              <a:rPr lang="pt-BR" sz="2000" b="1" dirty="0" err="1">
                <a:solidFill>
                  <a:srgbClr val="FF0000"/>
                </a:solidFill>
              </a:rPr>
              <a:t>Sotddard</a:t>
            </a:r>
            <a:r>
              <a:rPr lang="pt-BR" sz="2000" b="1" dirty="0">
                <a:solidFill>
                  <a:srgbClr val="FF0000"/>
                </a:solidFill>
              </a:rPr>
              <a:t> (2018</a:t>
            </a:r>
            <a:r>
              <a:rPr lang="pt-BR" sz="2000" b="1" dirty="0" smtClean="0">
                <a:solidFill>
                  <a:srgbClr val="FF0000"/>
                </a:solidFill>
              </a:rPr>
              <a:t>) na Califórnia:</a:t>
            </a:r>
          </a:p>
          <a:p>
            <a:pPr algn="l">
              <a:lnSpc>
                <a:spcPct val="150000"/>
              </a:lnSpc>
            </a:pPr>
            <a:r>
              <a:rPr lang="pt-BR" sz="2000" b="1" dirty="0" smtClean="0"/>
              <a:t>Aquecimento global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 smtClean="0"/>
              <a:t>Menor período entre transplante e maturação dos frutos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 smtClean="0"/>
              <a:t>Colheita antecipada: 2-3 semanas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 smtClean="0"/>
              <a:t>Polinização deficiente e maior abortamento de flores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 smtClean="0"/>
              <a:t>Condições mais secas, mais frequentes e prolongadas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 smtClean="0"/>
              <a:t>Aparecimento de novas pragas e aumento de área de pragas já existentes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000" b="1" dirty="0"/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7021585" y="1149267"/>
            <a:ext cx="4974672" cy="2657138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 smtClean="0"/>
              <a:t>Alterar datas de transplante de mudas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 smtClean="0"/>
              <a:t>Desenvolver novos cultivares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 smtClean="0"/>
              <a:t>Alterar o manejo da irrigação para retardar o desenvolvimento fisiológico no final do período de cultivo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6350466" y="2373108"/>
            <a:ext cx="578840" cy="33556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16046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26543" y="1473887"/>
            <a:ext cx="10187796" cy="4901033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Resistência a pragas e doenças</a:t>
            </a:r>
          </a:p>
          <a:p>
            <a:pPr indent="-169863" algn="just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Vários relatos na literatura correlacionando o suprimento adequado de K a 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resistência a patógenos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como; </a:t>
            </a:r>
            <a:r>
              <a:rPr lang="pt-BR" sz="3000" i="1" dirty="0">
                <a:latin typeface="Arial" panose="020B0604020202020204" pitchFamily="34" charset="0"/>
                <a:cs typeface="Arial" panose="020B0604020202020204" pitchFamily="34" charset="0"/>
              </a:rPr>
              <a:t>Alternaria </a:t>
            </a:r>
            <a:r>
              <a:rPr lang="pt-BR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pt-BR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Puccinia</a:t>
            </a:r>
            <a:r>
              <a:rPr lang="pt-BR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pt-BR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Fusarium</a:t>
            </a:r>
            <a:r>
              <a:rPr lang="pt-BR" sz="30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pt-BR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Botrytis</a:t>
            </a:r>
            <a:r>
              <a:rPr lang="pt-BR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cinerea</a:t>
            </a:r>
            <a:r>
              <a:rPr lang="pt-BR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dentre outros</a:t>
            </a:r>
            <a:r>
              <a:rPr lang="pt-B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8737" indent="0" algn="just">
              <a:lnSpc>
                <a:spcPct val="170000"/>
              </a:lnSpc>
              <a:buNone/>
            </a:pP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169863" algn="just"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pt-B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Menor acúmulo de carboidratos solúveis e aminoácidos livres (ex: Glutamina)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, que são nutrientes utilizados por pragas e patógenos</a:t>
            </a: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70000"/>
              </a:lnSpc>
              <a:buNone/>
            </a:pP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026543" y="210344"/>
            <a:ext cx="10187797" cy="838200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b="1" cap="none" dirty="0" smtClean="0">
                <a:effectLst/>
              </a:rPr>
              <a:t>Resist</a:t>
            </a:r>
            <a:r>
              <a:rPr lang="pt-BR" b="1" dirty="0" smtClean="0"/>
              <a:t>ência a pragas e doenças</a:t>
            </a:r>
            <a:endParaRPr lang="pt-BR" b="1" cap="non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9915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76248" y="1628800"/>
            <a:ext cx="7560112" cy="5112568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Absorvido pelas raízes  na forma de Ca</a:t>
            </a:r>
            <a:r>
              <a:rPr lang="pt-BR" sz="23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através do </a:t>
            </a:r>
            <a:r>
              <a:rPr lang="pt-BR" sz="23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fluxo de massa (principal) e da interceptação radicular</a:t>
            </a:r>
            <a:endParaRPr lang="pt-BR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Alguns </a:t>
            </a:r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fatores externos 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podem influenciar a absorção:</a:t>
            </a:r>
          </a:p>
          <a:p>
            <a:pPr algn="just">
              <a:lnSpc>
                <a:spcPct val="150000"/>
              </a:lnSpc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Concentração externa de cálcio</a:t>
            </a:r>
          </a:p>
          <a:p>
            <a:pPr algn="just">
              <a:lnSpc>
                <a:spcPct val="150000"/>
              </a:lnSpc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Altas concentrações de NH</a:t>
            </a:r>
            <a:r>
              <a:rPr lang="pt-BR" sz="23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3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, K</a:t>
            </a:r>
            <a:r>
              <a:rPr lang="pt-BR" sz="23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, Mg</a:t>
            </a:r>
            <a:r>
              <a:rPr lang="pt-BR" sz="2300" baseline="30000" dirty="0">
                <a:latin typeface="Arial" panose="020B0604020202020204" pitchFamily="34" charset="0"/>
                <a:cs typeface="Arial" panose="020B0604020202020204" pitchFamily="34" charset="0"/>
              </a:rPr>
              <a:t>+2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, Al</a:t>
            </a:r>
            <a:r>
              <a:rPr lang="pt-BR" sz="2300" baseline="30000" dirty="0">
                <a:latin typeface="Arial" panose="020B0604020202020204" pitchFamily="34" charset="0"/>
                <a:cs typeface="Arial" panose="020B0604020202020204" pitchFamily="34" charset="0"/>
              </a:rPr>
              <a:t>+3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Temperatura </a:t>
            </a:r>
          </a:p>
          <a:p>
            <a:pPr algn="just">
              <a:lnSpc>
                <a:spcPct val="150000"/>
              </a:lnSpc>
            </a:pP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Umidade 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775520" y="188641"/>
            <a:ext cx="8860850" cy="76026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Cálcio 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planta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53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71268" y="1800883"/>
            <a:ext cx="10127411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Movimento </a:t>
            </a:r>
            <a:r>
              <a:rPr lang="pt-BR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ascendente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através do xilema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Devido a baixa quantidade de Ca no floema, assim como a formação de compostos insolúveis em água, há </a:t>
            </a:r>
            <a:r>
              <a:rPr lang="pt-BR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baixa redistribuição  de Ca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na planta, sendo necessário suprimento constante deste nutriente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871268" y="508957"/>
            <a:ext cx="10127411" cy="62550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9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Translocação </a:t>
            </a:r>
            <a:r>
              <a:rPr lang="pt-BR" sz="29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 redistribuição</a:t>
            </a:r>
            <a:endParaRPr lang="pt-BR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21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75570" y="1852280"/>
            <a:ext cx="7488782" cy="4857403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Absorvido pelas raízes  na forma de Mg</a:t>
            </a:r>
            <a:r>
              <a:rPr lang="pt-BR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através do fluxo de massa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Absorção passiva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Alguns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fatores externos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podem influenciar a absorção de Mg;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Concentração externa de </a:t>
            </a:r>
            <a:r>
              <a:rPr lang="pt-BR" sz="2400" u="sng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pt-BR" sz="2400" u="sng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t-BR" sz="2400" u="sng" dirty="0">
                <a:latin typeface="Arial" panose="020B0604020202020204" pitchFamily="34" charset="0"/>
                <a:cs typeface="Arial" panose="020B0604020202020204" pitchFamily="34" charset="0"/>
              </a:rPr>
              <a:t> trocável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, Al</a:t>
            </a:r>
            <a:r>
              <a:rPr lang="pt-BR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+3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pt-BR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, Ca</a:t>
            </a:r>
            <a:r>
              <a:rPr lang="pt-BR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+2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Baixa umidade do solo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957532" y="244627"/>
            <a:ext cx="9506310" cy="70768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dirty="0" smtClean="0">
                <a:ln>
                  <a:solidFill>
                    <a:srgbClr val="00206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Magnésio </a:t>
            </a:r>
            <a:r>
              <a:rPr lang="pt-BR" sz="3200" dirty="0">
                <a:ln>
                  <a:solidFill>
                    <a:srgbClr val="00206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na planta</a:t>
            </a:r>
          </a:p>
        </p:txBody>
      </p:sp>
      <p:sp>
        <p:nvSpPr>
          <p:cNvPr id="7" name="Retângulo 6"/>
          <p:cNvSpPr/>
          <p:nvPr/>
        </p:nvSpPr>
        <p:spPr>
          <a:xfrm>
            <a:off x="1893967" y="1155568"/>
            <a:ext cx="398538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pt-BR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Absorção </a:t>
            </a:r>
            <a:r>
              <a:rPr lang="pt-BR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planta</a:t>
            </a:r>
          </a:p>
        </p:txBody>
      </p:sp>
    </p:spTree>
    <p:extLst>
      <p:ext uri="{BB962C8B-B14F-4D97-AF65-F5344CB8AC3E}">
        <p14:creationId xmlns:p14="http://schemas.microsoft.com/office/powerpoint/2010/main" val="267906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959608" y="1700808"/>
            <a:ext cx="7498080" cy="4547592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940279" y="1348153"/>
            <a:ext cx="756084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600" dirty="0" smtClean="0">
                <a:latin typeface="Arial" pitchFamily="34" charset="0"/>
                <a:cs typeface="Arial" pitchFamily="34" charset="0"/>
              </a:rPr>
              <a:t>Compõe </a:t>
            </a:r>
            <a:r>
              <a:rPr lang="pt-BR" sz="2600" dirty="0">
                <a:latin typeface="Arial" pitchFamily="34" charset="0"/>
                <a:cs typeface="Arial" pitchFamily="34" charset="0"/>
              </a:rPr>
              <a:t>a molécula de clorofila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940279" y="244627"/>
            <a:ext cx="9517409" cy="70768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dirty="0">
                <a:ln>
                  <a:solidFill>
                    <a:srgbClr val="00206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dirty="0" err="1" smtClean="0">
                <a:ln>
                  <a:solidFill>
                    <a:srgbClr val="00206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Fotossintese</a:t>
            </a:r>
            <a:endParaRPr lang="pt-BR" sz="3200" dirty="0">
              <a:ln>
                <a:solidFill>
                  <a:srgbClr val="002060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411857" y="2294490"/>
            <a:ext cx="6340242" cy="2437632"/>
            <a:chOff x="825815" y="3549517"/>
            <a:chExt cx="6340242" cy="2437632"/>
          </a:xfrm>
        </p:grpSpPr>
        <p:pic>
          <p:nvPicPr>
            <p:cNvPr id="29698" name="Picture 2" descr="http://scifun.chem.wisc.edu/chemweek/chlrphyl/chlrphyl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5815" y="3549517"/>
              <a:ext cx="6340242" cy="2437632"/>
            </a:xfrm>
            <a:prstGeom prst="rect">
              <a:avLst/>
            </a:prstGeom>
            <a:noFill/>
          </p:spPr>
        </p:pic>
        <p:sp>
          <p:nvSpPr>
            <p:cNvPr id="2" name="Elipse 1"/>
            <p:cNvSpPr/>
            <p:nvPr/>
          </p:nvSpPr>
          <p:spPr>
            <a:xfrm>
              <a:off x="2339752" y="4509120"/>
              <a:ext cx="360040" cy="36004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40" y="2158801"/>
            <a:ext cx="1729776" cy="186283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940278" y="5240345"/>
            <a:ext cx="9517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 smtClean="0">
                <a:latin typeface="Arial" pitchFamily="34" charset="0"/>
                <a:cs typeface="Arial" pitchFamily="34" charset="0"/>
              </a:rPr>
              <a:t>Ativa a enzima </a:t>
            </a:r>
            <a:r>
              <a:rPr lang="pt-BR" sz="2400" dirty="0" err="1" smtClean="0">
                <a:latin typeface="Arial" pitchFamily="34" charset="0"/>
                <a:cs typeface="Arial" pitchFamily="34" charset="0"/>
              </a:rPr>
              <a:t>rubisco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pt-BR" sz="2400" dirty="0" err="1" smtClean="0">
                <a:latin typeface="Arial" pitchFamily="34" charset="0"/>
                <a:cs typeface="Arial" pitchFamily="34" charset="0"/>
              </a:rPr>
              <a:t>Ribulose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err="1" smtClean="0">
                <a:latin typeface="Arial" pitchFamily="34" charset="0"/>
                <a:cs typeface="Arial" pitchFamily="34" charset="0"/>
              </a:rPr>
              <a:t>Bifosfato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err="1" smtClean="0">
                <a:latin typeface="Arial" pitchFamily="34" charset="0"/>
                <a:cs typeface="Arial" pitchFamily="34" charset="0"/>
              </a:rPr>
              <a:t>Carboxilase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) </a:t>
            </a:r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23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1775520" y="1484784"/>
            <a:ext cx="7344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      Correlação:</a:t>
            </a:r>
          </a:p>
          <a:p>
            <a:pPr algn="ctr">
              <a:lnSpc>
                <a:spcPct val="150000"/>
              </a:lnSpc>
            </a:pPr>
            <a:r>
              <a:rPr lang="pt-B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da absorção de fósforo (H</a:t>
            </a:r>
            <a:r>
              <a:rPr lang="pt-BR" sz="20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pt-B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</a:t>
            </a:r>
            <a:r>
              <a:rPr lang="pt-BR" sz="20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pt-BR" sz="2000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pt-B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 ao magnésio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839814" y="244627"/>
            <a:ext cx="7424539" cy="70768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3200" dirty="0" smtClean="0">
                <a:ln>
                  <a:solidFill>
                    <a:srgbClr val="00206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Aumenta a absorção de P</a:t>
            </a:r>
            <a:endParaRPr lang="pt-BR" sz="3200" dirty="0">
              <a:ln>
                <a:solidFill>
                  <a:srgbClr val="002060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756123" y="3695873"/>
            <a:ext cx="7344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provavelmente esse papel de “carregador”  seja devido a partição na ativação da </a:t>
            </a:r>
            <a:r>
              <a:rPr lang="pt-BR" sz="2400" dirty="0" err="1">
                <a:latin typeface="Arial" pitchFamily="34" charset="0"/>
                <a:cs typeface="Arial" pitchFamily="34" charset="0"/>
              </a:rPr>
              <a:t>ATPase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 da membrana (absorção iônica), e na própria geração do ATP na fotossíntese e na respiração</a:t>
            </a:r>
          </a:p>
        </p:txBody>
      </p:sp>
      <p:sp>
        <p:nvSpPr>
          <p:cNvPr id="8" name="Seta para baixo 7"/>
          <p:cNvSpPr/>
          <p:nvPr/>
        </p:nvSpPr>
        <p:spPr>
          <a:xfrm>
            <a:off x="4727848" y="2852936"/>
            <a:ext cx="432048" cy="86409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856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32609"/>
            <a:ext cx="10515600" cy="899238"/>
          </a:xfrm>
          <a:solidFill>
            <a:srgbClr val="66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4000" dirty="0" smtClean="0">
                <a:latin typeface="+mn-lt"/>
              </a:rPr>
              <a:t>Manejo da nutrição</a:t>
            </a:r>
            <a:endParaRPr lang="pt-BR" sz="4000" dirty="0">
              <a:latin typeface="+mn-lt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41575" y="1426813"/>
            <a:ext cx="10515600" cy="5108211"/>
          </a:xfrm>
        </p:spPr>
        <p:txBody>
          <a:bodyPr>
            <a:normAutofit fontScale="25000" lnSpcReduction="20000"/>
          </a:bodyPr>
          <a:lstStyle/>
          <a:p>
            <a:r>
              <a:rPr lang="pt-BR" sz="7400" b="1" dirty="0" smtClean="0">
                <a:solidFill>
                  <a:schemeClr val="tx1"/>
                </a:solidFill>
              </a:rPr>
              <a:t>Relações entre nutrientes</a:t>
            </a:r>
          </a:p>
          <a:p>
            <a:endParaRPr lang="pt-BR" sz="7400" b="1" dirty="0">
              <a:solidFill>
                <a:schemeClr val="tx1"/>
              </a:solidFill>
            </a:endParaRPr>
          </a:p>
          <a:p>
            <a:r>
              <a:rPr lang="pt-BR" sz="7400" b="1" dirty="0" smtClean="0">
                <a:solidFill>
                  <a:srgbClr val="00B050"/>
                </a:solidFill>
              </a:rPr>
              <a:t>Fase vegetativa</a:t>
            </a:r>
          </a:p>
          <a:p>
            <a:r>
              <a:rPr lang="pt-BR" sz="7400" b="1" dirty="0" smtClean="0">
                <a:solidFill>
                  <a:schemeClr val="tx1"/>
                </a:solidFill>
              </a:rPr>
              <a:t>K:N 0,8:1,0</a:t>
            </a:r>
          </a:p>
          <a:p>
            <a:r>
              <a:rPr lang="pt-BR" sz="7400" b="1" dirty="0" smtClean="0">
                <a:solidFill>
                  <a:schemeClr val="tx1"/>
                </a:solidFill>
              </a:rPr>
              <a:t>N:Ca 1:1</a:t>
            </a:r>
          </a:p>
          <a:p>
            <a:r>
              <a:rPr lang="pt-BR" sz="7400" b="1" dirty="0" smtClean="0">
                <a:solidFill>
                  <a:schemeClr val="tx1"/>
                </a:solidFill>
              </a:rPr>
              <a:t>K:Ca = 08-1,0:1</a:t>
            </a:r>
          </a:p>
          <a:p>
            <a:r>
              <a:rPr lang="pt-BR" sz="7400" b="1" dirty="0" smtClean="0">
                <a:solidFill>
                  <a:schemeClr val="tx1"/>
                </a:solidFill>
              </a:rPr>
              <a:t>Ca: Mg = 3-4:1</a:t>
            </a:r>
          </a:p>
          <a:p>
            <a:endParaRPr lang="pt-BR" sz="7400" b="1" dirty="0" smtClean="0">
              <a:solidFill>
                <a:schemeClr val="tx1"/>
              </a:solidFill>
            </a:endParaRPr>
          </a:p>
          <a:p>
            <a:r>
              <a:rPr lang="pt-BR" sz="7400" b="1" dirty="0" smtClean="0">
                <a:solidFill>
                  <a:srgbClr val="FF0000"/>
                </a:solidFill>
              </a:rPr>
              <a:t>Fase reprodutiva</a:t>
            </a:r>
          </a:p>
          <a:p>
            <a:r>
              <a:rPr lang="pt-BR" sz="7400" b="1" dirty="0" smtClean="0">
                <a:solidFill>
                  <a:schemeClr val="tx1"/>
                </a:solidFill>
              </a:rPr>
              <a:t>K:N = 1,2-2,0: 1,0</a:t>
            </a:r>
          </a:p>
          <a:p>
            <a:r>
              <a:rPr lang="pt-BR" sz="7400" b="1" dirty="0" smtClean="0">
                <a:solidFill>
                  <a:schemeClr val="tx1"/>
                </a:solidFill>
              </a:rPr>
              <a:t>N:Ca = 1:1</a:t>
            </a:r>
          </a:p>
          <a:p>
            <a:r>
              <a:rPr lang="pt-BR" sz="7400" b="1" dirty="0" smtClean="0">
                <a:solidFill>
                  <a:schemeClr val="tx1"/>
                </a:solidFill>
              </a:rPr>
              <a:t>K:Ca = 1,7-3:1</a:t>
            </a:r>
          </a:p>
          <a:p>
            <a:r>
              <a:rPr lang="pt-BR" sz="7400" b="1" dirty="0" smtClean="0">
                <a:solidFill>
                  <a:schemeClr val="tx1"/>
                </a:solidFill>
              </a:rPr>
              <a:t>Ca: Mg = 3-4:1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t-BR" sz="7400" b="1" dirty="0" smtClean="0">
                <a:solidFill>
                  <a:schemeClr val="tx1"/>
                </a:solidFill>
              </a:rPr>
              <a:t>Excesso de N e alta incidência de radiação solar: estiolamento de planta, crescimento vegetativo vigoroso, alteração da relação fonte/dreno, abortamento de flores, hastes achatadas e com rachaduras, produção de frutos com lóculo aberto (deficiência de B)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0838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9905" y="132609"/>
            <a:ext cx="10515600" cy="899238"/>
          </a:xfrm>
          <a:solidFill>
            <a:srgbClr val="66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4000" dirty="0" smtClean="0">
                <a:latin typeface="+mn-lt"/>
              </a:rPr>
              <a:t>Adubação nitrogenada excessiva</a:t>
            </a:r>
            <a:endParaRPr lang="pt-BR" sz="4000" dirty="0">
              <a:latin typeface="+mn-lt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41575" y="1426813"/>
            <a:ext cx="10515600" cy="5108211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tx1"/>
                </a:solidFill>
              </a:rPr>
              <a:t>Aumento da incidência de podridão apical (-Ca) e lóculo aberto (-B).</a:t>
            </a:r>
          </a:p>
          <a:p>
            <a:endParaRPr lang="pt-BR" sz="3200" b="1" dirty="0" smtClean="0">
              <a:solidFill>
                <a:schemeClr val="tx1"/>
              </a:solidFill>
            </a:endParaRPr>
          </a:p>
          <a:p>
            <a:r>
              <a:rPr lang="pt-BR" sz="3200" b="1" dirty="0" smtClean="0">
                <a:solidFill>
                  <a:schemeClr val="tx1"/>
                </a:solidFill>
              </a:rPr>
              <a:t>Excesso de K: induz deficiência de Ca nos frutos</a:t>
            </a:r>
          </a:p>
          <a:p>
            <a:endParaRPr lang="pt-BR" sz="3200" b="1" dirty="0">
              <a:solidFill>
                <a:schemeClr val="tx1"/>
              </a:solidFill>
            </a:endParaRPr>
          </a:p>
          <a:p>
            <a:r>
              <a:rPr lang="pt-BR" sz="3200" b="1" dirty="0" smtClean="0">
                <a:solidFill>
                  <a:schemeClr val="tx1"/>
                </a:solidFill>
              </a:rPr>
              <a:t>Relação K:Mg ou </a:t>
            </a:r>
            <a:r>
              <a:rPr lang="pt-BR" sz="3200" b="1" dirty="0" err="1" smtClean="0">
                <a:solidFill>
                  <a:schemeClr val="tx1"/>
                </a:solidFill>
              </a:rPr>
              <a:t>Ca:Mg</a:t>
            </a:r>
            <a:r>
              <a:rPr lang="pt-BR" sz="3200" b="1" dirty="0" smtClean="0">
                <a:solidFill>
                  <a:schemeClr val="tx1"/>
                </a:solidFill>
              </a:rPr>
              <a:t> alta: induz deficiência de Mg nas folhas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14146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30724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en-US" b="1" dirty="0" err="1" smtClean="0"/>
              <a:t>Bioestimulantes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7517" y="1393677"/>
            <a:ext cx="9144000" cy="4437780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São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substâncias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e/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microrganismos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estimulam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processos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naturais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quando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aplicados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às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plantas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rizosfera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aumentar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absorção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nutrientes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tolerância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estresse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abiótico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biótico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e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qualidade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produtos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bioestimulantes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ação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direta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contra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pragas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doenças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portanto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classificados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pesticidas</a:t>
            </a:r>
            <a:endParaRPr lang="en-US" sz="2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1595088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9870"/>
            <a:ext cx="10515600" cy="757191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n-US" b="1" dirty="0" err="1" smtClean="0"/>
              <a:t>Estresse</a:t>
            </a:r>
            <a:r>
              <a:rPr lang="en-US" b="1" dirty="0" smtClean="0"/>
              <a:t> </a:t>
            </a:r>
            <a:r>
              <a:rPr lang="en-US" b="1" dirty="0" err="1" smtClean="0"/>
              <a:t>ambiental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29574" y="747322"/>
          <a:ext cx="10515600" cy="5705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traight Connector 5"/>
          <p:cNvCxnSpPr/>
          <p:nvPr/>
        </p:nvCxnSpPr>
        <p:spPr>
          <a:xfrm flipH="1">
            <a:off x="6087374" y="2432650"/>
            <a:ext cx="8626" cy="2674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>
            <a:off x="6883880" y="2045290"/>
            <a:ext cx="1518249" cy="690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2701374">
            <a:off x="3070734" y="2151766"/>
            <a:ext cx="1148308" cy="4571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873588" flipV="1">
            <a:off x="7058205" y="3082829"/>
            <a:ext cx="1951302" cy="5334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8412188" flipV="1">
            <a:off x="3081994" y="4096511"/>
            <a:ext cx="1858451" cy="4571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2734172" flipV="1">
            <a:off x="6699056" y="3768369"/>
            <a:ext cx="2610200" cy="4571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6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12396" y="318781"/>
            <a:ext cx="11123802" cy="68601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Desafios da produção de tomate</a:t>
            </a:r>
            <a:endParaRPr lang="pt-BR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1542" y="1736496"/>
            <a:ext cx="11033653" cy="3929281"/>
          </a:xfr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/>
              <a:t>Melhoramento genético: cultivares tolerantes ao estresse hídrico, salino, térmico e ao estresse biótico (pragas e doenças)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/>
              <a:t>Mudas de alto vigor: maior número de porta-enxertos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/>
              <a:t>Estratégias de manejo de irrigação para alterar o crescimento fisiológico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/>
              <a:t>Uso de </a:t>
            </a:r>
            <a:r>
              <a:rPr lang="pt-BR" b="1" dirty="0" err="1" smtClean="0"/>
              <a:t>bioestimulantes</a:t>
            </a:r>
            <a:r>
              <a:rPr lang="pt-BR" b="1" dirty="0" smtClean="0"/>
              <a:t> para aliviar o estresse abiótico e biótico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/>
              <a:t>Aumento do cultivo protegido</a:t>
            </a:r>
          </a:p>
        </p:txBody>
      </p:sp>
    </p:spTree>
    <p:extLst>
      <p:ext uri="{BB962C8B-B14F-4D97-AF65-F5344CB8AC3E}">
        <p14:creationId xmlns:p14="http://schemas.microsoft.com/office/powerpoint/2010/main" val="284163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136" y="1069886"/>
            <a:ext cx="10515600" cy="65539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Entrada de </a:t>
            </a:r>
            <a:r>
              <a:rPr lang="en-US" b="1" dirty="0" err="1" smtClean="0">
                <a:solidFill>
                  <a:schemeClr val="tx1"/>
                </a:solidFill>
              </a:rPr>
              <a:t>íons</a:t>
            </a:r>
            <a:r>
              <a:rPr lang="en-US" b="1" dirty="0" smtClean="0">
                <a:solidFill>
                  <a:schemeClr val="tx1"/>
                </a:solidFill>
              </a:rPr>
              <a:t> do solo para as </a:t>
            </a:r>
            <a:r>
              <a:rPr lang="en-US" b="1" dirty="0" err="1" smtClean="0">
                <a:solidFill>
                  <a:schemeClr val="tx1"/>
                </a:solidFill>
              </a:rPr>
              <a:t>raízes</a:t>
            </a:r>
            <a:r>
              <a:rPr lang="en-US" b="1" dirty="0" smtClean="0">
                <a:solidFill>
                  <a:schemeClr val="tx1"/>
                </a:solidFill>
              </a:rPr>
              <a:t>: </a:t>
            </a:r>
            <a:r>
              <a:rPr lang="en-US" b="1" dirty="0" err="1" smtClean="0">
                <a:solidFill>
                  <a:schemeClr val="tx1"/>
                </a:solidFill>
              </a:rPr>
              <a:t>movimento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apoplástico</a:t>
            </a:r>
            <a:r>
              <a:rPr lang="en-US" b="1" dirty="0" smtClean="0">
                <a:solidFill>
                  <a:schemeClr val="tx1"/>
                </a:solidFill>
              </a:rPr>
              <a:t> e </a:t>
            </a:r>
            <a:r>
              <a:rPr lang="en-US" b="1" dirty="0" err="1" smtClean="0">
                <a:solidFill>
                  <a:schemeClr val="tx1"/>
                </a:solidFill>
              </a:rPr>
              <a:t>simplástico</a:t>
            </a:r>
            <a:r>
              <a:rPr lang="en-US" b="1" dirty="0" smtClean="0">
                <a:solidFill>
                  <a:schemeClr val="tx1"/>
                </a:solidFill>
              </a:rPr>
              <a:t> (com </a:t>
            </a:r>
            <a:r>
              <a:rPr lang="en-US" b="1" dirty="0" err="1" smtClean="0">
                <a:solidFill>
                  <a:schemeClr val="tx1"/>
                </a:solidFill>
              </a:rPr>
              <a:t>gasto</a:t>
            </a:r>
            <a:r>
              <a:rPr lang="en-US" b="1" dirty="0" smtClean="0">
                <a:solidFill>
                  <a:schemeClr val="tx1"/>
                </a:solidFill>
              </a:rPr>
              <a:t> de </a:t>
            </a:r>
            <a:r>
              <a:rPr lang="en-US" b="1" dirty="0" err="1" smtClean="0">
                <a:solidFill>
                  <a:schemeClr val="tx1"/>
                </a:solidFill>
              </a:rPr>
              <a:t>energia</a:t>
            </a:r>
            <a:r>
              <a:rPr lang="en-US" b="1" dirty="0" smtClean="0">
                <a:solidFill>
                  <a:schemeClr val="tx1"/>
                </a:solidFill>
              </a:rPr>
              <a:t>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9870"/>
            <a:ext cx="12192000" cy="757191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Regulação</a:t>
            </a:r>
            <a:r>
              <a:rPr lang="en-US" b="1" dirty="0" smtClean="0"/>
              <a:t> de </a:t>
            </a:r>
            <a:r>
              <a:rPr lang="en-US" b="1" dirty="0" err="1" smtClean="0"/>
              <a:t>íons</a:t>
            </a:r>
            <a:endParaRPr lang="en-US" b="1" dirty="0"/>
          </a:p>
        </p:txBody>
      </p:sp>
      <p:pic>
        <p:nvPicPr>
          <p:cNvPr id="1026" name="Picture 2" descr="http://ledson.ufla.br/MPS/SITES/Metabolismo%20do%20N/Nutri%C3%A7%C3%A3o%20Mineral/Imagens/rot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23" y="2047848"/>
            <a:ext cx="715327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ledson.ufla.br/MPS/SITES/Metabolismo%20do%20N/Nutri%C3%A7%C3%A3o%20Mineral/transp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2349773"/>
            <a:ext cx="4981575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706045" y="2165107"/>
            <a:ext cx="4859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09356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958" y="1915274"/>
            <a:ext cx="10515600" cy="257046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b="1" dirty="0" err="1" smtClean="0">
                <a:solidFill>
                  <a:schemeClr val="tx1"/>
                </a:solidFill>
              </a:rPr>
              <a:t>Compostos</a:t>
            </a:r>
            <a:r>
              <a:rPr lang="en-US" b="1" dirty="0" smtClean="0">
                <a:solidFill>
                  <a:schemeClr val="tx1"/>
                </a:solidFill>
              </a:rPr>
              <a:t> que </a:t>
            </a:r>
            <a:r>
              <a:rPr lang="en-US" b="1" dirty="0" err="1" smtClean="0">
                <a:solidFill>
                  <a:schemeClr val="tx1"/>
                </a:solidFill>
              </a:rPr>
              <a:t>têm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efeito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mínimo</a:t>
            </a:r>
            <a:r>
              <a:rPr lang="en-US" b="1" dirty="0" smtClean="0">
                <a:solidFill>
                  <a:schemeClr val="tx1"/>
                </a:solidFill>
              </a:rPr>
              <a:t> no pH </a:t>
            </a:r>
            <a:r>
              <a:rPr lang="en-US" b="1" dirty="0" err="1" smtClean="0">
                <a:solidFill>
                  <a:schemeClr val="tx1"/>
                </a:solidFill>
              </a:rPr>
              <a:t>ou</a:t>
            </a:r>
            <a:r>
              <a:rPr lang="en-US" b="1" dirty="0" smtClean="0">
                <a:solidFill>
                  <a:schemeClr val="tx1"/>
                </a:solidFill>
              </a:rPr>
              <a:t> no </a:t>
            </a:r>
            <a:r>
              <a:rPr lang="en-US" b="1" dirty="0" err="1" smtClean="0">
                <a:solidFill>
                  <a:schemeClr val="tx1"/>
                </a:solidFill>
              </a:rPr>
              <a:t>balanço</a:t>
            </a:r>
            <a:r>
              <a:rPr lang="en-US" b="1" dirty="0" smtClean="0">
                <a:solidFill>
                  <a:schemeClr val="tx1"/>
                </a:solidFill>
              </a:rPr>
              <a:t> de </a:t>
            </a:r>
            <a:r>
              <a:rPr lang="en-US" b="1" dirty="0" err="1" smtClean="0">
                <a:solidFill>
                  <a:schemeClr val="tx1"/>
                </a:solidFill>
              </a:rPr>
              <a:t>cargas</a:t>
            </a:r>
            <a:r>
              <a:rPr lang="en-US" b="1" dirty="0" smtClean="0">
                <a:solidFill>
                  <a:schemeClr val="tx1"/>
                </a:solidFill>
              </a:rPr>
              <a:t> do cytosol, </a:t>
            </a:r>
            <a:r>
              <a:rPr lang="en-US" b="1" dirty="0" err="1" smtClean="0">
                <a:solidFill>
                  <a:schemeClr val="tx1"/>
                </a:solidFill>
              </a:rPr>
              <a:t>não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inibindo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ou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interferindo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nas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atividades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enzimáticas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normais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mesmo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em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concentrações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relativamente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altas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Ex: </a:t>
            </a:r>
            <a:r>
              <a:rPr lang="en-US" b="1" dirty="0" err="1" smtClean="0">
                <a:solidFill>
                  <a:schemeClr val="tx1"/>
                </a:solidFill>
              </a:rPr>
              <a:t>Prolina</a:t>
            </a:r>
            <a:r>
              <a:rPr lang="en-US" b="1" dirty="0" smtClean="0">
                <a:solidFill>
                  <a:schemeClr val="tx1"/>
                </a:solidFill>
              </a:rPr>
              <a:t>: </a:t>
            </a:r>
            <a:r>
              <a:rPr lang="en-US" b="1" dirty="0" err="1" smtClean="0">
                <a:solidFill>
                  <a:schemeClr val="tx1"/>
                </a:solidFill>
              </a:rPr>
              <a:t>possui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carga</a:t>
            </a:r>
            <a:r>
              <a:rPr lang="en-US" b="1" dirty="0" smtClean="0">
                <a:solidFill>
                  <a:schemeClr val="tx1"/>
                </a:solidFill>
              </a:rPr>
              <a:t> neutral no pH </a:t>
            </a:r>
            <a:r>
              <a:rPr lang="en-US" b="1" dirty="0" err="1" smtClean="0">
                <a:solidFill>
                  <a:schemeClr val="tx1"/>
                </a:solidFill>
              </a:rPr>
              <a:t>fisiológico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localizada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principalmente</a:t>
            </a:r>
            <a:r>
              <a:rPr lang="en-US" b="1" dirty="0" smtClean="0">
                <a:solidFill>
                  <a:schemeClr val="tx1"/>
                </a:solidFill>
              </a:rPr>
              <a:t> no </a:t>
            </a:r>
            <a:r>
              <a:rPr lang="en-US" b="1" dirty="0" err="1" smtClean="0">
                <a:solidFill>
                  <a:schemeClr val="tx1"/>
                </a:solidFill>
              </a:rPr>
              <a:t>citoplasma</a:t>
            </a:r>
            <a:endParaRPr lang="en-US" b="1" dirty="0" smtClean="0">
              <a:solidFill>
                <a:schemeClr val="tx1"/>
              </a:solidFill>
            </a:endParaRPr>
          </a:p>
          <a:p>
            <a:pPr>
              <a:lnSpc>
                <a:spcPct val="160000"/>
              </a:lnSpc>
              <a:spcBef>
                <a:spcPts val="0"/>
              </a:spcBef>
            </a:pPr>
            <a:endParaRPr lang="en-US" b="1" dirty="0" smtClean="0">
              <a:solidFill>
                <a:schemeClr val="tx1"/>
              </a:solidFill>
            </a:endParaRPr>
          </a:p>
          <a:p>
            <a:pPr>
              <a:lnSpc>
                <a:spcPct val="160000"/>
              </a:lnSpc>
              <a:spcBef>
                <a:spcPts val="0"/>
              </a:spcBef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24602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/>
              <a:t>Síntese</a:t>
            </a:r>
            <a:r>
              <a:rPr lang="en-US" sz="4400" b="1" dirty="0" smtClean="0"/>
              <a:t> de </a:t>
            </a:r>
            <a:r>
              <a:rPr lang="en-US" sz="4400" b="1" dirty="0" err="1" smtClean="0"/>
              <a:t>solutos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compatíveis</a:t>
            </a:r>
            <a:r>
              <a:rPr lang="en-US" sz="4400" b="1" dirty="0" smtClean="0"/>
              <a:t> e </a:t>
            </a:r>
            <a:r>
              <a:rPr lang="en-US" sz="4400" b="1" dirty="0" err="1" smtClean="0"/>
              <a:t>enzimas</a:t>
            </a:r>
            <a:r>
              <a:rPr lang="en-US" sz="4400" b="1" dirty="0" smtClean="0"/>
              <a:t> anti-</a:t>
            </a:r>
            <a:r>
              <a:rPr lang="en-US" sz="4400" b="1" dirty="0" err="1" smtClean="0"/>
              <a:t>oxidativas</a:t>
            </a:r>
            <a:endParaRPr lang="en-US" sz="4400" b="1" dirty="0"/>
          </a:p>
        </p:txBody>
      </p:sp>
      <p:pic>
        <p:nvPicPr>
          <p:cNvPr id="2052" name="Picture 4" descr="Fórmula de estrutura da Prol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78" y="4812820"/>
            <a:ext cx="1966523" cy="158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01792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136" y="1069886"/>
            <a:ext cx="10515600" cy="115572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b="1" dirty="0" err="1" smtClean="0">
                <a:solidFill>
                  <a:schemeClr val="tx1"/>
                </a:solidFill>
              </a:rPr>
              <a:t>Compostos</a:t>
            </a:r>
            <a:r>
              <a:rPr lang="en-US" b="1" dirty="0" smtClean="0">
                <a:solidFill>
                  <a:schemeClr val="tx1"/>
                </a:solidFill>
              </a:rPr>
              <a:t> que </a:t>
            </a:r>
            <a:r>
              <a:rPr lang="en-US" b="1" dirty="0" err="1" smtClean="0">
                <a:solidFill>
                  <a:schemeClr val="tx1"/>
                </a:solidFill>
              </a:rPr>
              <a:t>têm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efeito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mínimo</a:t>
            </a:r>
            <a:r>
              <a:rPr lang="en-US" b="1" dirty="0" smtClean="0">
                <a:solidFill>
                  <a:schemeClr val="tx1"/>
                </a:solidFill>
              </a:rPr>
              <a:t> no pH </a:t>
            </a:r>
            <a:r>
              <a:rPr lang="en-US" b="1" dirty="0" err="1" smtClean="0">
                <a:solidFill>
                  <a:schemeClr val="tx1"/>
                </a:solidFill>
              </a:rPr>
              <a:t>ou</a:t>
            </a:r>
            <a:r>
              <a:rPr lang="en-US" b="1" dirty="0" smtClean="0">
                <a:solidFill>
                  <a:schemeClr val="tx1"/>
                </a:solidFill>
              </a:rPr>
              <a:t> no </a:t>
            </a:r>
            <a:r>
              <a:rPr lang="en-US" b="1" dirty="0" err="1" smtClean="0">
                <a:solidFill>
                  <a:schemeClr val="tx1"/>
                </a:solidFill>
              </a:rPr>
              <a:t>balanço</a:t>
            </a:r>
            <a:r>
              <a:rPr lang="en-US" b="1" dirty="0" smtClean="0">
                <a:solidFill>
                  <a:schemeClr val="tx1"/>
                </a:solidFill>
              </a:rPr>
              <a:t> de </a:t>
            </a:r>
            <a:r>
              <a:rPr lang="en-US" b="1" dirty="0" err="1" smtClean="0">
                <a:solidFill>
                  <a:schemeClr val="tx1"/>
                </a:solidFill>
              </a:rPr>
              <a:t>cargas</a:t>
            </a:r>
            <a:r>
              <a:rPr lang="en-US" b="1" dirty="0" smtClean="0">
                <a:solidFill>
                  <a:schemeClr val="tx1"/>
                </a:solidFill>
              </a:rPr>
              <a:t> do cytosol, </a:t>
            </a:r>
            <a:r>
              <a:rPr lang="en-US" b="1" dirty="0" err="1" smtClean="0">
                <a:solidFill>
                  <a:schemeClr val="tx1"/>
                </a:solidFill>
              </a:rPr>
              <a:t>não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inibindo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ou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interferindo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nas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atividades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enzimáticas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normais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mesmo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em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concentrações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relativamente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altas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Ex: </a:t>
            </a:r>
            <a:r>
              <a:rPr lang="en-US" b="1" dirty="0" err="1" smtClean="0">
                <a:solidFill>
                  <a:schemeClr val="tx1"/>
                </a:solidFill>
              </a:rPr>
              <a:t>Prolina</a:t>
            </a:r>
            <a:r>
              <a:rPr lang="en-US" b="1" dirty="0" smtClean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endParaRPr lang="en-US" b="1" dirty="0" smtClean="0">
              <a:solidFill>
                <a:schemeClr val="tx1"/>
              </a:solidFill>
            </a:endParaRPr>
          </a:p>
          <a:p>
            <a:pPr>
              <a:lnSpc>
                <a:spcPct val="160000"/>
              </a:lnSpc>
              <a:spcBef>
                <a:spcPts val="0"/>
              </a:spcBef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2144" y="136779"/>
            <a:ext cx="12192000" cy="757191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n-US" sz="4000" b="1" dirty="0" err="1" smtClean="0"/>
              <a:t>Síntese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solutos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compatíveis</a:t>
            </a:r>
            <a:r>
              <a:rPr lang="en-US" sz="4000" b="1" dirty="0" smtClean="0"/>
              <a:t> e </a:t>
            </a:r>
            <a:r>
              <a:rPr lang="en-US" sz="4000" b="1" dirty="0" err="1" smtClean="0"/>
              <a:t>enzimas</a:t>
            </a:r>
            <a:r>
              <a:rPr lang="en-US" sz="4000" b="1" dirty="0" smtClean="0"/>
              <a:t> anti-</a:t>
            </a:r>
            <a:r>
              <a:rPr lang="en-US" sz="4000" b="1" dirty="0" err="1" smtClean="0"/>
              <a:t>oxidativas</a:t>
            </a:r>
            <a:endParaRPr lang="en-US" sz="4000" b="1" dirty="0"/>
          </a:p>
        </p:txBody>
      </p:sp>
      <p:pic>
        <p:nvPicPr>
          <p:cNvPr id="2050" name="Picture 2" descr="http://files.ensinodecienciasnaamazonia.webnode.com/200000183-e7698e8632/plan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145" y="2401531"/>
            <a:ext cx="2362697" cy="401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9675" y="2613804"/>
            <a:ext cx="28725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Radicais</a:t>
            </a:r>
            <a:r>
              <a:rPr lang="en-US" dirty="0" smtClean="0"/>
              <a:t> livres</a:t>
            </a:r>
          </a:p>
          <a:p>
            <a:endParaRPr lang="en-US" dirty="0" smtClean="0"/>
          </a:p>
          <a:p>
            <a:r>
              <a:rPr lang="en-US" dirty="0" smtClean="0"/>
              <a:t>O2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                         CO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        OH</a:t>
            </a:r>
            <a:r>
              <a:rPr lang="en-US" baseline="30000" dirty="0" smtClean="0"/>
              <a:t>-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CO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-</a:t>
            </a:r>
            <a:r>
              <a:rPr lang="en-US" dirty="0" smtClean="0"/>
              <a:t>                 HO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7458973" y="2653880"/>
            <a:ext cx="36949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                         </a:t>
            </a:r>
            <a:r>
              <a:rPr lang="en-US" dirty="0" err="1" smtClean="0"/>
              <a:t>HOCl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O</a:t>
            </a:r>
            <a:r>
              <a:rPr lang="en-US" baseline="-25000" dirty="0" smtClean="0"/>
              <a:t>3</a:t>
            </a:r>
            <a:r>
              <a:rPr lang="en-US" dirty="0" smtClean="0"/>
              <a:t>       </a:t>
            </a:r>
          </a:p>
          <a:p>
            <a:r>
              <a:rPr lang="en-US" dirty="0" smtClean="0"/>
              <a:t>                                                    ONOO</a:t>
            </a:r>
            <a:r>
              <a:rPr lang="en-US" baseline="30000" dirty="0" smtClean="0"/>
              <a:t>-</a:t>
            </a:r>
          </a:p>
          <a:p>
            <a:endParaRPr lang="en-US" dirty="0"/>
          </a:p>
          <a:p>
            <a:r>
              <a:rPr lang="en-US" dirty="0" smtClean="0"/>
              <a:t> HOOCO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-</a:t>
            </a:r>
            <a:r>
              <a:rPr lang="en-US" dirty="0" smtClean="0"/>
              <a:t>                 ONOOH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18615194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320" y="1026753"/>
            <a:ext cx="10515600" cy="338134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b="1" u="sng" dirty="0" err="1" smtClean="0">
                <a:solidFill>
                  <a:srgbClr val="FF0000"/>
                </a:solidFill>
              </a:rPr>
              <a:t>Reguladores</a:t>
            </a:r>
            <a:r>
              <a:rPr lang="en-US" b="1" u="sng" dirty="0" smtClean="0">
                <a:solidFill>
                  <a:srgbClr val="FF0000"/>
                </a:solidFill>
              </a:rPr>
              <a:t> de </a:t>
            </a:r>
            <a:r>
              <a:rPr lang="en-US" b="1" u="sng" dirty="0" err="1" smtClean="0">
                <a:solidFill>
                  <a:srgbClr val="FF0000"/>
                </a:solidFill>
              </a:rPr>
              <a:t>crescimento</a:t>
            </a:r>
            <a:r>
              <a:rPr lang="en-US" b="1" u="sng" dirty="0" smtClean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endParaRPr lang="en-US" b="1" dirty="0" smtClean="0">
              <a:solidFill>
                <a:schemeClr val="tx1"/>
              </a:solidFill>
            </a:endParaRP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b="1" dirty="0" err="1" smtClean="0">
                <a:solidFill>
                  <a:schemeClr val="tx1"/>
                </a:solidFill>
              </a:rPr>
              <a:t>Citocininas</a:t>
            </a:r>
            <a:r>
              <a:rPr lang="en-US" b="1" dirty="0" smtClean="0">
                <a:solidFill>
                  <a:schemeClr val="tx1"/>
                </a:solidFill>
              </a:rPr>
              <a:t>: </a:t>
            </a:r>
            <a:r>
              <a:rPr lang="en-US" b="1" dirty="0" err="1" smtClean="0">
                <a:solidFill>
                  <a:schemeClr val="tx1"/>
                </a:solidFill>
              </a:rPr>
              <a:t>divisão</a:t>
            </a:r>
            <a:r>
              <a:rPr lang="en-US" b="1" dirty="0" smtClean="0">
                <a:solidFill>
                  <a:schemeClr val="tx1"/>
                </a:solidFill>
              </a:rPr>
              <a:t> cellular, </a:t>
            </a:r>
            <a:r>
              <a:rPr lang="en-US" b="1" dirty="0" err="1" smtClean="0">
                <a:solidFill>
                  <a:schemeClr val="tx1"/>
                </a:solidFill>
              </a:rPr>
              <a:t>desenvolvimento</a:t>
            </a:r>
            <a:r>
              <a:rPr lang="en-US" b="1" dirty="0" smtClean="0">
                <a:solidFill>
                  <a:schemeClr val="tx1"/>
                </a:solidFill>
              </a:rPr>
              <a:t> do </a:t>
            </a:r>
            <a:r>
              <a:rPr lang="en-US" b="1" dirty="0" err="1" smtClean="0">
                <a:solidFill>
                  <a:schemeClr val="tx1"/>
                </a:solidFill>
              </a:rPr>
              <a:t>cloroplasto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diferenciação</a:t>
            </a:r>
            <a:r>
              <a:rPr lang="en-US" b="1" dirty="0" smtClean="0">
                <a:solidFill>
                  <a:schemeClr val="tx1"/>
                </a:solidFill>
              </a:rPr>
              <a:t> e </a:t>
            </a:r>
            <a:r>
              <a:rPr lang="en-US" b="1" dirty="0" err="1" smtClean="0">
                <a:solidFill>
                  <a:schemeClr val="tx1"/>
                </a:solidFill>
              </a:rPr>
              <a:t>atraso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da </a:t>
            </a:r>
            <a:r>
              <a:rPr lang="en-US" b="1" dirty="0" err="1" smtClean="0">
                <a:solidFill>
                  <a:schemeClr val="tx1"/>
                </a:solidFill>
              </a:rPr>
              <a:t>senescência</a:t>
            </a:r>
            <a:r>
              <a:rPr lang="en-US" b="1" dirty="0" smtClean="0">
                <a:solidFill>
                  <a:schemeClr val="tx1"/>
                </a:solidFill>
              </a:rPr>
              <a:t>;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endParaRPr lang="en-US" b="1" dirty="0" smtClean="0">
              <a:solidFill>
                <a:schemeClr val="tx1"/>
              </a:solidFill>
            </a:endParaRP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b="1" dirty="0" err="1" smtClean="0">
                <a:solidFill>
                  <a:schemeClr val="tx1"/>
                </a:solidFill>
              </a:rPr>
              <a:t>Ácido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absícico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etileno</a:t>
            </a:r>
            <a:r>
              <a:rPr lang="en-US" b="1" dirty="0" smtClean="0">
                <a:solidFill>
                  <a:schemeClr val="tx1"/>
                </a:solidFill>
              </a:rPr>
              <a:t> e </a:t>
            </a:r>
            <a:r>
              <a:rPr lang="en-US" b="1" dirty="0" err="1" smtClean="0">
                <a:solidFill>
                  <a:schemeClr val="tx1"/>
                </a:solidFill>
              </a:rPr>
              <a:t>jasmonatos</a:t>
            </a:r>
            <a:r>
              <a:rPr lang="en-US" b="1" dirty="0" smtClean="0">
                <a:solidFill>
                  <a:schemeClr val="tx1"/>
                </a:solidFill>
              </a:rPr>
              <a:t>: </a:t>
            </a:r>
            <a:r>
              <a:rPr lang="en-US" b="1" dirty="0" err="1" smtClean="0">
                <a:solidFill>
                  <a:schemeClr val="tx1"/>
                </a:solidFill>
              </a:rPr>
              <a:t>efeito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pronunciado</a:t>
            </a:r>
            <a:r>
              <a:rPr lang="en-US" b="1" dirty="0" smtClean="0">
                <a:solidFill>
                  <a:schemeClr val="tx1"/>
                </a:solidFill>
              </a:rPr>
              <a:t>  sob </a:t>
            </a:r>
            <a:r>
              <a:rPr lang="en-US" b="1" dirty="0" err="1" smtClean="0">
                <a:solidFill>
                  <a:schemeClr val="tx1"/>
                </a:solidFill>
              </a:rPr>
              <a:t>condições</a:t>
            </a:r>
            <a:r>
              <a:rPr lang="en-US" b="1" dirty="0" smtClean="0">
                <a:solidFill>
                  <a:schemeClr val="tx1"/>
                </a:solidFill>
              </a:rPr>
              <a:t> de </a:t>
            </a:r>
            <a:r>
              <a:rPr lang="en-US" b="1" dirty="0" err="1" smtClean="0">
                <a:solidFill>
                  <a:schemeClr val="tx1"/>
                </a:solidFill>
              </a:rPr>
              <a:t>estresse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biótico</a:t>
            </a:r>
            <a:r>
              <a:rPr lang="en-US" b="1" dirty="0" smtClean="0">
                <a:solidFill>
                  <a:schemeClr val="tx1"/>
                </a:solidFill>
              </a:rPr>
              <a:t> e </a:t>
            </a:r>
            <a:r>
              <a:rPr lang="en-US" b="1" dirty="0" err="1" smtClean="0">
                <a:solidFill>
                  <a:schemeClr val="tx1"/>
                </a:solidFill>
              </a:rPr>
              <a:t>abiótico</a:t>
            </a:r>
            <a:endParaRPr lang="en-US" b="1" dirty="0" smtClean="0">
              <a:solidFill>
                <a:schemeClr val="tx1"/>
              </a:solidFill>
            </a:endParaRP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b="1" dirty="0" err="1" smtClean="0">
                <a:solidFill>
                  <a:schemeClr val="tx1"/>
                </a:solidFill>
              </a:rPr>
              <a:t>Ácido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absicico</a:t>
            </a:r>
            <a:r>
              <a:rPr lang="en-US" b="1" dirty="0" smtClean="0">
                <a:solidFill>
                  <a:schemeClr val="tx1"/>
                </a:solidFill>
              </a:rPr>
              <a:t>: </a:t>
            </a:r>
            <a:r>
              <a:rPr lang="en-US" b="1" dirty="0" err="1" smtClean="0">
                <a:solidFill>
                  <a:schemeClr val="tx1"/>
                </a:solidFill>
              </a:rPr>
              <a:t>regula</a:t>
            </a:r>
            <a:r>
              <a:rPr lang="en-US" b="1" dirty="0" smtClean="0">
                <a:solidFill>
                  <a:schemeClr val="tx1"/>
                </a:solidFill>
              </a:rPr>
              <a:t> a </a:t>
            </a:r>
            <a:r>
              <a:rPr lang="en-US" b="1" dirty="0" err="1" smtClean="0">
                <a:solidFill>
                  <a:schemeClr val="tx1"/>
                </a:solidFill>
              </a:rPr>
              <a:t>abertura</a:t>
            </a:r>
            <a:r>
              <a:rPr lang="en-US" b="1" dirty="0" smtClean="0">
                <a:solidFill>
                  <a:schemeClr val="tx1"/>
                </a:solidFill>
              </a:rPr>
              <a:t> dos </a:t>
            </a:r>
            <a:r>
              <a:rPr lang="en-US" b="1" dirty="0" err="1" smtClean="0">
                <a:solidFill>
                  <a:schemeClr val="tx1"/>
                </a:solidFill>
              </a:rPr>
              <a:t>estômatos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durante</a:t>
            </a:r>
            <a:r>
              <a:rPr lang="en-US" b="1" dirty="0" smtClean="0">
                <a:solidFill>
                  <a:schemeClr val="tx1"/>
                </a:solidFill>
              </a:rPr>
              <a:t> deficit </a:t>
            </a:r>
            <a:r>
              <a:rPr lang="en-US" b="1" dirty="0" err="1" smtClean="0">
                <a:solidFill>
                  <a:schemeClr val="tx1"/>
                </a:solidFill>
              </a:rPr>
              <a:t>hídrico</a:t>
            </a:r>
            <a:r>
              <a:rPr lang="en-US" b="1" dirty="0" smtClean="0">
                <a:solidFill>
                  <a:schemeClr val="tx1"/>
                </a:solidFill>
              </a:rPr>
              <a:t> e </a:t>
            </a:r>
            <a:r>
              <a:rPr lang="en-US" b="1" dirty="0" err="1" smtClean="0">
                <a:solidFill>
                  <a:schemeClr val="tx1"/>
                </a:solidFill>
              </a:rPr>
              <a:t>aumenta</a:t>
            </a:r>
            <a:r>
              <a:rPr lang="en-US" b="1" dirty="0" smtClean="0">
                <a:solidFill>
                  <a:schemeClr val="tx1"/>
                </a:solidFill>
              </a:rPr>
              <a:t> a </a:t>
            </a:r>
            <a:r>
              <a:rPr lang="en-US" b="1" dirty="0" err="1" smtClean="0">
                <a:solidFill>
                  <a:schemeClr val="tx1"/>
                </a:solidFill>
              </a:rPr>
              <a:t>eficiência</a:t>
            </a:r>
            <a:r>
              <a:rPr lang="en-US" b="1" dirty="0" smtClean="0">
                <a:solidFill>
                  <a:schemeClr val="tx1"/>
                </a:solidFill>
              </a:rPr>
              <a:t> do </a:t>
            </a:r>
            <a:r>
              <a:rPr lang="en-US" b="1" dirty="0" err="1" smtClean="0">
                <a:solidFill>
                  <a:schemeClr val="tx1"/>
                </a:solidFill>
              </a:rPr>
              <a:t>uso</a:t>
            </a:r>
            <a:r>
              <a:rPr lang="en-US" b="1" dirty="0" smtClean="0">
                <a:solidFill>
                  <a:schemeClr val="tx1"/>
                </a:solidFill>
              </a:rPr>
              <a:t> da </a:t>
            </a:r>
            <a:r>
              <a:rPr lang="en-US" b="1" dirty="0" err="1" smtClean="0">
                <a:solidFill>
                  <a:schemeClr val="tx1"/>
                </a:solidFill>
              </a:rPr>
              <a:t>água</a:t>
            </a:r>
            <a:endParaRPr lang="en-US" b="1" dirty="0" smtClean="0">
              <a:solidFill>
                <a:schemeClr val="tx1"/>
              </a:solidFill>
            </a:endParaRPr>
          </a:p>
          <a:p>
            <a:pPr>
              <a:lnSpc>
                <a:spcPct val="160000"/>
              </a:lnSpc>
              <a:spcBef>
                <a:spcPts val="0"/>
              </a:spcBef>
            </a:pPr>
            <a:endParaRPr lang="en-US" b="1" dirty="0" smtClean="0">
              <a:solidFill>
                <a:schemeClr val="tx1"/>
              </a:solidFill>
            </a:endParaRPr>
          </a:p>
          <a:p>
            <a:pPr>
              <a:lnSpc>
                <a:spcPct val="160000"/>
              </a:lnSpc>
              <a:spcBef>
                <a:spcPts val="0"/>
              </a:spcBef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4489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/>
              <a:t>Regulação</a:t>
            </a:r>
            <a:r>
              <a:rPr lang="en-US" sz="4400" b="1" dirty="0" smtClean="0"/>
              <a:t> hormonal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02958519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10883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n-US" b="1" dirty="0" err="1" smtClean="0"/>
              <a:t>Algas</a:t>
            </a:r>
            <a:r>
              <a:rPr lang="en-US" b="1" dirty="0" smtClean="0"/>
              <a:t> </a:t>
            </a:r>
            <a:r>
              <a:rPr lang="en-US" b="1" dirty="0" err="1" smtClean="0"/>
              <a:t>marinhas</a:t>
            </a:r>
            <a:endParaRPr lang="en-US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613913" y="1083751"/>
          <a:ext cx="11109385" cy="5367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4843"/>
                <a:gridCol w="2014843"/>
                <a:gridCol w="2085005"/>
                <a:gridCol w="2872596"/>
                <a:gridCol w="2122098"/>
              </a:tblGrid>
              <a:tr h="883118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Carboidratos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Antioxidantes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Aminoácidos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Pré-cursores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 da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síntese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hormônios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 e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hormônios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Elementos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</a:rPr>
                        <a:t>quelatizados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83118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Ácido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algênico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Polifenóis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Prolina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Pigmentos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carotenoides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K,</a:t>
                      </a:r>
                      <a:r>
                        <a:rPr lang="en-US" sz="2400" b="1" baseline="0" dirty="0" smtClean="0"/>
                        <a:t> Ca, Mg</a:t>
                      </a:r>
                      <a:endParaRPr lang="en-US" sz="2400" b="1" dirty="0"/>
                    </a:p>
                  </a:txBody>
                  <a:tcPr/>
                </a:tc>
              </a:tr>
              <a:tr h="883118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Manitol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Pigmentos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Alanina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Isopentyladenosina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Ferro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11648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Fucoidanas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Lisina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Auxinas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Cobre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11648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Laminarinas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Glutamatos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Gibrelinas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Zinco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11648"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Tirosina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Manganês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11648"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Leucina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95218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94923" y="497816"/>
            <a:ext cx="11734904" cy="6292427"/>
            <a:chOff x="200032" y="101001"/>
            <a:chExt cx="11734904" cy="6292427"/>
          </a:xfrm>
        </p:grpSpPr>
        <p:sp>
          <p:nvSpPr>
            <p:cNvPr id="3" name="TextBox 2"/>
            <p:cNvSpPr txBox="1"/>
            <p:nvPr/>
          </p:nvSpPr>
          <p:spPr>
            <a:xfrm>
              <a:off x="3619850" y="4175031"/>
              <a:ext cx="3731424" cy="1768415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028" name="Picture 4" descr="http://cliparts.co/cliparts/Bia/ABq/BiaABqji8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3723" y="324896"/>
              <a:ext cx="3187960" cy="4781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02468" y="4934469"/>
              <a:ext cx="2324820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Melhora</a:t>
              </a:r>
              <a:r>
                <a:rPr lang="en-US" dirty="0" smtClean="0"/>
                <a:t> a </a:t>
              </a:r>
              <a:r>
                <a:rPr lang="en-US" dirty="0" err="1" smtClean="0"/>
                <a:t>qualidade</a:t>
              </a:r>
              <a:r>
                <a:rPr lang="en-US" dirty="0" smtClean="0"/>
                <a:t> do </a:t>
              </a:r>
              <a:r>
                <a:rPr lang="en-US" dirty="0" err="1" smtClean="0"/>
                <a:t>produto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0032" y="3448987"/>
              <a:ext cx="2324820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Melhora</a:t>
              </a:r>
              <a:r>
                <a:rPr lang="en-US" dirty="0" smtClean="0"/>
                <a:t> a </a:t>
              </a:r>
              <a:r>
                <a:rPr lang="en-US" dirty="0" err="1" smtClean="0"/>
                <a:t>germinacao</a:t>
              </a:r>
              <a:r>
                <a:rPr lang="en-US" dirty="0" smtClean="0"/>
                <a:t> das </a:t>
              </a:r>
              <a:r>
                <a:rPr lang="en-US" dirty="0" err="1" smtClean="0"/>
                <a:t>sementes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0032" y="1543361"/>
              <a:ext cx="2348072" cy="92333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Aumenta</a:t>
              </a:r>
              <a:r>
                <a:rPr lang="en-US" dirty="0" smtClean="0"/>
                <a:t> a Resistencia das </a:t>
              </a:r>
              <a:r>
                <a:rPr lang="en-US" dirty="0" err="1" smtClean="0"/>
                <a:t>paredes</a:t>
              </a:r>
              <a:r>
                <a:rPr lang="en-US" dirty="0" smtClean="0"/>
                <a:t> </a:t>
              </a:r>
              <a:r>
                <a:rPr lang="en-US" dirty="0" err="1" smtClean="0"/>
                <a:t>celulares</a:t>
              </a:r>
              <a:r>
                <a:rPr lang="en-US" dirty="0" smtClean="0"/>
                <a:t> contra </a:t>
              </a:r>
              <a:r>
                <a:rPr lang="en-US" dirty="0" err="1" smtClean="0"/>
                <a:t>pragas</a:t>
              </a:r>
              <a:r>
                <a:rPr lang="en-US" dirty="0" smtClean="0"/>
                <a:t> e </a:t>
              </a:r>
              <a:r>
                <a:rPr lang="en-US" dirty="0" err="1" smtClean="0"/>
                <a:t>fungos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0032" y="101001"/>
              <a:ext cx="2324820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Minimiza</a:t>
              </a:r>
              <a:r>
                <a:rPr lang="en-US" dirty="0" smtClean="0"/>
                <a:t> </a:t>
              </a:r>
              <a:r>
                <a:rPr lang="en-US" dirty="0" err="1" smtClean="0"/>
                <a:t>os</a:t>
              </a:r>
              <a:r>
                <a:rPr lang="en-US" dirty="0" smtClean="0"/>
                <a:t> </a:t>
              </a:r>
              <a:r>
                <a:rPr lang="en-US" dirty="0" err="1" smtClean="0"/>
                <a:t>efeitos</a:t>
              </a:r>
              <a:r>
                <a:rPr lang="en-US" dirty="0" smtClean="0"/>
                <a:t> do </a:t>
              </a:r>
              <a:r>
                <a:rPr lang="en-US" dirty="0" err="1" smtClean="0"/>
                <a:t>calor</a:t>
              </a:r>
              <a:r>
                <a:rPr lang="en-US" dirty="0" smtClean="0"/>
                <a:t> e do </a:t>
              </a:r>
              <a:r>
                <a:rPr lang="en-US" dirty="0" err="1" smtClean="0"/>
                <a:t>frio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99551" y="1440621"/>
              <a:ext cx="2310940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Aumenta</a:t>
              </a:r>
              <a:r>
                <a:rPr lang="en-US" dirty="0" smtClean="0"/>
                <a:t> a </a:t>
              </a:r>
              <a:r>
                <a:rPr lang="en-US" dirty="0" err="1" smtClean="0"/>
                <a:t>produtividade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99551" y="483079"/>
              <a:ext cx="2310940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Promove</a:t>
              </a:r>
              <a:r>
                <a:rPr lang="en-US" dirty="0" smtClean="0"/>
                <a:t> </a:t>
              </a:r>
              <a:r>
                <a:rPr lang="en-US" dirty="0" err="1" smtClean="0"/>
                <a:t>brotação</a:t>
              </a:r>
              <a:r>
                <a:rPr lang="en-US" dirty="0" smtClean="0"/>
                <a:t> e </a:t>
              </a:r>
              <a:r>
                <a:rPr lang="en-US" dirty="0" err="1" smtClean="0"/>
                <a:t>florescimento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99551" y="2513037"/>
              <a:ext cx="2310940" cy="92333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Reduz</a:t>
              </a:r>
              <a:r>
                <a:rPr lang="en-US" dirty="0" smtClean="0"/>
                <a:t> a </a:t>
              </a:r>
              <a:r>
                <a:rPr lang="en-US" dirty="0" err="1" smtClean="0"/>
                <a:t>incidência</a:t>
              </a:r>
              <a:r>
                <a:rPr lang="en-US" dirty="0" smtClean="0"/>
                <a:t> de </a:t>
              </a:r>
              <a:r>
                <a:rPr lang="en-US" dirty="0" err="1" smtClean="0"/>
                <a:t>doenças</a:t>
              </a:r>
              <a:r>
                <a:rPr lang="en-US" dirty="0" smtClean="0"/>
                <a:t> de solo e </a:t>
              </a:r>
              <a:r>
                <a:rPr lang="en-US" dirty="0" err="1" smtClean="0"/>
                <a:t>nematóides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99551" y="4051971"/>
              <a:ext cx="2310940" cy="646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Promove</a:t>
              </a:r>
              <a:r>
                <a:rPr lang="en-US" dirty="0" smtClean="0"/>
                <a:t> </a:t>
              </a:r>
              <a:r>
                <a:rPr lang="en-US" dirty="0" err="1" smtClean="0"/>
                <a:t>Rhizobacterias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99551" y="5396134"/>
              <a:ext cx="2310940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Promove</a:t>
              </a:r>
              <a:r>
                <a:rPr lang="en-US" dirty="0" smtClean="0"/>
                <a:t> </a:t>
              </a:r>
              <a:r>
                <a:rPr lang="en-US" dirty="0" err="1" smtClean="0"/>
                <a:t>nodulação</a:t>
              </a:r>
              <a:endParaRPr lang="en-US" dirty="0"/>
            </a:p>
          </p:txBody>
        </p:sp>
        <p:pic>
          <p:nvPicPr>
            <p:cNvPr id="1030" name="Picture 6" descr="https://upload.wikimedia.org/wikipedia/commons/b/b3/Medicago_italica_root_nodules_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0995" y="5396134"/>
              <a:ext cx="1503941" cy="997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www.ars.usda.gov/is/graphics/photos/oct98/k8193-2i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0995" y="4046719"/>
              <a:ext cx="1503941" cy="996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4023723" y="5214509"/>
              <a:ext cx="3291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/>
                <a:t>Aumenta</a:t>
              </a:r>
              <a:r>
                <a:rPr lang="en-US" sz="2000" b="1" dirty="0" smtClean="0"/>
                <a:t> o </a:t>
              </a:r>
              <a:r>
                <a:rPr lang="en-US" sz="2000" b="1" dirty="0" err="1" smtClean="0"/>
                <a:t>enraizamento</a:t>
              </a:r>
              <a:endParaRPr lang="en-US" sz="2000" b="1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1469295" y="5388047"/>
              <a:ext cx="1461866" cy="97331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129" y="101001"/>
              <a:ext cx="1506003" cy="1002701"/>
            </a:xfrm>
            <a:prstGeom prst="rect">
              <a:avLst/>
            </a:prstGeom>
          </p:spPr>
        </p:pic>
        <p:pic>
          <p:nvPicPr>
            <p:cNvPr id="1036" name="Picture 12" descr="https://upload.wikimedia.org/wikipedia/commons/a/a7/Silverleaf_whitefly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836" y="1536283"/>
              <a:ext cx="1411296" cy="1041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5485562" y="2818944"/>
              <a:ext cx="991336" cy="102846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6366294" y="1913897"/>
              <a:ext cx="1818634" cy="132311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8" name="Picture 14" descr="http://www.landcareresearch.co.nz/__data/assets/image/0020/49421/nematode_mermithid_worm_mw_hbrc_41828_2011_11xmontage_b_65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7498" y="2497328"/>
              <a:ext cx="1407437" cy="1004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http://tomatodiseasehelp.com/wp-content/uploads/disease-resistant-tomato-seeds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3995" y="3426273"/>
              <a:ext cx="1016263" cy="1016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http://www.vegetablegardener.com/assets/uploads/posts/8433/tomato_blossom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4639" y="458454"/>
              <a:ext cx="1313720" cy="874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Title 1"/>
          <p:cNvSpPr txBox="1">
            <a:spLocks/>
          </p:cNvSpPr>
          <p:nvPr/>
        </p:nvSpPr>
        <p:spPr>
          <a:xfrm>
            <a:off x="0" y="0"/>
            <a:ext cx="12192000" cy="4448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 smtClean="0"/>
              <a:t>Benefícios</a:t>
            </a:r>
            <a:r>
              <a:rPr lang="en-US" b="1" dirty="0" smtClean="0"/>
              <a:t> dos </a:t>
            </a:r>
            <a:r>
              <a:rPr lang="en-US" b="1" dirty="0" err="1" smtClean="0"/>
              <a:t>extratos</a:t>
            </a:r>
            <a:r>
              <a:rPr lang="en-US" b="1" dirty="0" smtClean="0"/>
              <a:t> de </a:t>
            </a:r>
            <a:r>
              <a:rPr lang="en-US" b="1" dirty="0" err="1" smtClean="0"/>
              <a:t>algas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6645719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9056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n-US" b="1" dirty="0" err="1" smtClean="0"/>
              <a:t>Produtos</a:t>
            </a:r>
            <a:r>
              <a:rPr lang="en-US" b="1" dirty="0" smtClean="0"/>
              <a:t> à base de </a:t>
            </a:r>
            <a:r>
              <a:rPr lang="en-US" b="1" dirty="0" err="1" smtClean="0"/>
              <a:t>algas</a:t>
            </a:r>
            <a:endParaRPr lang="en-US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333919"/>
          <a:ext cx="10515600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Produto</a:t>
                      </a:r>
                      <a:r>
                        <a:rPr lang="en-US" sz="2000" dirty="0" smtClean="0"/>
                        <a:t> à base de alga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dirty="0" err="1" smtClean="0"/>
                        <a:t>Espécie</a:t>
                      </a:r>
                      <a:endParaRPr lang="en-US" sz="20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Biogain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Algamino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dirty="0" err="1" smtClean="0"/>
                        <a:t>Ascophyllum</a:t>
                      </a:r>
                      <a:r>
                        <a:rPr lang="en-US" sz="2000" i="1" dirty="0" smtClean="0"/>
                        <a:t> </a:t>
                      </a:r>
                      <a:r>
                        <a:rPr lang="en-US" sz="2000" i="1" dirty="0" err="1" smtClean="0"/>
                        <a:t>nodosum</a:t>
                      </a:r>
                      <a:endParaRPr lang="en-US" sz="20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P-</a:t>
                      </a:r>
                      <a:r>
                        <a:rPr lang="en-US" sz="2000" dirty="0" err="1" smtClean="0"/>
                        <a:t>lenno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smtClean="0"/>
                        <a:t>Ascophyllum nodosum</a:t>
                      </a:r>
                      <a:endParaRPr lang="en-US" sz="20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Acadian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smtClean="0"/>
                        <a:t>Ascophyllum nodosum</a:t>
                      </a:r>
                      <a:endParaRPr lang="en-US" sz="20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XT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smtClean="0"/>
                        <a:t>Ascophyllum nodosum</a:t>
                      </a:r>
                      <a:endParaRPr lang="en-US" sz="20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Actiwave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smtClean="0"/>
                        <a:t>Ascophyllum nodosum</a:t>
                      </a:r>
                      <a:endParaRPr lang="en-US" sz="20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Maxicrop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dirty="0" err="1" smtClean="0"/>
                        <a:t>Ascophyllum</a:t>
                      </a:r>
                      <a:r>
                        <a:rPr lang="en-US" sz="2000" i="1" dirty="0" smtClean="0"/>
                        <a:t> </a:t>
                      </a:r>
                      <a:r>
                        <a:rPr lang="en-US" sz="2000" i="1" dirty="0" err="1" smtClean="0"/>
                        <a:t>nodosum</a:t>
                      </a:r>
                      <a:endParaRPr lang="en-US" sz="20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Biovita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dirty="0" err="1" smtClean="0"/>
                        <a:t>Ascophyllum</a:t>
                      </a:r>
                      <a:r>
                        <a:rPr lang="en-US" sz="2000" i="1" dirty="0" smtClean="0"/>
                        <a:t> </a:t>
                      </a:r>
                      <a:r>
                        <a:rPr lang="en-US" sz="2000" i="1" dirty="0" err="1" smtClean="0"/>
                        <a:t>nodosum</a:t>
                      </a:r>
                      <a:endParaRPr lang="en-US" sz="20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Guarantee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dirty="0" err="1" smtClean="0"/>
                        <a:t>Ascophyllum</a:t>
                      </a:r>
                      <a:r>
                        <a:rPr lang="en-US" sz="2000" i="1" dirty="0" smtClean="0"/>
                        <a:t> </a:t>
                      </a:r>
                      <a:r>
                        <a:rPr lang="en-US" sz="2000" i="1" dirty="0" err="1" smtClean="0"/>
                        <a:t>nodosum</a:t>
                      </a:r>
                      <a:endParaRPr lang="en-US" sz="20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Kelpro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dirty="0" err="1" smtClean="0"/>
                        <a:t>Ascophyllum</a:t>
                      </a:r>
                      <a:r>
                        <a:rPr lang="en-US" sz="2000" i="1" dirty="0" smtClean="0"/>
                        <a:t> </a:t>
                      </a:r>
                      <a:r>
                        <a:rPr lang="en-US" sz="2000" i="1" dirty="0" err="1" smtClean="0"/>
                        <a:t>nodosum</a:t>
                      </a:r>
                      <a:endParaRPr lang="en-US" sz="20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Profert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dirty="0" err="1" smtClean="0"/>
                        <a:t>Ascophyllum</a:t>
                      </a:r>
                      <a:r>
                        <a:rPr lang="en-US" sz="2000" i="1" dirty="0" smtClean="0"/>
                        <a:t> </a:t>
                      </a:r>
                      <a:r>
                        <a:rPr lang="en-US" sz="2000" i="1" dirty="0" err="1" smtClean="0"/>
                        <a:t>nodosum</a:t>
                      </a:r>
                      <a:endParaRPr lang="en-US" sz="20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Seasol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dirty="0" err="1" smtClean="0"/>
                        <a:t>Durvillacea</a:t>
                      </a:r>
                      <a:r>
                        <a:rPr lang="en-US" sz="2000" i="1" baseline="0" dirty="0" smtClean="0"/>
                        <a:t> </a:t>
                      </a:r>
                      <a:r>
                        <a:rPr lang="en-US" sz="2000" i="1" baseline="0" dirty="0" err="1" smtClean="0"/>
                        <a:t>potatorum</a:t>
                      </a:r>
                      <a:endParaRPr lang="en-US" sz="20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KelpaK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dirty="0" err="1" smtClean="0"/>
                        <a:t>Ecklonia</a:t>
                      </a:r>
                      <a:r>
                        <a:rPr lang="en-US" sz="2000" i="1" dirty="0" smtClean="0"/>
                        <a:t> maxima</a:t>
                      </a:r>
                      <a:endParaRPr lang="en-US" sz="2000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781890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751936" y="755949"/>
          <a:ext cx="10515599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843"/>
                <a:gridCol w="1372639"/>
                <a:gridCol w="3962178"/>
                <a:gridCol w="2286000"/>
                <a:gridCol w="153693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Trat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Dose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Aplicação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Produção</a:t>
                      </a:r>
                      <a:r>
                        <a:rPr lang="en-US" sz="2000" dirty="0" smtClean="0"/>
                        <a:t> (t/ha)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Peso </a:t>
                      </a:r>
                      <a:r>
                        <a:rPr lang="en-US" sz="2000" dirty="0" err="1" smtClean="0"/>
                        <a:t>médio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frutos</a:t>
                      </a:r>
                      <a:r>
                        <a:rPr lang="en-US" sz="2000" dirty="0" smtClean="0"/>
                        <a:t> (g)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TOMATE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Controle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66.4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94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XT48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 L/ha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Duas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semanas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após</a:t>
                      </a:r>
                      <a:r>
                        <a:rPr lang="en-US" sz="2000" dirty="0" smtClean="0"/>
                        <a:t> o </a:t>
                      </a:r>
                      <a:r>
                        <a:rPr lang="en-US" sz="2000" dirty="0" err="1" smtClean="0"/>
                        <a:t>transplante</a:t>
                      </a:r>
                      <a:r>
                        <a:rPr lang="en-US" sz="2000" baseline="0" dirty="0" smtClean="0"/>
                        <a:t> e a </a:t>
                      </a:r>
                      <a:r>
                        <a:rPr lang="en-US" sz="2000" baseline="0" dirty="0" err="1" smtClean="0"/>
                        <a:t>cada</a:t>
                      </a:r>
                      <a:r>
                        <a:rPr lang="en-US" sz="2000" baseline="0" dirty="0" smtClean="0"/>
                        <a:t> 3 </a:t>
                      </a:r>
                      <a:r>
                        <a:rPr lang="en-US" sz="2000" baseline="0" dirty="0" err="1" smtClean="0"/>
                        <a:t>semanas</a:t>
                      </a:r>
                      <a:endParaRPr lang="en-US" sz="2000" dirty="0" smtClean="0"/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72.4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102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XT 48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 L/ha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Duas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semanas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após</a:t>
                      </a:r>
                      <a:r>
                        <a:rPr lang="en-US" sz="2000" dirty="0" smtClean="0"/>
                        <a:t> o </a:t>
                      </a:r>
                      <a:r>
                        <a:rPr lang="en-US" sz="2000" dirty="0" err="1" smtClean="0"/>
                        <a:t>transplante</a:t>
                      </a:r>
                      <a:r>
                        <a:rPr lang="en-US" sz="2000" baseline="0" dirty="0" smtClean="0"/>
                        <a:t> e a </a:t>
                      </a:r>
                      <a:r>
                        <a:rPr lang="en-US" sz="2000" baseline="0" dirty="0" err="1" smtClean="0"/>
                        <a:t>cada</a:t>
                      </a:r>
                      <a:r>
                        <a:rPr lang="en-US" sz="2000" baseline="0" dirty="0" smtClean="0"/>
                        <a:t> 3 </a:t>
                      </a:r>
                      <a:r>
                        <a:rPr lang="en-US" sz="2000" baseline="0" dirty="0" err="1" smtClean="0"/>
                        <a:t>semanas</a:t>
                      </a:r>
                      <a:endParaRPr lang="en-US" sz="2000" dirty="0" smtClean="0"/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78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104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389231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320" y="3596690"/>
            <a:ext cx="4861729" cy="328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320" y="1"/>
            <a:ext cx="5258961" cy="339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79576" y="15822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err="1" smtClean="0">
                <a:solidFill>
                  <a:srgbClr val="FF0000"/>
                </a:solidFill>
                <a:latin typeface="Myriad Roman" panose="020B0500000000000000" pitchFamily="34" charset="0"/>
              </a:rPr>
              <a:t>Producao</a:t>
            </a:r>
            <a:r>
              <a:rPr lang="en-IE" b="1" dirty="0" smtClean="0">
                <a:solidFill>
                  <a:srgbClr val="FF0000"/>
                </a:solidFill>
                <a:latin typeface="Myriad Roman" panose="020B0500000000000000" pitchFamily="34" charset="0"/>
              </a:rPr>
              <a:t>  </a:t>
            </a:r>
            <a:r>
              <a:rPr lang="en-IE" b="1" dirty="0" err="1" smtClean="0">
                <a:solidFill>
                  <a:srgbClr val="FF0000"/>
                </a:solidFill>
                <a:latin typeface="Myriad Roman" panose="020B0500000000000000" pitchFamily="34" charset="0"/>
              </a:rPr>
              <a:t>tomate</a:t>
            </a:r>
            <a:r>
              <a:rPr lang="en-IE" b="1" dirty="0" smtClean="0">
                <a:solidFill>
                  <a:srgbClr val="FF0000"/>
                </a:solidFill>
                <a:latin typeface="Myriad Roman" panose="020B0500000000000000" pitchFamily="34" charset="0"/>
              </a:rPr>
              <a:t> (t/Ha</a:t>
            </a:r>
            <a:r>
              <a:rPr lang="en-IE" b="1" dirty="0">
                <a:solidFill>
                  <a:srgbClr val="FF0000"/>
                </a:solidFill>
                <a:latin typeface="Myriad Roman" panose="020B0500000000000000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79575" y="3596690"/>
            <a:ext cx="24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err="1" smtClean="0">
                <a:solidFill>
                  <a:srgbClr val="0000FF"/>
                </a:solidFill>
                <a:latin typeface="Myriad Roman" panose="020B0500000000000000" pitchFamily="34" charset="0"/>
              </a:rPr>
              <a:t>Tamanho</a:t>
            </a:r>
            <a:r>
              <a:rPr lang="en-IE" b="1" dirty="0" smtClean="0">
                <a:solidFill>
                  <a:srgbClr val="0000FF"/>
                </a:solidFill>
                <a:latin typeface="Myriad Roman" panose="020B0500000000000000" pitchFamily="34" charset="0"/>
              </a:rPr>
              <a:t> </a:t>
            </a:r>
            <a:r>
              <a:rPr lang="en-IE" b="1" dirty="0" err="1" smtClean="0">
                <a:solidFill>
                  <a:srgbClr val="0000FF"/>
                </a:solidFill>
                <a:latin typeface="Myriad Roman" panose="020B0500000000000000" pitchFamily="34" charset="0"/>
              </a:rPr>
              <a:t>fruto</a:t>
            </a:r>
            <a:r>
              <a:rPr lang="en-IE" b="1" dirty="0" smtClean="0">
                <a:solidFill>
                  <a:srgbClr val="0000FF"/>
                </a:solidFill>
                <a:latin typeface="Myriad Roman" panose="020B0500000000000000" pitchFamily="34" charset="0"/>
              </a:rPr>
              <a:t> (mm</a:t>
            </a:r>
            <a:r>
              <a:rPr lang="en-IE" b="1" dirty="0">
                <a:solidFill>
                  <a:srgbClr val="0000FF"/>
                </a:solidFill>
                <a:latin typeface="Myriad Roman" panose="020B0500000000000000" pitchFamily="34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48128" y="44466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b="1" dirty="0" err="1" smtClean="0">
                <a:latin typeface="Myriad Roman" panose="020B0500000000000000" pitchFamily="34" charset="0"/>
              </a:rPr>
              <a:t>Depois</a:t>
            </a:r>
            <a:r>
              <a:rPr lang="en-IE" b="1" dirty="0" smtClean="0">
                <a:latin typeface="Myriad Roman" panose="020B0500000000000000" pitchFamily="34" charset="0"/>
              </a:rPr>
              <a:t> de 20 </a:t>
            </a:r>
            <a:r>
              <a:rPr lang="en-IE" b="1" dirty="0" err="1" smtClean="0">
                <a:latin typeface="Myriad Roman" panose="020B0500000000000000" pitchFamily="34" charset="0"/>
              </a:rPr>
              <a:t>semanas</a:t>
            </a:r>
            <a:endParaRPr lang="en-IE" dirty="0">
              <a:latin typeface="Myriad Roman" panose="020B05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Myriad Roman" panose="020B0500000000000000" pitchFamily="34" charset="0"/>
              </a:rPr>
              <a:t> + 11.5 t/Ha </a:t>
            </a:r>
            <a:r>
              <a:rPr lang="en-IE" dirty="0" smtClean="0">
                <a:latin typeface="Myriad Roman" panose="020B0500000000000000" pitchFamily="34" charset="0"/>
              </a:rPr>
              <a:t> 2 L/Ha</a:t>
            </a:r>
            <a:endParaRPr lang="en-IE" sz="1000" dirty="0">
              <a:latin typeface="Myriad Roman" panose="020B05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Myriad Roman" panose="020B0500000000000000" pitchFamily="34" charset="0"/>
              </a:rPr>
              <a:t> + 6.0 t/Ha </a:t>
            </a:r>
            <a:r>
              <a:rPr lang="en-IE" dirty="0" smtClean="0">
                <a:latin typeface="Myriad Roman" panose="020B0500000000000000" pitchFamily="34" charset="0"/>
              </a:rPr>
              <a:t>1 L/Ha</a:t>
            </a:r>
            <a:endParaRPr lang="en-IE" dirty="0">
              <a:latin typeface="Myriad Roman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48129" y="4008842"/>
            <a:ext cx="31464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b="1" dirty="0" err="1" smtClean="0">
                <a:latin typeface="Myriad Roman" panose="020B0500000000000000" pitchFamily="34" charset="0"/>
              </a:rPr>
              <a:t>Depois</a:t>
            </a:r>
            <a:r>
              <a:rPr lang="en-IE" b="1" dirty="0" smtClean="0">
                <a:latin typeface="Myriad Roman" panose="020B0500000000000000" pitchFamily="34" charset="0"/>
              </a:rPr>
              <a:t> de 20 </a:t>
            </a:r>
            <a:r>
              <a:rPr lang="en-IE" b="1" dirty="0" err="1" smtClean="0">
                <a:latin typeface="Myriad Roman" panose="020B0500000000000000" pitchFamily="34" charset="0"/>
              </a:rPr>
              <a:t>semanas</a:t>
            </a:r>
            <a:endParaRPr lang="en-IE" dirty="0">
              <a:latin typeface="Myriad Roman" panose="020B05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Myriad Roman" panose="020B0500000000000000" pitchFamily="34" charset="0"/>
              </a:rPr>
              <a:t>+11</a:t>
            </a:r>
            <a:r>
              <a:rPr lang="en-IE" dirty="0" smtClean="0">
                <a:latin typeface="Myriad Roman" panose="020B0500000000000000" pitchFamily="34" charset="0"/>
              </a:rPr>
              <a:t>%</a:t>
            </a:r>
            <a:r>
              <a:rPr lang="en-IE" dirty="0">
                <a:latin typeface="Myriad Roman" panose="020B0500000000000000" pitchFamily="34" charset="0"/>
              </a:rPr>
              <a:t> </a:t>
            </a:r>
            <a:r>
              <a:rPr lang="en-IE" dirty="0" smtClean="0">
                <a:latin typeface="Myriad Roman" panose="020B0500000000000000" pitchFamily="34" charset="0"/>
              </a:rPr>
              <a:t> </a:t>
            </a:r>
            <a:r>
              <a:rPr lang="en-IE" dirty="0">
                <a:latin typeface="Myriad Roman" panose="020B0500000000000000" pitchFamily="34" charset="0"/>
              </a:rPr>
              <a:t>2 </a:t>
            </a:r>
            <a:r>
              <a:rPr lang="en-IE" dirty="0" smtClean="0">
                <a:latin typeface="Myriad Roman" panose="020B0500000000000000" pitchFamily="34" charset="0"/>
              </a:rPr>
              <a:t>L/Ha</a:t>
            </a:r>
            <a:endParaRPr lang="en-IE" dirty="0">
              <a:latin typeface="Myriad Roman" panose="020B0500000000000000" pitchFamily="34" charset="0"/>
            </a:endParaRPr>
          </a:p>
          <a:p>
            <a:endParaRPr lang="en-IE" sz="1000" dirty="0">
              <a:latin typeface="Myriad Roman" panose="020B05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Myriad Roman" panose="020B0500000000000000" pitchFamily="34" charset="0"/>
              </a:rPr>
              <a:t> + 9%  </a:t>
            </a:r>
            <a:r>
              <a:rPr lang="en-IE" dirty="0" smtClean="0">
                <a:latin typeface="Myriad Roman" panose="020B0500000000000000" pitchFamily="34" charset="0"/>
              </a:rPr>
              <a:t>1 Li/Ha</a:t>
            </a:r>
            <a:endParaRPr lang="en-IE" dirty="0">
              <a:latin typeface="Myriad Roman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15827" y="3135026"/>
            <a:ext cx="21602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/>
              <a:t>XT48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41433" y="6366867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Myriad Roman" panose="020B0500000000000000" pitchFamily="34" charset="0"/>
              </a:rPr>
              <a:t>* P&lt;0.05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48128" y="1988840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Myriad Roman" panose="020B0500000000000000" pitchFamily="34" charset="0"/>
              </a:rPr>
              <a:t>* P&lt;0.05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1792" y="6366867"/>
            <a:ext cx="11229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400" b="1" dirty="0"/>
              <a:t>XT48</a:t>
            </a:r>
          </a:p>
          <a:p>
            <a:pPr algn="ctr"/>
            <a:r>
              <a:rPr lang="en-IE" sz="1400" b="1" dirty="0"/>
              <a:t>(1.0 L/Ha)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03394" y="6361200"/>
            <a:ext cx="10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400" b="1" dirty="0"/>
              <a:t>XT48</a:t>
            </a:r>
          </a:p>
          <a:p>
            <a:pPr algn="ctr"/>
            <a:r>
              <a:rPr lang="en-IE" sz="1400" b="1" dirty="0"/>
              <a:t>(2.0 L/Ha)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68234" y="2874423"/>
            <a:ext cx="129010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400" b="1" dirty="0"/>
              <a:t>XT48</a:t>
            </a:r>
          </a:p>
          <a:p>
            <a:pPr algn="ctr"/>
            <a:r>
              <a:rPr lang="en-IE" sz="1400" b="1" dirty="0"/>
              <a:t>(1.0 L/Ha)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13432" y="2892203"/>
            <a:ext cx="121187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400" b="1" dirty="0"/>
              <a:t>XT48</a:t>
            </a:r>
          </a:p>
          <a:p>
            <a:pPr algn="ctr"/>
            <a:r>
              <a:rPr lang="en-IE" sz="1400" b="1" dirty="0"/>
              <a:t>(2.0 L/Ha)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479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12" y="0"/>
            <a:ext cx="12192000" cy="800548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Ácidos</a:t>
            </a:r>
            <a:r>
              <a:rPr lang="en-US" b="1" dirty="0" smtClean="0"/>
              <a:t> </a:t>
            </a:r>
            <a:r>
              <a:rPr lang="en-US" b="1" dirty="0" err="1" smtClean="0"/>
              <a:t>húmicos</a:t>
            </a:r>
            <a:r>
              <a:rPr lang="en-US" b="1" dirty="0" smtClean="0"/>
              <a:t> e </a:t>
            </a:r>
            <a:r>
              <a:rPr lang="en-US" b="1" dirty="0" err="1" smtClean="0"/>
              <a:t>fúlvicos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696" y="1328678"/>
            <a:ext cx="10515600" cy="4304371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</a:rPr>
              <a:t>Definição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</a:rPr>
              <a:t>são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</a:rPr>
              <a:t>produtos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</a:rPr>
              <a:t>finais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da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</a:rPr>
              <a:t>decomposição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</a:rPr>
              <a:t>microbiana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e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</a:rPr>
              <a:t>degradação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</a:rPr>
              <a:t>química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da biota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</a:rPr>
              <a:t>em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solos e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</a:rPr>
              <a:t>ocorrem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</a:rPr>
              <a:t>principalmente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</a:rPr>
              <a:t>em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</a:rPr>
              <a:t>moléculas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</a:rPr>
              <a:t>orgânicas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do solo.</a:t>
            </a:r>
          </a:p>
          <a:p>
            <a:endParaRPr lang="en-US" dirty="0" smtClean="0"/>
          </a:p>
          <a:p>
            <a:r>
              <a:rPr lang="en-US" b="1" dirty="0" err="1" smtClean="0">
                <a:solidFill>
                  <a:srgbClr val="FF0000"/>
                </a:solidFill>
              </a:rPr>
              <a:t>Funções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</a:p>
          <a:p>
            <a:pPr marL="457200" indent="-457200">
              <a:buAutoNum type="alphaLcParenR"/>
            </a:pPr>
            <a:r>
              <a:rPr lang="en-US" b="1" dirty="0" err="1" smtClean="0">
                <a:solidFill>
                  <a:srgbClr val="FF0000"/>
                </a:solidFill>
              </a:rPr>
              <a:t>Controla</a:t>
            </a:r>
            <a:r>
              <a:rPr lang="en-US" b="1" dirty="0" smtClean="0">
                <a:solidFill>
                  <a:srgbClr val="FF0000"/>
                </a:solidFill>
              </a:rPr>
              <a:t> a </a:t>
            </a:r>
            <a:r>
              <a:rPr lang="en-US" b="1" dirty="0" err="1" smtClean="0">
                <a:solidFill>
                  <a:srgbClr val="FF0000"/>
                </a:solidFill>
              </a:rPr>
              <a:t>disponibilidade</a:t>
            </a:r>
            <a:r>
              <a:rPr lang="en-US" b="1" dirty="0" smtClean="0">
                <a:solidFill>
                  <a:srgbClr val="FF0000"/>
                </a:solidFill>
              </a:rPr>
              <a:t> de </a:t>
            </a:r>
            <a:r>
              <a:rPr lang="en-US" b="1" dirty="0" err="1" smtClean="0">
                <a:solidFill>
                  <a:srgbClr val="FF0000"/>
                </a:solidFill>
              </a:rPr>
              <a:t>nutrientes</a:t>
            </a:r>
            <a:r>
              <a:rPr lang="en-US" b="1" dirty="0" smtClean="0">
                <a:solidFill>
                  <a:srgbClr val="FF0000"/>
                </a:solidFill>
              </a:rPr>
              <a:t>; </a:t>
            </a:r>
          </a:p>
          <a:p>
            <a:pPr marL="457200" indent="-457200">
              <a:buAutoNum type="alphaLcParenR"/>
            </a:pP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Troca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de </a:t>
            </a:r>
            <a:r>
              <a:rPr lang="en-US" b="1" dirty="0" smtClean="0">
                <a:solidFill>
                  <a:srgbClr val="FF0000"/>
                </a:solidFill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 e </a:t>
            </a:r>
            <a:r>
              <a:rPr lang="en-US" b="1" dirty="0" err="1" smtClean="0">
                <a:solidFill>
                  <a:srgbClr val="FF0000"/>
                </a:solidFill>
              </a:rPr>
              <a:t>carbono</a:t>
            </a:r>
            <a:r>
              <a:rPr lang="en-US" b="1" dirty="0" smtClean="0">
                <a:solidFill>
                  <a:srgbClr val="FF0000"/>
                </a:solidFill>
              </a:rPr>
              <a:t> entre o solo e a </a:t>
            </a:r>
            <a:r>
              <a:rPr lang="en-US" b="1" dirty="0" err="1" smtClean="0">
                <a:solidFill>
                  <a:srgbClr val="FF0000"/>
                </a:solidFill>
              </a:rPr>
              <a:t>atmosfera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</a:p>
          <a:p>
            <a:pPr marL="457200" indent="-457200">
              <a:buAutoNum type="alphaLcParenR"/>
            </a:pP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participa</a:t>
            </a:r>
            <a:r>
              <a:rPr lang="en-US" b="1" dirty="0" smtClean="0">
                <a:solidFill>
                  <a:srgbClr val="FF0000"/>
                </a:solidFill>
              </a:rPr>
              <a:t> da </a:t>
            </a:r>
            <a:r>
              <a:rPr lang="en-US" b="1" dirty="0" err="1" smtClean="0">
                <a:solidFill>
                  <a:srgbClr val="FF0000"/>
                </a:solidFill>
              </a:rPr>
              <a:t>transformação</a:t>
            </a:r>
            <a:r>
              <a:rPr lang="en-US" b="1" dirty="0" smtClean="0">
                <a:solidFill>
                  <a:srgbClr val="FF0000"/>
                </a:solidFill>
              </a:rPr>
              <a:t> e </a:t>
            </a:r>
            <a:r>
              <a:rPr lang="en-US" b="1" dirty="0" err="1" smtClean="0">
                <a:solidFill>
                  <a:srgbClr val="FF0000"/>
                </a:solidFill>
              </a:rPr>
              <a:t>transporte</a:t>
            </a:r>
            <a:r>
              <a:rPr lang="en-US" b="1" dirty="0" smtClean="0">
                <a:solidFill>
                  <a:srgbClr val="FF0000"/>
                </a:solidFill>
              </a:rPr>
              <a:t> de </a:t>
            </a:r>
            <a:r>
              <a:rPr lang="en-US" b="1" dirty="0" err="1" smtClean="0">
                <a:solidFill>
                  <a:srgbClr val="FF0000"/>
                </a:solidFill>
              </a:rPr>
              <a:t>elementos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tóxicos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</a:p>
          <a:p>
            <a:pPr marL="457200" indent="-457200">
              <a:buAutoNum type="alphaLcParenR"/>
            </a:pPr>
            <a:r>
              <a:rPr lang="en-US" b="1" dirty="0" err="1" smtClean="0">
                <a:solidFill>
                  <a:srgbClr val="FF0000"/>
                </a:solidFill>
              </a:rPr>
              <a:t>Afeta</a:t>
            </a:r>
            <a:r>
              <a:rPr lang="en-US" b="1" dirty="0" smtClean="0">
                <a:solidFill>
                  <a:srgbClr val="FF0000"/>
                </a:solidFill>
              </a:rPr>
              <a:t> a </a:t>
            </a:r>
            <a:r>
              <a:rPr lang="en-US" b="1" dirty="0" err="1" smtClean="0">
                <a:solidFill>
                  <a:srgbClr val="FF0000"/>
                </a:solidFill>
              </a:rPr>
              <a:t>fisiologia</a:t>
            </a:r>
            <a:r>
              <a:rPr lang="en-US" b="1" dirty="0" smtClean="0">
                <a:solidFill>
                  <a:srgbClr val="FF0000"/>
                </a:solidFill>
              </a:rPr>
              <a:t> vegetal e </a:t>
            </a:r>
            <a:r>
              <a:rPr lang="en-US" b="1" dirty="0" err="1" smtClean="0">
                <a:solidFill>
                  <a:srgbClr val="FF0000"/>
                </a:solidFill>
              </a:rPr>
              <a:t>composição</a:t>
            </a:r>
            <a:r>
              <a:rPr lang="en-US" b="1" dirty="0" smtClean="0">
                <a:solidFill>
                  <a:srgbClr val="FF0000"/>
                </a:solidFill>
              </a:rPr>
              <a:t>, e </a:t>
            </a:r>
            <a:r>
              <a:rPr lang="en-US" b="1" dirty="0" err="1" smtClean="0">
                <a:solidFill>
                  <a:srgbClr val="FF0000"/>
                </a:solidFill>
              </a:rPr>
              <a:t>função</a:t>
            </a:r>
            <a:r>
              <a:rPr lang="en-US" b="1" dirty="0" smtClean="0">
                <a:solidFill>
                  <a:srgbClr val="FF0000"/>
                </a:solidFill>
              </a:rPr>
              <a:t> dos </a:t>
            </a:r>
            <a:r>
              <a:rPr lang="en-US" b="1" dirty="0" err="1" smtClean="0">
                <a:solidFill>
                  <a:srgbClr val="FF0000"/>
                </a:solidFill>
              </a:rPr>
              <a:t>microrganismos</a:t>
            </a:r>
            <a:r>
              <a:rPr lang="en-US" b="1" dirty="0" smtClean="0">
                <a:solidFill>
                  <a:srgbClr val="FF0000"/>
                </a:solidFill>
              </a:rPr>
              <a:t> da </a:t>
            </a:r>
            <a:r>
              <a:rPr lang="en-US" b="1" dirty="0" err="1" smtClean="0">
                <a:solidFill>
                  <a:srgbClr val="FF0000"/>
                </a:solidFill>
              </a:rPr>
              <a:t>rizosfera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</a:p>
          <a:p>
            <a:pPr marL="457200" indent="-457200">
              <a:buAutoNum type="alphaL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110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42925" y="238125"/>
            <a:ext cx="11106150" cy="962024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4000" b="1" dirty="0" smtClean="0">
                <a:latin typeface="+mn-lt"/>
              </a:rPr>
              <a:t>Aumento do cultivo protegido : estufas e telados</a:t>
            </a:r>
            <a:endParaRPr lang="pt-BR" sz="4000" b="1" dirty="0">
              <a:latin typeface="+mn-lt"/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542925" y="1447800"/>
            <a:ext cx="11106150" cy="5162550"/>
          </a:xfrm>
        </p:spPr>
        <p:txBody>
          <a:bodyPr>
            <a:normAutofit fontScale="47500" lnSpcReduction="20000"/>
          </a:bodyPr>
          <a:lstStyle/>
          <a:p>
            <a:pPr marL="342900" indent="-342900" algn="just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4200" b="1" dirty="0" smtClean="0"/>
              <a:t>Dificuldade de migração da produção de tomate para outras áreas visando controle de doenças de solo principalmente;</a:t>
            </a:r>
          </a:p>
          <a:p>
            <a:pPr marL="342900" indent="-342900" algn="just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4200" b="1" dirty="0" smtClean="0"/>
          </a:p>
          <a:p>
            <a:pPr marL="342900" indent="-342900" algn="just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4200" b="1" dirty="0" smtClean="0"/>
              <a:t>Maior pressão por pragas e doenças em campo;</a:t>
            </a:r>
          </a:p>
          <a:p>
            <a:pPr marL="342900" indent="-342900" algn="just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4200" b="1" dirty="0" smtClean="0"/>
          </a:p>
          <a:p>
            <a:pPr marL="342900" indent="-342900" algn="just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4200" b="1" dirty="0" smtClean="0"/>
              <a:t>Mudas enxertadas – eficiência depende do nível de severidade da doença no campo;</a:t>
            </a:r>
          </a:p>
          <a:p>
            <a:pPr marL="342900" indent="-342900" algn="just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4200" b="1" dirty="0" smtClean="0"/>
          </a:p>
          <a:p>
            <a:pPr marL="342900" indent="-342900" algn="just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4200" b="1" dirty="0" smtClean="0"/>
              <a:t>Aumento da temperatura e estresse hídrico;</a:t>
            </a:r>
          </a:p>
          <a:p>
            <a:pPr marL="342900" indent="-342900" algn="just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4200" b="1" dirty="0" smtClean="0"/>
          </a:p>
          <a:p>
            <a:pPr marL="342900" indent="-342900" algn="just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4200" b="1" dirty="0"/>
              <a:t>Controle dos fatores ambientais: temperatura, umidade relativa do ar, luminosidade e concentração de gases (CO</a:t>
            </a:r>
            <a:r>
              <a:rPr lang="pt-BR" sz="4200" b="1" baseline="-25000" dirty="0"/>
              <a:t>2</a:t>
            </a:r>
            <a:r>
              <a:rPr lang="pt-BR" sz="4200" b="1" dirty="0" smtClean="0"/>
              <a:t>);</a:t>
            </a:r>
            <a:endParaRPr lang="pt-BR" sz="4200" b="1" dirty="0"/>
          </a:p>
          <a:p>
            <a:pPr marL="342900" indent="-342900" algn="just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dirty="0"/>
          </a:p>
          <a:p>
            <a:pPr marL="342900" indent="-342900" algn="just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342900" indent="-342900" algn="just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68983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12" y="0"/>
            <a:ext cx="12192000" cy="800548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Tipos</a:t>
            </a:r>
            <a:r>
              <a:rPr lang="en-US" b="1" dirty="0" smtClean="0"/>
              <a:t> de </a:t>
            </a:r>
            <a:r>
              <a:rPr lang="en-US" b="1" dirty="0" err="1" smtClean="0"/>
              <a:t>substâncias</a:t>
            </a:r>
            <a:r>
              <a:rPr lang="en-US" b="1" dirty="0" smtClean="0"/>
              <a:t> </a:t>
            </a:r>
            <a:r>
              <a:rPr lang="en-US" b="1" dirty="0" err="1" smtClean="0"/>
              <a:t>húmicas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696" y="1328678"/>
            <a:ext cx="10515600" cy="4304371"/>
          </a:xfrm>
        </p:spPr>
        <p:txBody>
          <a:bodyPr>
            <a:normAutofit/>
          </a:bodyPr>
          <a:lstStyle/>
          <a:p>
            <a:pPr marL="457200" indent="-457200">
              <a:buAutoNum type="alphaLcParenR"/>
            </a:pPr>
            <a:r>
              <a:rPr lang="en-US" b="1" dirty="0" err="1" smtClean="0">
                <a:solidFill>
                  <a:schemeClr val="tx1"/>
                </a:solidFill>
              </a:rPr>
              <a:t>Ácidos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húmicos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solúveis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em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meio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básico</a:t>
            </a:r>
            <a:r>
              <a:rPr lang="en-US" b="1" dirty="0" smtClean="0">
                <a:solidFill>
                  <a:schemeClr val="tx1"/>
                </a:solidFill>
              </a:rPr>
              <a:t> e </a:t>
            </a:r>
            <a:r>
              <a:rPr lang="en-US" b="1" dirty="0" err="1" smtClean="0">
                <a:solidFill>
                  <a:schemeClr val="tx1"/>
                </a:solidFill>
              </a:rPr>
              <a:t>precipitam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em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meio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ácido</a:t>
            </a:r>
            <a:r>
              <a:rPr lang="en-US" b="1" dirty="0" smtClean="0">
                <a:solidFill>
                  <a:schemeClr val="tx1"/>
                </a:solidFill>
              </a:rPr>
              <a:t>;</a:t>
            </a:r>
          </a:p>
          <a:p>
            <a:pPr marL="457200" indent="-457200">
              <a:buAutoNum type="alphaLcParenR"/>
            </a:pPr>
            <a:r>
              <a:rPr lang="en-US" b="1" dirty="0" err="1" smtClean="0">
                <a:solidFill>
                  <a:schemeClr val="tx1"/>
                </a:solidFill>
              </a:rPr>
              <a:t>Ácidos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fúlvicos</a:t>
            </a:r>
            <a:r>
              <a:rPr lang="en-US" b="1" dirty="0" smtClean="0">
                <a:solidFill>
                  <a:schemeClr val="tx1"/>
                </a:solidFill>
              </a:rPr>
              <a:t> que </a:t>
            </a:r>
            <a:r>
              <a:rPr lang="en-US" b="1" dirty="0" err="1" smtClean="0">
                <a:solidFill>
                  <a:schemeClr val="tx1"/>
                </a:solidFill>
              </a:rPr>
              <a:t>são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solúveis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em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meio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ácido</a:t>
            </a:r>
            <a:r>
              <a:rPr lang="en-US" b="1" dirty="0" smtClean="0">
                <a:solidFill>
                  <a:schemeClr val="tx1"/>
                </a:solidFill>
              </a:rPr>
              <a:t> e </a:t>
            </a:r>
            <a:r>
              <a:rPr lang="en-US" b="1" dirty="0" err="1" smtClean="0">
                <a:solidFill>
                  <a:schemeClr val="tx1"/>
                </a:solidFill>
              </a:rPr>
              <a:t>alcalino</a:t>
            </a:r>
            <a:endParaRPr lang="en-US" b="1" dirty="0" smtClean="0">
              <a:solidFill>
                <a:schemeClr val="tx1"/>
              </a:solidFill>
            </a:endParaRPr>
          </a:p>
          <a:p>
            <a:pPr marL="457200" indent="-457200">
              <a:buAutoNum type="alphaLcParenR"/>
            </a:pPr>
            <a:r>
              <a:rPr lang="en-US" b="1" dirty="0" err="1" smtClean="0">
                <a:solidFill>
                  <a:schemeClr val="tx1"/>
                </a:solidFill>
              </a:rPr>
              <a:t>Huminas</a:t>
            </a:r>
            <a:r>
              <a:rPr lang="en-US" b="1" dirty="0" smtClean="0">
                <a:solidFill>
                  <a:schemeClr val="tx1"/>
                </a:solidFill>
              </a:rPr>
              <a:t>, que </a:t>
            </a:r>
            <a:r>
              <a:rPr lang="en-US" b="1" dirty="0" err="1" smtClean="0">
                <a:solidFill>
                  <a:schemeClr val="tx1"/>
                </a:solidFill>
              </a:rPr>
              <a:t>não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são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extraidas</a:t>
            </a:r>
            <a:r>
              <a:rPr lang="en-US" b="1" dirty="0" smtClean="0">
                <a:solidFill>
                  <a:schemeClr val="tx1"/>
                </a:solidFill>
              </a:rPr>
              <a:t> do solo</a:t>
            </a:r>
          </a:p>
          <a:p>
            <a:pPr marL="457200" indent="-457200">
              <a:buAutoNum type="alphaLcParenR"/>
            </a:pPr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 err="1" smtClean="0">
                <a:solidFill>
                  <a:schemeClr val="tx1"/>
                </a:solidFill>
              </a:rPr>
              <a:t>Conteúdo</a:t>
            </a:r>
            <a:r>
              <a:rPr lang="en-US" b="1" dirty="0" smtClean="0">
                <a:solidFill>
                  <a:schemeClr val="tx1"/>
                </a:solidFill>
              </a:rPr>
              <a:t>:</a:t>
            </a:r>
          </a:p>
          <a:p>
            <a:r>
              <a:rPr lang="en-US" b="1" dirty="0" err="1" smtClean="0">
                <a:solidFill>
                  <a:schemeClr val="tx1"/>
                </a:solidFill>
              </a:rPr>
              <a:t>Proteinas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carboidratos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biopolímeros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alifáticos</a:t>
            </a:r>
            <a:r>
              <a:rPr lang="en-US" b="1" dirty="0" smtClean="0">
                <a:solidFill>
                  <a:schemeClr val="tx1"/>
                </a:solidFill>
              </a:rPr>
              <a:t> e </a:t>
            </a:r>
            <a:r>
              <a:rPr lang="en-US" b="1" dirty="0" err="1" smtClean="0">
                <a:solidFill>
                  <a:schemeClr val="tx1"/>
                </a:solidFill>
              </a:rPr>
              <a:t>ligninas</a:t>
            </a:r>
            <a:endParaRPr lang="en-US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9386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12" y="0"/>
            <a:ext cx="12192000" cy="800548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Funções</a:t>
            </a:r>
            <a:r>
              <a:rPr lang="en-US" b="1" dirty="0" smtClean="0"/>
              <a:t> dos </a:t>
            </a:r>
            <a:r>
              <a:rPr lang="en-US" b="1" dirty="0" err="1" smtClean="0"/>
              <a:t>ácidos</a:t>
            </a:r>
            <a:r>
              <a:rPr lang="en-US" b="1" dirty="0" smtClean="0"/>
              <a:t> </a:t>
            </a:r>
            <a:r>
              <a:rPr lang="en-US" b="1" dirty="0" err="1" smtClean="0"/>
              <a:t>húmicos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696" y="1328678"/>
            <a:ext cx="10515600" cy="4787450"/>
          </a:xfrm>
        </p:spPr>
        <p:txBody>
          <a:bodyPr>
            <a:normAutofit/>
          </a:bodyPr>
          <a:lstStyle/>
          <a:p>
            <a:pPr marL="457200" indent="-457200">
              <a:buAutoNum type="alphaLcParenR"/>
            </a:pPr>
            <a:r>
              <a:rPr lang="en-US" b="1" dirty="0" err="1" smtClean="0">
                <a:solidFill>
                  <a:schemeClr val="tx1"/>
                </a:solidFill>
              </a:rPr>
              <a:t>Atividade</a:t>
            </a:r>
            <a:r>
              <a:rPr lang="en-US" b="1" dirty="0" smtClean="0">
                <a:solidFill>
                  <a:schemeClr val="tx1"/>
                </a:solidFill>
              </a:rPr>
              <a:t> hormonal: </a:t>
            </a:r>
            <a:r>
              <a:rPr lang="en-US" b="1" dirty="0" err="1" smtClean="0">
                <a:solidFill>
                  <a:schemeClr val="tx1"/>
                </a:solidFill>
              </a:rPr>
              <a:t>ácidos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húmicos</a:t>
            </a:r>
            <a:r>
              <a:rPr lang="en-US" b="1" dirty="0" smtClean="0">
                <a:solidFill>
                  <a:schemeClr val="tx1"/>
                </a:solidFill>
              </a:rPr>
              <a:t> e </a:t>
            </a:r>
            <a:r>
              <a:rPr lang="en-US" b="1" dirty="0" err="1" smtClean="0">
                <a:solidFill>
                  <a:schemeClr val="tx1"/>
                </a:solidFill>
              </a:rPr>
              <a:t>fúlvicos</a:t>
            </a:r>
            <a:r>
              <a:rPr lang="en-US" b="1" dirty="0" smtClean="0">
                <a:solidFill>
                  <a:schemeClr val="tx1"/>
                </a:solidFill>
              </a:rPr>
              <a:t> de </a:t>
            </a:r>
            <a:r>
              <a:rPr lang="en-US" b="1" dirty="0" err="1" smtClean="0">
                <a:solidFill>
                  <a:schemeClr val="tx1"/>
                </a:solidFill>
              </a:rPr>
              <a:t>baixo</a:t>
            </a:r>
            <a:r>
              <a:rPr lang="en-US" b="1" dirty="0" smtClean="0">
                <a:solidFill>
                  <a:schemeClr val="tx1"/>
                </a:solidFill>
              </a:rPr>
              <a:t> peso molecular</a:t>
            </a:r>
          </a:p>
          <a:p>
            <a:endParaRPr lang="en-US" b="1" dirty="0" smtClean="0">
              <a:solidFill>
                <a:schemeClr val="tx1"/>
              </a:solidFill>
            </a:endParaRPr>
          </a:p>
          <a:p>
            <a:pPr marL="457200" indent="-457200">
              <a:buAutoNum type="alphaLcParenR"/>
            </a:pPr>
            <a:r>
              <a:rPr lang="en-US" b="1" dirty="0" err="1" smtClean="0">
                <a:solidFill>
                  <a:schemeClr val="tx1"/>
                </a:solidFill>
              </a:rPr>
              <a:t>Elevado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número</a:t>
            </a:r>
            <a:r>
              <a:rPr lang="en-US" b="1" dirty="0" smtClean="0">
                <a:solidFill>
                  <a:schemeClr val="tx1"/>
                </a:solidFill>
              </a:rPr>
              <a:t> de </a:t>
            </a:r>
            <a:r>
              <a:rPr lang="en-US" b="1" dirty="0" err="1" smtClean="0">
                <a:solidFill>
                  <a:schemeClr val="tx1"/>
                </a:solidFill>
              </a:rPr>
              <a:t>grupos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funcionais</a:t>
            </a:r>
            <a:r>
              <a:rPr lang="en-US" b="1" dirty="0" smtClean="0">
                <a:solidFill>
                  <a:schemeClr val="tx1"/>
                </a:solidFill>
              </a:rPr>
              <a:t> que </a:t>
            </a:r>
            <a:r>
              <a:rPr lang="en-US" b="1" dirty="0" err="1" smtClean="0">
                <a:solidFill>
                  <a:schemeClr val="tx1"/>
                </a:solidFill>
              </a:rPr>
              <a:t>permite</a:t>
            </a:r>
            <a:r>
              <a:rPr lang="en-US" b="1" dirty="0" smtClean="0">
                <a:solidFill>
                  <a:schemeClr val="tx1"/>
                </a:solidFill>
              </a:rPr>
              <a:t> a </a:t>
            </a:r>
            <a:r>
              <a:rPr lang="en-US" b="1" dirty="0" err="1" smtClean="0">
                <a:solidFill>
                  <a:schemeClr val="tx1"/>
                </a:solidFill>
              </a:rPr>
              <a:t>interação</a:t>
            </a:r>
            <a:r>
              <a:rPr lang="en-US" b="1" dirty="0" smtClean="0">
                <a:solidFill>
                  <a:schemeClr val="tx1"/>
                </a:solidFill>
              </a:rPr>
              <a:t> deles com </a:t>
            </a:r>
            <a:r>
              <a:rPr lang="en-US" b="1" dirty="0" err="1" smtClean="0">
                <a:solidFill>
                  <a:schemeClr val="tx1"/>
                </a:solidFill>
              </a:rPr>
              <a:t>os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íons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metálicos</a:t>
            </a:r>
            <a:endParaRPr lang="en-US" b="1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pPr marL="457200" indent="-457200">
              <a:buAutoNum type="alphaLcParenR"/>
            </a:pPr>
            <a:r>
              <a:rPr lang="en-US" b="1" dirty="0" err="1" smtClean="0">
                <a:solidFill>
                  <a:schemeClr val="tx1"/>
                </a:solidFill>
              </a:rPr>
              <a:t>Ligam</a:t>
            </a:r>
            <a:r>
              <a:rPr lang="en-US" b="1" dirty="0" smtClean="0">
                <a:solidFill>
                  <a:schemeClr val="tx1"/>
                </a:solidFill>
              </a:rPr>
              <a:t>-se </a:t>
            </a:r>
            <a:r>
              <a:rPr lang="en-US" b="1" dirty="0" err="1" smtClean="0">
                <a:solidFill>
                  <a:schemeClr val="tx1"/>
                </a:solidFill>
              </a:rPr>
              <a:t>fortemente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às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paredes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celulares</a:t>
            </a:r>
            <a:r>
              <a:rPr lang="en-US" b="1" dirty="0" smtClean="0">
                <a:solidFill>
                  <a:schemeClr val="tx1"/>
                </a:solidFill>
              </a:rPr>
              <a:t> e </a:t>
            </a:r>
            <a:r>
              <a:rPr lang="en-US" b="1" dirty="0" err="1" smtClean="0">
                <a:solidFill>
                  <a:schemeClr val="tx1"/>
                </a:solidFill>
              </a:rPr>
              <a:t>podem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ser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absorvidas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pelas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raizes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onde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algumas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delas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podem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ser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transferidas</a:t>
            </a:r>
            <a:r>
              <a:rPr lang="en-US" b="1" dirty="0" smtClean="0">
                <a:solidFill>
                  <a:schemeClr val="tx1"/>
                </a:solidFill>
              </a:rPr>
              <a:t> para a parte </a:t>
            </a:r>
            <a:r>
              <a:rPr lang="en-US" b="1" dirty="0" err="1" smtClean="0">
                <a:solidFill>
                  <a:schemeClr val="tx1"/>
                </a:solidFill>
              </a:rPr>
              <a:t>aérea</a:t>
            </a:r>
            <a:endParaRPr lang="en-US" b="1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pPr marL="457200" indent="-457200">
              <a:buAutoNum type="alphaLcParenR"/>
            </a:pPr>
            <a:r>
              <a:rPr lang="en-US" b="1" dirty="0" err="1" smtClean="0">
                <a:solidFill>
                  <a:schemeClr val="tx1"/>
                </a:solidFill>
              </a:rPr>
              <a:t>Induzem</a:t>
            </a:r>
            <a:r>
              <a:rPr lang="en-US" b="1" dirty="0" smtClean="0">
                <a:solidFill>
                  <a:schemeClr val="tx1"/>
                </a:solidFill>
              </a:rPr>
              <a:t> a </a:t>
            </a:r>
            <a:r>
              <a:rPr lang="en-US" b="1" dirty="0" err="1" smtClean="0">
                <a:solidFill>
                  <a:schemeClr val="tx1"/>
                </a:solidFill>
              </a:rPr>
              <a:t>atividade</a:t>
            </a:r>
            <a:r>
              <a:rPr lang="en-US" b="1" dirty="0" smtClean="0">
                <a:solidFill>
                  <a:schemeClr val="tx1"/>
                </a:solidFill>
              </a:rPr>
              <a:t> da peroxidase </a:t>
            </a:r>
            <a:r>
              <a:rPr lang="en-US" b="1" dirty="0" err="1" smtClean="0">
                <a:solidFill>
                  <a:schemeClr val="tx1"/>
                </a:solidFill>
              </a:rPr>
              <a:t>em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folhas</a:t>
            </a:r>
            <a:r>
              <a:rPr lang="en-US" b="1" dirty="0" smtClean="0">
                <a:solidFill>
                  <a:schemeClr val="tx1"/>
                </a:solidFill>
              </a:rPr>
              <a:t> e </a:t>
            </a:r>
            <a:r>
              <a:rPr lang="en-US" b="1" dirty="0" err="1" smtClean="0">
                <a:solidFill>
                  <a:schemeClr val="tx1"/>
                </a:solidFill>
              </a:rPr>
              <a:t>raizes</a:t>
            </a:r>
            <a:r>
              <a:rPr lang="en-US" b="1" dirty="0" smtClean="0">
                <a:solidFill>
                  <a:schemeClr val="tx1"/>
                </a:solidFill>
              </a:rPr>
              <a:t> que </a:t>
            </a:r>
            <a:r>
              <a:rPr lang="en-US" b="1" dirty="0" err="1" smtClean="0">
                <a:solidFill>
                  <a:schemeClr val="tx1"/>
                </a:solidFill>
              </a:rPr>
              <a:t>levam</a:t>
            </a:r>
            <a:r>
              <a:rPr lang="en-US" b="1" dirty="0" smtClean="0">
                <a:solidFill>
                  <a:schemeClr val="tx1"/>
                </a:solidFill>
              </a:rPr>
              <a:t> à </a:t>
            </a:r>
            <a:r>
              <a:rPr lang="en-US" b="1" dirty="0" err="1" smtClean="0">
                <a:solidFill>
                  <a:schemeClr val="tx1"/>
                </a:solidFill>
              </a:rPr>
              <a:t>redução</a:t>
            </a:r>
            <a:r>
              <a:rPr lang="en-US" b="1" dirty="0" smtClean="0">
                <a:solidFill>
                  <a:schemeClr val="tx1"/>
                </a:solidFill>
              </a:rPr>
              <a:t> do </a:t>
            </a:r>
            <a:r>
              <a:rPr lang="en-US" b="1" dirty="0" err="1" smtClean="0">
                <a:solidFill>
                  <a:schemeClr val="tx1"/>
                </a:solidFill>
              </a:rPr>
              <a:t>conteúdo</a:t>
            </a:r>
            <a:r>
              <a:rPr lang="en-US" b="1" dirty="0" smtClean="0">
                <a:solidFill>
                  <a:schemeClr val="tx1"/>
                </a:solidFill>
              </a:rPr>
              <a:t> de </a:t>
            </a:r>
            <a:r>
              <a:rPr lang="en-US" b="1" dirty="0" err="1" smtClean="0">
                <a:solidFill>
                  <a:schemeClr val="tx1"/>
                </a:solidFill>
              </a:rPr>
              <a:t>espécies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reativas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mantendo</a:t>
            </a:r>
            <a:r>
              <a:rPr lang="en-US" b="1" dirty="0" smtClean="0">
                <a:solidFill>
                  <a:schemeClr val="tx1"/>
                </a:solidFill>
              </a:rPr>
              <a:t> a </a:t>
            </a:r>
            <a:r>
              <a:rPr lang="en-US" b="1" dirty="0" err="1" smtClean="0">
                <a:solidFill>
                  <a:schemeClr val="tx1"/>
                </a:solidFill>
              </a:rPr>
              <a:t>permeabilidade</a:t>
            </a:r>
            <a:r>
              <a:rPr lang="en-US" b="1" dirty="0" smtClean="0">
                <a:solidFill>
                  <a:schemeClr val="tx1"/>
                </a:solidFill>
              </a:rPr>
              <a:t> da </a:t>
            </a:r>
            <a:r>
              <a:rPr lang="en-US" b="1" dirty="0" err="1" smtClean="0">
                <a:solidFill>
                  <a:schemeClr val="tx1"/>
                </a:solidFill>
              </a:rPr>
              <a:t>mebrana</a:t>
            </a:r>
            <a:endParaRPr lang="en-US" b="1" dirty="0" smtClean="0">
              <a:solidFill>
                <a:schemeClr val="tx1"/>
              </a:solidFill>
            </a:endParaRPr>
          </a:p>
          <a:p>
            <a:pPr marL="457200" indent="-457200">
              <a:buAutoNum type="alphaLcParenR"/>
            </a:pPr>
            <a:endParaRPr lang="en-US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51802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54095"/>
          </a:xfr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dirty="0" smtClean="0"/>
              <a:t>O que são aminoácidos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6249-0026-439C-9AF0-F247871A226D}" type="slidenum">
              <a:rPr lang="pt-BR" smtClean="0"/>
              <a:t>122</a:t>
            </a:fld>
            <a:endParaRPr lang="pt-BR"/>
          </a:p>
        </p:txBody>
      </p:sp>
      <p:pic>
        <p:nvPicPr>
          <p:cNvPr id="3076" name="Picture 4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341" y="1984963"/>
            <a:ext cx="7293319" cy="436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de cantos arredondados 4"/>
          <p:cNvSpPr/>
          <p:nvPr/>
        </p:nvSpPr>
        <p:spPr>
          <a:xfrm>
            <a:off x="7920203" y="4293097"/>
            <a:ext cx="2016224" cy="20593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306056610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9403" y="164638"/>
            <a:ext cx="10972800" cy="562073"/>
          </a:xfr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pt-BR" dirty="0" smtClean="0"/>
              <a:t>20 aminoácidos</a:t>
            </a:r>
            <a:endParaRPr lang="pt-BR" dirty="0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/>
          </p:nvPr>
        </p:nvGraphicFramePr>
        <p:xfrm>
          <a:off x="719403" y="955408"/>
          <a:ext cx="10972800" cy="58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/>
                <a:gridCol w="5486400"/>
              </a:tblGrid>
              <a:tr h="528320">
                <a:tc gridSpan="2">
                  <a:txBody>
                    <a:bodyPr/>
                    <a:lstStyle/>
                    <a:p>
                      <a:pPr algn="ctr"/>
                      <a:r>
                        <a:rPr lang="pt-BR" sz="2700" dirty="0" smtClean="0">
                          <a:latin typeface="+mn-lt"/>
                        </a:rPr>
                        <a:t>Aminoácidos</a:t>
                      </a:r>
                      <a:endParaRPr lang="pt-BR" sz="27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528320">
                <a:tc>
                  <a:txBody>
                    <a:bodyPr/>
                    <a:lstStyle/>
                    <a:p>
                      <a:r>
                        <a:rPr lang="pt-BR" sz="2700" dirty="0" smtClean="0">
                          <a:latin typeface="+mn-lt"/>
                        </a:rPr>
                        <a:t>Alanina (Ala)</a:t>
                      </a:r>
                      <a:endParaRPr lang="pt-BR" sz="27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pt-BR" sz="2700" dirty="0" smtClean="0">
                          <a:latin typeface="+mn-lt"/>
                        </a:rPr>
                        <a:t>Leucina (Leu)</a:t>
                      </a:r>
                      <a:endParaRPr lang="pt-BR" sz="27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</a:tr>
              <a:tr h="528320">
                <a:tc>
                  <a:txBody>
                    <a:bodyPr/>
                    <a:lstStyle/>
                    <a:p>
                      <a:r>
                        <a:rPr lang="pt-BR" sz="2700" dirty="0" smtClean="0">
                          <a:latin typeface="+mn-lt"/>
                        </a:rPr>
                        <a:t>Arginina (</a:t>
                      </a:r>
                      <a:r>
                        <a:rPr lang="pt-BR" sz="2700" dirty="0" err="1" smtClean="0">
                          <a:latin typeface="+mn-lt"/>
                        </a:rPr>
                        <a:t>Arg</a:t>
                      </a:r>
                      <a:r>
                        <a:rPr lang="pt-BR" sz="2700" dirty="0" smtClean="0">
                          <a:latin typeface="+mn-lt"/>
                        </a:rPr>
                        <a:t>)</a:t>
                      </a:r>
                      <a:endParaRPr lang="pt-BR" sz="27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pt-BR" sz="2700" dirty="0" smtClean="0">
                          <a:latin typeface="+mn-lt"/>
                        </a:rPr>
                        <a:t>Lisina (</a:t>
                      </a:r>
                      <a:r>
                        <a:rPr lang="pt-BR" sz="2700" dirty="0" err="1" smtClean="0">
                          <a:latin typeface="+mn-lt"/>
                        </a:rPr>
                        <a:t>Lys</a:t>
                      </a:r>
                      <a:r>
                        <a:rPr lang="pt-BR" sz="2700" dirty="0" smtClean="0">
                          <a:latin typeface="+mn-lt"/>
                        </a:rPr>
                        <a:t>)</a:t>
                      </a:r>
                      <a:endParaRPr lang="pt-BR" sz="27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</a:tr>
              <a:tr h="528320">
                <a:tc>
                  <a:txBody>
                    <a:bodyPr/>
                    <a:lstStyle/>
                    <a:p>
                      <a:r>
                        <a:rPr lang="pt-BR" sz="2700" dirty="0" smtClean="0">
                          <a:latin typeface="+mn-lt"/>
                        </a:rPr>
                        <a:t>Asparagina</a:t>
                      </a:r>
                      <a:r>
                        <a:rPr lang="pt-BR" sz="2700" baseline="0" dirty="0" smtClean="0">
                          <a:latin typeface="+mn-lt"/>
                        </a:rPr>
                        <a:t> (</a:t>
                      </a:r>
                      <a:r>
                        <a:rPr lang="pt-BR" sz="2700" baseline="0" dirty="0" err="1" smtClean="0">
                          <a:latin typeface="+mn-lt"/>
                        </a:rPr>
                        <a:t>Asn</a:t>
                      </a:r>
                      <a:r>
                        <a:rPr lang="pt-BR" sz="2700" baseline="0" dirty="0" smtClean="0">
                          <a:latin typeface="+mn-lt"/>
                        </a:rPr>
                        <a:t>)</a:t>
                      </a:r>
                      <a:endParaRPr lang="pt-BR" sz="27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pt-BR" sz="2700" dirty="0" smtClean="0">
                          <a:latin typeface="+mn-lt"/>
                        </a:rPr>
                        <a:t>Metionina (</a:t>
                      </a:r>
                      <a:r>
                        <a:rPr lang="pt-BR" sz="2700" dirty="0" err="1" smtClean="0">
                          <a:latin typeface="+mn-lt"/>
                        </a:rPr>
                        <a:t>Met</a:t>
                      </a:r>
                      <a:r>
                        <a:rPr lang="pt-BR" sz="2700" dirty="0" smtClean="0">
                          <a:latin typeface="+mn-lt"/>
                        </a:rPr>
                        <a:t>)</a:t>
                      </a:r>
                      <a:endParaRPr lang="pt-BR" sz="27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</a:tr>
              <a:tr h="528320">
                <a:tc>
                  <a:txBody>
                    <a:bodyPr/>
                    <a:lstStyle/>
                    <a:p>
                      <a:r>
                        <a:rPr lang="pt-BR" sz="2700" dirty="0" smtClean="0">
                          <a:latin typeface="+mn-lt"/>
                        </a:rPr>
                        <a:t>Ácido aspártico (</a:t>
                      </a:r>
                      <a:r>
                        <a:rPr lang="pt-BR" sz="2700" dirty="0" err="1" smtClean="0">
                          <a:latin typeface="+mn-lt"/>
                        </a:rPr>
                        <a:t>Asp</a:t>
                      </a:r>
                      <a:r>
                        <a:rPr lang="pt-BR" sz="2700" dirty="0" smtClean="0">
                          <a:latin typeface="+mn-lt"/>
                        </a:rPr>
                        <a:t>)</a:t>
                      </a:r>
                      <a:endParaRPr lang="pt-BR" sz="27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pt-BR" sz="2700" dirty="0" smtClean="0">
                          <a:latin typeface="+mn-lt"/>
                        </a:rPr>
                        <a:t>Fenilalanina (</a:t>
                      </a:r>
                      <a:r>
                        <a:rPr lang="pt-BR" sz="2700" dirty="0" err="1" smtClean="0">
                          <a:latin typeface="+mn-lt"/>
                        </a:rPr>
                        <a:t>Phe</a:t>
                      </a:r>
                      <a:r>
                        <a:rPr lang="pt-BR" sz="2700" dirty="0" smtClean="0">
                          <a:latin typeface="+mn-lt"/>
                        </a:rPr>
                        <a:t>)</a:t>
                      </a:r>
                      <a:endParaRPr lang="pt-BR" sz="27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</a:tr>
              <a:tr h="528320">
                <a:tc>
                  <a:txBody>
                    <a:bodyPr/>
                    <a:lstStyle/>
                    <a:p>
                      <a:r>
                        <a:rPr lang="pt-BR" sz="2700" dirty="0" err="1" smtClean="0">
                          <a:latin typeface="+mn-lt"/>
                        </a:rPr>
                        <a:t>Cisteína</a:t>
                      </a:r>
                      <a:r>
                        <a:rPr lang="pt-BR" sz="2700" dirty="0" smtClean="0">
                          <a:latin typeface="+mn-lt"/>
                        </a:rPr>
                        <a:t> (</a:t>
                      </a:r>
                      <a:r>
                        <a:rPr lang="pt-BR" sz="2700" dirty="0" err="1" smtClean="0">
                          <a:latin typeface="+mn-lt"/>
                        </a:rPr>
                        <a:t>Cys</a:t>
                      </a:r>
                      <a:r>
                        <a:rPr lang="pt-BR" sz="2700" dirty="0" smtClean="0">
                          <a:latin typeface="+mn-lt"/>
                        </a:rPr>
                        <a:t>)</a:t>
                      </a:r>
                      <a:endParaRPr lang="pt-BR" sz="27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pt-BR" sz="2700" dirty="0" err="1" smtClean="0">
                          <a:latin typeface="+mn-lt"/>
                        </a:rPr>
                        <a:t>Prolina</a:t>
                      </a:r>
                      <a:r>
                        <a:rPr lang="pt-BR" sz="2700" baseline="0" dirty="0" smtClean="0">
                          <a:latin typeface="+mn-lt"/>
                        </a:rPr>
                        <a:t> (Pro)</a:t>
                      </a:r>
                      <a:endParaRPr lang="pt-BR" sz="27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</a:tr>
              <a:tr h="528320">
                <a:tc>
                  <a:txBody>
                    <a:bodyPr/>
                    <a:lstStyle/>
                    <a:p>
                      <a:r>
                        <a:rPr lang="pt-BR" sz="2700" dirty="0" smtClean="0">
                          <a:latin typeface="+mn-lt"/>
                        </a:rPr>
                        <a:t>Ácido glutâmico (</a:t>
                      </a:r>
                      <a:r>
                        <a:rPr lang="pt-BR" sz="2700" dirty="0" err="1" smtClean="0">
                          <a:latin typeface="+mn-lt"/>
                        </a:rPr>
                        <a:t>Glu</a:t>
                      </a:r>
                      <a:r>
                        <a:rPr lang="pt-BR" sz="2700" dirty="0" smtClean="0">
                          <a:latin typeface="+mn-lt"/>
                        </a:rPr>
                        <a:t>)</a:t>
                      </a:r>
                      <a:endParaRPr lang="pt-BR" sz="27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pt-BR" sz="2700" dirty="0" err="1" smtClean="0">
                          <a:latin typeface="+mn-lt"/>
                        </a:rPr>
                        <a:t>Serina</a:t>
                      </a:r>
                      <a:r>
                        <a:rPr lang="pt-BR" sz="2700" dirty="0" smtClean="0">
                          <a:latin typeface="+mn-lt"/>
                        </a:rPr>
                        <a:t> (Ser)</a:t>
                      </a:r>
                      <a:endParaRPr lang="pt-BR" sz="27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</a:tr>
              <a:tr h="528320">
                <a:tc>
                  <a:txBody>
                    <a:bodyPr/>
                    <a:lstStyle/>
                    <a:p>
                      <a:r>
                        <a:rPr lang="pt-BR" sz="2700" dirty="0" smtClean="0">
                          <a:latin typeface="+mn-lt"/>
                        </a:rPr>
                        <a:t>Glutamina (</a:t>
                      </a:r>
                      <a:r>
                        <a:rPr lang="pt-BR" sz="2700" dirty="0" err="1" smtClean="0">
                          <a:latin typeface="+mn-lt"/>
                        </a:rPr>
                        <a:t>Gln</a:t>
                      </a:r>
                      <a:r>
                        <a:rPr lang="pt-BR" sz="2700" dirty="0" smtClean="0">
                          <a:latin typeface="+mn-lt"/>
                        </a:rPr>
                        <a:t>)</a:t>
                      </a:r>
                      <a:endParaRPr lang="pt-BR" sz="27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pt-BR" sz="2700" dirty="0" err="1" smtClean="0">
                          <a:latin typeface="+mn-lt"/>
                        </a:rPr>
                        <a:t>Trionina</a:t>
                      </a:r>
                      <a:r>
                        <a:rPr lang="pt-BR" sz="2700" baseline="0" dirty="0" smtClean="0">
                          <a:latin typeface="+mn-lt"/>
                        </a:rPr>
                        <a:t> (</a:t>
                      </a:r>
                      <a:r>
                        <a:rPr lang="pt-BR" sz="2700" baseline="0" dirty="0" err="1" smtClean="0">
                          <a:latin typeface="+mn-lt"/>
                        </a:rPr>
                        <a:t>Thr</a:t>
                      </a:r>
                      <a:r>
                        <a:rPr lang="pt-BR" sz="2700" baseline="0" dirty="0" smtClean="0">
                          <a:latin typeface="+mn-lt"/>
                        </a:rPr>
                        <a:t>)</a:t>
                      </a:r>
                      <a:endParaRPr lang="pt-BR" sz="27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</a:tr>
              <a:tr h="528320">
                <a:tc>
                  <a:txBody>
                    <a:bodyPr/>
                    <a:lstStyle/>
                    <a:p>
                      <a:r>
                        <a:rPr lang="pt-BR" sz="2700" dirty="0" smtClean="0">
                          <a:latin typeface="+mn-lt"/>
                        </a:rPr>
                        <a:t>Glicina (</a:t>
                      </a:r>
                      <a:r>
                        <a:rPr lang="pt-BR" sz="2700" dirty="0" err="1" smtClean="0">
                          <a:latin typeface="+mn-lt"/>
                        </a:rPr>
                        <a:t>Gly</a:t>
                      </a:r>
                      <a:r>
                        <a:rPr lang="pt-BR" sz="2700" dirty="0" smtClean="0">
                          <a:latin typeface="+mn-lt"/>
                        </a:rPr>
                        <a:t>)</a:t>
                      </a:r>
                      <a:endParaRPr lang="pt-BR" sz="27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pt-BR" sz="2700" dirty="0" err="1" smtClean="0">
                          <a:latin typeface="+mn-lt"/>
                        </a:rPr>
                        <a:t>Triptofano</a:t>
                      </a:r>
                      <a:r>
                        <a:rPr lang="pt-BR" sz="2700" dirty="0" smtClean="0">
                          <a:latin typeface="+mn-lt"/>
                        </a:rPr>
                        <a:t> (</a:t>
                      </a:r>
                      <a:r>
                        <a:rPr lang="pt-BR" sz="2700" dirty="0" err="1" smtClean="0">
                          <a:latin typeface="+mn-lt"/>
                        </a:rPr>
                        <a:t>Trp</a:t>
                      </a:r>
                      <a:r>
                        <a:rPr lang="pt-BR" sz="2700" dirty="0" smtClean="0">
                          <a:latin typeface="+mn-lt"/>
                        </a:rPr>
                        <a:t>)</a:t>
                      </a:r>
                      <a:endParaRPr lang="pt-BR" sz="27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</a:tr>
              <a:tr h="528320">
                <a:tc>
                  <a:txBody>
                    <a:bodyPr/>
                    <a:lstStyle/>
                    <a:p>
                      <a:r>
                        <a:rPr lang="pt-BR" sz="2700" dirty="0" smtClean="0">
                          <a:latin typeface="+mn-lt"/>
                        </a:rPr>
                        <a:t>Histidina</a:t>
                      </a:r>
                      <a:r>
                        <a:rPr lang="pt-BR" sz="2700" baseline="0" dirty="0" smtClean="0">
                          <a:latin typeface="+mn-lt"/>
                        </a:rPr>
                        <a:t> (His)</a:t>
                      </a:r>
                      <a:endParaRPr lang="pt-BR" sz="27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pt-BR" sz="2700" dirty="0" smtClean="0">
                          <a:latin typeface="+mn-lt"/>
                        </a:rPr>
                        <a:t>Tirosina</a:t>
                      </a:r>
                      <a:r>
                        <a:rPr lang="pt-BR" sz="2700" baseline="0" dirty="0" smtClean="0">
                          <a:latin typeface="+mn-lt"/>
                        </a:rPr>
                        <a:t> (</a:t>
                      </a:r>
                      <a:r>
                        <a:rPr lang="pt-BR" sz="2700" baseline="0" dirty="0" err="1" smtClean="0">
                          <a:latin typeface="+mn-lt"/>
                        </a:rPr>
                        <a:t>Tyr</a:t>
                      </a:r>
                      <a:r>
                        <a:rPr lang="pt-BR" sz="2700" baseline="0" dirty="0" smtClean="0">
                          <a:latin typeface="+mn-lt"/>
                        </a:rPr>
                        <a:t>)</a:t>
                      </a:r>
                      <a:endParaRPr lang="pt-BR" sz="27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</a:tr>
              <a:tr h="528320">
                <a:tc>
                  <a:txBody>
                    <a:bodyPr/>
                    <a:lstStyle/>
                    <a:p>
                      <a:r>
                        <a:rPr lang="pt-BR" sz="2700" dirty="0" err="1" smtClean="0">
                          <a:latin typeface="+mn-lt"/>
                        </a:rPr>
                        <a:t>Isoleucina</a:t>
                      </a:r>
                      <a:r>
                        <a:rPr lang="pt-BR" sz="2700" baseline="0" dirty="0" smtClean="0">
                          <a:latin typeface="+mn-lt"/>
                        </a:rPr>
                        <a:t> (</a:t>
                      </a:r>
                      <a:r>
                        <a:rPr lang="pt-BR" sz="2700" baseline="0" dirty="0" err="1" smtClean="0">
                          <a:latin typeface="+mn-lt"/>
                        </a:rPr>
                        <a:t>Ile</a:t>
                      </a:r>
                      <a:r>
                        <a:rPr lang="pt-BR" sz="2700" baseline="0" dirty="0" smtClean="0">
                          <a:latin typeface="+mn-lt"/>
                        </a:rPr>
                        <a:t>)</a:t>
                      </a:r>
                      <a:endParaRPr lang="pt-BR" sz="27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pt-BR" sz="2700" dirty="0" smtClean="0">
                          <a:latin typeface="+mn-lt"/>
                        </a:rPr>
                        <a:t>Valina (Val)</a:t>
                      </a:r>
                      <a:endParaRPr lang="pt-BR" sz="270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</a:tr>
            </a:tbl>
          </a:graphicData>
        </a:graphic>
      </p:graphicFrame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6249-0026-439C-9AF0-F247871A226D}" type="slidenum">
              <a:rPr lang="pt-BR" smtClean="0"/>
              <a:t>123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929861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774826" y="115890"/>
            <a:ext cx="8642351" cy="694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429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Assimilação do carbono, do N e S</a:t>
            </a:r>
            <a:endParaRPr lang="pt-PT" altLang="pt-BR" sz="16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None/>
            </a:pPr>
            <a:endParaRPr lang="pt-PT" altLang="pt-BR" sz="16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pt-PT" altLang="pt-BR" sz="1600" dirty="0">
                <a:latin typeface="Arial" panose="020B0604020202020204" pitchFamily="34" charset="0"/>
              </a:rPr>
              <a:t> </a:t>
            </a:r>
            <a:r>
              <a:rPr lang="pt-PT" altLang="pt-BR" sz="2133" b="1" dirty="0">
                <a:latin typeface="Arial" panose="020B0604020202020204" pitchFamily="34" charset="0"/>
              </a:rPr>
              <a:t>Assimilação do carbono</a:t>
            </a:r>
            <a:endParaRPr lang="pt-PT" altLang="pt-BR" sz="2133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1600" dirty="0">
                <a:latin typeface="Arial" panose="020B0604020202020204" pitchFamily="34" charset="0"/>
              </a:rPr>
              <a:t>	</a:t>
            </a:r>
            <a:r>
              <a:rPr lang="pt-PT" altLang="pt-BR" sz="2400" b="1" dirty="0">
                <a:solidFill>
                  <a:srgbClr val="009900"/>
                </a:solidFill>
                <a:latin typeface="Arial" panose="020B0604020202020204" pitchFamily="34" charset="0"/>
              </a:rPr>
              <a:t>CO</a:t>
            </a:r>
            <a:r>
              <a:rPr lang="pt-PT" altLang="pt-BR" sz="2400" b="1" baseline="-25000" dirty="0">
                <a:solidFill>
                  <a:srgbClr val="009900"/>
                </a:solidFill>
                <a:latin typeface="Arial" panose="020B0604020202020204" pitchFamily="34" charset="0"/>
              </a:rPr>
              <a:t>2</a:t>
            </a:r>
            <a:r>
              <a:rPr lang="pt-PT" altLang="pt-BR" sz="2400" b="1" dirty="0">
                <a:solidFill>
                  <a:srgbClr val="009900"/>
                </a:solidFill>
                <a:latin typeface="Arial" panose="020B0604020202020204" pitchFamily="34" charset="0"/>
              </a:rPr>
              <a:t>                                    Hidratos de carbono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pt-PT" altLang="pt-BR" sz="2400" b="1" dirty="0">
              <a:solidFill>
                <a:srgbClr val="00990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2133" dirty="0">
                <a:latin typeface="Arial" panose="020B0604020202020204" pitchFamily="34" charset="0"/>
              </a:rPr>
              <a:t>- </a:t>
            </a:r>
            <a:r>
              <a:rPr lang="pt-PT" altLang="pt-BR" sz="2133" b="1" dirty="0">
                <a:latin typeface="Arial" panose="020B0604020202020204" pitchFamily="34" charset="0"/>
              </a:rPr>
              <a:t>Assimilação do N</a:t>
            </a:r>
            <a:endParaRPr lang="pt-PT" altLang="pt-BR" sz="2133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1600" dirty="0">
                <a:latin typeface="Arial" panose="020B0604020202020204" pitchFamily="34" charset="0"/>
              </a:rPr>
              <a:t>      </a:t>
            </a:r>
            <a:r>
              <a:rPr lang="pt-PT" altLang="pt-B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N</a:t>
            </a:r>
            <a:r>
              <a:rPr lang="pt-PT" altLang="pt-BR" sz="2400" b="1" baseline="-25000" dirty="0">
                <a:solidFill>
                  <a:schemeClr val="accent2"/>
                </a:solidFill>
                <a:latin typeface="Arial" panose="020B0604020202020204" pitchFamily="34" charset="0"/>
              </a:rPr>
              <a:t>2                                                                   </a:t>
            </a:r>
            <a:r>
              <a:rPr lang="pt-PT" altLang="pt-B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NH</a:t>
            </a:r>
            <a:r>
              <a:rPr lang="pt-PT" altLang="pt-BR" sz="2400" b="1" baseline="-25000" dirty="0">
                <a:solidFill>
                  <a:schemeClr val="accent2"/>
                </a:solidFill>
                <a:latin typeface="Arial" panose="020B0604020202020204" pitchFamily="34" charset="0"/>
              </a:rPr>
              <a:t>4</a:t>
            </a:r>
            <a:r>
              <a:rPr lang="pt-PT" altLang="pt-BR" sz="2400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+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    NO</a:t>
            </a:r>
            <a:r>
              <a:rPr lang="pt-PT" altLang="pt-BR" sz="2400" b="1" baseline="-25000" dirty="0">
                <a:solidFill>
                  <a:schemeClr val="accent2"/>
                </a:solidFill>
                <a:latin typeface="Arial" panose="020B0604020202020204" pitchFamily="34" charset="0"/>
              </a:rPr>
              <a:t>3</a:t>
            </a:r>
            <a:r>
              <a:rPr lang="pt-PT" altLang="pt-BR" sz="2400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-                          </a:t>
            </a:r>
            <a:r>
              <a:rPr lang="pt-PT" altLang="pt-B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NO</a:t>
            </a:r>
            <a:r>
              <a:rPr lang="pt-PT" altLang="pt-BR" sz="2400" b="1" baseline="-25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r>
              <a:rPr lang="pt-PT" altLang="pt-BR" sz="2400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-                         </a:t>
            </a:r>
            <a:r>
              <a:rPr lang="pt-PT" altLang="pt-B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NH</a:t>
            </a:r>
            <a:r>
              <a:rPr lang="pt-PT" altLang="pt-BR" sz="2400" b="1" baseline="-25000" dirty="0">
                <a:solidFill>
                  <a:schemeClr val="accent2"/>
                </a:solidFill>
                <a:latin typeface="Arial" panose="020B0604020202020204" pitchFamily="34" charset="0"/>
              </a:rPr>
              <a:t>4</a:t>
            </a:r>
            <a:r>
              <a:rPr lang="pt-PT" altLang="pt-BR" sz="2400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+                       </a:t>
            </a:r>
            <a:endParaRPr lang="pt-PT" altLang="pt-BR" sz="2400" b="1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    NH</a:t>
            </a:r>
            <a:r>
              <a:rPr lang="pt-PT" altLang="pt-BR" sz="2400" b="1" baseline="-25000" dirty="0">
                <a:solidFill>
                  <a:schemeClr val="accent2"/>
                </a:solidFill>
                <a:latin typeface="Arial" panose="020B0604020202020204" pitchFamily="34" charset="0"/>
              </a:rPr>
              <a:t>4</a:t>
            </a:r>
            <a:r>
              <a:rPr lang="pt-PT" altLang="pt-BR" sz="2400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+                                                              </a:t>
            </a:r>
            <a:r>
              <a:rPr lang="pt-PT" altLang="pt-BR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NH</a:t>
            </a:r>
            <a:r>
              <a:rPr lang="pt-PT" altLang="pt-BR" sz="2400" b="1" baseline="-25000" dirty="0">
                <a:solidFill>
                  <a:schemeClr val="accent2"/>
                </a:solidFill>
                <a:latin typeface="Arial" panose="020B0604020202020204" pitchFamily="34" charset="0"/>
              </a:rPr>
              <a:t>4</a:t>
            </a:r>
            <a:r>
              <a:rPr lang="pt-PT" altLang="pt-BR" sz="2400" b="1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+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pt-PT" altLang="pt-BR" sz="2400" b="1" baseline="300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pt-PT" altLang="pt-BR" sz="2400" b="1" baseline="30000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pt-PT" altLang="pt-BR" sz="1600" dirty="0">
                <a:latin typeface="Arial" panose="020B0604020202020204" pitchFamily="34" charset="0"/>
              </a:rPr>
              <a:t> </a:t>
            </a:r>
            <a:r>
              <a:rPr lang="pt-PT" altLang="pt-BR" sz="2133" b="1" dirty="0">
                <a:latin typeface="Arial" panose="020B0604020202020204" pitchFamily="34" charset="0"/>
              </a:rPr>
              <a:t>Assimilação do enxofre</a:t>
            </a:r>
            <a:r>
              <a:rPr lang="pt-PT" altLang="pt-BR" sz="2133" dirty="0">
                <a:latin typeface="Arial" panose="020B0604020202020204" pitchFamily="34" charset="0"/>
              </a:rPr>
              <a:t>:      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1600" dirty="0">
                <a:latin typeface="Arial" panose="020B0604020202020204" pitchFamily="34" charset="0"/>
              </a:rPr>
              <a:t>                                                </a:t>
            </a:r>
            <a:r>
              <a:rPr lang="pt-PT" altLang="pt-BR" sz="2400" b="1" dirty="0">
                <a:latin typeface="Arial" panose="020B0604020202020204" pitchFamily="34" charset="0"/>
              </a:rPr>
              <a:t>S</a:t>
            </a:r>
            <a:r>
              <a:rPr lang="pt-PT" altLang="pt-BR" sz="2400" b="1" baseline="30000" dirty="0">
                <a:latin typeface="Arial" panose="020B0604020202020204" pitchFamily="34" charset="0"/>
              </a:rPr>
              <a:t>2-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2400" b="1" dirty="0">
                <a:latin typeface="Arial" panose="020B0604020202020204" pitchFamily="34" charset="0"/>
              </a:rPr>
              <a:t>    		SO</a:t>
            </a:r>
            <a:r>
              <a:rPr lang="pt-PT" altLang="pt-BR" sz="2400" b="1" baseline="-25000" dirty="0">
                <a:latin typeface="Arial" panose="020B0604020202020204" pitchFamily="34" charset="0"/>
              </a:rPr>
              <a:t>4</a:t>
            </a:r>
            <a:r>
              <a:rPr lang="pt-PT" altLang="pt-BR" sz="2400" b="1" baseline="30000" dirty="0">
                <a:latin typeface="Arial" panose="020B0604020202020204" pitchFamily="34" charset="0"/>
              </a:rPr>
              <a:t>2-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pt-BR" sz="16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4020345" y="1783737"/>
            <a:ext cx="2160587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258238" y="1383629"/>
            <a:ext cx="2016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BR" sz="1800" b="1" dirty="0">
                <a:latin typeface="Arial" panose="020B0604020202020204" pitchFamily="34" charset="0"/>
              </a:rPr>
              <a:t>Fotossíntese</a:t>
            </a:r>
            <a:endParaRPr lang="en-US" altLang="pt-BR" sz="1800" b="1" dirty="0">
              <a:latin typeface="Arial" panose="020B0604020202020204" pitchFamily="34" charset="0"/>
            </a:endParaRPr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4079875" y="4494213"/>
            <a:ext cx="2160588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4079875" y="3400425"/>
            <a:ext cx="2160588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3071814" y="3960813"/>
            <a:ext cx="115252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>
            <a:off x="7175502" y="3327400"/>
            <a:ext cx="1008063" cy="431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69" name="Line 11"/>
          <p:cNvSpPr>
            <a:spLocks noChangeShapeType="1"/>
          </p:cNvSpPr>
          <p:nvPr/>
        </p:nvSpPr>
        <p:spPr bwMode="auto">
          <a:xfrm>
            <a:off x="2711451" y="3400425"/>
            <a:ext cx="158432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70" name="Line 13"/>
          <p:cNvSpPr>
            <a:spLocks noChangeShapeType="1"/>
          </p:cNvSpPr>
          <p:nvPr/>
        </p:nvSpPr>
        <p:spPr bwMode="auto">
          <a:xfrm>
            <a:off x="3100388" y="4494213"/>
            <a:ext cx="158432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71" name="Line 14"/>
          <p:cNvSpPr>
            <a:spLocks noChangeShapeType="1"/>
          </p:cNvSpPr>
          <p:nvPr/>
        </p:nvSpPr>
        <p:spPr bwMode="auto">
          <a:xfrm>
            <a:off x="5100640" y="3948114"/>
            <a:ext cx="1139825" cy="1428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72" name="Text Box 15"/>
          <p:cNvSpPr txBox="1">
            <a:spLocks noChangeArrowheads="1"/>
          </p:cNvSpPr>
          <p:nvPr/>
        </p:nvSpPr>
        <p:spPr bwMode="auto">
          <a:xfrm>
            <a:off x="2882902" y="3484565"/>
            <a:ext cx="143986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pt-PT" altLang="pt-BR" sz="1800" b="1">
                <a:latin typeface="Arial" panose="020B0604020202020204" pitchFamily="34" charset="0"/>
              </a:rPr>
              <a:t>Nitrato</a:t>
            </a:r>
          </a:p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pt-PT" altLang="pt-BR" sz="1800" b="1">
                <a:latin typeface="Arial" panose="020B0604020202020204" pitchFamily="34" charset="0"/>
              </a:rPr>
              <a:t>redutase</a:t>
            </a:r>
            <a:endParaRPr lang="en-US" altLang="pt-BR" sz="1800" b="1">
              <a:latin typeface="Arial" panose="020B0604020202020204" pitchFamily="34" charset="0"/>
            </a:endParaRPr>
          </a:p>
        </p:txBody>
      </p:sp>
      <p:sp>
        <p:nvSpPr>
          <p:cNvPr id="15373" name="Text Box 16"/>
          <p:cNvSpPr txBox="1">
            <a:spLocks noChangeArrowheads="1"/>
          </p:cNvSpPr>
          <p:nvPr/>
        </p:nvSpPr>
        <p:spPr bwMode="auto">
          <a:xfrm>
            <a:off x="3792539" y="3140077"/>
            <a:ext cx="158432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pt-PT" altLang="pt-BR" sz="1800" b="1">
                <a:latin typeface="Arial" panose="020B0604020202020204" pitchFamily="34" charset="0"/>
              </a:rPr>
              <a:t>Nitrogenase</a:t>
            </a:r>
            <a:endParaRPr lang="en-US" altLang="pt-BR" sz="1800" b="1">
              <a:latin typeface="Arial" panose="020B0604020202020204" pitchFamily="34" charset="0"/>
            </a:endParaRPr>
          </a:p>
        </p:txBody>
      </p:sp>
      <p:sp>
        <p:nvSpPr>
          <p:cNvPr id="15374" name="Text Box 17"/>
          <p:cNvSpPr txBox="1">
            <a:spLocks noChangeArrowheads="1"/>
          </p:cNvSpPr>
          <p:nvPr/>
        </p:nvSpPr>
        <p:spPr bwMode="auto">
          <a:xfrm>
            <a:off x="4943477" y="3500439"/>
            <a:ext cx="143986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pt-PT" altLang="pt-BR" sz="1800" b="1">
                <a:latin typeface="Arial" panose="020B0604020202020204" pitchFamily="34" charset="0"/>
              </a:rPr>
              <a:t>Nitrito</a:t>
            </a:r>
          </a:p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pt-PT" altLang="pt-BR" sz="1800" b="1">
                <a:latin typeface="Arial" panose="020B0604020202020204" pitchFamily="34" charset="0"/>
              </a:rPr>
              <a:t>redutase</a:t>
            </a:r>
            <a:endParaRPr lang="en-US" altLang="pt-BR" sz="1800" b="1">
              <a:latin typeface="Arial" panose="020B0604020202020204" pitchFamily="34" charset="0"/>
            </a:endParaRPr>
          </a:p>
        </p:txBody>
      </p:sp>
      <p:sp>
        <p:nvSpPr>
          <p:cNvPr id="15375" name="Line 18"/>
          <p:cNvSpPr>
            <a:spLocks noChangeShapeType="1"/>
          </p:cNvSpPr>
          <p:nvPr/>
        </p:nvSpPr>
        <p:spPr bwMode="auto">
          <a:xfrm flipV="1">
            <a:off x="7246940" y="3948113"/>
            <a:ext cx="936625" cy="43338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76" name="Line 19"/>
          <p:cNvSpPr>
            <a:spLocks noChangeShapeType="1"/>
          </p:cNvSpPr>
          <p:nvPr/>
        </p:nvSpPr>
        <p:spPr bwMode="auto">
          <a:xfrm>
            <a:off x="7234240" y="3860800"/>
            <a:ext cx="93662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77" name="Line 20"/>
          <p:cNvSpPr>
            <a:spLocks noChangeShapeType="1"/>
          </p:cNvSpPr>
          <p:nvPr/>
        </p:nvSpPr>
        <p:spPr bwMode="auto">
          <a:xfrm>
            <a:off x="5266300" y="5742878"/>
            <a:ext cx="1228808" cy="47270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78" name="Line 21"/>
          <p:cNvSpPr>
            <a:spLocks noChangeShapeType="1"/>
          </p:cNvSpPr>
          <p:nvPr/>
        </p:nvSpPr>
        <p:spPr bwMode="auto">
          <a:xfrm flipV="1">
            <a:off x="5372813" y="6381500"/>
            <a:ext cx="1069049" cy="12327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79" name="Text Box 22"/>
          <p:cNvSpPr txBox="1">
            <a:spLocks noChangeArrowheads="1"/>
          </p:cNvSpPr>
          <p:nvPr/>
        </p:nvSpPr>
        <p:spPr bwMode="auto">
          <a:xfrm>
            <a:off x="6779419" y="6094573"/>
            <a:ext cx="2808288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BR" sz="2400" b="1" dirty="0">
                <a:solidFill>
                  <a:srgbClr val="FF9966"/>
                </a:solidFill>
                <a:latin typeface="Arial" panose="020B0604020202020204" pitchFamily="34" charset="0"/>
              </a:rPr>
              <a:t>Aminoácidos</a:t>
            </a:r>
            <a:endParaRPr lang="en-US" altLang="pt-BR" sz="2400" b="1" dirty="0">
              <a:solidFill>
                <a:srgbClr val="FF9966"/>
              </a:solidFill>
              <a:latin typeface="Arial" panose="020B0604020202020204" pitchFamily="34" charset="0"/>
            </a:endParaRPr>
          </a:p>
        </p:txBody>
      </p:sp>
      <p:grpSp>
        <p:nvGrpSpPr>
          <p:cNvPr id="15380" name="Group 26"/>
          <p:cNvGrpSpPr>
            <a:grpSpLocks/>
          </p:cNvGrpSpPr>
          <p:nvPr/>
        </p:nvGrpSpPr>
        <p:grpSpPr bwMode="auto">
          <a:xfrm>
            <a:off x="7680325" y="4076700"/>
            <a:ext cx="2519363" cy="1943100"/>
            <a:chOff x="3878" y="2614"/>
            <a:chExt cx="1587" cy="1224"/>
          </a:xfrm>
        </p:grpSpPr>
        <p:sp>
          <p:nvSpPr>
            <p:cNvPr id="15385" name="Text Box 20"/>
            <p:cNvSpPr txBox="1">
              <a:spLocks noChangeArrowheads="1"/>
            </p:cNvSpPr>
            <p:nvPr/>
          </p:nvSpPr>
          <p:spPr bwMode="auto">
            <a:xfrm>
              <a:off x="3878" y="2976"/>
              <a:ext cx="1587" cy="523"/>
            </a:xfrm>
            <a:prstGeom prst="rect">
              <a:avLst/>
            </a:prstGeom>
            <a:noFill/>
            <a:ln w="571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PT" altLang="pt-BR" sz="2400" b="1">
                  <a:solidFill>
                    <a:srgbClr val="008000"/>
                  </a:solidFill>
                  <a:latin typeface="Arial" panose="020B0604020202020204" pitchFamily="34" charset="0"/>
                </a:rPr>
                <a:t>ESQUELETOS CARBONADOS</a:t>
              </a:r>
            </a:p>
          </p:txBody>
        </p:sp>
        <p:sp>
          <p:nvSpPr>
            <p:cNvPr id="15386" name="Line 21"/>
            <p:cNvSpPr>
              <a:spLocks noChangeShapeType="1"/>
            </p:cNvSpPr>
            <p:nvPr/>
          </p:nvSpPr>
          <p:spPr bwMode="auto">
            <a:xfrm flipV="1">
              <a:off x="4422" y="2614"/>
              <a:ext cx="318" cy="362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87" name="Line 22"/>
            <p:cNvSpPr>
              <a:spLocks noChangeShapeType="1"/>
            </p:cNvSpPr>
            <p:nvPr/>
          </p:nvSpPr>
          <p:spPr bwMode="auto">
            <a:xfrm flipH="1">
              <a:off x="4105" y="3521"/>
              <a:ext cx="317" cy="317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5381" name="Text Box 25"/>
          <p:cNvSpPr txBox="1">
            <a:spLocks noChangeArrowheads="1"/>
          </p:cNvSpPr>
          <p:nvPr/>
        </p:nvSpPr>
        <p:spPr bwMode="auto">
          <a:xfrm>
            <a:off x="8183563" y="3619501"/>
            <a:ext cx="24114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2400" b="1">
                <a:solidFill>
                  <a:schemeClr val="accent2"/>
                </a:solidFill>
                <a:latin typeface="Arial" panose="020B0604020202020204" pitchFamily="34" charset="0"/>
              </a:rPr>
              <a:t>Aminoácidos</a:t>
            </a:r>
            <a:endParaRPr lang="pt-PT" altLang="pt-BR" sz="2400">
              <a:latin typeface="Arial" panose="020B060402020202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0002045" y="1592264"/>
            <a:ext cx="944563" cy="3095625"/>
            <a:chOff x="7211616" y="1491854"/>
            <a:chExt cx="708422" cy="2321719"/>
          </a:xfrm>
        </p:grpSpPr>
        <p:sp>
          <p:nvSpPr>
            <p:cNvPr id="15382" name="Line 28"/>
            <p:cNvSpPr>
              <a:spLocks noChangeShapeType="1"/>
            </p:cNvSpPr>
            <p:nvPr/>
          </p:nvSpPr>
          <p:spPr bwMode="auto">
            <a:xfrm>
              <a:off x="7211616" y="1491854"/>
              <a:ext cx="702469" cy="0"/>
            </a:xfrm>
            <a:prstGeom prst="line">
              <a:avLst/>
            </a:prstGeom>
            <a:noFill/>
            <a:ln w="57150" cap="rnd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83" name="Line 29"/>
            <p:cNvSpPr>
              <a:spLocks noChangeShapeType="1"/>
            </p:cNvSpPr>
            <p:nvPr/>
          </p:nvSpPr>
          <p:spPr bwMode="auto">
            <a:xfrm>
              <a:off x="7920038" y="1491854"/>
              <a:ext cx="0" cy="2321719"/>
            </a:xfrm>
            <a:prstGeom prst="line">
              <a:avLst/>
            </a:prstGeom>
            <a:noFill/>
            <a:ln w="57150" cap="rnd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5384" name="Line 30"/>
          <p:cNvSpPr>
            <a:spLocks noChangeShapeType="1"/>
          </p:cNvSpPr>
          <p:nvPr/>
        </p:nvSpPr>
        <p:spPr bwMode="auto">
          <a:xfrm flipH="1">
            <a:off x="10594975" y="4773149"/>
            <a:ext cx="323851" cy="0"/>
          </a:xfrm>
          <a:prstGeom prst="line">
            <a:avLst/>
          </a:prstGeom>
          <a:noFill/>
          <a:ln w="57150" cap="rnd">
            <a:solidFill>
              <a:schemeClr val="hlink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335360" y="6215586"/>
            <a:ext cx="2208245" cy="461665"/>
          </a:xfrm>
          <a:prstGeom prst="rect">
            <a:avLst/>
          </a:prstGeom>
          <a:solidFill>
            <a:srgbClr val="E4F638"/>
          </a:solidFill>
        </p:spPr>
        <p:txBody>
          <a:bodyPr wrap="square" rtlCol="0">
            <a:spAutoFit/>
          </a:bodyPr>
          <a:lstStyle/>
          <a:p>
            <a:r>
              <a:rPr lang="pt-BR" sz="2400" b="1" dirty="0"/>
              <a:t>Ferreira, 2014</a:t>
            </a:r>
          </a:p>
        </p:txBody>
      </p:sp>
    </p:spTree>
    <p:extLst>
      <p:ext uri="{BB962C8B-B14F-4D97-AF65-F5344CB8AC3E}">
        <p14:creationId xmlns:p14="http://schemas.microsoft.com/office/powerpoint/2010/main" val="168517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54095"/>
          </a:xfr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pt-BR" dirty="0" smtClean="0"/>
              <a:t>Família glutamato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6249-0026-439C-9AF0-F247871A226D}" type="slidenum">
              <a:rPr lang="pt-BR" smtClean="0"/>
              <a:t>125</a:t>
            </a:fld>
            <a:endParaRPr lang="pt-BR"/>
          </a:p>
        </p:txBody>
      </p:sp>
      <p:grpSp>
        <p:nvGrpSpPr>
          <p:cNvPr id="5" name="Organization Chart 2"/>
          <p:cNvGrpSpPr>
            <a:grpSpLocks noChangeAspect="1"/>
          </p:cNvGrpSpPr>
          <p:nvPr/>
        </p:nvGrpSpPr>
        <p:grpSpPr bwMode="auto">
          <a:xfrm>
            <a:off x="2391260" y="2349342"/>
            <a:ext cx="6873469" cy="2534737"/>
            <a:chOff x="411" y="1212"/>
            <a:chExt cx="4697" cy="1503"/>
          </a:xfrm>
        </p:grpSpPr>
        <p:cxnSp>
          <p:nvCxnSpPr>
            <p:cNvPr id="10244" name="_s10244"/>
            <p:cNvCxnSpPr>
              <a:cxnSpLocks noChangeShapeType="1"/>
              <a:stCxn id="10" idx="0"/>
              <a:endCxn id="7" idx="2"/>
            </p:cNvCxnSpPr>
            <p:nvPr/>
          </p:nvCxnSpPr>
          <p:spPr bwMode="auto">
            <a:xfrm rot="16200000" flipV="1">
              <a:off x="3606" y="1541"/>
              <a:ext cx="144" cy="1394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45" name="_s10245"/>
            <p:cNvCxnSpPr>
              <a:cxnSpLocks noChangeShapeType="1"/>
              <a:stCxn id="9" idx="0"/>
              <a:endCxn id="7" idx="2"/>
            </p:cNvCxnSpPr>
            <p:nvPr/>
          </p:nvCxnSpPr>
          <p:spPr bwMode="auto">
            <a:xfrm flipV="1">
              <a:off x="2881" y="2166"/>
              <a:ext cx="100" cy="14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46" name="_s10246"/>
            <p:cNvCxnSpPr>
              <a:cxnSpLocks noChangeShapeType="1"/>
              <a:stCxn id="8" idx="0"/>
              <a:endCxn id="7" idx="2"/>
            </p:cNvCxnSpPr>
            <p:nvPr/>
          </p:nvCxnSpPr>
          <p:spPr bwMode="auto">
            <a:xfrm rot="5400000" flipH="1" flipV="1">
              <a:off x="2024" y="1353"/>
              <a:ext cx="144" cy="1770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47" name="_s10247"/>
            <p:cNvCxnSpPr>
              <a:cxnSpLocks noChangeShapeType="1"/>
              <a:stCxn id="7" idx="0"/>
              <a:endCxn id="6" idx="2"/>
            </p:cNvCxnSpPr>
            <p:nvPr/>
          </p:nvCxnSpPr>
          <p:spPr bwMode="auto">
            <a:xfrm flipV="1">
              <a:off x="2981" y="1617"/>
              <a:ext cx="255" cy="14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" name="_s10248"/>
            <p:cNvSpPr>
              <a:spLocks noChangeArrowheads="1"/>
            </p:cNvSpPr>
            <p:nvPr/>
          </p:nvSpPr>
          <p:spPr bwMode="auto">
            <a:xfrm>
              <a:off x="1889" y="1212"/>
              <a:ext cx="2694" cy="4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121920" tIns="60960" rIns="121920" bIns="60960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4267" dirty="0">
                  <a:latin typeface="Symbol" panose="05050102010706020507" pitchFamily="18" charset="2"/>
                  <a:cs typeface="Arial" panose="020B0604020202020204" pitchFamily="34" charset="0"/>
                </a:rPr>
                <a:t>a-</a:t>
              </a:r>
              <a:r>
                <a:rPr lang="en-US" altLang="pt-BR" sz="4267" dirty="0">
                  <a:latin typeface="Arial" panose="020B0604020202020204" pitchFamily="34" charset="0"/>
                  <a:cs typeface="Arial" panose="020B0604020202020204" pitchFamily="34" charset="0"/>
                </a:rPr>
                <a:t>Ketoglutarate</a:t>
              </a:r>
              <a:endParaRPr lang="en-US" altLang="pt-BR" sz="4267" dirty="0">
                <a:latin typeface="Symbol" panose="05050102010706020507" pitchFamily="18" charset="2"/>
                <a:cs typeface="Arial" panose="020B0604020202020204" pitchFamily="34" charset="0"/>
              </a:endParaRPr>
            </a:p>
          </p:txBody>
        </p:sp>
        <p:sp>
          <p:nvSpPr>
            <p:cNvPr id="7" name="_s10249"/>
            <p:cNvSpPr>
              <a:spLocks noChangeArrowheads="1"/>
            </p:cNvSpPr>
            <p:nvPr/>
          </p:nvSpPr>
          <p:spPr bwMode="auto">
            <a:xfrm>
              <a:off x="2090" y="1761"/>
              <a:ext cx="1782" cy="4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121920" tIns="60960" rIns="121920" bIns="60960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4267" dirty="0">
                  <a:latin typeface="Arial" panose="020B0604020202020204" pitchFamily="34" charset="0"/>
                  <a:cs typeface="Arial" panose="020B0604020202020204" pitchFamily="34" charset="0"/>
                </a:rPr>
                <a:t>Glutamate</a:t>
              </a:r>
            </a:p>
          </p:txBody>
        </p:sp>
        <p:sp>
          <p:nvSpPr>
            <p:cNvPr id="8" name="_s10250"/>
            <p:cNvSpPr>
              <a:spLocks noChangeArrowheads="1"/>
            </p:cNvSpPr>
            <p:nvPr/>
          </p:nvSpPr>
          <p:spPr bwMode="auto">
            <a:xfrm>
              <a:off x="411" y="2310"/>
              <a:ext cx="1600" cy="4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121920" tIns="60960" rIns="121920" bIns="60960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4267" dirty="0">
                  <a:latin typeface="Arial" panose="020B0604020202020204" pitchFamily="34" charset="0"/>
                  <a:cs typeface="Arial" panose="020B0604020202020204" pitchFamily="34" charset="0"/>
                </a:rPr>
                <a:t>Glutamine</a:t>
              </a:r>
            </a:p>
          </p:txBody>
        </p:sp>
        <p:sp>
          <p:nvSpPr>
            <p:cNvPr id="9" name="_s10251"/>
            <p:cNvSpPr>
              <a:spLocks noChangeArrowheads="1"/>
            </p:cNvSpPr>
            <p:nvPr/>
          </p:nvSpPr>
          <p:spPr bwMode="auto">
            <a:xfrm>
              <a:off x="2219" y="2310"/>
              <a:ext cx="1323" cy="4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121920" tIns="60960" rIns="121920" bIns="60960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4267" dirty="0">
                  <a:latin typeface="Arial" panose="020B0604020202020204" pitchFamily="34" charset="0"/>
                  <a:cs typeface="Arial" panose="020B0604020202020204" pitchFamily="34" charset="0"/>
                </a:rPr>
                <a:t>Proline</a:t>
              </a:r>
            </a:p>
          </p:txBody>
        </p:sp>
        <p:sp>
          <p:nvSpPr>
            <p:cNvPr id="10" name="_s10252"/>
            <p:cNvSpPr>
              <a:spLocks noChangeArrowheads="1"/>
            </p:cNvSpPr>
            <p:nvPr/>
          </p:nvSpPr>
          <p:spPr bwMode="auto">
            <a:xfrm>
              <a:off x="3643" y="2310"/>
              <a:ext cx="1465" cy="4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121920" tIns="60960" rIns="121920" bIns="60960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4267" dirty="0">
                  <a:latin typeface="Arial" panose="020B0604020202020204" pitchFamily="34" charset="0"/>
                  <a:cs typeface="Arial" panose="020B0604020202020204" pitchFamily="34" charset="0"/>
                </a:rPr>
                <a:t>Arginine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307968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658084"/>
          </a:xfr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pt-BR" dirty="0" smtClean="0"/>
              <a:t>Família </a:t>
            </a:r>
            <a:r>
              <a:rPr lang="pt-BR" dirty="0" err="1" smtClean="0"/>
              <a:t>Serina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6249-0026-439C-9AF0-F247871A226D}" type="slidenum">
              <a:rPr lang="pt-BR" smtClean="0"/>
              <a:t>126</a:t>
            </a:fld>
            <a:endParaRPr lang="pt-BR"/>
          </a:p>
        </p:txBody>
      </p:sp>
      <p:grpSp>
        <p:nvGrpSpPr>
          <p:cNvPr id="6" name="Organization Chart 2"/>
          <p:cNvGrpSpPr>
            <a:grpSpLocks noChangeAspect="1"/>
          </p:cNvGrpSpPr>
          <p:nvPr/>
        </p:nvGrpSpPr>
        <p:grpSpPr bwMode="auto">
          <a:xfrm>
            <a:off x="609600" y="1238251"/>
            <a:ext cx="10972800" cy="6034616"/>
            <a:chOff x="288" y="737"/>
            <a:chExt cx="5184" cy="2851"/>
          </a:xfrm>
        </p:grpSpPr>
        <p:cxnSp>
          <p:nvCxnSpPr>
            <p:cNvPr id="11268" name="_s11268"/>
            <p:cNvCxnSpPr>
              <a:cxnSpLocks noChangeShapeType="1"/>
              <a:stCxn id="10" idx="0"/>
              <a:endCxn id="8" idx="2"/>
            </p:cNvCxnSpPr>
            <p:nvPr/>
          </p:nvCxnSpPr>
          <p:spPr bwMode="auto">
            <a:xfrm rot="5400000" flipH="1">
              <a:off x="3133" y="1914"/>
              <a:ext cx="144" cy="648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69" name="_s11269"/>
            <p:cNvCxnSpPr>
              <a:cxnSpLocks noChangeShapeType="1"/>
              <a:stCxn id="9" idx="0"/>
              <a:endCxn id="8" idx="2"/>
            </p:cNvCxnSpPr>
            <p:nvPr/>
          </p:nvCxnSpPr>
          <p:spPr bwMode="auto">
            <a:xfrm rot="16200000">
              <a:off x="2485" y="1913"/>
              <a:ext cx="144" cy="649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70" name="_s11270"/>
            <p:cNvCxnSpPr>
              <a:cxnSpLocks noChangeShapeType="1"/>
              <a:stCxn id="8" idx="0"/>
              <a:endCxn id="7" idx="2"/>
            </p:cNvCxnSpPr>
            <p:nvPr/>
          </p:nvCxnSpPr>
          <p:spPr bwMode="auto">
            <a:xfrm rot="16200000">
              <a:off x="2810" y="1688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_s11271"/>
            <p:cNvSpPr>
              <a:spLocks noChangeArrowheads="1"/>
            </p:cNvSpPr>
            <p:nvPr/>
          </p:nvSpPr>
          <p:spPr bwMode="auto">
            <a:xfrm>
              <a:off x="1664" y="1212"/>
              <a:ext cx="2433" cy="4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121920" tIns="60960" rIns="121920" bIns="60960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4267">
                  <a:latin typeface="Arial" panose="020B0604020202020204" pitchFamily="34" charset="0"/>
                  <a:cs typeface="Arial" panose="020B0604020202020204" pitchFamily="34" charset="0"/>
                </a:rPr>
                <a:t>3-Phosphoglycerate</a:t>
              </a:r>
            </a:p>
          </p:txBody>
        </p:sp>
        <p:sp>
          <p:nvSpPr>
            <p:cNvPr id="8" name="_s11272"/>
            <p:cNvSpPr>
              <a:spLocks noChangeArrowheads="1"/>
            </p:cNvSpPr>
            <p:nvPr/>
          </p:nvSpPr>
          <p:spPr bwMode="auto">
            <a:xfrm>
              <a:off x="2432" y="1761"/>
              <a:ext cx="897" cy="4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121920" tIns="60960" rIns="121920" bIns="60960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4267">
                  <a:latin typeface="Arial" panose="020B0604020202020204" pitchFamily="34" charset="0"/>
                  <a:cs typeface="Arial" panose="020B0604020202020204" pitchFamily="34" charset="0"/>
                </a:rPr>
                <a:t>Serine</a:t>
              </a:r>
            </a:p>
          </p:txBody>
        </p:sp>
        <p:sp>
          <p:nvSpPr>
            <p:cNvPr id="9" name="_s11273"/>
            <p:cNvSpPr>
              <a:spLocks noChangeArrowheads="1"/>
            </p:cNvSpPr>
            <p:nvPr/>
          </p:nvSpPr>
          <p:spPr bwMode="auto">
            <a:xfrm>
              <a:off x="1655" y="2310"/>
              <a:ext cx="1153" cy="4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121920" tIns="60960" rIns="121920" bIns="60960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4267">
                  <a:latin typeface="Arial" panose="020B0604020202020204" pitchFamily="34" charset="0"/>
                  <a:cs typeface="Arial" panose="020B0604020202020204" pitchFamily="34" charset="0"/>
                </a:rPr>
                <a:t>Glycine</a:t>
              </a:r>
            </a:p>
          </p:txBody>
        </p:sp>
        <p:sp>
          <p:nvSpPr>
            <p:cNvPr id="10" name="_s11274"/>
            <p:cNvSpPr>
              <a:spLocks noChangeArrowheads="1"/>
            </p:cNvSpPr>
            <p:nvPr/>
          </p:nvSpPr>
          <p:spPr bwMode="auto">
            <a:xfrm>
              <a:off x="2952" y="2310"/>
              <a:ext cx="1153" cy="4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121920" tIns="60960" rIns="121920" bIns="60960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4267">
                  <a:latin typeface="Arial" panose="020B0604020202020204" pitchFamily="34" charset="0"/>
                  <a:cs typeface="Arial" panose="020B0604020202020204" pitchFamily="34" charset="0"/>
                </a:rPr>
                <a:t>Cysteine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715535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48785"/>
          </a:xfr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pt-BR" dirty="0" smtClean="0"/>
              <a:t>Família </a:t>
            </a:r>
            <a:r>
              <a:rPr lang="pt-BR" dirty="0" err="1" smtClean="0"/>
              <a:t>aspartato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6249-0026-439C-9AF0-F247871A226D}" type="slidenum">
              <a:rPr lang="pt-BR" smtClean="0"/>
              <a:t>127</a:t>
            </a:fld>
            <a:endParaRPr lang="pt-BR"/>
          </a:p>
        </p:txBody>
      </p:sp>
      <p:grpSp>
        <p:nvGrpSpPr>
          <p:cNvPr id="5" name="Organization Chart 2"/>
          <p:cNvGrpSpPr>
            <a:grpSpLocks noChangeAspect="1"/>
          </p:cNvGrpSpPr>
          <p:nvPr/>
        </p:nvGrpSpPr>
        <p:grpSpPr bwMode="auto">
          <a:xfrm>
            <a:off x="160867" y="1498600"/>
            <a:ext cx="11887200" cy="3454400"/>
            <a:chOff x="288" y="929"/>
            <a:chExt cx="3916" cy="1752"/>
          </a:xfrm>
        </p:grpSpPr>
        <p:cxnSp>
          <p:nvCxnSpPr>
            <p:cNvPr id="12292" name="_s12292"/>
            <p:cNvCxnSpPr>
              <a:cxnSpLocks noChangeShapeType="1"/>
              <a:stCxn id="11" idx="0"/>
              <a:endCxn id="7" idx="2"/>
            </p:cNvCxnSpPr>
            <p:nvPr/>
          </p:nvCxnSpPr>
          <p:spPr bwMode="auto">
            <a:xfrm rot="5400000" flipH="1">
              <a:off x="2936" y="1451"/>
              <a:ext cx="144" cy="152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293" name="_s12293"/>
            <p:cNvCxnSpPr>
              <a:cxnSpLocks noChangeShapeType="1"/>
              <a:stCxn id="10" idx="0"/>
              <a:endCxn id="7" idx="2"/>
            </p:cNvCxnSpPr>
            <p:nvPr/>
          </p:nvCxnSpPr>
          <p:spPr bwMode="auto">
            <a:xfrm rot="5400000" flipH="1">
              <a:off x="2428" y="1959"/>
              <a:ext cx="144" cy="508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294" name="_s12294"/>
            <p:cNvCxnSpPr>
              <a:cxnSpLocks noChangeShapeType="1"/>
              <a:stCxn id="9" idx="0"/>
              <a:endCxn id="7" idx="2"/>
            </p:cNvCxnSpPr>
            <p:nvPr/>
          </p:nvCxnSpPr>
          <p:spPr bwMode="auto">
            <a:xfrm rot="16200000">
              <a:off x="1921" y="1959"/>
              <a:ext cx="144" cy="507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295" name="_s12295"/>
            <p:cNvCxnSpPr>
              <a:cxnSpLocks noChangeShapeType="1"/>
              <a:stCxn id="8" idx="0"/>
              <a:endCxn id="7" idx="2"/>
            </p:cNvCxnSpPr>
            <p:nvPr/>
          </p:nvCxnSpPr>
          <p:spPr bwMode="auto">
            <a:xfrm rot="16200000">
              <a:off x="1413" y="1452"/>
              <a:ext cx="144" cy="1522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296" name="_s12296"/>
            <p:cNvCxnSpPr>
              <a:cxnSpLocks noChangeShapeType="1"/>
              <a:stCxn id="7" idx="0"/>
              <a:endCxn id="6" idx="2"/>
            </p:cNvCxnSpPr>
            <p:nvPr/>
          </p:nvCxnSpPr>
          <p:spPr bwMode="auto">
            <a:xfrm rot="16200000">
              <a:off x="2174" y="1679"/>
              <a:ext cx="145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" name="_s12297"/>
            <p:cNvSpPr>
              <a:spLocks noChangeArrowheads="1"/>
            </p:cNvSpPr>
            <p:nvPr/>
          </p:nvSpPr>
          <p:spPr bwMode="auto">
            <a:xfrm>
              <a:off x="1678" y="1221"/>
              <a:ext cx="1136" cy="38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0348" tIns="40175" rIns="80348" bIns="40175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4000">
                  <a:latin typeface="Arial" panose="020B0604020202020204" pitchFamily="34" charset="0"/>
                  <a:cs typeface="Arial" panose="020B0604020202020204" pitchFamily="34" charset="0"/>
                </a:rPr>
                <a:t>Oxaloacetate</a:t>
              </a:r>
            </a:p>
          </p:txBody>
        </p:sp>
        <p:sp>
          <p:nvSpPr>
            <p:cNvPr id="7" name="_s12298"/>
            <p:cNvSpPr>
              <a:spLocks noChangeArrowheads="1"/>
            </p:cNvSpPr>
            <p:nvPr/>
          </p:nvSpPr>
          <p:spPr bwMode="auto">
            <a:xfrm>
              <a:off x="1814" y="1752"/>
              <a:ext cx="864" cy="38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0348" tIns="40175" rIns="80348" bIns="40175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4000">
                  <a:latin typeface="Arial" panose="020B0604020202020204" pitchFamily="34" charset="0"/>
                  <a:cs typeface="Arial" panose="020B0604020202020204" pitchFamily="34" charset="0"/>
                </a:rPr>
                <a:t>Aspartate</a:t>
              </a:r>
            </a:p>
          </p:txBody>
        </p:sp>
        <p:sp>
          <p:nvSpPr>
            <p:cNvPr id="8" name="_s12299"/>
            <p:cNvSpPr>
              <a:spLocks noChangeArrowheads="1"/>
            </p:cNvSpPr>
            <p:nvPr/>
          </p:nvSpPr>
          <p:spPr bwMode="auto">
            <a:xfrm>
              <a:off x="288" y="2285"/>
              <a:ext cx="871" cy="34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0348" tIns="40175" rIns="80348" bIns="40175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3467">
                  <a:latin typeface="Arial" panose="020B0604020202020204" pitchFamily="34" charset="0"/>
                  <a:cs typeface="Arial" panose="020B0604020202020204" pitchFamily="34" charset="0"/>
                </a:rPr>
                <a:t>Asparagine</a:t>
              </a:r>
            </a:p>
          </p:txBody>
        </p:sp>
        <p:sp>
          <p:nvSpPr>
            <p:cNvPr id="9" name="_s12300"/>
            <p:cNvSpPr>
              <a:spLocks noChangeArrowheads="1"/>
            </p:cNvSpPr>
            <p:nvPr/>
          </p:nvSpPr>
          <p:spPr bwMode="auto">
            <a:xfrm>
              <a:off x="1303" y="2285"/>
              <a:ext cx="871" cy="34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0348" tIns="40175" rIns="80348" bIns="40175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3467">
                  <a:latin typeface="Arial" panose="020B0604020202020204" pitchFamily="34" charset="0"/>
                  <a:cs typeface="Arial" panose="020B0604020202020204" pitchFamily="34" charset="0"/>
                </a:rPr>
                <a:t>Methionine</a:t>
              </a:r>
            </a:p>
          </p:txBody>
        </p:sp>
        <p:sp>
          <p:nvSpPr>
            <p:cNvPr id="10" name="_s12301"/>
            <p:cNvSpPr>
              <a:spLocks noChangeArrowheads="1"/>
            </p:cNvSpPr>
            <p:nvPr/>
          </p:nvSpPr>
          <p:spPr bwMode="auto">
            <a:xfrm>
              <a:off x="2318" y="2285"/>
              <a:ext cx="871" cy="34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0348" tIns="40175" rIns="80348" bIns="40175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3467">
                  <a:latin typeface="Arial" panose="020B0604020202020204" pitchFamily="34" charset="0"/>
                  <a:cs typeface="Arial" panose="020B0604020202020204" pitchFamily="34" charset="0"/>
                </a:rPr>
                <a:t>Lysine</a:t>
              </a:r>
            </a:p>
          </p:txBody>
        </p:sp>
        <p:sp>
          <p:nvSpPr>
            <p:cNvPr id="11" name="_s12302"/>
            <p:cNvSpPr>
              <a:spLocks noChangeArrowheads="1"/>
            </p:cNvSpPr>
            <p:nvPr/>
          </p:nvSpPr>
          <p:spPr bwMode="auto">
            <a:xfrm>
              <a:off x="3333" y="2285"/>
              <a:ext cx="871" cy="34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0348" tIns="40175" rIns="80348" bIns="40175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3467">
                  <a:latin typeface="Arial" panose="020B0604020202020204" pitchFamily="34" charset="0"/>
                  <a:cs typeface="Arial" panose="020B0604020202020204" pitchFamily="34" charset="0"/>
                </a:rPr>
                <a:t>Threonine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96818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31319"/>
          </a:xfr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pt-BR" dirty="0" smtClean="0"/>
              <a:t>Família </a:t>
            </a:r>
            <a:r>
              <a:rPr lang="pt-BR" dirty="0" err="1" smtClean="0"/>
              <a:t>Piruvato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6249-0026-439C-9AF0-F247871A226D}" type="slidenum">
              <a:rPr lang="pt-BR" smtClean="0"/>
              <a:t>128</a:t>
            </a:fld>
            <a:endParaRPr lang="pt-BR"/>
          </a:p>
        </p:txBody>
      </p:sp>
      <p:grpSp>
        <p:nvGrpSpPr>
          <p:cNvPr id="5" name="Organization Chart 2"/>
          <p:cNvGrpSpPr>
            <a:grpSpLocks noChangeAspect="1"/>
          </p:cNvGrpSpPr>
          <p:nvPr/>
        </p:nvGrpSpPr>
        <p:grpSpPr bwMode="auto">
          <a:xfrm>
            <a:off x="304800" y="1333500"/>
            <a:ext cx="11582400" cy="5994400"/>
            <a:chOff x="288" y="737"/>
            <a:chExt cx="4332" cy="2832"/>
          </a:xfrm>
        </p:grpSpPr>
        <p:cxnSp>
          <p:nvCxnSpPr>
            <p:cNvPr id="13316" name="_s13316"/>
            <p:cNvCxnSpPr>
              <a:cxnSpLocks noChangeShapeType="1"/>
              <a:stCxn id="10" idx="0"/>
              <a:endCxn id="6" idx="2"/>
            </p:cNvCxnSpPr>
            <p:nvPr/>
          </p:nvCxnSpPr>
          <p:spPr bwMode="auto">
            <a:xfrm rot="5400000" flipH="1">
              <a:off x="3222" y="847"/>
              <a:ext cx="144" cy="1677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17" name="_s13317"/>
            <p:cNvCxnSpPr>
              <a:cxnSpLocks noChangeShapeType="1"/>
              <a:stCxn id="9" idx="0"/>
              <a:endCxn id="6" idx="2"/>
            </p:cNvCxnSpPr>
            <p:nvPr/>
          </p:nvCxnSpPr>
          <p:spPr bwMode="auto">
            <a:xfrm rot="5400000" flipH="1">
              <a:off x="2663" y="1406"/>
              <a:ext cx="144" cy="559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18" name="_s13318"/>
            <p:cNvCxnSpPr>
              <a:cxnSpLocks noChangeShapeType="1"/>
              <a:stCxn id="8" idx="0"/>
              <a:endCxn id="6" idx="2"/>
            </p:cNvCxnSpPr>
            <p:nvPr/>
          </p:nvCxnSpPr>
          <p:spPr bwMode="auto">
            <a:xfrm rot="16200000">
              <a:off x="2103" y="1405"/>
              <a:ext cx="144" cy="561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19" name="_s13319"/>
            <p:cNvCxnSpPr>
              <a:cxnSpLocks noChangeShapeType="1"/>
              <a:stCxn id="7" idx="0"/>
              <a:endCxn id="6" idx="2"/>
            </p:cNvCxnSpPr>
            <p:nvPr/>
          </p:nvCxnSpPr>
          <p:spPr bwMode="auto">
            <a:xfrm rot="16200000">
              <a:off x="1544" y="846"/>
              <a:ext cx="144" cy="1679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" name="_s13320"/>
            <p:cNvSpPr>
              <a:spLocks noChangeArrowheads="1"/>
            </p:cNvSpPr>
            <p:nvPr/>
          </p:nvSpPr>
          <p:spPr bwMode="auto">
            <a:xfrm>
              <a:off x="1871" y="1209"/>
              <a:ext cx="1167" cy="4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112167" tIns="56083" rIns="112167" bIns="56083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3867">
                  <a:latin typeface="Arial" panose="020B0604020202020204" pitchFamily="34" charset="0"/>
                  <a:cs typeface="Arial" panose="020B0604020202020204" pitchFamily="34" charset="0"/>
                </a:rPr>
                <a:t>Pyruvate</a:t>
              </a:r>
            </a:p>
          </p:txBody>
        </p:sp>
        <p:sp>
          <p:nvSpPr>
            <p:cNvPr id="7" name="_s13321"/>
            <p:cNvSpPr>
              <a:spLocks noChangeArrowheads="1"/>
            </p:cNvSpPr>
            <p:nvPr/>
          </p:nvSpPr>
          <p:spPr bwMode="auto">
            <a:xfrm>
              <a:off x="288" y="1758"/>
              <a:ext cx="975" cy="36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112167" tIns="56083" rIns="112167" bIns="56083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3867">
                  <a:latin typeface="Arial" panose="020B0604020202020204" pitchFamily="34" charset="0"/>
                  <a:cs typeface="Arial" panose="020B0604020202020204" pitchFamily="34" charset="0"/>
                </a:rPr>
                <a:t>Alanine</a:t>
              </a:r>
            </a:p>
          </p:txBody>
        </p:sp>
        <p:sp>
          <p:nvSpPr>
            <p:cNvPr id="8" name="_s13322"/>
            <p:cNvSpPr>
              <a:spLocks noChangeArrowheads="1"/>
            </p:cNvSpPr>
            <p:nvPr/>
          </p:nvSpPr>
          <p:spPr bwMode="auto">
            <a:xfrm>
              <a:off x="1407" y="1758"/>
              <a:ext cx="975" cy="36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112167" tIns="56083" rIns="112167" bIns="56083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3867">
                  <a:latin typeface="Arial" panose="020B0604020202020204" pitchFamily="34" charset="0"/>
                  <a:cs typeface="Arial" panose="020B0604020202020204" pitchFamily="34" charset="0"/>
                </a:rPr>
                <a:t>Valine</a:t>
              </a:r>
            </a:p>
          </p:txBody>
        </p:sp>
        <p:sp>
          <p:nvSpPr>
            <p:cNvPr id="9" name="_s13323"/>
            <p:cNvSpPr>
              <a:spLocks noChangeArrowheads="1"/>
            </p:cNvSpPr>
            <p:nvPr/>
          </p:nvSpPr>
          <p:spPr bwMode="auto">
            <a:xfrm>
              <a:off x="2526" y="1758"/>
              <a:ext cx="975" cy="36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112167" tIns="56083" rIns="112167" bIns="56083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3867">
                  <a:latin typeface="Arial" panose="020B0604020202020204" pitchFamily="34" charset="0"/>
                  <a:cs typeface="Arial" panose="020B0604020202020204" pitchFamily="34" charset="0"/>
                </a:rPr>
                <a:t>Leucine</a:t>
              </a:r>
            </a:p>
          </p:txBody>
        </p:sp>
        <p:sp>
          <p:nvSpPr>
            <p:cNvPr id="10" name="_s13324"/>
            <p:cNvSpPr>
              <a:spLocks noChangeArrowheads="1"/>
            </p:cNvSpPr>
            <p:nvPr/>
          </p:nvSpPr>
          <p:spPr bwMode="auto">
            <a:xfrm>
              <a:off x="3645" y="1758"/>
              <a:ext cx="975" cy="36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112167" tIns="56083" rIns="112167" bIns="56083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3867">
                  <a:latin typeface="Arial" panose="020B0604020202020204" pitchFamily="34" charset="0"/>
                  <a:cs typeface="Arial" panose="020B0604020202020204" pitchFamily="34" charset="0"/>
                </a:rPr>
                <a:t>Isoleucine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8106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54095"/>
          </a:xfr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pt-BR" dirty="0" smtClean="0"/>
              <a:t>Família aromática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6249-0026-439C-9AF0-F247871A226D}" type="slidenum">
              <a:rPr lang="pt-BR" smtClean="0"/>
              <a:t>129</a:t>
            </a:fld>
            <a:endParaRPr lang="pt-BR"/>
          </a:p>
        </p:txBody>
      </p:sp>
      <p:grpSp>
        <p:nvGrpSpPr>
          <p:cNvPr id="5" name="Organization Chart 2"/>
          <p:cNvGrpSpPr>
            <a:grpSpLocks noChangeAspect="1"/>
          </p:cNvGrpSpPr>
          <p:nvPr/>
        </p:nvGrpSpPr>
        <p:grpSpPr bwMode="auto">
          <a:xfrm>
            <a:off x="381000" y="823384"/>
            <a:ext cx="11582400" cy="6034616"/>
            <a:chOff x="288" y="737"/>
            <a:chExt cx="3354" cy="2851"/>
          </a:xfrm>
        </p:grpSpPr>
        <p:cxnSp>
          <p:nvCxnSpPr>
            <p:cNvPr id="14340" name="_s14340"/>
            <p:cNvCxnSpPr>
              <a:cxnSpLocks noChangeShapeType="1"/>
              <a:stCxn id="10" idx="0"/>
              <a:endCxn id="7" idx="2"/>
            </p:cNvCxnSpPr>
            <p:nvPr/>
          </p:nvCxnSpPr>
          <p:spPr bwMode="auto">
            <a:xfrm rot="5400000" flipH="1">
              <a:off x="2477" y="2268"/>
              <a:ext cx="144" cy="1165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41" name="_s14341"/>
            <p:cNvCxnSpPr>
              <a:cxnSpLocks noChangeShapeType="1"/>
              <a:stCxn id="9" idx="0"/>
              <a:endCxn id="7" idx="2"/>
            </p:cNvCxnSpPr>
            <p:nvPr/>
          </p:nvCxnSpPr>
          <p:spPr bwMode="auto">
            <a:xfrm rot="16200000">
              <a:off x="1894" y="2850"/>
              <a:ext cx="144" cy="1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42" name="_s14342"/>
            <p:cNvCxnSpPr>
              <a:cxnSpLocks noChangeShapeType="1"/>
              <a:stCxn id="8" idx="0"/>
              <a:endCxn id="7" idx="2"/>
            </p:cNvCxnSpPr>
            <p:nvPr/>
          </p:nvCxnSpPr>
          <p:spPr bwMode="auto">
            <a:xfrm rot="16200000">
              <a:off x="1311" y="2267"/>
              <a:ext cx="144" cy="1167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43" name="_s14343"/>
            <p:cNvCxnSpPr>
              <a:cxnSpLocks noChangeShapeType="1"/>
              <a:stCxn id="7" idx="0"/>
              <a:endCxn id="6" idx="2"/>
            </p:cNvCxnSpPr>
            <p:nvPr/>
          </p:nvCxnSpPr>
          <p:spPr bwMode="auto">
            <a:xfrm rot="5400000" flipH="1">
              <a:off x="1894" y="2301"/>
              <a:ext cx="144" cy="1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" name="_s14344"/>
            <p:cNvSpPr>
              <a:spLocks noChangeArrowheads="1"/>
            </p:cNvSpPr>
            <p:nvPr/>
          </p:nvSpPr>
          <p:spPr bwMode="auto">
            <a:xfrm>
              <a:off x="1166" y="1212"/>
              <a:ext cx="1598" cy="101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113385" tIns="56693" rIns="113385" bIns="56693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40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Phosphoenolpyruvate</a:t>
              </a: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40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 </a:t>
              </a: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40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erythrose 4-phosphate</a:t>
              </a:r>
            </a:p>
          </p:txBody>
        </p:sp>
        <p:sp>
          <p:nvSpPr>
            <p:cNvPr id="7" name="_s14345"/>
            <p:cNvSpPr>
              <a:spLocks noChangeArrowheads="1"/>
            </p:cNvSpPr>
            <p:nvPr/>
          </p:nvSpPr>
          <p:spPr bwMode="auto">
            <a:xfrm>
              <a:off x="1232" y="2374"/>
              <a:ext cx="1467" cy="4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113385" tIns="56693" rIns="113385" bIns="56693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4000">
                  <a:latin typeface="Arial" panose="020B0604020202020204" pitchFamily="34" charset="0"/>
                  <a:cs typeface="Arial" panose="020B0604020202020204" pitchFamily="34" charset="0"/>
                </a:rPr>
                <a:t>Chorismate</a:t>
              </a:r>
            </a:p>
          </p:txBody>
        </p:sp>
        <p:sp>
          <p:nvSpPr>
            <p:cNvPr id="8" name="_s14346"/>
            <p:cNvSpPr>
              <a:spLocks noChangeArrowheads="1"/>
            </p:cNvSpPr>
            <p:nvPr/>
          </p:nvSpPr>
          <p:spPr bwMode="auto">
            <a:xfrm>
              <a:off x="288" y="2923"/>
              <a:ext cx="1022" cy="4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113385" tIns="56693" rIns="113385" bIns="56693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4000">
                  <a:latin typeface="Arial" panose="020B0604020202020204" pitchFamily="34" charset="0"/>
                  <a:cs typeface="Arial" panose="020B0604020202020204" pitchFamily="34" charset="0"/>
                </a:rPr>
                <a:t>Tryptophan</a:t>
              </a:r>
            </a:p>
          </p:txBody>
        </p:sp>
        <p:sp>
          <p:nvSpPr>
            <p:cNvPr id="9" name="_s14347"/>
            <p:cNvSpPr>
              <a:spLocks noChangeArrowheads="1"/>
            </p:cNvSpPr>
            <p:nvPr/>
          </p:nvSpPr>
          <p:spPr bwMode="auto">
            <a:xfrm>
              <a:off x="1454" y="2923"/>
              <a:ext cx="1022" cy="4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113385" tIns="56693" rIns="113385" bIns="56693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4000">
                  <a:latin typeface="Arial" panose="020B0604020202020204" pitchFamily="34" charset="0"/>
                  <a:cs typeface="Arial" panose="020B0604020202020204" pitchFamily="34" charset="0"/>
                </a:rPr>
                <a:t>Tyrosine</a:t>
              </a:r>
            </a:p>
          </p:txBody>
        </p:sp>
        <p:sp>
          <p:nvSpPr>
            <p:cNvPr id="10" name="_s14348"/>
            <p:cNvSpPr>
              <a:spLocks noChangeArrowheads="1"/>
            </p:cNvSpPr>
            <p:nvPr/>
          </p:nvSpPr>
          <p:spPr bwMode="auto">
            <a:xfrm>
              <a:off x="2620" y="2923"/>
              <a:ext cx="1022" cy="40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113385" tIns="56693" rIns="113385" bIns="56693" numCol="1" anchor="ctr" anchorCtr="0" compatLnSpc="1">
              <a:prstTxWarp prst="textNoShape">
                <a:avLst/>
              </a:prstTxWarp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pt-BR" sz="4000">
                  <a:latin typeface="Arial" panose="020B0604020202020204" pitchFamily="34" charset="0"/>
                  <a:cs typeface="Arial" panose="020B0604020202020204" pitchFamily="34" charset="0"/>
                </a:rPr>
                <a:t>Phenylalanine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422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12396" y="293614"/>
            <a:ext cx="11123802" cy="68601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Fisiologia da produção de tomate</a:t>
            </a:r>
            <a:endParaRPr lang="pt-BR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1543" y="1736496"/>
            <a:ext cx="5029200" cy="4844916"/>
          </a:xfrm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</a:pPr>
            <a:r>
              <a:rPr lang="pt-BR" sz="3200" b="1" dirty="0" smtClean="0">
                <a:solidFill>
                  <a:srgbClr val="C00000"/>
                </a:solidFill>
              </a:rPr>
              <a:t>Fatores ambientais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b="1" dirty="0" smtClean="0"/>
              <a:t>Radiação solar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b="1" dirty="0" smtClean="0"/>
              <a:t>Temperatura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b="1" dirty="0" smtClean="0"/>
              <a:t>Umidade relativa do ar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b="1" dirty="0" smtClean="0"/>
              <a:t>Movimento do ar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b="1" dirty="0" smtClean="0"/>
              <a:t>Concentração de CO</a:t>
            </a:r>
            <a:r>
              <a:rPr lang="pt-BR" sz="3200" b="1" baseline="-25000" dirty="0" smtClean="0"/>
              <a:t>2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6341478" y="1736496"/>
            <a:ext cx="6036128" cy="41062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pt-BR" sz="3200" b="1" dirty="0" smtClean="0">
                <a:solidFill>
                  <a:srgbClr val="C00000"/>
                </a:solidFill>
              </a:rPr>
              <a:t>Fatores culturais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b="1" dirty="0" smtClean="0"/>
              <a:t>Manejo da água 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b="1" dirty="0" smtClean="0"/>
              <a:t>Manejo da nutrição</a:t>
            </a:r>
            <a:endParaRPr lang="pt-BR" sz="3200" b="1" dirty="0"/>
          </a:p>
          <a:p>
            <a:pPr algn="l">
              <a:lnSpc>
                <a:spcPct val="150000"/>
              </a:lnSpc>
            </a:pPr>
            <a:r>
              <a:rPr lang="pt-BR" sz="3200" b="1" dirty="0">
                <a:solidFill>
                  <a:srgbClr val="C00000"/>
                </a:solidFill>
              </a:rPr>
              <a:t>Fatores </a:t>
            </a:r>
            <a:r>
              <a:rPr lang="pt-BR" sz="3200" b="1" dirty="0" smtClean="0">
                <a:solidFill>
                  <a:srgbClr val="C00000"/>
                </a:solidFill>
              </a:rPr>
              <a:t>genéticos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200" b="1" dirty="0" smtClean="0"/>
              <a:t>Espécie / Cultivar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81245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890059" y="1794012"/>
            <a:ext cx="10363200" cy="4744901"/>
          </a:xfrm>
        </p:spPr>
        <p:txBody>
          <a:bodyPr>
            <a:normAutofit fontScale="90000"/>
          </a:bodyPr>
          <a:lstStyle/>
          <a:p>
            <a:pPr algn="l"/>
            <a:r>
              <a:rPr lang="pt-BR" sz="3200" dirty="0"/>
              <a:t>a) Constituintes de compostos: clorofila,</a:t>
            </a:r>
            <a:br>
              <a:rPr lang="pt-BR" sz="3200" dirty="0"/>
            </a:br>
            <a:r>
              <a:rPr lang="pt-BR" sz="3200" dirty="0"/>
              <a:t>ácidos nucleicos (DNA e RNA), aminoácidos (peptídeos, proteínas);</a:t>
            </a:r>
            <a:br>
              <a:rPr lang="pt-BR" sz="3200" dirty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>b) Sinalizadores de estresse (</a:t>
            </a:r>
            <a:r>
              <a:rPr lang="pt-BR" sz="3200" dirty="0" err="1"/>
              <a:t>prolina</a:t>
            </a:r>
            <a:r>
              <a:rPr lang="pt-BR" sz="3200" dirty="0"/>
              <a:t>, </a:t>
            </a:r>
            <a:r>
              <a:rPr lang="pt-BR" sz="3200" dirty="0" err="1"/>
              <a:t>serina</a:t>
            </a:r>
            <a:r>
              <a:rPr lang="pt-BR" sz="3200" dirty="0"/>
              <a:t> e leucina);</a:t>
            </a:r>
            <a:br>
              <a:rPr lang="pt-BR" sz="3200" dirty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>c) Precursores da síntese de hormônios e outros metabólitos secundários com função sinalizadora. </a:t>
            </a:r>
            <a:br>
              <a:rPr lang="pt-BR" sz="3200" dirty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>d) Aumentam a disponibilidade de nutrientes , pois atuam como agentes </a:t>
            </a:r>
            <a:r>
              <a:rPr lang="pt-BR" sz="3200" dirty="0" err="1"/>
              <a:t>quelatizantes</a:t>
            </a:r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6249-0026-439C-9AF0-F247871A226D}" type="slidenum">
              <a:rPr lang="pt-BR" smtClean="0"/>
              <a:t>130</a:t>
            </a:fld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007435" y="1"/>
            <a:ext cx="568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15" name="Quadro 14"/>
          <p:cNvSpPr/>
          <p:nvPr/>
        </p:nvSpPr>
        <p:spPr>
          <a:xfrm>
            <a:off x="143339" y="246221"/>
            <a:ext cx="11856640" cy="960107"/>
          </a:xfrm>
          <a:prstGeom prst="frame">
            <a:avLst/>
          </a:prstGeom>
          <a:solidFill>
            <a:srgbClr val="FFFF00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schemeClr val="tx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82688" y="382500"/>
            <a:ext cx="1161729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733" b="1" dirty="0"/>
              <a:t>Funções dos aminoácidos nas plantas</a:t>
            </a:r>
          </a:p>
        </p:txBody>
      </p:sp>
    </p:spTree>
    <p:extLst>
      <p:ext uri="{BB962C8B-B14F-4D97-AF65-F5344CB8AC3E}">
        <p14:creationId xmlns:p14="http://schemas.microsoft.com/office/powerpoint/2010/main" val="341862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6249-0026-439C-9AF0-F247871A226D}" type="slidenum">
              <a:rPr lang="pt-BR" smtClean="0"/>
              <a:t>131</a:t>
            </a:fld>
            <a:endParaRPr lang="pt-BR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54768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002060"/>
                </a:solidFill>
                <a:latin typeface="+mn-lt"/>
              </a:rPr>
              <a:t>Biossíntese</a:t>
            </a:r>
            <a:r>
              <a:rPr lang="en-US" b="1" dirty="0">
                <a:solidFill>
                  <a:srgbClr val="002060"/>
                </a:solidFill>
                <a:latin typeface="+mn-lt"/>
              </a:rPr>
              <a:t> de </a:t>
            </a:r>
            <a:r>
              <a:rPr lang="en-US" b="1" dirty="0" err="1">
                <a:solidFill>
                  <a:srgbClr val="002060"/>
                </a:solidFill>
                <a:latin typeface="+mn-lt"/>
              </a:rPr>
              <a:t>prolina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098" name="Picture 2" descr="Resultado de imagem para biossÃ­ntese de prolina planta glutamato e o ornit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590" y="973373"/>
            <a:ext cx="7392821" cy="554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92361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6249-0026-439C-9AF0-F247871A226D}" type="slidenum">
              <a:rPr lang="pt-BR" smtClean="0"/>
              <a:t>132</a:t>
            </a:fld>
            <a:endParaRPr lang="pt-BR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54768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002060"/>
                </a:solidFill>
                <a:latin typeface="+mn-lt"/>
              </a:rPr>
              <a:t>Biossíntese</a:t>
            </a:r>
            <a:r>
              <a:rPr lang="en-US" b="1" dirty="0">
                <a:solidFill>
                  <a:srgbClr val="002060"/>
                </a:solidFill>
                <a:latin typeface="+mn-lt"/>
              </a:rPr>
              <a:t> de </a:t>
            </a:r>
            <a:r>
              <a:rPr lang="en-US" b="1" dirty="0" err="1">
                <a:solidFill>
                  <a:srgbClr val="002060"/>
                </a:solidFill>
                <a:latin typeface="+mn-lt"/>
              </a:rPr>
              <a:t>hormônios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639616" y="2486615"/>
            <a:ext cx="77768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L-</a:t>
            </a:r>
            <a:r>
              <a:rPr lang="pt-BR" sz="3200" dirty="0" err="1"/>
              <a:t>Triptofano</a:t>
            </a:r>
            <a:r>
              <a:rPr lang="pt-BR" sz="3200" dirty="0"/>
              <a:t>                Auxina</a:t>
            </a:r>
          </a:p>
          <a:p>
            <a:pPr algn="ctr"/>
            <a:endParaRPr lang="pt-BR" sz="3200" dirty="0"/>
          </a:p>
          <a:p>
            <a:pPr algn="ctr"/>
            <a:endParaRPr lang="pt-BR" sz="3200" dirty="0"/>
          </a:p>
          <a:p>
            <a:pPr algn="ctr"/>
            <a:r>
              <a:rPr lang="pt-BR" sz="3200" dirty="0"/>
              <a:t>L-Metionina              Etileno</a:t>
            </a:r>
          </a:p>
          <a:p>
            <a:pPr algn="ctr"/>
            <a:endParaRPr lang="pt-BR" sz="3200" dirty="0"/>
          </a:p>
          <a:p>
            <a:pPr algn="ctr"/>
            <a:endParaRPr lang="pt-BR" sz="3200" dirty="0"/>
          </a:p>
          <a:p>
            <a:pPr algn="ctr"/>
            <a:r>
              <a:rPr lang="pt-BR" sz="3200" dirty="0"/>
              <a:t>L-arginina             </a:t>
            </a:r>
            <a:r>
              <a:rPr lang="pt-BR" sz="3200" dirty="0" err="1"/>
              <a:t>Citocinina</a:t>
            </a:r>
            <a:endParaRPr lang="pt-BR" sz="3200" dirty="0"/>
          </a:p>
        </p:txBody>
      </p:sp>
      <p:sp>
        <p:nvSpPr>
          <p:cNvPr id="5" name="Seta para a direita 4"/>
          <p:cNvSpPr/>
          <p:nvPr/>
        </p:nvSpPr>
        <p:spPr>
          <a:xfrm>
            <a:off x="6502728" y="4197086"/>
            <a:ext cx="864096" cy="1920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6" name="Seta para a direita 5"/>
          <p:cNvSpPr/>
          <p:nvPr/>
        </p:nvSpPr>
        <p:spPr>
          <a:xfrm>
            <a:off x="6288021" y="2720651"/>
            <a:ext cx="864096" cy="1920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8" name="Seta para a direita 7"/>
          <p:cNvSpPr/>
          <p:nvPr/>
        </p:nvSpPr>
        <p:spPr>
          <a:xfrm>
            <a:off x="6125123" y="5720139"/>
            <a:ext cx="864096" cy="1920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58087504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9403" y="1"/>
            <a:ext cx="10972800" cy="714623"/>
          </a:xfr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pt-BR" sz="4267" b="1" dirty="0"/>
              <a:t>Síntese de Auxinas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6249-0026-439C-9AF0-F247871A226D}" type="slidenum">
              <a:rPr lang="pt-BR" smtClean="0"/>
              <a:t>133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836712"/>
            <a:ext cx="6432715" cy="595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1344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14623"/>
          </a:xfr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pt-BR" sz="4267" b="1" dirty="0"/>
              <a:t>Síntese de Etileno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6249-0026-439C-9AF0-F247871A226D}" type="slidenum">
              <a:rPr lang="pt-BR" smtClean="0"/>
              <a:t>134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199456" y="2079661"/>
            <a:ext cx="95050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Metionina</a:t>
            </a:r>
          </a:p>
          <a:p>
            <a:pPr algn="ctr"/>
            <a:endParaRPr lang="pt-BR" sz="2400" b="1" dirty="0"/>
          </a:p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S-</a:t>
            </a:r>
            <a:r>
              <a:rPr lang="pt-BR" sz="2400" b="1" dirty="0" err="1"/>
              <a:t>Adenosil</a:t>
            </a:r>
            <a:r>
              <a:rPr lang="pt-BR" sz="2400" b="1" dirty="0"/>
              <a:t> Metionina (SAM)</a:t>
            </a:r>
          </a:p>
          <a:p>
            <a:pPr algn="ctr"/>
            <a:endParaRPr lang="pt-BR" sz="2400" b="1" dirty="0"/>
          </a:p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Ácido 1-Aminociclopropano 1-Carboxílico (ACC)</a:t>
            </a:r>
          </a:p>
          <a:p>
            <a:pPr algn="ctr"/>
            <a:endParaRPr lang="pt-BR" sz="2400" b="1" dirty="0"/>
          </a:p>
          <a:p>
            <a:pPr algn="ctr"/>
            <a:endParaRPr lang="pt-BR" sz="2400" b="1" dirty="0"/>
          </a:p>
          <a:p>
            <a:pPr algn="ctr"/>
            <a:r>
              <a:rPr lang="pt-BR" sz="2400" b="1" dirty="0">
                <a:solidFill>
                  <a:srgbClr val="FF0000"/>
                </a:solidFill>
              </a:rPr>
              <a:t>Etileno</a:t>
            </a:r>
          </a:p>
        </p:txBody>
      </p:sp>
      <p:sp>
        <p:nvSpPr>
          <p:cNvPr id="5" name="Seta para baixo 4"/>
          <p:cNvSpPr/>
          <p:nvPr/>
        </p:nvSpPr>
        <p:spPr>
          <a:xfrm>
            <a:off x="5855974" y="2564904"/>
            <a:ext cx="192021" cy="6720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8" name="Seta para baixo 7"/>
          <p:cNvSpPr/>
          <p:nvPr/>
        </p:nvSpPr>
        <p:spPr>
          <a:xfrm>
            <a:off x="5855974" y="3661857"/>
            <a:ext cx="192021" cy="6720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9" name="Seta para baixo 8"/>
          <p:cNvSpPr/>
          <p:nvPr/>
        </p:nvSpPr>
        <p:spPr>
          <a:xfrm>
            <a:off x="5872824" y="4722805"/>
            <a:ext cx="192021" cy="6720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6" name="CaixaDeTexto 5"/>
          <p:cNvSpPr txBox="1"/>
          <p:nvPr/>
        </p:nvSpPr>
        <p:spPr>
          <a:xfrm>
            <a:off x="6576053" y="2654721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+ ATP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721376" y="4812622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+ O</a:t>
            </a:r>
            <a:r>
              <a:rPr lang="pt-BR" sz="2400" b="1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6735509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9403" y="1"/>
            <a:ext cx="10972800" cy="714623"/>
          </a:xfr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pt-BR" sz="4267" b="1" dirty="0" err="1"/>
              <a:t>Quelatos</a:t>
            </a:r>
            <a:r>
              <a:rPr lang="pt-BR" sz="4267" b="1" dirty="0"/>
              <a:t> com minerais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6249-0026-439C-9AF0-F247871A226D}" type="slidenum">
              <a:rPr lang="pt-BR" smtClean="0"/>
              <a:t>135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391477" y="2084851"/>
            <a:ext cx="2976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L-aminoácidos orgânicos</a:t>
            </a:r>
          </a:p>
        </p:txBody>
      </p:sp>
      <p:sp>
        <p:nvSpPr>
          <p:cNvPr id="8" name="Elipse 7"/>
          <p:cNvSpPr/>
          <p:nvPr/>
        </p:nvSpPr>
        <p:spPr>
          <a:xfrm rot="15462672">
            <a:off x="3426180" y="3867596"/>
            <a:ext cx="1008112" cy="9265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noFill/>
            </a:endParaRPr>
          </a:p>
        </p:txBody>
      </p:sp>
      <p:grpSp>
        <p:nvGrpSpPr>
          <p:cNvPr id="13" name="Grupo 12"/>
          <p:cNvGrpSpPr/>
          <p:nvPr/>
        </p:nvGrpSpPr>
        <p:grpSpPr>
          <a:xfrm rot="7385561">
            <a:off x="1489388" y="4157158"/>
            <a:ext cx="1567408" cy="1344149"/>
            <a:chOff x="984176" y="2704127"/>
            <a:chExt cx="1175556" cy="1008112"/>
          </a:xfrm>
        </p:grpSpPr>
        <p:sp>
          <p:nvSpPr>
            <p:cNvPr id="5" name="Elipse 4"/>
            <p:cNvSpPr/>
            <p:nvPr/>
          </p:nvSpPr>
          <p:spPr>
            <a:xfrm>
              <a:off x="984176" y="2704127"/>
              <a:ext cx="1080120" cy="100811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>
                <a:noFill/>
              </a:endParaRPr>
            </a:p>
          </p:txBody>
        </p:sp>
        <p:sp>
          <p:nvSpPr>
            <p:cNvPr id="6" name="Retângulo 5"/>
            <p:cNvSpPr/>
            <p:nvPr/>
          </p:nvSpPr>
          <p:spPr>
            <a:xfrm>
              <a:off x="1799692" y="3075806"/>
              <a:ext cx="360040" cy="562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7265026" y="4109820"/>
            <a:ext cx="1278133" cy="1403584"/>
            <a:chOff x="2292896" y="3460998"/>
            <a:chExt cx="958600" cy="1052688"/>
          </a:xfrm>
        </p:grpSpPr>
        <p:sp>
          <p:nvSpPr>
            <p:cNvPr id="10" name="Elipse 9"/>
            <p:cNvSpPr/>
            <p:nvPr/>
          </p:nvSpPr>
          <p:spPr>
            <a:xfrm>
              <a:off x="2292896" y="3460998"/>
              <a:ext cx="838944" cy="91095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>
                <a:noFill/>
              </a:endParaRPr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2891456" y="3951162"/>
              <a:ext cx="360040" cy="562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12" name="Retângulo 11"/>
          <p:cNvSpPr/>
          <p:nvPr/>
        </p:nvSpPr>
        <p:spPr>
          <a:xfrm>
            <a:off x="4271798" y="3675651"/>
            <a:ext cx="480053" cy="750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grpSp>
        <p:nvGrpSpPr>
          <p:cNvPr id="16" name="Grupo 15"/>
          <p:cNvGrpSpPr/>
          <p:nvPr/>
        </p:nvGrpSpPr>
        <p:grpSpPr>
          <a:xfrm>
            <a:off x="3233691" y="5199207"/>
            <a:ext cx="1278133" cy="1403584"/>
            <a:chOff x="2292896" y="3460998"/>
            <a:chExt cx="958600" cy="1052688"/>
          </a:xfrm>
        </p:grpSpPr>
        <p:sp>
          <p:nvSpPr>
            <p:cNvPr id="17" name="Elipse 16"/>
            <p:cNvSpPr/>
            <p:nvPr/>
          </p:nvSpPr>
          <p:spPr>
            <a:xfrm>
              <a:off x="2292896" y="3460998"/>
              <a:ext cx="838944" cy="91095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>
                <a:noFill/>
              </a:endParaRPr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2891456" y="3951162"/>
              <a:ext cx="360040" cy="562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/>
            </a:p>
          </p:txBody>
        </p:sp>
      </p:grpSp>
      <p:sp>
        <p:nvSpPr>
          <p:cNvPr id="19" name="CaixaDeTexto 18"/>
          <p:cNvSpPr txBox="1"/>
          <p:nvPr/>
        </p:nvSpPr>
        <p:spPr>
          <a:xfrm>
            <a:off x="7458564" y="4494077"/>
            <a:ext cx="844569" cy="5027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667" dirty="0"/>
              <a:t>Ca</a:t>
            </a:r>
            <a:r>
              <a:rPr lang="pt-BR" sz="2667" baseline="30000" dirty="0"/>
              <a:t>++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6170184" y="2160048"/>
            <a:ext cx="4234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Ca </a:t>
            </a:r>
            <a:r>
              <a:rPr lang="pt-BR" sz="3200" dirty="0" err="1"/>
              <a:t>quelatizado</a:t>
            </a:r>
            <a:r>
              <a:rPr lang="pt-BR" sz="3200" dirty="0"/>
              <a:t> por L-aminoácido</a:t>
            </a:r>
          </a:p>
        </p:txBody>
      </p:sp>
    </p:spTree>
    <p:extLst>
      <p:ext uri="{BB962C8B-B14F-4D97-AF65-F5344CB8AC3E}">
        <p14:creationId xmlns:p14="http://schemas.microsoft.com/office/powerpoint/2010/main" val="344370871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890059" y="1794012"/>
            <a:ext cx="10363200" cy="4744901"/>
          </a:xfrm>
        </p:spPr>
        <p:txBody>
          <a:bodyPr>
            <a:normAutofit fontScale="90000"/>
          </a:bodyPr>
          <a:lstStyle/>
          <a:p>
            <a:pPr algn="l"/>
            <a:r>
              <a:rPr lang="pt-BR" sz="3733" dirty="0"/>
              <a:t>a</a:t>
            </a:r>
            <a:r>
              <a:rPr lang="pt-BR" sz="3200" dirty="0"/>
              <a:t>) Reduzir o estresse provocado pelo frio ou pelo calor, pela falta de água (seca); pelo excesso de sais (salinidade elevada);</a:t>
            </a:r>
            <a:br>
              <a:rPr lang="pt-BR" sz="3200" dirty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>c) Aumentar a absorção de nutrientes pelas plantas;</a:t>
            </a:r>
            <a:br>
              <a:rPr lang="pt-BR" sz="3200" dirty="0"/>
            </a:br>
            <a:r>
              <a:rPr lang="pt-BR" sz="3200" dirty="0"/>
              <a:t> </a:t>
            </a:r>
            <a:br>
              <a:rPr lang="pt-BR" sz="3200" dirty="0"/>
            </a:br>
            <a:r>
              <a:rPr lang="pt-BR" sz="3200" dirty="0"/>
              <a:t>d) Aliviar o estresse provocado por agroquímicos</a:t>
            </a:r>
            <a:br>
              <a:rPr lang="pt-BR" sz="3200" dirty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>e) Aumentar o crescimento das raízes;</a:t>
            </a:r>
            <a:br>
              <a:rPr lang="pt-BR" sz="3200" dirty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>e) Maior resistência ao ataque de pragas e doenças</a:t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6249-0026-439C-9AF0-F247871A226D}" type="slidenum">
              <a:rPr lang="pt-BR" smtClean="0"/>
              <a:t>136</a:t>
            </a:fld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007435" y="1"/>
            <a:ext cx="568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15" name="Quadro 14"/>
          <p:cNvSpPr/>
          <p:nvPr/>
        </p:nvSpPr>
        <p:spPr>
          <a:xfrm>
            <a:off x="143339" y="246221"/>
            <a:ext cx="11856640" cy="960107"/>
          </a:xfrm>
          <a:prstGeom prst="frame">
            <a:avLst/>
          </a:prstGeom>
          <a:solidFill>
            <a:srgbClr val="FFFF00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schemeClr val="tx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82688" y="382500"/>
            <a:ext cx="1161729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733" b="1" dirty="0"/>
              <a:t>Porque usar aminoácidos nas plantas</a:t>
            </a:r>
          </a:p>
        </p:txBody>
      </p:sp>
    </p:spTree>
    <p:extLst>
      <p:ext uri="{BB962C8B-B14F-4D97-AF65-F5344CB8AC3E}">
        <p14:creationId xmlns:p14="http://schemas.microsoft.com/office/powerpoint/2010/main" val="133070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007435" y="1"/>
            <a:ext cx="568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362869" y="396821"/>
            <a:ext cx="11617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Prolina</a:t>
            </a:r>
            <a:r>
              <a:rPr lang="pt-BR" sz="3200" b="1" dirty="0"/>
              <a:t> no combate ao estresse hídrico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11424" y="2660915"/>
            <a:ext cx="6528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 err="1"/>
              <a:t>Prolina</a:t>
            </a:r>
            <a:r>
              <a:rPr lang="pt-BR" sz="2400" b="1" dirty="0"/>
              <a:t>: Um dos aminoácidos mais estudados no alívio do estresse provocado pela deficiência hídrica e temperaturas baixas.</a:t>
            </a:r>
          </a:p>
        </p:txBody>
      </p:sp>
      <p:pic>
        <p:nvPicPr>
          <p:cNvPr id="1026" name="Picture 2" descr="Resultado de imagem para formula quimica da prol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10" y="2660915"/>
            <a:ext cx="2831245" cy="270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54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ráfico 15">
            <a:extLst>
              <a:ext uri="{FF2B5EF4-FFF2-40B4-BE49-F238E27FC236}">
                <a16:creationId xmlns="" xmlns:a16="http://schemas.microsoft.com/office/drawing/2014/main" id="{0BA43B66-4972-4168-99D3-32FD8833EE1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06435" y="2220434"/>
          <a:ext cx="5450405" cy="4442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1007435" y="1"/>
            <a:ext cx="568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15" name="Quadro 14"/>
          <p:cNvSpPr/>
          <p:nvPr/>
        </p:nvSpPr>
        <p:spPr>
          <a:xfrm>
            <a:off x="143339" y="246221"/>
            <a:ext cx="11856640" cy="960107"/>
          </a:xfrm>
          <a:prstGeom prst="frame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schemeClr val="tx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42608" y="344984"/>
            <a:ext cx="1161729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733" b="1" dirty="0" err="1"/>
              <a:t>Prolina</a:t>
            </a:r>
            <a:r>
              <a:rPr lang="pt-BR" sz="3733" b="1" dirty="0"/>
              <a:t> no alívio do estresse térmico </a:t>
            </a:r>
          </a:p>
        </p:txBody>
      </p:sp>
      <p:pic>
        <p:nvPicPr>
          <p:cNvPr id="24" name="Picture 6" descr="C:\Users\NOTEBOOK\Pictures\slide simone\522817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t="11959" b="12277"/>
          <a:stretch/>
        </p:blipFill>
        <p:spPr bwMode="auto">
          <a:xfrm>
            <a:off x="4367809" y="3019814"/>
            <a:ext cx="576065" cy="45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="" xmlns:a16="http://schemas.microsoft.com/office/drawing/2014/main" id="{DDBCEC89-B439-440F-A268-CA444267F89D}"/>
              </a:ext>
            </a:extLst>
          </p:cNvPr>
          <p:cNvSpPr txBox="1"/>
          <p:nvPr/>
        </p:nvSpPr>
        <p:spPr>
          <a:xfrm>
            <a:off x="5880944" y="1727991"/>
            <a:ext cx="5713312" cy="461665"/>
          </a:xfrm>
          <a:prstGeom prst="rect">
            <a:avLst/>
          </a:prstGeom>
          <a:solidFill>
            <a:srgbClr val="91B44A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6 aplicações: 30, 51, 66, 80, 99 e 108  DAT</a:t>
            </a:r>
          </a:p>
        </p:txBody>
      </p:sp>
      <p:pic>
        <p:nvPicPr>
          <p:cNvPr id="17" name="Picture 6" descr="C:\Users\NOTEBOOK\Pictures\slide simone\522817.jpg">
            <a:extLst>
              <a:ext uri="{FF2B5EF4-FFF2-40B4-BE49-F238E27FC236}">
                <a16:creationId xmlns="" xmlns:a16="http://schemas.microsoft.com/office/drawing/2014/main" id="{CA999872-D6F8-4CF2-B9F9-0071CA04B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t="11959" b="12277"/>
          <a:stretch/>
        </p:blipFill>
        <p:spPr bwMode="auto">
          <a:xfrm>
            <a:off x="2735628" y="3019814"/>
            <a:ext cx="576065" cy="45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61CCC381-4667-47F5-B0F7-FAC6F826F46D}"/>
              </a:ext>
            </a:extLst>
          </p:cNvPr>
          <p:cNvSpPr txBox="1"/>
          <p:nvPr/>
        </p:nvSpPr>
        <p:spPr>
          <a:xfrm>
            <a:off x="374682" y="2598420"/>
            <a:ext cx="545040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67" b="1" dirty="0">
                <a:latin typeface="Arial" panose="020B0604020202020204" pitchFamily="34" charset="0"/>
                <a:cs typeface="Arial" panose="020B0604020202020204" pitchFamily="34" charset="0"/>
              </a:rPr>
              <a:t>Produção comercial (kg/planta)</a:t>
            </a: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lc="http://schemas.openxmlformats.org/drawingml/2006/lockedCanvas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o="urn:schemas-microsoft-com:office:office" xmlns:v="urn:schemas-microsoft-com:vml" xmlns:w10="urn:schemas-microsoft-com:office:word" xmlns:w="http://schemas.openxmlformats.org/wordprocessingml/2006/main" xmlns:w16se="http://schemas.microsoft.com/office/word/2015/wordml/symex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9D8BD26E-476E-43B2-AB15-B041BA6B64AC}"/>
              </a:ext>
            </a:extLst>
          </p:cNvPr>
          <p:cNvGraphicFramePr/>
          <p:nvPr>
            <p:extLst/>
          </p:nvPr>
        </p:nvGraphicFramePr>
        <p:xfrm>
          <a:off x="5519936" y="2598421"/>
          <a:ext cx="6672064" cy="3902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2436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Espaço Reservado para Conteúdo 10"/>
          <p:cNvGraphicFramePr>
            <a:graphicFrameLocks noGrp="1"/>
          </p:cNvGraphicFramePr>
          <p:nvPr>
            <p:ph idx="1"/>
            <p:extLst/>
          </p:nvPr>
        </p:nvGraphicFramePr>
        <p:xfrm>
          <a:off x="209751" y="1940835"/>
          <a:ext cx="694236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6249-0026-439C-9AF0-F247871A226D}" type="slidenum">
              <a:rPr lang="pt-BR" smtClean="0"/>
              <a:t>139</a:t>
            </a:fld>
            <a:endParaRPr lang="pt-BR"/>
          </a:p>
        </p:txBody>
      </p:sp>
      <p:sp>
        <p:nvSpPr>
          <p:cNvPr id="5" name="Quadro 4"/>
          <p:cNvSpPr/>
          <p:nvPr/>
        </p:nvSpPr>
        <p:spPr>
          <a:xfrm>
            <a:off x="143339" y="246221"/>
            <a:ext cx="11856640" cy="960107"/>
          </a:xfrm>
          <a:prstGeom prst="frame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schemeClr val="tx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11019" y="467686"/>
            <a:ext cx="1152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Prolina</a:t>
            </a:r>
            <a:r>
              <a:rPr lang="pt-BR" sz="3200" b="1" dirty="0"/>
              <a:t> na redução da podridão apical</a:t>
            </a:r>
          </a:p>
        </p:txBody>
      </p:sp>
      <p:pic>
        <p:nvPicPr>
          <p:cNvPr id="12" name="Picture 6" descr="C:\Users\NOTEBOOK\Pictures\slide simone\522817.jpg">
            <a:extLst>
              <a:ext uri="{FF2B5EF4-FFF2-40B4-BE49-F238E27FC236}">
                <a16:creationId xmlns="" xmlns:a16="http://schemas.microsoft.com/office/drawing/2014/main" id="{CA999872-D6F8-4CF2-B9F9-0071CA04B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t="11959" b="12277"/>
          <a:stretch/>
        </p:blipFill>
        <p:spPr bwMode="auto">
          <a:xfrm>
            <a:off x="2927649" y="2859267"/>
            <a:ext cx="599091" cy="47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NOTEBOOK\Pictures\slide simone\522817.jpg">
            <a:extLst>
              <a:ext uri="{FF2B5EF4-FFF2-40B4-BE49-F238E27FC236}">
                <a16:creationId xmlns="" xmlns:a16="http://schemas.microsoft.com/office/drawing/2014/main" id="{103406E8-1E8A-461C-89AA-EEA0EB658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t="11959" b="12277"/>
          <a:stretch/>
        </p:blipFill>
        <p:spPr bwMode="auto">
          <a:xfrm>
            <a:off x="4271798" y="2937822"/>
            <a:ext cx="621164" cy="49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23" y="1948987"/>
            <a:ext cx="4131733" cy="3088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235076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6056" y="98795"/>
            <a:ext cx="10515600" cy="1108567"/>
          </a:xfr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/>
              <a:t>Fisiologia do tomateiro em campo e em ambiente protegido</a:t>
            </a:r>
            <a:endParaRPr lang="pt-BR" b="1" dirty="0"/>
          </a:p>
        </p:txBody>
      </p:sp>
      <p:pic>
        <p:nvPicPr>
          <p:cNvPr id="4" name="Picture 2" descr="Resultado de imagem para fecundacao da flor tom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706" y="1629709"/>
            <a:ext cx="4453729" cy="522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77110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Quadro 4"/>
          <p:cNvSpPr/>
          <p:nvPr/>
        </p:nvSpPr>
        <p:spPr>
          <a:xfrm>
            <a:off x="143339" y="246221"/>
            <a:ext cx="11856640" cy="960107"/>
          </a:xfrm>
          <a:prstGeom prst="frame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schemeClr val="tx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11019" y="467686"/>
            <a:ext cx="1152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Arginina no alívio do estresse</a:t>
            </a:r>
          </a:p>
        </p:txBody>
      </p:sp>
      <p:pic>
        <p:nvPicPr>
          <p:cNvPr id="2050" name="Picture 2" descr="https://upload.wikimedia.org/wikipedia/commons/e/e0/L-arginine-3D-hzt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204" y="1892830"/>
            <a:ext cx="3168352" cy="218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39350" y="2084851"/>
            <a:ext cx="739282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2A1185"/>
                </a:solidFill>
              </a:rPr>
              <a:t>Arginina:</a:t>
            </a:r>
          </a:p>
          <a:p>
            <a:endParaRPr lang="pt-BR" sz="3200" b="1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3200" b="1" dirty="0"/>
              <a:t>Responsável pelo transporte de nitrogênio nas plantas</a:t>
            </a:r>
          </a:p>
          <a:p>
            <a:endParaRPr lang="pt-BR" sz="3200" b="1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3200" b="1" dirty="0"/>
              <a:t>Produção de proteínas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pt-BR" sz="3200" b="1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3200" b="1" dirty="0"/>
              <a:t>Crescimento das plantas</a:t>
            </a:r>
          </a:p>
        </p:txBody>
      </p:sp>
    </p:spTree>
    <p:extLst>
      <p:ext uri="{BB962C8B-B14F-4D97-AF65-F5344CB8AC3E}">
        <p14:creationId xmlns:p14="http://schemas.microsoft.com/office/powerpoint/2010/main" val="72237540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áfico 19">
            <a:extLst>
              <a:ext uri="{FF2B5EF4-FFF2-40B4-BE49-F238E27FC236}">
                <a16:creationId xmlns="" xmlns:a16="http://schemas.microsoft.com/office/drawing/2014/main" id="{0BA43B66-4972-4168-99D3-32FD8833EE1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18752" y="1518009"/>
          <a:ext cx="5965280" cy="5203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6249-0026-439C-9AF0-F247871A226D}" type="slidenum">
              <a:rPr lang="pt-BR" smtClean="0"/>
              <a:t>141</a:t>
            </a:fld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007435" y="1"/>
            <a:ext cx="568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15" name="Quadro 14"/>
          <p:cNvSpPr/>
          <p:nvPr/>
        </p:nvSpPr>
        <p:spPr>
          <a:xfrm>
            <a:off x="143339" y="246221"/>
            <a:ext cx="11856640" cy="960107"/>
          </a:xfrm>
          <a:prstGeom prst="frame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schemeClr val="tx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92021" y="325264"/>
            <a:ext cx="1161729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733" b="1" dirty="0"/>
              <a:t>Arginina no alívio do estresse térmico </a:t>
            </a:r>
          </a:p>
        </p:txBody>
      </p:sp>
      <p:pic>
        <p:nvPicPr>
          <p:cNvPr id="24" name="Picture 6" descr="C:\Users\NOTEBOOK\Pictures\slide simone\522817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t="11959" b="12277"/>
          <a:stretch/>
        </p:blipFill>
        <p:spPr bwMode="auto">
          <a:xfrm>
            <a:off x="4656202" y="2203357"/>
            <a:ext cx="72851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="" xmlns:a16="http://schemas.microsoft.com/office/drawing/2014/main" id="{DDBCEC89-B439-440F-A268-CA444267F89D}"/>
              </a:ext>
            </a:extLst>
          </p:cNvPr>
          <p:cNvSpPr txBox="1"/>
          <p:nvPr/>
        </p:nvSpPr>
        <p:spPr>
          <a:xfrm>
            <a:off x="6528048" y="1574241"/>
            <a:ext cx="5281264" cy="830997"/>
          </a:xfrm>
          <a:prstGeom prst="rect">
            <a:avLst/>
          </a:prstGeom>
          <a:solidFill>
            <a:srgbClr val="91B44A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Aplicação foliar de arginina aos 21; 39; 59; 79; 99 DAT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583DCE06-6376-44BA-A592-8A7336B03FDF}"/>
              </a:ext>
            </a:extLst>
          </p:cNvPr>
          <p:cNvSpPr txBox="1"/>
          <p:nvPr/>
        </p:nvSpPr>
        <p:spPr>
          <a:xfrm>
            <a:off x="1295467" y="1594759"/>
            <a:ext cx="545040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67" b="1" dirty="0">
                <a:latin typeface="Arial" panose="020B0604020202020204" pitchFamily="34" charset="0"/>
                <a:cs typeface="Arial" panose="020B0604020202020204" pitchFamily="34" charset="0"/>
              </a:rPr>
              <a:t>Produção (kg/planta)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2F269BC1-6747-4D80-A659-0F3A077790D8}"/>
              </a:ext>
            </a:extLst>
          </p:cNvPr>
          <p:cNvSpPr txBox="1"/>
          <p:nvPr/>
        </p:nvSpPr>
        <p:spPr>
          <a:xfrm>
            <a:off x="4656202" y="2779422"/>
            <a:ext cx="804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6,8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="" xmlns:a16="http://schemas.microsoft.com/office/drawing/2014/main" id="{24B8B335-0BE6-4E19-9AFD-43D296D22133}"/>
              </a:ext>
            </a:extLst>
          </p:cNvPr>
          <p:cNvSpPr txBox="1"/>
          <p:nvPr/>
        </p:nvSpPr>
        <p:spPr>
          <a:xfrm>
            <a:off x="2063552" y="3271865"/>
            <a:ext cx="1056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5,83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7077443" y="3086033"/>
            <a:ext cx="3938019" cy="3589967"/>
            <a:chOff x="5308082" y="2314524"/>
            <a:chExt cx="2953514" cy="2692475"/>
          </a:xfrm>
        </p:grpSpPr>
        <p:pic>
          <p:nvPicPr>
            <p:cNvPr id="14" name="Imagem 13" descr="C:\Users\Joao Pedro\Desktop\TOMATES BISK\IMG_20170314_160316875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2314524"/>
              <a:ext cx="1529356" cy="26924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Imagem 15" descr="C:\Users\Joao Pedro\Desktop\TOMATES BISK\IMG_20170225_084546150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8082" y="2314524"/>
              <a:ext cx="1424158" cy="26916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1541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Gráfico 22">
            <a:extLst>
              <a:ext uri="{FF2B5EF4-FFF2-40B4-BE49-F238E27FC236}">
                <a16:creationId xmlns="" xmlns:a16="http://schemas.microsoft.com/office/drawing/2014/main" id="{0BA43B66-4972-4168-99D3-32FD8833EE1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43339" y="2159353"/>
          <a:ext cx="5713312" cy="4636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6249-0026-439C-9AF0-F247871A226D}" type="slidenum">
              <a:rPr lang="pt-BR" smtClean="0"/>
              <a:t>142</a:t>
            </a:fld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007435" y="1"/>
            <a:ext cx="568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15" name="Quadro 14"/>
          <p:cNvSpPr/>
          <p:nvPr/>
        </p:nvSpPr>
        <p:spPr>
          <a:xfrm>
            <a:off x="143339" y="246221"/>
            <a:ext cx="11856640" cy="960107"/>
          </a:xfrm>
          <a:prstGeom prst="frame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schemeClr val="tx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42608" y="344984"/>
            <a:ext cx="1161729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733" b="1" dirty="0"/>
              <a:t>Arginina no alívio do estresse térmico </a:t>
            </a:r>
          </a:p>
        </p:txBody>
      </p:sp>
      <p:pic>
        <p:nvPicPr>
          <p:cNvPr id="24" name="Picture 6" descr="C:\Users\NOTEBOOK\Pictures\slide simone\522817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t="11959" b="12277"/>
          <a:stretch/>
        </p:blipFill>
        <p:spPr bwMode="auto">
          <a:xfrm>
            <a:off x="4559830" y="2627501"/>
            <a:ext cx="72851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="" xmlns:a16="http://schemas.microsoft.com/office/drawing/2014/main" id="{DDBCEC89-B439-440F-A268-CA444267F89D}"/>
              </a:ext>
            </a:extLst>
          </p:cNvPr>
          <p:cNvSpPr txBox="1"/>
          <p:nvPr/>
        </p:nvSpPr>
        <p:spPr>
          <a:xfrm>
            <a:off x="6289328" y="2180862"/>
            <a:ext cx="4896544" cy="461665"/>
          </a:xfrm>
          <a:prstGeom prst="rect">
            <a:avLst/>
          </a:prstGeom>
          <a:solidFill>
            <a:srgbClr val="91B44A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5 aplicações: 21, 39, 59, 79 e 99  DAT</a:t>
            </a:r>
          </a:p>
        </p:txBody>
      </p:sp>
      <p:pic>
        <p:nvPicPr>
          <p:cNvPr id="17" name="Picture 6" descr="C:\Users\NOTEBOOK\Pictures\slide simone\522817.jpg">
            <a:extLst>
              <a:ext uri="{FF2B5EF4-FFF2-40B4-BE49-F238E27FC236}">
                <a16:creationId xmlns="" xmlns:a16="http://schemas.microsoft.com/office/drawing/2014/main" id="{CA999872-D6F8-4CF2-B9F9-0071CA04B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t="11959" b="12277"/>
          <a:stretch/>
        </p:blipFill>
        <p:spPr bwMode="auto">
          <a:xfrm>
            <a:off x="2949965" y="2339469"/>
            <a:ext cx="72851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61CCC381-4667-47F5-B0F7-FAC6F826F46D}"/>
              </a:ext>
            </a:extLst>
          </p:cNvPr>
          <p:cNvSpPr txBox="1"/>
          <p:nvPr/>
        </p:nvSpPr>
        <p:spPr>
          <a:xfrm>
            <a:off x="317832" y="6307831"/>
            <a:ext cx="545040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67" b="1" dirty="0">
                <a:latin typeface="Arial" panose="020B0604020202020204" pitchFamily="34" charset="0"/>
                <a:cs typeface="Arial" panose="020B0604020202020204" pitchFamily="34" charset="0"/>
              </a:rPr>
              <a:t>Produção comercial (kg/planta)</a:t>
            </a:r>
          </a:p>
        </p:txBody>
      </p:sp>
    </p:spTree>
    <p:extLst>
      <p:ext uri="{BB962C8B-B14F-4D97-AF65-F5344CB8AC3E}">
        <p14:creationId xmlns:p14="http://schemas.microsoft.com/office/powerpoint/2010/main" val="273191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6249-0026-439C-9AF0-F247871A226D}" type="slidenum">
              <a:rPr lang="pt-BR" smtClean="0"/>
              <a:t>143</a:t>
            </a:fld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007435" y="1"/>
            <a:ext cx="568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15" name="Quadro 14"/>
          <p:cNvSpPr/>
          <p:nvPr/>
        </p:nvSpPr>
        <p:spPr>
          <a:xfrm>
            <a:off x="143339" y="246221"/>
            <a:ext cx="11856640" cy="960107"/>
          </a:xfrm>
          <a:prstGeom prst="frame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schemeClr val="tx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82688" y="480053"/>
            <a:ext cx="1161729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733" b="1" dirty="0"/>
              <a:t>Glutamato na produtividade do tomate</a:t>
            </a: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BA43B66-4972-4168-99D3-32FD8833EE1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94422" y="2458644"/>
          <a:ext cx="5423925" cy="4262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1" name="Picture 6" descr="C:\Users\NOTEBOOK\Pictures\slide simone\522817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t="11959" b="12277"/>
          <a:stretch/>
        </p:blipFill>
        <p:spPr bwMode="auto">
          <a:xfrm>
            <a:off x="2255574" y="2632267"/>
            <a:ext cx="72851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:\Users\NOTEBOOK\Pictures\slide simone\522817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t="11959" b="12277"/>
          <a:stretch/>
        </p:blipFill>
        <p:spPr bwMode="auto">
          <a:xfrm>
            <a:off x="4485130" y="2428147"/>
            <a:ext cx="72851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333" y="2462681"/>
            <a:ext cx="5725195" cy="4258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tângulo de cantos arredondados 12"/>
          <p:cNvSpPr/>
          <p:nvPr/>
        </p:nvSpPr>
        <p:spPr>
          <a:xfrm>
            <a:off x="2255574" y="3578152"/>
            <a:ext cx="632505" cy="21122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b="1" dirty="0"/>
          </a:p>
        </p:txBody>
      </p:sp>
      <p:sp>
        <p:nvSpPr>
          <p:cNvPr id="14" name="Retângulo de cantos arredondados 13"/>
          <p:cNvSpPr/>
          <p:nvPr/>
        </p:nvSpPr>
        <p:spPr>
          <a:xfrm>
            <a:off x="4559829" y="3302308"/>
            <a:ext cx="653816" cy="240026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402972" y="1554226"/>
            <a:ext cx="9264352" cy="461665"/>
          </a:xfrm>
          <a:prstGeom prst="rect">
            <a:avLst/>
          </a:prstGeom>
          <a:solidFill>
            <a:srgbClr val="91B44A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Aplicação quinzenal: desde o plantio, num total de 6 aplicações</a:t>
            </a:r>
          </a:p>
        </p:txBody>
      </p:sp>
    </p:spTree>
    <p:extLst>
      <p:ext uri="{BB962C8B-B14F-4D97-AF65-F5344CB8AC3E}">
        <p14:creationId xmlns:p14="http://schemas.microsoft.com/office/powerpoint/2010/main" val="239834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6249-0026-439C-9AF0-F247871A226D}" type="slidenum">
              <a:rPr lang="pt-BR" smtClean="0"/>
              <a:t>144</a:t>
            </a:fld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007435" y="1"/>
            <a:ext cx="568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15" name="Quadro 14"/>
          <p:cNvSpPr/>
          <p:nvPr/>
        </p:nvSpPr>
        <p:spPr>
          <a:xfrm>
            <a:off x="143339" y="246221"/>
            <a:ext cx="11856640" cy="960107"/>
          </a:xfrm>
          <a:prstGeom prst="frame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schemeClr val="tx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82688" y="480053"/>
            <a:ext cx="1161729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733" b="1" dirty="0"/>
              <a:t>Glutamato na produtividade do tomate</a:t>
            </a:r>
          </a:p>
        </p:txBody>
      </p:sp>
      <p:graphicFrame>
        <p:nvGraphicFramePr>
          <p:cNvPr id="18" name="Gráfico 17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5CB1C5FD-10B7-4EB1-A97F-640078036EE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39178" y="2324738"/>
          <a:ext cx="5648281" cy="4423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9" name="Picture 6" descr="C:\Users\NOTEBOOK\Pictures\slide simone\522817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t="11959" b="12277"/>
          <a:stretch/>
        </p:blipFill>
        <p:spPr bwMode="auto">
          <a:xfrm>
            <a:off x="4454346" y="2564904"/>
            <a:ext cx="72851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:\Users\NOTEBOOK\Pictures\slide simone\522817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t="11959" b="12277"/>
          <a:stretch/>
        </p:blipFill>
        <p:spPr bwMode="auto">
          <a:xfrm>
            <a:off x="2057298" y="2276872"/>
            <a:ext cx="72851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scmello\Desktop\Simone arquivos\FUNDAG\Ajinomoto\fotos\foto 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10170" y="2802237"/>
            <a:ext cx="4961447" cy="2930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3983088" y="1314431"/>
            <a:ext cx="4416491" cy="830997"/>
          </a:xfrm>
          <a:prstGeom prst="rect">
            <a:avLst/>
          </a:prstGeom>
          <a:solidFill>
            <a:srgbClr val="91B44A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Aplicação quinzenal: inicio aos 105 DAT 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2063552" y="2852936"/>
            <a:ext cx="722261" cy="28803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6" name="Retângulo de cantos arredondados 25"/>
          <p:cNvSpPr/>
          <p:nvPr/>
        </p:nvSpPr>
        <p:spPr>
          <a:xfrm>
            <a:off x="4545668" y="3212369"/>
            <a:ext cx="627153" cy="253936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55347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6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 smtClean="0">
                <a:solidFill>
                  <a:schemeClr val="bg1"/>
                </a:solidFill>
              </a:rPr>
              <a:t>TOMATEIRO</a:t>
            </a:r>
            <a:endParaRPr lang="pt-BR" altLang="en-US" sz="4000" b="1" baseline="-25000" dirty="0">
              <a:solidFill>
                <a:schemeClr val="bg1"/>
              </a:solidFill>
            </a:endParaRPr>
          </a:p>
        </p:txBody>
      </p:sp>
      <p:pic>
        <p:nvPicPr>
          <p:cNvPr id="16386" name="Picture 2" descr="http://www.walterreeves.com/wp-content/uploads/2010/07/tomato-leaf-curl-4-500x3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1730377"/>
            <a:ext cx="6718180" cy="446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33400" y="1752600"/>
            <a:ext cx="42672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Enrolamento dos folíolos em Tomateiro 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rolling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leaf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Estresse hídrico</a:t>
            </a:r>
          </a:p>
          <a:p>
            <a:endParaRPr lang="pt-BR" sz="32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Alta temperatura</a:t>
            </a:r>
          </a:p>
        </p:txBody>
      </p:sp>
    </p:spTree>
    <p:extLst>
      <p:ext uri="{BB962C8B-B14F-4D97-AF65-F5344CB8AC3E}">
        <p14:creationId xmlns:p14="http://schemas.microsoft.com/office/powerpoint/2010/main" val="398365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 smtClean="0">
                <a:solidFill>
                  <a:schemeClr val="bg1"/>
                </a:solidFill>
              </a:rPr>
              <a:t>TOMATEIRO</a:t>
            </a:r>
            <a:endParaRPr lang="pt-BR" altLang="en-US" sz="4000" b="1" baseline="-25000" dirty="0">
              <a:solidFill>
                <a:schemeClr val="bg1"/>
              </a:solidFill>
            </a:endParaRPr>
          </a:p>
        </p:txBody>
      </p:sp>
      <p:pic>
        <p:nvPicPr>
          <p:cNvPr id="9" name="Picture 5" descr="Deficiência de 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359" y="2234997"/>
            <a:ext cx="590391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80176" y="2155971"/>
            <a:ext cx="3800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0000"/>
                </a:solidFill>
              </a:rPr>
              <a:t>Deficiência de Mg</a:t>
            </a:r>
          </a:p>
          <a:p>
            <a:endParaRPr lang="pt-BR" sz="2400" b="1" dirty="0"/>
          </a:p>
          <a:p>
            <a:r>
              <a:rPr lang="pt-BR" sz="2400" b="1" dirty="0" smtClean="0"/>
              <a:t>Material genético</a:t>
            </a:r>
          </a:p>
          <a:p>
            <a:endParaRPr lang="pt-BR" sz="2400" b="1" dirty="0" smtClean="0"/>
          </a:p>
          <a:p>
            <a:r>
              <a:rPr lang="pt-BR" sz="2400" b="1" dirty="0" smtClean="0"/>
              <a:t>Relações K:Mg e </a:t>
            </a:r>
            <a:r>
              <a:rPr lang="pt-BR" sz="2400" b="1" dirty="0" err="1" smtClean="0"/>
              <a:t>Ca:Mg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72276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 smtClean="0">
                <a:solidFill>
                  <a:schemeClr val="bg1"/>
                </a:solidFill>
              </a:rPr>
              <a:t>TOMATEIRO</a:t>
            </a:r>
            <a:endParaRPr lang="pt-BR" altLang="en-US" sz="4000" b="1" baseline="-250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33400" y="1885950"/>
            <a:ext cx="4267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Podridão apical 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blossom</a:t>
            </a:r>
            <a:r>
              <a:rPr lang="pt-B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Deficiência de 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Irrigação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Predisposição genética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Excesso de N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1368426"/>
            <a:ext cx="3474720" cy="260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1368425"/>
            <a:ext cx="3474720" cy="260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062591"/>
            <a:ext cx="3474720" cy="260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4062591"/>
            <a:ext cx="3474720" cy="260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65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 smtClean="0">
                <a:solidFill>
                  <a:schemeClr val="bg1"/>
                </a:solidFill>
              </a:rPr>
              <a:t>TOMATEIRO</a:t>
            </a:r>
            <a:endParaRPr lang="pt-BR" altLang="en-US" sz="4000" b="1" baseline="-250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33400" y="1885950"/>
            <a:ext cx="42672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Cicatriz estilar</a:t>
            </a:r>
          </a:p>
          <a:p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catfacing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Baixa temperatura </a:t>
            </a:r>
            <a:r>
              <a:rPr lang="pt-BR" sz="2400" b="1" dirty="0" smtClean="0"/>
              <a:t>(antes do florescimento)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Predisposição genética </a:t>
            </a:r>
            <a:r>
              <a:rPr lang="pt-BR" sz="2400" b="1" dirty="0" smtClean="0"/>
              <a:t>(tomate caqui)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Redução no nível auxina </a:t>
            </a:r>
            <a:r>
              <a:rPr lang="pt-BR" sz="2400" b="1" dirty="0" smtClean="0"/>
              <a:t>(após a capação)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88428"/>
            <a:ext cx="3200400" cy="2402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rcampagnol\Desktop\FOTOS SIMONE\DSC024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4016975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rcampagnol\Desktop\FOTOS SIMONE\DSC024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5208" r="18822" b="6042"/>
          <a:stretch/>
        </p:blipFill>
        <p:spPr bwMode="auto">
          <a:xfrm>
            <a:off x="8439150" y="1488427"/>
            <a:ext cx="3200400" cy="240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39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rcampagnol\Desktop\FOTOS SIMONE\Sakata 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r="6388" b="13941"/>
          <a:stretch/>
        </p:blipFill>
        <p:spPr bwMode="auto">
          <a:xfrm>
            <a:off x="7861298" y="3562348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 smtClean="0">
                <a:solidFill>
                  <a:schemeClr val="bg1"/>
                </a:solidFill>
              </a:rPr>
              <a:t>TOMATEIRO</a:t>
            </a:r>
            <a:endParaRPr lang="pt-BR" altLang="en-US" sz="4000" b="1" baseline="-250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33400" y="1885950"/>
            <a:ext cx="4267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Rachadura de frutos 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cracking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Irrigação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Predisposição genética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Excesso de 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Deficiência de Ca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48" y="1485898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36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0451" y="218114"/>
            <a:ext cx="11090246" cy="674484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4000" b="1" dirty="0" smtClean="0"/>
              <a:t>Fisiologia da produção de tomate</a:t>
            </a:r>
            <a:endParaRPr lang="pt-BR" sz="4000" b="1" dirty="0"/>
          </a:p>
        </p:txBody>
      </p:sp>
      <p:grpSp>
        <p:nvGrpSpPr>
          <p:cNvPr id="6" name="Grupo 5"/>
          <p:cNvGrpSpPr/>
          <p:nvPr/>
        </p:nvGrpSpPr>
        <p:grpSpPr>
          <a:xfrm>
            <a:off x="1430796" y="1359016"/>
            <a:ext cx="9369556" cy="4949513"/>
            <a:chOff x="4896413" y="3238150"/>
            <a:chExt cx="7098896" cy="3534259"/>
          </a:xfrm>
        </p:grpSpPr>
        <p:grpSp>
          <p:nvGrpSpPr>
            <p:cNvPr id="7" name="Grupo 6"/>
            <p:cNvGrpSpPr/>
            <p:nvPr/>
          </p:nvGrpSpPr>
          <p:grpSpPr>
            <a:xfrm>
              <a:off x="4896413" y="3238150"/>
              <a:ext cx="7098896" cy="3204283"/>
              <a:chOff x="150080" y="1169583"/>
              <a:chExt cx="11855486" cy="5263116"/>
            </a:xfrm>
          </p:grpSpPr>
          <p:pic>
            <p:nvPicPr>
              <p:cNvPr id="13" name="Imagem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080" y="1169583"/>
                <a:ext cx="11855486" cy="5263116"/>
              </a:xfrm>
              <a:prstGeom prst="rect">
                <a:avLst/>
              </a:prstGeom>
            </p:spPr>
          </p:pic>
          <p:sp>
            <p:nvSpPr>
              <p:cNvPr id="14" name="Chave direita 13"/>
              <p:cNvSpPr/>
              <p:nvPr/>
            </p:nvSpPr>
            <p:spPr>
              <a:xfrm rot="16200000">
                <a:off x="1783881" y="1985898"/>
                <a:ext cx="414670" cy="2992529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>
                  <a:ln w="0">
                    <a:solidFill>
                      <a:schemeClr val="tx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5" name="Chave direita 14"/>
              <p:cNvSpPr/>
              <p:nvPr/>
            </p:nvSpPr>
            <p:spPr>
              <a:xfrm rot="16200000">
                <a:off x="7718102" y="-1443946"/>
                <a:ext cx="573211" cy="7311983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>
                  <a:ln w="0">
                    <a:solidFill>
                      <a:schemeClr val="tx1"/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8" name="CaixaDeTexto 7"/>
            <p:cNvSpPr txBox="1"/>
            <p:nvPr/>
          </p:nvSpPr>
          <p:spPr>
            <a:xfrm>
              <a:off x="4909126" y="6379113"/>
              <a:ext cx="933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25-30 D</a:t>
              </a:r>
              <a:endParaRPr lang="pt-BR" dirty="0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6088307" y="6379114"/>
              <a:ext cx="933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20-25 D</a:t>
              </a:r>
              <a:endParaRPr lang="pt-BR" dirty="0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7745052" y="6379114"/>
              <a:ext cx="933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20-30 D</a:t>
              </a:r>
              <a:endParaRPr lang="pt-BR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9036566" y="6379115"/>
              <a:ext cx="933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20-30 D</a:t>
              </a:r>
              <a:endParaRPr lang="pt-BR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10644538" y="6403077"/>
              <a:ext cx="933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15-20 D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425169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 smtClean="0">
                <a:solidFill>
                  <a:schemeClr val="bg1"/>
                </a:solidFill>
              </a:rPr>
              <a:t>TOMATEIRO</a:t>
            </a:r>
            <a:endParaRPr lang="pt-BR" altLang="en-US" sz="4000" b="1" baseline="-250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96969" y="1911830"/>
            <a:ext cx="57725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Ombro amarelo </a:t>
            </a:r>
          </a:p>
          <a:p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shoulder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eye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shoulder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Baixa luminosidade e Temperatura elevada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Predisposição genética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Nutrição </a:t>
            </a:r>
            <a:r>
              <a:rPr lang="pt-BR" sz="2400" b="1" dirty="0" smtClean="0"/>
              <a:t>(baixa disponibilidade de K</a:t>
            </a:r>
            <a:r>
              <a:rPr lang="pt-BR" sz="2400" b="1" dirty="0"/>
              <a:t>)</a:t>
            </a:r>
            <a:endParaRPr lang="pt-BR" sz="2400" b="1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595845"/>
            <a:ext cx="3200400" cy="2402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18" y="4171950"/>
            <a:ext cx="32004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18" y="1595845"/>
            <a:ext cx="3200400" cy="2402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16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 smtClean="0">
                <a:solidFill>
                  <a:schemeClr val="bg1"/>
                </a:solidFill>
              </a:rPr>
              <a:t>TOMATEIRO</a:t>
            </a:r>
            <a:endParaRPr lang="pt-BR" altLang="en-US" sz="4000" b="1" baseline="-250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33400" y="1885950"/>
            <a:ext cx="4267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Manchas amareladas (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goldspot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goldspeck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Relação alta Ca/K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Predisposição genética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Alta umidade</a:t>
            </a:r>
          </a:p>
        </p:txBody>
      </p:sp>
      <p:pic>
        <p:nvPicPr>
          <p:cNvPr id="6146" name="Picture 2" descr="photo of tomatoes showing gold flecki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4" y="1714500"/>
            <a:ext cx="7121526" cy="474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47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3400" y="1885950"/>
            <a:ext cx="426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Escaldadura </a:t>
            </a:r>
          </a:p>
          <a:p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sunscald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Alta </a:t>
            </a:r>
            <a:r>
              <a:rPr lang="pt-BR" sz="3200" b="1" dirty="0" err="1" smtClean="0"/>
              <a:t>irradiância</a:t>
            </a:r>
            <a:endParaRPr lang="pt-BR" sz="32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Genético </a:t>
            </a:r>
            <a:r>
              <a:rPr lang="pt-BR" sz="2400" b="1" dirty="0" smtClean="0"/>
              <a:t>(pouco enfolhamento da planta)</a:t>
            </a:r>
          </a:p>
        </p:txBody>
      </p:sp>
      <p:pic>
        <p:nvPicPr>
          <p:cNvPr id="6148" name="Picture 4" descr="IN USE - DISORDERS Suncal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3"/>
          <a:stretch/>
        </p:blipFill>
        <p:spPr bwMode="auto">
          <a:xfrm>
            <a:off x="5448300" y="1906834"/>
            <a:ext cx="6419202" cy="460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 smtClean="0">
                <a:solidFill>
                  <a:schemeClr val="bg1"/>
                </a:solidFill>
              </a:rPr>
              <a:t>TOMATE</a:t>
            </a:r>
            <a:endParaRPr lang="pt-BR" altLang="en-US" sz="4000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9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3400" y="1885950"/>
            <a:ext cx="485775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Manchas necróticas nas paredes externas 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Graywall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Predisposição genética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Temperatura baixa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Dias curtos</a:t>
            </a:r>
          </a:p>
        </p:txBody>
      </p:sp>
      <p:pic>
        <p:nvPicPr>
          <p:cNvPr id="11266" name="Picture 2" descr="http://www.semena.org/agro/diseases/image/56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52"/>
          <a:stretch/>
        </p:blipFill>
        <p:spPr bwMode="auto">
          <a:xfrm>
            <a:off x="5474720" y="1453068"/>
            <a:ext cx="3212080" cy="321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semena.org/agro/diseases/image/56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2"/>
          <a:stretch/>
        </p:blipFill>
        <p:spPr bwMode="auto">
          <a:xfrm>
            <a:off x="8814310" y="3442915"/>
            <a:ext cx="3212080" cy="321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 smtClean="0">
                <a:solidFill>
                  <a:schemeClr val="bg1"/>
                </a:solidFill>
              </a:rPr>
              <a:t>TOMATE</a:t>
            </a:r>
            <a:endParaRPr lang="pt-BR" altLang="en-US" sz="4000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2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3400" y="1885950"/>
            <a:ext cx="42672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Parede branca </a:t>
            </a:r>
          </a:p>
          <a:p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(White 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tissues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Altas temperaturas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Predisposição genética</a:t>
            </a:r>
          </a:p>
        </p:txBody>
      </p:sp>
      <p:pic>
        <p:nvPicPr>
          <p:cNvPr id="10242" name="Picture 2" descr="http://www.dispatch.com/content/graphics/2010/08/01/jane01-giv9aq1s-1jane10---09-01-2006---39601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6" b="4478"/>
          <a:stretch/>
        </p:blipFill>
        <p:spPr bwMode="auto">
          <a:xfrm>
            <a:off x="6267450" y="1566864"/>
            <a:ext cx="5324475" cy="491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 smtClean="0">
                <a:solidFill>
                  <a:schemeClr val="bg1"/>
                </a:solidFill>
              </a:rPr>
              <a:t>TOMATE</a:t>
            </a:r>
            <a:endParaRPr lang="pt-BR" altLang="en-US" sz="4000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3400" y="1885950"/>
            <a:ext cx="4267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Fruto oco </a:t>
            </a:r>
          </a:p>
          <a:p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Puffness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Fatores que afetam a fixação dos frutos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Baixa polinização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Alta e baixa temperatura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 smtClean="0"/>
              <a:t>Baixa luminosidade</a:t>
            </a:r>
          </a:p>
        </p:txBody>
      </p:sp>
      <p:pic>
        <p:nvPicPr>
          <p:cNvPr id="9218" name="Picture 2" descr="http://vegetablemdonline.ppath.cornell.edu/Images/Tomato/Tom_Puffiness/52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6" b="9080"/>
          <a:stretch/>
        </p:blipFill>
        <p:spPr bwMode="auto">
          <a:xfrm>
            <a:off x="6689723" y="1447800"/>
            <a:ext cx="5029200" cy="246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omafra.gov.on.ca/IPM/images/tomatoes/disorders/tomato_D19a-Puffiness-3951_zoo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0" t="43469" r="9796" b="6042"/>
          <a:stretch/>
        </p:blipFill>
        <p:spPr bwMode="auto">
          <a:xfrm>
            <a:off x="6689723" y="3997604"/>
            <a:ext cx="5029200" cy="251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 smtClean="0">
                <a:solidFill>
                  <a:schemeClr val="bg1"/>
                </a:solidFill>
              </a:rPr>
              <a:t>TOMATE</a:t>
            </a:r>
            <a:endParaRPr lang="pt-BR" altLang="en-US" sz="4000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05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86758" y="828675"/>
            <a:ext cx="8993080" cy="871538"/>
          </a:xfr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eaLnBrk="1" hangingPunct="1"/>
            <a:r>
              <a:rPr lang="pt-BR" altLang="en-US" sz="3600" b="1" dirty="0" smtClean="0">
                <a:solidFill>
                  <a:srgbClr val="002060"/>
                </a:solidFill>
                <a:latin typeface="+mn-lt"/>
              </a:rPr>
              <a:t>Microclima no ambiente protegido</a:t>
            </a:r>
            <a:endParaRPr lang="pt-BR" altLang="en-US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86758" y="2228849"/>
            <a:ext cx="8993080" cy="4324351"/>
          </a:xfrm>
          <a:gradFill rotWithShape="1">
            <a:gsLst>
              <a:gs pos="0">
                <a:srgbClr val="A7B4F7"/>
              </a:gs>
              <a:gs pos="100000">
                <a:schemeClr val="bg1"/>
              </a:gs>
            </a:gsLst>
            <a:lin ang="5400000" scaled="1"/>
          </a:gradFill>
          <a:ln w="76200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pt-BR" altLang="en-US" sz="2800" b="1" dirty="0" smtClean="0">
                <a:solidFill>
                  <a:srgbClr val="002060"/>
                </a:solidFill>
              </a:rPr>
              <a:t>Luminosidade - menor</a:t>
            </a:r>
          </a:p>
          <a:p>
            <a:pPr eaLnBrk="1" hangingPunct="1">
              <a:lnSpc>
                <a:spcPct val="80000"/>
              </a:lnSpc>
            </a:pPr>
            <a:endParaRPr lang="pt-BR" altLang="en-US" sz="2800" b="1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pt-BR" altLang="en-US" sz="2800" b="1" dirty="0" smtClean="0">
                <a:solidFill>
                  <a:srgbClr val="002060"/>
                </a:solidFill>
              </a:rPr>
              <a:t>Temperatura – mais elevada</a:t>
            </a:r>
          </a:p>
          <a:p>
            <a:pPr eaLnBrk="1" hangingPunct="1">
              <a:lnSpc>
                <a:spcPct val="80000"/>
              </a:lnSpc>
            </a:pPr>
            <a:endParaRPr lang="pt-BR" altLang="en-US" sz="2800" b="1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pt-BR" altLang="en-US" sz="2800" b="1" dirty="0" smtClean="0">
                <a:solidFill>
                  <a:srgbClr val="002060"/>
                </a:solidFill>
              </a:rPr>
              <a:t>Umidade relativa do ar - menor</a:t>
            </a:r>
          </a:p>
          <a:p>
            <a:pPr eaLnBrk="1" hangingPunct="1">
              <a:lnSpc>
                <a:spcPct val="80000"/>
              </a:lnSpc>
            </a:pPr>
            <a:endParaRPr lang="pt-BR" altLang="en-US" sz="28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pt-BR" altLang="en-US" sz="2800" b="1" dirty="0" smtClean="0">
                <a:solidFill>
                  <a:srgbClr val="002060"/>
                </a:solidFill>
              </a:rPr>
              <a:t>Ventilação – menor ou praticamente ausente</a:t>
            </a:r>
          </a:p>
          <a:p>
            <a:pPr eaLnBrk="1" hangingPunct="1">
              <a:lnSpc>
                <a:spcPct val="80000"/>
              </a:lnSpc>
            </a:pPr>
            <a:endParaRPr lang="pt-BR" altLang="en-US" sz="2800" b="1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pt-BR" altLang="en-US" sz="2800" b="1" dirty="0" smtClean="0">
                <a:solidFill>
                  <a:srgbClr val="002060"/>
                </a:solidFill>
              </a:rPr>
              <a:t>Composição gasosa (CO</a:t>
            </a:r>
            <a:r>
              <a:rPr lang="pt-BR" altLang="en-US" sz="2800" b="1" baseline="-25000" dirty="0" smtClean="0">
                <a:solidFill>
                  <a:srgbClr val="002060"/>
                </a:solidFill>
              </a:rPr>
              <a:t>2</a:t>
            </a:r>
            <a:r>
              <a:rPr lang="pt-BR" altLang="en-US" sz="2800" b="1" dirty="0" smtClean="0">
                <a:solidFill>
                  <a:srgbClr val="002060"/>
                </a:solidFill>
              </a:rPr>
              <a:t>) - menor</a:t>
            </a:r>
          </a:p>
          <a:p>
            <a:pPr eaLnBrk="1" hangingPunct="1">
              <a:lnSpc>
                <a:spcPct val="80000"/>
              </a:lnSpc>
            </a:pPr>
            <a:endParaRPr lang="pt-BR" altLang="en-US" b="1" dirty="0" smtClean="0"/>
          </a:p>
          <a:p>
            <a:pPr eaLnBrk="1" hangingPunct="1">
              <a:lnSpc>
                <a:spcPct val="80000"/>
              </a:lnSpc>
            </a:pPr>
            <a:endParaRPr lang="pt-BR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48460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861" y="310552"/>
            <a:ext cx="10515600" cy="655609"/>
          </a:xfr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</a:rPr>
              <a:t>Estruturas</a:t>
            </a:r>
            <a:r>
              <a:rPr lang="en-US" sz="3600" b="1" dirty="0">
                <a:solidFill>
                  <a:srgbClr val="FFFF00"/>
                </a:solidFill>
              </a:rPr>
              <a:t> de </a:t>
            </a:r>
            <a:r>
              <a:rPr lang="en-US" sz="3600" b="1" dirty="0" err="1">
                <a:solidFill>
                  <a:srgbClr val="FFFF00"/>
                </a:solidFill>
              </a:rPr>
              <a:t>baixo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grau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tecnológico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544340"/>
            <a:ext cx="10515600" cy="1500187"/>
          </a:xfrm>
        </p:spPr>
        <p:txBody>
          <a:bodyPr/>
          <a:lstStyle/>
          <a:p>
            <a:r>
              <a:rPr lang="en-US" b="1" dirty="0" err="1" smtClean="0">
                <a:solidFill>
                  <a:schemeClr val="tx1"/>
                </a:solidFill>
              </a:rPr>
              <a:t>Proteção</a:t>
            </a:r>
            <a:r>
              <a:rPr lang="en-US" b="1" dirty="0" smtClean="0">
                <a:solidFill>
                  <a:schemeClr val="tx1"/>
                </a:solidFill>
              </a:rPr>
              <a:t> contra </a:t>
            </a:r>
            <a:r>
              <a:rPr lang="en-US" b="1" dirty="0" err="1" smtClean="0">
                <a:solidFill>
                  <a:schemeClr val="tx1"/>
                </a:solidFill>
              </a:rPr>
              <a:t>precipitações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err="1" smtClean="0">
                <a:solidFill>
                  <a:schemeClr val="tx1"/>
                </a:solidFill>
              </a:rPr>
              <a:t>Não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permite</a:t>
            </a:r>
            <a:r>
              <a:rPr lang="en-US" b="1" dirty="0" smtClean="0">
                <a:solidFill>
                  <a:schemeClr val="tx1"/>
                </a:solidFill>
              </a:rPr>
              <a:t> o </a:t>
            </a:r>
            <a:r>
              <a:rPr lang="en-US" b="1" dirty="0" err="1" smtClean="0">
                <a:solidFill>
                  <a:schemeClr val="tx1"/>
                </a:solidFill>
              </a:rPr>
              <a:t>controle</a:t>
            </a:r>
            <a:r>
              <a:rPr lang="en-US" b="1" dirty="0" smtClean="0">
                <a:solidFill>
                  <a:schemeClr val="tx1"/>
                </a:solidFill>
              </a:rPr>
              <a:t> total dos </a:t>
            </a:r>
            <a:r>
              <a:rPr lang="en-US" b="1" dirty="0" err="1" smtClean="0">
                <a:solidFill>
                  <a:schemeClr val="tx1"/>
                </a:solidFill>
              </a:rPr>
              <a:t>fatores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ambientais</a:t>
            </a:r>
            <a:endParaRPr lang="en-US" b="1" dirty="0" smtClean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4" y="2790330"/>
            <a:ext cx="5032075" cy="377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625738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861" y="310552"/>
            <a:ext cx="10515600" cy="655609"/>
          </a:xfr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</a:rPr>
              <a:t>Estruturas</a:t>
            </a:r>
            <a:r>
              <a:rPr lang="en-US" sz="3600" b="1" dirty="0">
                <a:solidFill>
                  <a:srgbClr val="FFFF00"/>
                </a:solidFill>
              </a:rPr>
              <a:t> de </a:t>
            </a:r>
            <a:r>
              <a:rPr lang="en-US" sz="3600" b="1" dirty="0" err="1">
                <a:solidFill>
                  <a:srgbClr val="FFFF00"/>
                </a:solidFill>
              </a:rPr>
              <a:t>médio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grau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tecnológico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544340"/>
            <a:ext cx="10515600" cy="1500187"/>
          </a:xfrm>
        </p:spPr>
        <p:txBody>
          <a:bodyPr>
            <a:normAutofit fontScale="92500"/>
          </a:bodyPr>
          <a:lstStyle/>
          <a:p>
            <a:r>
              <a:rPr lang="en-US" b="1" dirty="0" err="1" smtClean="0">
                <a:solidFill>
                  <a:schemeClr val="tx1"/>
                </a:solidFill>
              </a:rPr>
              <a:t>Controle</a:t>
            </a:r>
            <a:r>
              <a:rPr lang="en-US" b="1" dirty="0" smtClean="0">
                <a:solidFill>
                  <a:schemeClr val="tx1"/>
                </a:solidFill>
              </a:rPr>
              <a:t> manual </a:t>
            </a:r>
            <a:r>
              <a:rPr lang="en-US" b="1" dirty="0" err="1" smtClean="0">
                <a:solidFill>
                  <a:schemeClr val="tx1"/>
                </a:solidFill>
              </a:rPr>
              <a:t>ou</a:t>
            </a:r>
            <a:r>
              <a:rPr lang="en-US" b="1" dirty="0" smtClean="0">
                <a:solidFill>
                  <a:schemeClr val="tx1"/>
                </a:solidFill>
              </a:rPr>
              <a:t> semi </a:t>
            </a:r>
            <a:r>
              <a:rPr lang="en-US" b="1" dirty="0" err="1" smtClean="0">
                <a:solidFill>
                  <a:schemeClr val="tx1"/>
                </a:solidFill>
              </a:rPr>
              <a:t>automático</a:t>
            </a:r>
            <a:r>
              <a:rPr lang="en-US" b="1" dirty="0" smtClean="0">
                <a:solidFill>
                  <a:schemeClr val="tx1"/>
                </a:solidFill>
              </a:rPr>
              <a:t> dos </a:t>
            </a:r>
            <a:r>
              <a:rPr lang="en-US" b="1" dirty="0" err="1" smtClean="0">
                <a:solidFill>
                  <a:schemeClr val="tx1"/>
                </a:solidFill>
              </a:rPr>
              <a:t>fatores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ambientais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err="1" smtClean="0">
                <a:solidFill>
                  <a:schemeClr val="tx1"/>
                </a:solidFill>
              </a:rPr>
              <a:t>Contruidas</a:t>
            </a:r>
            <a:r>
              <a:rPr lang="en-US" b="1" dirty="0" smtClean="0">
                <a:solidFill>
                  <a:schemeClr val="tx1"/>
                </a:solidFill>
              </a:rPr>
              <a:t> com </a:t>
            </a:r>
            <a:r>
              <a:rPr lang="en-US" b="1" dirty="0" err="1" smtClean="0">
                <a:solidFill>
                  <a:schemeClr val="tx1"/>
                </a:solidFill>
              </a:rPr>
              <a:t>aço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galvanizado</a:t>
            </a:r>
            <a:r>
              <a:rPr lang="en-US" b="1" dirty="0" smtClean="0">
                <a:solidFill>
                  <a:schemeClr val="tx1"/>
                </a:solidFill>
              </a:rPr>
              <a:t> com </a:t>
            </a:r>
            <a:r>
              <a:rPr lang="en-US" b="1" dirty="0" err="1" smtClean="0">
                <a:solidFill>
                  <a:schemeClr val="tx1"/>
                </a:solidFill>
              </a:rPr>
              <a:t>estrutura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mais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resistente</a:t>
            </a:r>
            <a:r>
              <a:rPr lang="en-US" b="1" dirty="0" smtClean="0">
                <a:solidFill>
                  <a:schemeClr val="tx1"/>
                </a:solidFill>
              </a:rPr>
              <a:t> à </a:t>
            </a:r>
            <a:r>
              <a:rPr lang="en-US" b="1" dirty="0" err="1" smtClean="0">
                <a:solidFill>
                  <a:schemeClr val="tx1"/>
                </a:solidFill>
              </a:rPr>
              <a:t>ação</a:t>
            </a:r>
            <a:r>
              <a:rPr lang="en-US" b="1" dirty="0" smtClean="0">
                <a:solidFill>
                  <a:schemeClr val="tx1"/>
                </a:solidFill>
              </a:rPr>
              <a:t> dos </a:t>
            </a:r>
            <a:r>
              <a:rPr lang="en-US" b="1" dirty="0" err="1" smtClean="0">
                <a:solidFill>
                  <a:schemeClr val="tx1"/>
                </a:solidFill>
              </a:rPr>
              <a:t>eventos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err="1" smtClean="0">
                <a:solidFill>
                  <a:schemeClr val="tx1"/>
                </a:solidFill>
              </a:rPr>
              <a:t>Possuem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dispositivos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mecânicos</a:t>
            </a:r>
            <a:r>
              <a:rPr lang="en-US" b="1" dirty="0" smtClean="0">
                <a:solidFill>
                  <a:schemeClr val="tx1"/>
                </a:solidFill>
              </a:rPr>
              <a:t> e </a:t>
            </a:r>
            <a:r>
              <a:rPr lang="en-US" b="1" dirty="0" err="1" smtClean="0">
                <a:solidFill>
                  <a:schemeClr val="tx1"/>
                </a:solidFill>
              </a:rPr>
              <a:t>motores</a:t>
            </a:r>
            <a:r>
              <a:rPr lang="en-US" b="1" dirty="0" smtClean="0">
                <a:solidFill>
                  <a:schemeClr val="tx1"/>
                </a:solidFill>
              </a:rPr>
              <a:t> para o </a:t>
            </a:r>
            <a:r>
              <a:rPr lang="en-US" b="1" dirty="0" err="1" smtClean="0">
                <a:solidFill>
                  <a:schemeClr val="tx1"/>
                </a:solidFill>
              </a:rPr>
              <a:t>controle</a:t>
            </a:r>
            <a:r>
              <a:rPr lang="en-US" b="1" dirty="0" smtClean="0">
                <a:solidFill>
                  <a:schemeClr val="tx1"/>
                </a:solidFill>
              </a:rPr>
              <a:t> dos </a:t>
            </a:r>
            <a:r>
              <a:rPr lang="en-US" b="1" dirty="0" err="1" smtClean="0">
                <a:solidFill>
                  <a:schemeClr val="tx1"/>
                </a:solidFill>
              </a:rPr>
              <a:t>fatores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ambientais</a:t>
            </a:r>
            <a:endParaRPr lang="en-US" b="1" dirty="0" smtClean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44" y="3252157"/>
            <a:ext cx="4807789" cy="3605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823" y="3199773"/>
            <a:ext cx="4877639" cy="3658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446120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861" y="310552"/>
            <a:ext cx="10515600" cy="655609"/>
          </a:xfr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</a:rPr>
              <a:t>Estruturas</a:t>
            </a:r>
            <a:r>
              <a:rPr lang="en-US" sz="3600" b="1" dirty="0">
                <a:solidFill>
                  <a:srgbClr val="FFFF00"/>
                </a:solidFill>
              </a:rPr>
              <a:t> de </a:t>
            </a:r>
            <a:r>
              <a:rPr lang="en-US" sz="3600" b="1" dirty="0" err="1">
                <a:solidFill>
                  <a:srgbClr val="FFFF00"/>
                </a:solidFill>
              </a:rPr>
              <a:t>médio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grau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tecnológico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778"/>
            <a:ext cx="4080294" cy="3060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890" y="3444098"/>
            <a:ext cx="4551871" cy="3413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226" y="1580791"/>
            <a:ext cx="3953775" cy="2965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4637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71020" y="0"/>
            <a:ext cx="12102795" cy="867931"/>
          </a:xfr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  <a:latin typeface="+mn-lt"/>
              </a:rPr>
              <a:t>Efeito</a:t>
            </a:r>
            <a:r>
              <a:rPr lang="en-US" sz="3600" dirty="0" smtClean="0">
                <a:solidFill>
                  <a:srgbClr val="002060"/>
                </a:solidFill>
                <a:latin typeface="+mn-lt"/>
              </a:rPr>
              <a:t> da luz no </a:t>
            </a:r>
            <a:r>
              <a:rPr lang="en-US" sz="3600" dirty="0" err="1" smtClean="0">
                <a:solidFill>
                  <a:srgbClr val="002060"/>
                </a:solidFill>
                <a:latin typeface="+mn-lt"/>
              </a:rPr>
              <a:t>desenvolvimento</a:t>
            </a:r>
            <a:r>
              <a:rPr lang="en-US" sz="3600" dirty="0" smtClean="0">
                <a:solidFill>
                  <a:srgbClr val="002060"/>
                </a:solidFill>
                <a:latin typeface="+mn-lt"/>
              </a:rPr>
              <a:t> das </a:t>
            </a:r>
            <a:r>
              <a:rPr lang="en-US" sz="3600" dirty="0" err="1" smtClean="0">
                <a:solidFill>
                  <a:srgbClr val="002060"/>
                </a:solidFill>
                <a:latin typeface="+mn-lt"/>
              </a:rPr>
              <a:t>plantas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08388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861" y="310552"/>
            <a:ext cx="10515600" cy="655609"/>
          </a:xfr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</a:rPr>
              <a:t>Estruturas</a:t>
            </a:r>
            <a:r>
              <a:rPr lang="en-US" sz="3600" b="1" dirty="0">
                <a:solidFill>
                  <a:srgbClr val="FFFF00"/>
                </a:solidFill>
              </a:rPr>
              <a:t> de alto </a:t>
            </a:r>
            <a:r>
              <a:rPr lang="en-US" sz="3600" b="1" dirty="0" err="1">
                <a:solidFill>
                  <a:srgbClr val="FFFF00"/>
                </a:solidFill>
              </a:rPr>
              <a:t>grau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tecnológico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426" y="1285336"/>
            <a:ext cx="3717985" cy="2788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1017917" y="1785669"/>
            <a:ext cx="632316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Controle</a:t>
            </a:r>
            <a:r>
              <a:rPr lang="en-US" sz="2800" dirty="0"/>
              <a:t> </a:t>
            </a:r>
            <a:r>
              <a:rPr lang="en-US" sz="2800" dirty="0" err="1"/>
              <a:t>automatizado</a:t>
            </a:r>
            <a:r>
              <a:rPr lang="en-US" sz="2800" dirty="0"/>
              <a:t> dos </a:t>
            </a:r>
            <a:r>
              <a:rPr lang="en-US" sz="2800" dirty="0" err="1"/>
              <a:t>fatores</a:t>
            </a:r>
            <a:r>
              <a:rPr lang="en-US" sz="2800" dirty="0"/>
              <a:t> </a:t>
            </a:r>
            <a:r>
              <a:rPr lang="en-US" sz="2800" dirty="0" err="1"/>
              <a:t>ambientais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Dispositivos</a:t>
            </a:r>
            <a:r>
              <a:rPr lang="en-US" sz="2800" dirty="0"/>
              <a:t> </a:t>
            </a:r>
            <a:r>
              <a:rPr lang="en-US" sz="2800" dirty="0" err="1"/>
              <a:t>controlados</a:t>
            </a:r>
            <a:r>
              <a:rPr lang="en-US" sz="2800" dirty="0"/>
              <a:t> </a:t>
            </a:r>
            <a:r>
              <a:rPr lang="en-US" sz="2800" dirty="0" err="1"/>
              <a:t>por</a:t>
            </a:r>
            <a:r>
              <a:rPr lang="en-US" sz="2800" dirty="0"/>
              <a:t> </a:t>
            </a:r>
            <a:r>
              <a:rPr lang="en-US" sz="2800" dirty="0" err="1"/>
              <a:t>computadores</a:t>
            </a:r>
            <a:r>
              <a:rPr lang="en-US" sz="2800" dirty="0"/>
              <a:t> com </a:t>
            </a:r>
            <a:r>
              <a:rPr lang="en-US" sz="2800" dirty="0" err="1"/>
              <a:t>programas</a:t>
            </a:r>
            <a:r>
              <a:rPr lang="en-US" sz="2800" dirty="0"/>
              <a:t> </a:t>
            </a:r>
            <a:r>
              <a:rPr lang="en-US" sz="2800" dirty="0" err="1"/>
              <a:t>inteligentes</a:t>
            </a:r>
            <a:r>
              <a:rPr lang="en-US" sz="2800" dirty="0"/>
              <a:t> que </a:t>
            </a:r>
            <a:r>
              <a:rPr lang="en-US" sz="2800" dirty="0" err="1"/>
              <a:t>permitem</a:t>
            </a:r>
            <a:r>
              <a:rPr lang="en-US" sz="2800" dirty="0"/>
              <a:t> o </a:t>
            </a:r>
            <a:r>
              <a:rPr lang="en-US" sz="2800" dirty="0" err="1"/>
              <a:t>controle</a:t>
            </a:r>
            <a:r>
              <a:rPr lang="en-US" sz="2800" dirty="0"/>
              <a:t> </a:t>
            </a:r>
            <a:r>
              <a:rPr lang="en-US" sz="2800" dirty="0" err="1"/>
              <a:t>ambiental</a:t>
            </a:r>
            <a:r>
              <a:rPr lang="en-US" sz="2800" dirty="0"/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363719403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861" y="310552"/>
            <a:ext cx="10515600" cy="655609"/>
          </a:xfr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</a:rPr>
              <a:t>Estruturas</a:t>
            </a:r>
            <a:r>
              <a:rPr lang="en-US" sz="3600" b="1" dirty="0">
                <a:solidFill>
                  <a:srgbClr val="FFFF00"/>
                </a:solidFill>
              </a:rPr>
              <a:t> de alto </a:t>
            </a:r>
            <a:r>
              <a:rPr lang="en-US" sz="3600" b="1" dirty="0" err="1">
                <a:solidFill>
                  <a:srgbClr val="FFFF00"/>
                </a:solidFill>
              </a:rPr>
              <a:t>grau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tecnológico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426" y="1285336"/>
            <a:ext cx="3717985" cy="2788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61" y="1285336"/>
            <a:ext cx="5188789" cy="3891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7164280" y="4616389"/>
            <a:ext cx="4918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Menor temperatura em relação ao meio externo</a:t>
            </a:r>
          </a:p>
          <a:p>
            <a:endParaRPr lang="pt-BR" b="1" dirty="0" smtClean="0"/>
          </a:p>
          <a:p>
            <a:r>
              <a:rPr lang="pt-BR" b="1" dirty="0" smtClean="0"/>
              <a:t>Maior UR do ar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32960877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1033"/>
          </a:xfr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n-US" sz="3600" b="1" dirty="0" err="1"/>
              <a:t>Tipo</a:t>
            </a:r>
            <a:r>
              <a:rPr lang="en-US" sz="3600" b="1" dirty="0"/>
              <a:t> de </a:t>
            </a:r>
            <a:r>
              <a:rPr lang="en-US" sz="3600" b="1" dirty="0" err="1"/>
              <a:t>filme</a:t>
            </a:r>
            <a:endParaRPr lang="en-US" sz="36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275209"/>
          <a:ext cx="10515600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5920">
                <a:tc>
                  <a:txBody>
                    <a:bodyPr/>
                    <a:lstStyle/>
                    <a:p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Tipo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Material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Adtivos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Indicação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44880">
                <a:tc>
                  <a:txBody>
                    <a:bodyPr/>
                    <a:lstStyle/>
                    <a:p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Térmico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PE 200 </a:t>
                      </a:r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micras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Estabilizantes</a:t>
                      </a: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 UV</a:t>
                      </a:r>
                    </a:p>
                    <a:p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Retém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 parte da </a:t>
                      </a:r>
                      <a:r>
                        <a:rPr lang="en-US" sz="1900" baseline="0" dirty="0" err="1" smtClean="0">
                          <a:solidFill>
                            <a:schemeClr val="tx1"/>
                          </a:solidFill>
                        </a:rPr>
                        <a:t>radiação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900" baseline="0" dirty="0" err="1" smtClean="0">
                          <a:solidFill>
                            <a:schemeClr val="tx1"/>
                          </a:solidFill>
                        </a:rPr>
                        <a:t>acumulada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Regiões</a:t>
                      </a: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 com </a:t>
                      </a:r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grande</a:t>
                      </a: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 amplitude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900" baseline="0" dirty="0" err="1" smtClean="0">
                          <a:solidFill>
                            <a:schemeClr val="tx1"/>
                          </a:solidFill>
                        </a:rPr>
                        <a:t>térmica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229360">
                <a:tc>
                  <a:txBody>
                    <a:bodyPr/>
                    <a:lstStyle/>
                    <a:p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Difusor</a:t>
                      </a: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tripla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900" baseline="0" dirty="0" err="1" smtClean="0">
                          <a:solidFill>
                            <a:schemeClr val="tx1"/>
                          </a:solidFill>
                        </a:rPr>
                        <a:t>camada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EVA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1900" baseline="0" dirty="0" err="1" smtClean="0">
                          <a:solidFill>
                            <a:schemeClr val="tx1"/>
                          </a:solidFill>
                        </a:rPr>
                        <a:t>etileno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900" baseline="0" dirty="0" err="1" smtClean="0">
                          <a:solidFill>
                            <a:schemeClr val="tx1"/>
                          </a:solidFill>
                        </a:rPr>
                        <a:t>vinilo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en-US" sz="1900" baseline="0" dirty="0" err="1" smtClean="0">
                          <a:solidFill>
                            <a:schemeClr val="tx1"/>
                          </a:solidFill>
                        </a:rPr>
                        <a:t>acetato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200 </a:t>
                      </a:r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micras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Estabilizantes</a:t>
                      </a: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 UV, Anti </a:t>
                      </a:r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poeira</a:t>
                      </a: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, anti-</a:t>
                      </a:r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névoa</a:t>
                      </a: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elasticidade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 e </a:t>
                      </a:r>
                      <a:r>
                        <a:rPr lang="en-US" sz="1900" baseline="0" dirty="0" err="1" smtClean="0">
                          <a:solidFill>
                            <a:schemeClr val="tx1"/>
                          </a:solidFill>
                        </a:rPr>
                        <a:t>transparência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Diminui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900" baseline="0" dirty="0" err="1" smtClean="0">
                          <a:solidFill>
                            <a:schemeClr val="tx1"/>
                          </a:solidFill>
                        </a:rPr>
                        <a:t>os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900" baseline="0" dirty="0" err="1" smtClean="0">
                          <a:solidFill>
                            <a:schemeClr val="tx1"/>
                          </a:solidFill>
                        </a:rPr>
                        <a:t>efeitos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 do </a:t>
                      </a:r>
                      <a:r>
                        <a:rPr lang="en-US" sz="1900" baseline="0" dirty="0" err="1" smtClean="0">
                          <a:solidFill>
                            <a:schemeClr val="tx1"/>
                          </a:solidFill>
                        </a:rPr>
                        <a:t>sombreamento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60400">
                <a:tc>
                  <a:txBody>
                    <a:bodyPr/>
                    <a:lstStyle/>
                    <a:p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Tripla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900" baseline="0" dirty="0" err="1" smtClean="0">
                          <a:solidFill>
                            <a:schemeClr val="tx1"/>
                          </a:solidFill>
                        </a:rPr>
                        <a:t>camada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EVA 200 </a:t>
                      </a:r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micras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Estabilizantes</a:t>
                      </a: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 UV, anti </a:t>
                      </a:r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poeira</a:t>
                      </a: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, anti-</a:t>
                      </a:r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névoa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513840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Cinco </a:t>
                      </a:r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camadas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1900" baseline="0" dirty="0" err="1" smtClean="0">
                          <a:solidFill>
                            <a:schemeClr val="tx1"/>
                          </a:solidFill>
                        </a:rPr>
                        <a:t>azul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100 120, 150 </a:t>
                      </a:r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micras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Anti </a:t>
                      </a:r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poeira</a:t>
                      </a: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estabilizantes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 UV, </a:t>
                      </a:r>
                      <a:r>
                        <a:rPr lang="en-US" sz="1900" baseline="0" dirty="0" err="1" smtClean="0">
                          <a:solidFill>
                            <a:schemeClr val="tx1"/>
                          </a:solidFill>
                        </a:rPr>
                        <a:t>conversores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 de parte da </a:t>
                      </a:r>
                      <a:r>
                        <a:rPr lang="en-US" sz="1900" baseline="0" dirty="0" err="1" smtClean="0">
                          <a:solidFill>
                            <a:schemeClr val="tx1"/>
                          </a:solidFill>
                        </a:rPr>
                        <a:t>radiação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 solar </a:t>
                      </a:r>
                      <a:r>
                        <a:rPr lang="en-US" sz="1900" baseline="0" dirty="0" err="1" smtClean="0">
                          <a:solidFill>
                            <a:schemeClr val="tx1"/>
                          </a:solidFill>
                        </a:rPr>
                        <a:t>em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 rad. </a:t>
                      </a:r>
                      <a:r>
                        <a:rPr lang="en-US" sz="1900" baseline="0" dirty="0" err="1" smtClean="0">
                          <a:solidFill>
                            <a:schemeClr val="tx1"/>
                          </a:solidFill>
                        </a:rPr>
                        <a:t>na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900" baseline="0" dirty="0" err="1" smtClean="0">
                          <a:solidFill>
                            <a:schemeClr val="tx1"/>
                          </a:solidFill>
                        </a:rPr>
                        <a:t>faixa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 do </a:t>
                      </a:r>
                      <a:r>
                        <a:rPr lang="en-US" sz="1900" baseline="0" dirty="0" err="1" smtClean="0">
                          <a:solidFill>
                            <a:schemeClr val="tx1"/>
                          </a:solidFill>
                        </a:rPr>
                        <a:t>vermelho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 e </a:t>
                      </a:r>
                      <a:r>
                        <a:rPr lang="en-US" sz="1900" baseline="0" dirty="0" err="1" smtClean="0">
                          <a:solidFill>
                            <a:schemeClr val="tx1"/>
                          </a:solidFill>
                        </a:rPr>
                        <a:t>azul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Redução</a:t>
                      </a: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en-US" sz="1900" dirty="0" err="1" smtClean="0">
                          <a:solidFill>
                            <a:schemeClr val="tx1"/>
                          </a:solidFill>
                        </a:rPr>
                        <a:t>temperatura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 e </a:t>
                      </a:r>
                      <a:r>
                        <a:rPr lang="en-US" sz="1900" baseline="0" dirty="0" err="1" smtClean="0">
                          <a:solidFill>
                            <a:schemeClr val="tx1"/>
                          </a:solidFill>
                        </a:rPr>
                        <a:t>aumento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 da PAR no </a:t>
                      </a:r>
                      <a:r>
                        <a:rPr lang="en-US" sz="1900" baseline="0" dirty="0" err="1" smtClean="0">
                          <a:solidFill>
                            <a:schemeClr val="tx1"/>
                          </a:solidFill>
                        </a:rPr>
                        <a:t>ambiente</a:t>
                      </a:r>
                      <a:r>
                        <a:rPr lang="en-US" sz="19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436510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0829" y="351455"/>
            <a:ext cx="10515600" cy="78488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t-BR" sz="4000" b="1" dirty="0" smtClean="0">
                <a:latin typeface="+mn-lt"/>
              </a:rPr>
              <a:t>Microclima</a:t>
            </a:r>
            <a:endParaRPr lang="pt-BR" sz="4000" b="1" dirty="0">
              <a:latin typeface="+mn-lt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476708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1180111"/>
          </a:xfrm>
          <a:solidFill>
            <a:srgbClr val="001E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rgbClr val="FFFF00"/>
                </a:solidFill>
                <a:latin typeface="+mn-lt"/>
              </a:rPr>
              <a:t>Sistemas</a:t>
            </a:r>
            <a:r>
              <a:rPr lang="en-US" sz="5400" b="1" dirty="0" smtClean="0">
                <a:solidFill>
                  <a:srgbClr val="FFFF00"/>
                </a:solidFill>
                <a:latin typeface="+mn-lt"/>
              </a:rPr>
              <a:t> de </a:t>
            </a:r>
            <a:r>
              <a:rPr lang="en-US" sz="5400" b="1" dirty="0" err="1" smtClean="0">
                <a:solidFill>
                  <a:srgbClr val="FFFF00"/>
                </a:solidFill>
                <a:latin typeface="+mn-lt"/>
              </a:rPr>
              <a:t>cultivo</a:t>
            </a:r>
            <a:r>
              <a:rPr lang="en-US" sz="54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+mn-lt"/>
              </a:rPr>
              <a:t>em</a:t>
            </a:r>
            <a:r>
              <a:rPr lang="en-US" sz="54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+mn-lt"/>
              </a:rPr>
              <a:t>recipientes</a:t>
            </a:r>
            <a:endParaRPr lang="en-US" sz="5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180111"/>
            <a:ext cx="10515600" cy="4961897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>
                <a:solidFill>
                  <a:schemeClr val="tx1"/>
                </a:solidFill>
              </a:rPr>
              <a:t>                                                                  </a:t>
            </a:r>
          </a:p>
          <a:p>
            <a:pPr>
              <a:lnSpc>
                <a:spcPct val="200000"/>
              </a:lnSpc>
            </a:pPr>
            <a:r>
              <a:rPr lang="en-US" b="1" dirty="0" smtClean="0">
                <a:solidFill>
                  <a:schemeClr val="tx1"/>
                </a:solidFill>
              </a:rPr>
              <a:t>                                                                         </a:t>
            </a:r>
          </a:p>
          <a:p>
            <a:pPr>
              <a:lnSpc>
                <a:spcPct val="200000"/>
              </a:lnSpc>
            </a:pP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                                                                  </a:t>
            </a:r>
          </a:p>
          <a:p>
            <a:pPr>
              <a:lnSpc>
                <a:spcPct val="200000"/>
              </a:lnSpc>
            </a:pPr>
            <a:r>
              <a:rPr lang="en-US" b="1" dirty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			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           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63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DSC023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91127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txBody>
          <a:bodyPr/>
          <a:lstStyle/>
          <a:p>
            <a:pPr algn="ctr" eaLnBrk="1" hangingPunct="1">
              <a:defRPr/>
            </a:pPr>
            <a:r>
              <a:rPr lang="pt-BR" dirty="0" smtClean="0"/>
              <a:t>Cultivo em sacolas plásticas</a:t>
            </a:r>
            <a:endParaRPr lang="en-US" dirty="0" smtClean="0"/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325" y="2328668"/>
            <a:ext cx="7138288" cy="4015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934231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1180111"/>
          </a:xfrm>
          <a:solidFill>
            <a:srgbClr val="001E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rgbClr val="FFFF00"/>
                </a:solidFill>
                <a:latin typeface="+mn-lt"/>
              </a:rPr>
              <a:t>Cultivo</a:t>
            </a:r>
            <a:r>
              <a:rPr lang="en-US" sz="54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+mn-lt"/>
              </a:rPr>
              <a:t>em</a:t>
            </a:r>
            <a:r>
              <a:rPr lang="en-US" sz="5400" b="1" dirty="0" smtClean="0">
                <a:solidFill>
                  <a:srgbClr val="FFFF00"/>
                </a:solidFill>
                <a:latin typeface="+mn-lt"/>
              </a:rPr>
              <a:t> Sistema </a:t>
            </a:r>
            <a:r>
              <a:rPr lang="en-US" sz="5400" b="1" dirty="0" err="1" smtClean="0">
                <a:solidFill>
                  <a:srgbClr val="FFFF00"/>
                </a:solidFill>
                <a:latin typeface="+mn-lt"/>
              </a:rPr>
              <a:t>hidropônico</a:t>
            </a:r>
            <a:endParaRPr lang="en-US" sz="5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180111"/>
            <a:ext cx="10515600" cy="4961897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>
                <a:solidFill>
                  <a:schemeClr val="tx1"/>
                </a:solidFill>
              </a:rPr>
              <a:t>                                                                  </a:t>
            </a:r>
          </a:p>
          <a:p>
            <a:pPr>
              <a:lnSpc>
                <a:spcPct val="200000"/>
              </a:lnSpc>
            </a:pPr>
            <a:r>
              <a:rPr lang="en-US" b="1" dirty="0" smtClean="0">
                <a:solidFill>
                  <a:schemeClr val="tx1"/>
                </a:solidFill>
              </a:rPr>
              <a:t>                                                                         </a:t>
            </a:r>
          </a:p>
          <a:p>
            <a:pPr>
              <a:lnSpc>
                <a:spcPct val="200000"/>
              </a:lnSpc>
            </a:pP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                                                                  </a:t>
            </a:r>
          </a:p>
          <a:p>
            <a:pPr>
              <a:lnSpc>
                <a:spcPct val="200000"/>
              </a:lnSpc>
            </a:pPr>
            <a:r>
              <a:rPr lang="en-US" b="1" dirty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			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           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www.conosul.com.br/wp-content/uploads/2014/03/tomate-hidroponico-montaj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72" y="2139352"/>
            <a:ext cx="5566914" cy="4175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19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85926" y="274639"/>
            <a:ext cx="11256886" cy="7778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/>
            <a:r>
              <a:rPr lang="pt-BR" altLang="en-US" sz="4000" b="1"/>
              <a:t>Tipos de substratos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dirty="0"/>
              <a:t>Naturais: turfa</a:t>
            </a:r>
            <a:r>
              <a:rPr lang="pt-BR" altLang="en-US" dirty="0" smtClean="0"/>
              <a:t>, areia</a:t>
            </a:r>
            <a:r>
              <a:rPr lang="pt-BR" altLang="en-US" dirty="0"/>
              <a:t>, cascalho</a:t>
            </a:r>
          </a:p>
          <a:p>
            <a:pPr eaLnBrk="1" hangingPunct="1"/>
            <a:endParaRPr lang="pt-BR" altLang="en-US" dirty="0"/>
          </a:p>
          <a:p>
            <a:pPr eaLnBrk="1" hangingPunct="1"/>
            <a:r>
              <a:rPr lang="pt-BR" altLang="en-US" dirty="0"/>
              <a:t>Naturais transformados: </a:t>
            </a:r>
            <a:r>
              <a:rPr lang="pt-BR" altLang="en-US" dirty="0" err="1"/>
              <a:t>perlita</a:t>
            </a:r>
            <a:r>
              <a:rPr lang="pt-BR" altLang="en-US" dirty="0"/>
              <a:t>, </a:t>
            </a:r>
            <a:r>
              <a:rPr lang="pt-BR" altLang="en-US" dirty="0" err="1"/>
              <a:t>vermiculita</a:t>
            </a:r>
            <a:endParaRPr lang="pt-BR" altLang="en-US" dirty="0"/>
          </a:p>
          <a:p>
            <a:pPr eaLnBrk="1" hangingPunct="1"/>
            <a:endParaRPr lang="pt-BR" altLang="en-US" dirty="0"/>
          </a:p>
          <a:p>
            <a:pPr eaLnBrk="1" hangingPunct="1"/>
            <a:r>
              <a:rPr lang="pt-BR" altLang="en-US" dirty="0"/>
              <a:t>Residuais: casca de pinus, casca de arroz, fibra de coco, etc.</a:t>
            </a:r>
          </a:p>
          <a:p>
            <a:pPr eaLnBrk="1" hangingPunct="1"/>
            <a:endParaRPr lang="pt-BR" altLang="en-US" dirty="0"/>
          </a:p>
          <a:p>
            <a:pPr eaLnBrk="1" hangingPunct="1"/>
            <a:r>
              <a:rPr lang="pt-BR" altLang="en-US" dirty="0"/>
              <a:t>Sintéticos: </a:t>
            </a:r>
            <a:r>
              <a:rPr lang="pt-BR" altLang="en-US" dirty="0" smtClean="0"/>
              <a:t>espumas </a:t>
            </a:r>
            <a:r>
              <a:rPr lang="pt-BR" altLang="en-US" dirty="0"/>
              <a:t>sintéticas.</a:t>
            </a:r>
          </a:p>
        </p:txBody>
      </p:sp>
    </p:spTree>
    <p:extLst>
      <p:ext uri="{BB962C8B-B14F-4D97-AF65-F5344CB8AC3E}">
        <p14:creationId xmlns:p14="http://schemas.microsoft.com/office/powerpoint/2010/main" val="393449661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404813"/>
            <a:ext cx="8229600" cy="863600"/>
          </a:xfrm>
          <a:solidFill>
            <a:schemeClr val="accent2"/>
          </a:solidFill>
        </p:spPr>
        <p:txBody>
          <a:bodyPr/>
          <a:lstStyle/>
          <a:p>
            <a:pPr algn="ctr" eaLnBrk="1" hangingPunct="1"/>
            <a:r>
              <a:rPr lang="pt-BR" altLang="en-US" sz="3600" b="1"/>
              <a:t>Salinidade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74825" y="1828800"/>
            <a:ext cx="8610600" cy="5029200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lvl="1" eaLnBrk="1" hangingPunct="1">
              <a:buFontTx/>
              <a:buNone/>
            </a:pPr>
            <a:r>
              <a:rPr lang="pt-BR" altLang="en-US" sz="2000" b="1" dirty="0"/>
              <a:t>     CE &lt; 0,74  - muito baixa. </a:t>
            </a:r>
          </a:p>
          <a:p>
            <a:pPr lvl="1" eaLnBrk="1" hangingPunct="1"/>
            <a:endParaRPr lang="pt-BR" altLang="en-US" sz="2000" b="1" dirty="0"/>
          </a:p>
          <a:p>
            <a:pPr lvl="1" eaLnBrk="1" hangingPunct="1">
              <a:buFontTx/>
              <a:buNone/>
            </a:pPr>
            <a:r>
              <a:rPr lang="pt-BR" altLang="en-US" sz="2000" b="1" dirty="0"/>
              <a:t>     CE entre 0,7 a 2,0 adequada para mudas e substrato orgânico. </a:t>
            </a:r>
          </a:p>
          <a:p>
            <a:pPr lvl="1" eaLnBrk="1" hangingPunct="1">
              <a:buFontTx/>
              <a:buNone/>
            </a:pPr>
            <a:endParaRPr lang="pt-BR" altLang="en-US" sz="2000" b="1" dirty="0"/>
          </a:p>
          <a:p>
            <a:pPr lvl="1" eaLnBrk="1" hangingPunct="1">
              <a:buFontTx/>
              <a:buNone/>
            </a:pPr>
            <a:r>
              <a:rPr lang="pt-BR" altLang="en-US" sz="2000" b="1" dirty="0"/>
              <a:t>     CE entre 2 a 3,5 satisfatória para a maioria das plantas. Redução de crescimento para algumas espécies sensíveis. </a:t>
            </a:r>
          </a:p>
          <a:p>
            <a:pPr lvl="1" eaLnBrk="1" hangingPunct="1"/>
            <a:endParaRPr lang="pt-BR" altLang="en-US" sz="2000" b="1" dirty="0"/>
          </a:p>
          <a:p>
            <a:pPr lvl="1" eaLnBrk="1" hangingPunct="1">
              <a:buFontTx/>
              <a:buNone/>
            </a:pPr>
            <a:r>
              <a:rPr lang="pt-BR" altLang="en-US" sz="2000" b="1" dirty="0"/>
              <a:t>     CE &gt; 5 redução do crescimento, plantas anãs, murcha e queimadura de bordos.</a:t>
            </a:r>
            <a:r>
              <a:rPr lang="pt-BR" altLang="en-US" sz="1800" b="1" dirty="0"/>
              <a:t>	</a:t>
            </a:r>
          </a:p>
        </p:txBody>
      </p:sp>
      <p:sp>
        <p:nvSpPr>
          <p:cNvPr id="30724" name="AutoShape 5"/>
          <p:cNvSpPr>
            <a:spLocks noChangeArrowheads="1"/>
          </p:cNvSpPr>
          <p:nvPr/>
        </p:nvSpPr>
        <p:spPr bwMode="auto">
          <a:xfrm>
            <a:off x="1774826" y="1844676"/>
            <a:ext cx="792163" cy="360363"/>
          </a:xfrm>
          <a:prstGeom prst="rightArrow">
            <a:avLst>
              <a:gd name="adj1" fmla="val 50000"/>
              <a:gd name="adj2" fmla="val 549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5" name="AutoShape 6"/>
          <p:cNvSpPr>
            <a:spLocks noChangeArrowheads="1"/>
          </p:cNvSpPr>
          <p:nvPr/>
        </p:nvSpPr>
        <p:spPr bwMode="auto">
          <a:xfrm>
            <a:off x="1774826" y="2636838"/>
            <a:ext cx="792163" cy="360362"/>
          </a:xfrm>
          <a:prstGeom prst="rightArrow">
            <a:avLst>
              <a:gd name="adj1" fmla="val 50000"/>
              <a:gd name="adj2" fmla="val 549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6" name="AutoShape 7"/>
          <p:cNvSpPr>
            <a:spLocks noChangeArrowheads="1"/>
          </p:cNvSpPr>
          <p:nvPr/>
        </p:nvSpPr>
        <p:spPr bwMode="auto">
          <a:xfrm>
            <a:off x="1703388" y="3357563"/>
            <a:ext cx="792162" cy="360362"/>
          </a:xfrm>
          <a:prstGeom prst="rightArrow">
            <a:avLst>
              <a:gd name="adj1" fmla="val 50000"/>
              <a:gd name="adj2" fmla="val 549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7" name="AutoShape 8"/>
          <p:cNvSpPr>
            <a:spLocks noChangeArrowheads="1"/>
          </p:cNvSpPr>
          <p:nvPr/>
        </p:nvSpPr>
        <p:spPr bwMode="auto">
          <a:xfrm>
            <a:off x="1703388" y="4292601"/>
            <a:ext cx="792162" cy="360363"/>
          </a:xfrm>
          <a:prstGeom prst="rightArrow">
            <a:avLst>
              <a:gd name="adj1" fmla="val 50000"/>
              <a:gd name="adj2" fmla="val 549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73392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uild="p" bldLvl="2" autoUpdateAnimBg="0" advAuto="100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1999" cy="108307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Como a luz </a:t>
            </a:r>
            <a:r>
              <a:rPr lang="en-US" sz="4800" b="1" dirty="0" err="1" smtClean="0">
                <a:solidFill>
                  <a:srgbClr val="FFFF00"/>
                </a:solidFill>
                <a:latin typeface="+mn-lt"/>
              </a:rPr>
              <a:t>afeta</a:t>
            </a:r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 o </a:t>
            </a:r>
            <a:r>
              <a:rPr lang="en-US" sz="4800" b="1" dirty="0" err="1" smtClean="0">
                <a:solidFill>
                  <a:srgbClr val="FFFF00"/>
                </a:solidFill>
                <a:latin typeface="+mn-lt"/>
              </a:rPr>
              <a:t>crescimento</a:t>
            </a:r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 das </a:t>
            </a:r>
            <a:r>
              <a:rPr lang="en-US" sz="4800" b="1" dirty="0" err="1" smtClean="0">
                <a:solidFill>
                  <a:srgbClr val="FFFF00"/>
                </a:solidFill>
                <a:latin typeface="+mn-lt"/>
              </a:rPr>
              <a:t>plantas</a:t>
            </a:r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?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2348" y="1748902"/>
            <a:ext cx="11807302" cy="2725444"/>
          </a:xfrm>
        </p:spPr>
        <p:txBody>
          <a:bodyPr>
            <a:normAutofit fontScale="90000"/>
          </a:bodyPr>
          <a:lstStyle/>
          <a:p>
            <a:r>
              <a:rPr lang="pt-BR" sz="4000" b="1" dirty="0" smtClean="0"/>
              <a:t/>
            </a:r>
            <a:br>
              <a:rPr lang="pt-BR" sz="4000" b="1" dirty="0" smtClean="0"/>
            </a:br>
            <a:r>
              <a:rPr lang="pt-BR" sz="4000" b="1" dirty="0" smtClean="0"/>
              <a:t/>
            </a:r>
            <a:br>
              <a:rPr lang="pt-BR" sz="4000" b="1" dirty="0" smtClean="0"/>
            </a:br>
            <a:r>
              <a:rPr lang="pt-BR" sz="4000" b="1" dirty="0" smtClean="0"/>
              <a:t/>
            </a:r>
            <a:br>
              <a:rPr lang="pt-BR" sz="4000" b="1" dirty="0" smtClean="0"/>
            </a:br>
            <a:r>
              <a:rPr lang="pt-BR" sz="4000" b="1" dirty="0" smtClean="0"/>
              <a:t/>
            </a:r>
            <a:br>
              <a:rPr lang="pt-BR" sz="4000" b="1" dirty="0" smtClean="0"/>
            </a:br>
            <a:r>
              <a:rPr lang="pt-BR" sz="4000" b="1" dirty="0" smtClean="0"/>
              <a:t/>
            </a:r>
            <a:br>
              <a:rPr lang="pt-BR" sz="4000" b="1" dirty="0" smtClean="0"/>
            </a:br>
            <a:r>
              <a:rPr lang="pt-BR" sz="4000" b="1" dirty="0"/>
              <a:t/>
            </a:r>
            <a:br>
              <a:rPr lang="pt-BR" sz="4000" b="1" dirty="0"/>
            </a:br>
            <a:r>
              <a:rPr lang="pt-BR" sz="4000" b="1" dirty="0" smtClean="0"/>
              <a:t/>
            </a:r>
            <a:br>
              <a:rPr lang="pt-BR" sz="4000" b="1" dirty="0" smtClean="0"/>
            </a:br>
            <a:r>
              <a:rPr lang="pt-BR" sz="4000" b="1" dirty="0"/>
              <a:t/>
            </a:r>
            <a:br>
              <a:rPr lang="pt-BR" sz="4000" b="1" dirty="0"/>
            </a:br>
            <a:r>
              <a:rPr lang="pt-BR" sz="4000" b="1" dirty="0" smtClean="0"/>
              <a:t/>
            </a:r>
            <a:br>
              <a:rPr lang="pt-BR" sz="4000" b="1" dirty="0" smtClean="0"/>
            </a:br>
            <a:r>
              <a:rPr lang="pt-BR" altLang="en-US" sz="4000" dirty="0" smtClean="0">
                <a:latin typeface="+mn-lt"/>
              </a:rPr>
              <a:t/>
            </a:r>
            <a:br>
              <a:rPr lang="pt-BR" altLang="en-US" sz="4000" dirty="0" smtClean="0">
                <a:latin typeface="+mn-lt"/>
              </a:rPr>
            </a:br>
            <a:r>
              <a:rPr lang="pt-BR" sz="4000" b="1" dirty="0" smtClean="0"/>
              <a:t/>
            </a:r>
            <a:br>
              <a:rPr lang="pt-BR" sz="4000" b="1" dirty="0" smtClean="0"/>
            </a:br>
            <a:r>
              <a:rPr lang="pt-BR" sz="4000" b="1" dirty="0" smtClean="0"/>
              <a:t/>
            </a:r>
            <a:br>
              <a:rPr lang="pt-BR" sz="4000" b="1" dirty="0" smtClean="0"/>
            </a:br>
            <a:endParaRPr lang="pt-BR" sz="4000" b="1" dirty="0"/>
          </a:p>
        </p:txBody>
      </p:sp>
      <p:sp>
        <p:nvSpPr>
          <p:cNvPr id="6" name="Retângulo 5"/>
          <p:cNvSpPr/>
          <p:nvPr/>
        </p:nvSpPr>
        <p:spPr>
          <a:xfrm>
            <a:off x="1599460" y="3346884"/>
            <a:ext cx="924165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C00000"/>
                </a:solidFill>
              </a:rPr>
              <a:t>Radiação solar global </a:t>
            </a:r>
            <a:r>
              <a:rPr lang="pt-BR" sz="2400" b="1" dirty="0" smtClean="0">
                <a:solidFill>
                  <a:srgbClr val="C00000"/>
                </a:solidFill>
              </a:rPr>
              <a:t>         </a:t>
            </a: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</a:rPr>
              <a:t>Radiação </a:t>
            </a:r>
            <a:r>
              <a:rPr lang="pt-BR" sz="2400" b="1" dirty="0" err="1">
                <a:solidFill>
                  <a:schemeClr val="accent1">
                    <a:lumMod val="50000"/>
                  </a:schemeClr>
                </a:solidFill>
              </a:rPr>
              <a:t>fotossinteticamente</a:t>
            </a: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</a:rPr>
              <a:t> ativa</a:t>
            </a:r>
          </a:p>
          <a:p>
            <a:pPr>
              <a:defRPr/>
            </a:pPr>
            <a:r>
              <a:rPr lang="pt-BR" sz="2400" b="1" dirty="0" smtClean="0">
                <a:solidFill>
                  <a:srgbClr val="C00000"/>
                </a:solidFill>
              </a:rPr>
              <a:t> </a:t>
            </a:r>
            <a:endParaRPr lang="pt-BR" sz="2400" b="1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pt-BR" sz="2400" b="1" dirty="0"/>
              <a:t>Unidades: </a:t>
            </a:r>
            <a:r>
              <a:rPr lang="pt-BR" sz="2400" b="1" dirty="0" smtClean="0"/>
              <a:t>                              </a:t>
            </a:r>
            <a:r>
              <a:rPr lang="pt-BR" sz="2400" b="1" dirty="0"/>
              <a:t>Unidades:</a:t>
            </a:r>
          </a:p>
          <a:p>
            <a:pPr>
              <a:defRPr/>
            </a:pPr>
            <a:endParaRPr lang="pt-BR" sz="2400" b="1" dirty="0"/>
          </a:p>
          <a:p>
            <a:pPr>
              <a:defRPr/>
            </a:pPr>
            <a:r>
              <a:rPr lang="pt-BR" sz="2400" b="1" dirty="0"/>
              <a:t>J m</a:t>
            </a:r>
            <a:r>
              <a:rPr lang="pt-BR" sz="2400" b="1" baseline="30000" dirty="0"/>
              <a:t>-2</a:t>
            </a:r>
            <a:r>
              <a:rPr lang="pt-BR" sz="2400" b="1" dirty="0"/>
              <a:t> </a:t>
            </a:r>
            <a:r>
              <a:rPr lang="pt-BR" sz="2400" b="1" dirty="0" smtClean="0"/>
              <a:t>s</a:t>
            </a:r>
            <a:r>
              <a:rPr lang="pt-BR" sz="2400" b="1" baseline="30000" dirty="0" smtClean="0"/>
              <a:t>-1                                                      </a:t>
            </a:r>
            <a:r>
              <a:rPr lang="pt-BR" sz="2400" b="1" dirty="0"/>
              <a:t>W m</a:t>
            </a:r>
            <a:r>
              <a:rPr lang="pt-BR" sz="2400" b="1" baseline="30000" dirty="0"/>
              <a:t>-2</a:t>
            </a:r>
          </a:p>
          <a:p>
            <a:pPr>
              <a:defRPr/>
            </a:pPr>
            <a:endParaRPr lang="pt-BR" sz="2400" b="1" baseline="30000" dirty="0"/>
          </a:p>
          <a:p>
            <a:pPr>
              <a:defRPr/>
            </a:pPr>
            <a:r>
              <a:rPr lang="pt-BR" sz="2400" b="1" dirty="0"/>
              <a:t>MJ m</a:t>
            </a:r>
            <a:r>
              <a:rPr lang="pt-BR" sz="2400" b="1" baseline="30000" dirty="0"/>
              <a:t>-2</a:t>
            </a:r>
            <a:r>
              <a:rPr lang="pt-BR" sz="2400" b="1" dirty="0"/>
              <a:t> </a:t>
            </a:r>
            <a:r>
              <a:rPr lang="pt-BR" sz="2400" b="1" dirty="0" smtClean="0"/>
              <a:t>dia</a:t>
            </a:r>
            <a:r>
              <a:rPr lang="pt-BR" sz="2400" b="1" baseline="30000" dirty="0" smtClean="0"/>
              <a:t>-1                                           </a:t>
            </a:r>
            <a:r>
              <a:rPr lang="pt-BR" sz="2400" b="1" dirty="0"/>
              <a:t>µmol m</a:t>
            </a:r>
            <a:r>
              <a:rPr lang="pt-BR" sz="2400" b="1" baseline="30000" dirty="0"/>
              <a:t>-2</a:t>
            </a:r>
            <a:r>
              <a:rPr lang="pt-BR" sz="2400" b="1" dirty="0"/>
              <a:t> </a:t>
            </a:r>
            <a:r>
              <a:rPr lang="pt-BR" sz="2400" b="1" dirty="0" smtClean="0"/>
              <a:t>s</a:t>
            </a:r>
            <a:r>
              <a:rPr lang="pt-BR" sz="2400" b="1" baseline="30000" dirty="0" smtClean="0"/>
              <a:t>-1</a:t>
            </a:r>
          </a:p>
          <a:p>
            <a:pPr>
              <a:defRPr/>
            </a:pPr>
            <a:endParaRPr lang="pt-BR" sz="2400" b="1" baseline="30000" dirty="0"/>
          </a:p>
          <a:p>
            <a:pPr>
              <a:defRPr/>
            </a:pPr>
            <a:endParaRPr lang="pt-BR" sz="2400" b="1" baseline="30000" dirty="0"/>
          </a:p>
          <a:p>
            <a:pPr>
              <a:defRPr/>
            </a:pPr>
            <a:r>
              <a:rPr lang="pt-BR" sz="2400" b="1" dirty="0"/>
              <a:t>W </a:t>
            </a:r>
            <a:r>
              <a:rPr lang="pt-BR" sz="2400" b="1" dirty="0" smtClean="0"/>
              <a:t>m</a:t>
            </a:r>
            <a:r>
              <a:rPr lang="pt-BR" sz="2400" b="1" baseline="30000" dirty="0" smtClean="0"/>
              <a:t>-2                                                          </a:t>
            </a:r>
            <a:r>
              <a:rPr lang="pt-BR" sz="2400" b="1" dirty="0" smtClean="0"/>
              <a:t>mol m</a:t>
            </a:r>
            <a:r>
              <a:rPr lang="pt-BR" sz="2400" b="1" baseline="30000" dirty="0" smtClean="0"/>
              <a:t>-2</a:t>
            </a:r>
            <a:r>
              <a:rPr lang="pt-BR" sz="2400" b="1" dirty="0" smtClean="0"/>
              <a:t> dia</a:t>
            </a:r>
            <a:r>
              <a:rPr lang="pt-BR" sz="2400" b="1" baseline="30000" dirty="0" smtClean="0"/>
              <a:t>-1</a:t>
            </a:r>
          </a:p>
          <a:p>
            <a:pPr>
              <a:defRPr/>
            </a:pPr>
            <a:endParaRPr lang="pt-BR" sz="2400" b="1" baseline="30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316636" y="1337817"/>
            <a:ext cx="11807302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Intensidade </a:t>
            </a:r>
            <a:r>
              <a:rPr lang="pt-BR" sz="3600" b="1" dirty="0"/>
              <a:t>luminosa: </a:t>
            </a:r>
            <a:r>
              <a:rPr lang="pt-BR" sz="3600" dirty="0"/>
              <a:t>Q</a:t>
            </a:r>
            <a:r>
              <a:rPr lang="pt-BR" altLang="en-US" sz="3600" dirty="0"/>
              <a:t>uantidade de radiação solar recebida por uma superfície de área na unidade de tempo.</a:t>
            </a:r>
            <a:br>
              <a:rPr lang="pt-BR" altLang="en-US" sz="3600" dirty="0"/>
            </a:br>
            <a:endParaRPr lang="pt-BR" sz="36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7046753" y="4331346"/>
            <a:ext cx="4892059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Crescimento vegetativo: 13-16 mol m</a:t>
            </a:r>
            <a:r>
              <a:rPr lang="pt-BR" sz="2000" b="1" baseline="30000" dirty="0" smtClean="0"/>
              <a:t>-2</a:t>
            </a:r>
            <a:r>
              <a:rPr lang="pt-BR" sz="2000" b="1" dirty="0" smtClean="0"/>
              <a:t> dia</a:t>
            </a:r>
            <a:r>
              <a:rPr lang="pt-BR" sz="2000" b="1" baseline="30000" dirty="0" smtClean="0"/>
              <a:t>-1</a:t>
            </a:r>
          </a:p>
          <a:p>
            <a:endParaRPr lang="pt-BR" sz="2000" b="1" dirty="0" smtClean="0"/>
          </a:p>
          <a:p>
            <a:endParaRPr lang="pt-BR" sz="2000" b="1" dirty="0"/>
          </a:p>
          <a:p>
            <a:r>
              <a:rPr lang="pt-BR" sz="2000" b="1" dirty="0" smtClean="0"/>
              <a:t>Fase reprodutiva: 20-30 mol m</a:t>
            </a:r>
            <a:r>
              <a:rPr lang="pt-BR" sz="2000" b="1" baseline="30000" dirty="0" smtClean="0"/>
              <a:t>-2</a:t>
            </a:r>
            <a:r>
              <a:rPr lang="pt-BR" sz="2000" b="1" dirty="0" smtClean="0"/>
              <a:t> dia</a:t>
            </a:r>
            <a:r>
              <a:rPr lang="pt-BR" sz="2000" b="1" baseline="30000" dirty="0" smtClean="0"/>
              <a:t>-1</a:t>
            </a:r>
            <a:endParaRPr lang="pt-BR" sz="2000" b="1" baseline="30000" dirty="0"/>
          </a:p>
        </p:txBody>
      </p:sp>
    </p:spTree>
    <p:extLst>
      <p:ext uri="{BB962C8B-B14F-4D97-AF65-F5344CB8AC3E}">
        <p14:creationId xmlns:p14="http://schemas.microsoft.com/office/powerpoint/2010/main" val="421172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4"/>
          <p:cNvGrpSpPr>
            <a:grpSpLocks/>
          </p:cNvGrpSpPr>
          <p:nvPr/>
        </p:nvGrpSpPr>
        <p:grpSpPr bwMode="auto">
          <a:xfrm>
            <a:off x="3446463" y="1773238"/>
            <a:ext cx="5929313" cy="4195763"/>
            <a:chOff x="1065" y="960"/>
            <a:chExt cx="3735" cy="2643"/>
          </a:xfrm>
        </p:grpSpPr>
        <p:sp>
          <p:nvSpPr>
            <p:cNvPr id="36894" name="Line 5"/>
            <p:cNvSpPr>
              <a:spLocks noChangeShapeType="1"/>
            </p:cNvSpPr>
            <p:nvPr/>
          </p:nvSpPr>
          <p:spPr bwMode="auto">
            <a:xfrm>
              <a:off x="4224" y="3216"/>
              <a:ext cx="0" cy="96"/>
            </a:xfrm>
            <a:prstGeom prst="line">
              <a:avLst/>
            </a:prstGeom>
            <a:noFill/>
            <a:ln w="57150">
              <a:solidFill>
                <a:srgbClr val="339933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36895" name="Group 6"/>
            <p:cNvGrpSpPr>
              <a:grpSpLocks/>
            </p:cNvGrpSpPr>
            <p:nvPr/>
          </p:nvGrpSpPr>
          <p:grpSpPr bwMode="auto">
            <a:xfrm>
              <a:off x="1065" y="960"/>
              <a:ext cx="3735" cy="2643"/>
              <a:chOff x="1065" y="960"/>
              <a:chExt cx="3735" cy="2643"/>
            </a:xfrm>
          </p:grpSpPr>
          <p:sp>
            <p:nvSpPr>
              <p:cNvPr id="36897" name="Line 7"/>
              <p:cNvSpPr>
                <a:spLocks noChangeShapeType="1"/>
              </p:cNvSpPr>
              <p:nvPr/>
            </p:nvSpPr>
            <p:spPr bwMode="auto">
              <a:xfrm>
                <a:off x="1535" y="972"/>
                <a:ext cx="1" cy="2256"/>
              </a:xfrm>
              <a:prstGeom prst="line">
                <a:avLst/>
              </a:prstGeom>
              <a:noFill/>
              <a:ln w="38100">
                <a:solidFill>
                  <a:srgbClr val="FFCC99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6898" name="Line 8"/>
              <p:cNvSpPr>
                <a:spLocks noChangeShapeType="1"/>
              </p:cNvSpPr>
              <p:nvPr/>
            </p:nvSpPr>
            <p:spPr bwMode="auto">
              <a:xfrm>
                <a:off x="4224" y="960"/>
                <a:ext cx="1" cy="2256"/>
              </a:xfrm>
              <a:prstGeom prst="line">
                <a:avLst/>
              </a:prstGeom>
              <a:noFill/>
              <a:ln w="38100">
                <a:solidFill>
                  <a:srgbClr val="FFCC99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6899" name="Line 9"/>
              <p:cNvSpPr>
                <a:spLocks noChangeShapeType="1"/>
              </p:cNvSpPr>
              <p:nvPr/>
            </p:nvSpPr>
            <p:spPr bwMode="auto">
              <a:xfrm>
                <a:off x="1536" y="2111"/>
                <a:ext cx="2688" cy="1"/>
              </a:xfrm>
              <a:prstGeom prst="line">
                <a:avLst/>
              </a:prstGeom>
              <a:noFill/>
              <a:ln w="28575">
                <a:solidFill>
                  <a:srgbClr val="339933"/>
                </a:solidFill>
                <a:round/>
                <a:headEnd type="triangle" w="lg" len="med"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8922" name="Text Box 10"/>
              <p:cNvSpPr txBox="1">
                <a:spLocks noChangeArrowheads="1"/>
              </p:cNvSpPr>
              <p:nvPr/>
            </p:nvSpPr>
            <p:spPr bwMode="auto">
              <a:xfrm>
                <a:off x="1872" y="1775"/>
                <a:ext cx="2928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pt-BR" sz="2400" dirty="0">
                    <a:latin typeface="Arial" charset="0"/>
                  </a:rPr>
                  <a:t>Água </a:t>
                </a:r>
                <a:r>
                  <a:rPr lang="pt-BR" sz="2400" dirty="0" smtClean="0">
                    <a:latin typeface="Arial" charset="0"/>
                  </a:rPr>
                  <a:t>real </a:t>
                </a:r>
                <a:r>
                  <a:rPr lang="pt-BR" sz="2400" dirty="0">
                    <a:latin typeface="Arial" charset="0"/>
                  </a:rPr>
                  <a:t>disponível</a:t>
                </a:r>
                <a:endParaRPr lang="pt-BR" sz="28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38923" name="Text Box 11"/>
              <p:cNvSpPr txBox="1">
                <a:spLocks noChangeArrowheads="1"/>
              </p:cNvSpPr>
              <p:nvPr/>
            </p:nvSpPr>
            <p:spPr bwMode="auto">
              <a:xfrm>
                <a:off x="1065" y="3326"/>
                <a:ext cx="1100" cy="24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ct val="30000"/>
                  </a:spcBef>
                  <a:defRPr/>
                </a:pPr>
                <a:r>
                  <a:rPr lang="pt-BR" sz="2400" dirty="0" smtClean="0">
                    <a:latin typeface="Arial" charset="0"/>
                  </a:rPr>
                  <a:t>PMP </a:t>
                </a:r>
                <a:endParaRPr lang="pt-BR" sz="2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36902" name="Text Box 12"/>
              <p:cNvSpPr txBox="1">
                <a:spLocks noChangeArrowheads="1"/>
              </p:cNvSpPr>
              <p:nvPr/>
            </p:nvSpPr>
            <p:spPr bwMode="auto">
              <a:xfrm>
                <a:off x="4018" y="3351"/>
                <a:ext cx="436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pt-BR" altLang="en-US" sz="2000" dirty="0" smtClean="0"/>
                  <a:t>CC</a:t>
                </a:r>
                <a:endParaRPr lang="pt-BR" altLang="en-US" sz="2000" dirty="0"/>
              </a:p>
            </p:txBody>
          </p:sp>
        </p:grpSp>
        <p:sp>
          <p:nvSpPr>
            <p:cNvPr id="36896" name="Line 13"/>
            <p:cNvSpPr>
              <a:spLocks noChangeShapeType="1"/>
            </p:cNvSpPr>
            <p:nvPr/>
          </p:nvSpPr>
          <p:spPr bwMode="auto">
            <a:xfrm>
              <a:off x="1533" y="3216"/>
              <a:ext cx="0" cy="96"/>
            </a:xfrm>
            <a:prstGeom prst="line">
              <a:avLst/>
            </a:prstGeom>
            <a:noFill/>
            <a:ln w="57150">
              <a:solidFill>
                <a:srgbClr val="339933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36867" name="Rectangle 14"/>
          <p:cNvSpPr>
            <a:spLocks noChangeArrowheads="1"/>
          </p:cNvSpPr>
          <p:nvPr/>
        </p:nvSpPr>
        <p:spPr bwMode="auto">
          <a:xfrm>
            <a:off x="251671" y="260350"/>
            <a:ext cx="11727808" cy="9096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3600" b="1"/>
              <a:t>Água Disponível em Substrato</a:t>
            </a:r>
            <a:endParaRPr lang="en-US" altLang="en-US" sz="3600" b="1"/>
          </a:p>
        </p:txBody>
      </p:sp>
      <p:grpSp>
        <p:nvGrpSpPr>
          <p:cNvPr id="36868" name="Group 24"/>
          <p:cNvGrpSpPr>
            <a:grpSpLocks/>
          </p:cNvGrpSpPr>
          <p:nvPr/>
        </p:nvGrpSpPr>
        <p:grpSpPr bwMode="auto">
          <a:xfrm>
            <a:off x="2197100" y="1739900"/>
            <a:ext cx="8199438" cy="4257675"/>
            <a:chOff x="288" y="960"/>
            <a:chExt cx="5165" cy="2682"/>
          </a:xfrm>
        </p:grpSpPr>
        <p:sp>
          <p:nvSpPr>
            <p:cNvPr id="36882" name="Line 25"/>
            <p:cNvSpPr>
              <a:spLocks noChangeShapeType="1"/>
            </p:cNvSpPr>
            <p:nvPr/>
          </p:nvSpPr>
          <p:spPr bwMode="auto">
            <a:xfrm flipV="1">
              <a:off x="672" y="1412"/>
              <a:ext cx="3869" cy="2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triangle" w="lg" len="med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36883" name="Group 26"/>
            <p:cNvGrpSpPr>
              <a:grpSpLocks/>
            </p:cNvGrpSpPr>
            <p:nvPr/>
          </p:nvGrpSpPr>
          <p:grpSpPr bwMode="auto">
            <a:xfrm>
              <a:off x="288" y="960"/>
              <a:ext cx="5165" cy="2682"/>
              <a:chOff x="288" y="960"/>
              <a:chExt cx="5165" cy="2682"/>
            </a:xfrm>
          </p:grpSpPr>
          <p:sp>
            <p:nvSpPr>
              <p:cNvPr id="36884" name="Line 27"/>
              <p:cNvSpPr>
                <a:spLocks noChangeShapeType="1"/>
              </p:cNvSpPr>
              <p:nvPr/>
            </p:nvSpPr>
            <p:spPr bwMode="auto">
              <a:xfrm>
                <a:off x="660" y="3216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6885" name="Line 28"/>
              <p:cNvSpPr>
                <a:spLocks noChangeShapeType="1"/>
              </p:cNvSpPr>
              <p:nvPr/>
            </p:nvSpPr>
            <p:spPr bwMode="auto">
              <a:xfrm>
                <a:off x="5088" y="3216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36886" name="Group 29"/>
              <p:cNvGrpSpPr>
                <a:grpSpLocks/>
              </p:cNvGrpSpPr>
              <p:nvPr/>
            </p:nvGrpSpPr>
            <p:grpSpPr bwMode="auto">
              <a:xfrm>
                <a:off x="288" y="960"/>
                <a:ext cx="5165" cy="2682"/>
                <a:chOff x="288" y="960"/>
                <a:chExt cx="5165" cy="2682"/>
              </a:xfrm>
            </p:grpSpPr>
            <p:sp>
              <p:nvSpPr>
                <p:cNvPr id="36889" name="Rectangle 30"/>
                <p:cNvSpPr>
                  <a:spLocks noChangeArrowheads="1"/>
                </p:cNvSpPr>
                <p:nvPr/>
              </p:nvSpPr>
              <p:spPr bwMode="auto">
                <a:xfrm>
                  <a:off x="432" y="960"/>
                  <a:ext cx="4656" cy="2256"/>
                </a:xfrm>
                <a:prstGeom prst="rect">
                  <a:avLst/>
                </a:prstGeom>
                <a:noFill/>
                <a:ln w="57150">
                  <a:solidFill>
                    <a:srgbClr val="66330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38943" name="Text Box 31"/>
                <p:cNvSpPr txBox="1">
                  <a:spLocks noChangeArrowheads="1"/>
                </p:cNvSpPr>
                <p:nvPr/>
              </p:nvSpPr>
              <p:spPr bwMode="auto">
                <a:xfrm rot="-21600000">
                  <a:off x="288" y="3312"/>
                  <a:ext cx="816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pt-BR" sz="2400">
                      <a:latin typeface="Arial" charset="0"/>
                    </a:rPr>
                    <a:t>Seco</a:t>
                  </a:r>
                  <a:endParaRPr lang="pt-BR" sz="24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38944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2160" y="1103"/>
                  <a:ext cx="2928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pt-BR" sz="2400">
                      <a:solidFill>
                        <a:schemeClr val="hlink"/>
                      </a:solidFill>
                      <a:latin typeface="Arial" charset="0"/>
                    </a:rPr>
                    <a:t> </a:t>
                  </a:r>
                  <a:r>
                    <a:rPr lang="pt-BR" sz="2400" b="1">
                      <a:latin typeface="Arial" charset="0"/>
                    </a:rPr>
                    <a:t>Água total</a:t>
                  </a:r>
                  <a:endParaRPr lang="pt-BR" sz="2800" b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36892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4445" y="3354"/>
                  <a:ext cx="1008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</a:pPr>
                  <a:r>
                    <a:rPr lang="pt-BR" altLang="en-US" sz="2400" dirty="0"/>
                    <a:t>Saturação</a:t>
                  </a:r>
                </a:p>
              </p:txBody>
            </p:sp>
            <p:sp>
              <p:nvSpPr>
                <p:cNvPr id="36893" name="Line 34"/>
                <p:cNvSpPr>
                  <a:spLocks noChangeShapeType="1"/>
                </p:cNvSpPr>
                <p:nvPr/>
              </p:nvSpPr>
              <p:spPr bwMode="auto">
                <a:xfrm>
                  <a:off x="672" y="960"/>
                  <a:ext cx="1" cy="2256"/>
                </a:xfrm>
                <a:prstGeom prst="line">
                  <a:avLst/>
                </a:prstGeom>
                <a:noFill/>
                <a:ln w="38100">
                  <a:solidFill>
                    <a:srgbClr val="663300"/>
                  </a:solidFill>
                  <a:prstDash val="dash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36887" name="Line 35"/>
              <p:cNvSpPr>
                <a:spLocks noChangeShapeType="1"/>
              </p:cNvSpPr>
              <p:nvPr/>
            </p:nvSpPr>
            <p:spPr bwMode="auto">
              <a:xfrm>
                <a:off x="5088" y="3216"/>
                <a:ext cx="0" cy="96"/>
              </a:xfrm>
              <a:prstGeom prst="line">
                <a:avLst/>
              </a:prstGeom>
              <a:noFill/>
              <a:ln w="57150">
                <a:solidFill>
                  <a:srgbClr val="6633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6888" name="Line 36"/>
              <p:cNvSpPr>
                <a:spLocks noChangeShapeType="1"/>
              </p:cNvSpPr>
              <p:nvPr/>
            </p:nvSpPr>
            <p:spPr bwMode="auto">
              <a:xfrm>
                <a:off x="672" y="3216"/>
                <a:ext cx="0" cy="96"/>
              </a:xfrm>
              <a:prstGeom prst="line">
                <a:avLst/>
              </a:prstGeom>
              <a:noFill/>
              <a:ln w="57150">
                <a:solidFill>
                  <a:srgbClr val="6633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38949" name="Text Box 37"/>
          <p:cNvSpPr txBox="1">
            <a:spLocks noChangeArrowheads="1"/>
          </p:cNvSpPr>
          <p:nvPr/>
        </p:nvSpPr>
        <p:spPr bwMode="auto">
          <a:xfrm>
            <a:off x="6464300" y="3968751"/>
            <a:ext cx="1981200" cy="12003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dirty="0">
                <a:solidFill>
                  <a:srgbClr val="0000CC"/>
                </a:solidFill>
                <a:latin typeface="Arial" charset="0"/>
              </a:rPr>
              <a:t>Água </a:t>
            </a:r>
            <a:r>
              <a:rPr lang="pt-BR" sz="2400" dirty="0" smtClean="0">
                <a:solidFill>
                  <a:srgbClr val="0000CC"/>
                </a:solidFill>
                <a:latin typeface="Arial" charset="0"/>
              </a:rPr>
              <a:t>facilmente </a:t>
            </a:r>
            <a:r>
              <a:rPr lang="pt-BR" sz="2400" dirty="0">
                <a:solidFill>
                  <a:srgbClr val="0000CC"/>
                </a:solidFill>
                <a:latin typeface="Arial" charset="0"/>
              </a:rPr>
              <a:t>disponível</a:t>
            </a:r>
            <a:endParaRPr lang="pt-BR" sz="280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8950" name="Text Box 38"/>
          <p:cNvSpPr txBox="1">
            <a:spLocks noChangeArrowheads="1"/>
          </p:cNvSpPr>
          <p:nvPr/>
        </p:nvSpPr>
        <p:spPr bwMode="auto">
          <a:xfrm>
            <a:off x="6692900" y="5479399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en-US" sz="2400" dirty="0"/>
              <a:t>Li=5 kPa</a:t>
            </a:r>
          </a:p>
        </p:txBody>
      </p:sp>
      <p:grpSp>
        <p:nvGrpSpPr>
          <p:cNvPr id="36875" name="Group 41"/>
          <p:cNvGrpSpPr>
            <a:grpSpLocks/>
          </p:cNvGrpSpPr>
          <p:nvPr/>
        </p:nvGrpSpPr>
        <p:grpSpPr bwMode="auto">
          <a:xfrm>
            <a:off x="8110541" y="1773238"/>
            <a:ext cx="839788" cy="3733800"/>
            <a:chOff x="4031" y="960"/>
            <a:chExt cx="529" cy="2352"/>
          </a:xfrm>
        </p:grpSpPr>
        <p:grpSp>
          <p:nvGrpSpPr>
            <p:cNvPr id="36876" name="Group 42"/>
            <p:cNvGrpSpPr>
              <a:grpSpLocks/>
            </p:cNvGrpSpPr>
            <p:nvPr/>
          </p:nvGrpSpPr>
          <p:grpSpPr bwMode="auto">
            <a:xfrm>
              <a:off x="4031" y="977"/>
              <a:ext cx="1" cy="2335"/>
              <a:chOff x="2735" y="977"/>
              <a:chExt cx="1" cy="2335"/>
            </a:xfrm>
          </p:grpSpPr>
          <p:sp>
            <p:nvSpPr>
              <p:cNvPr id="36880" name="Line 43"/>
              <p:cNvSpPr>
                <a:spLocks noChangeShapeType="1"/>
              </p:cNvSpPr>
              <p:nvPr/>
            </p:nvSpPr>
            <p:spPr bwMode="auto">
              <a:xfrm>
                <a:off x="2735" y="977"/>
                <a:ext cx="1" cy="2256"/>
              </a:xfrm>
              <a:prstGeom prst="line">
                <a:avLst/>
              </a:prstGeom>
              <a:noFill/>
              <a:ln w="38100">
                <a:solidFill>
                  <a:schemeClr val="accent1">
                    <a:lumMod val="50000"/>
                  </a:schemeClr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6881" name="Line 44"/>
              <p:cNvSpPr>
                <a:spLocks noChangeShapeType="1"/>
              </p:cNvSpPr>
              <p:nvPr/>
            </p:nvSpPr>
            <p:spPr bwMode="auto">
              <a:xfrm>
                <a:off x="2736" y="3216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accent1">
                    <a:lumMod val="50000"/>
                  </a:schemeClr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36877" name="Group 45"/>
            <p:cNvGrpSpPr>
              <a:grpSpLocks/>
            </p:cNvGrpSpPr>
            <p:nvPr/>
          </p:nvGrpSpPr>
          <p:grpSpPr bwMode="auto">
            <a:xfrm>
              <a:off x="4559" y="960"/>
              <a:ext cx="1" cy="2352"/>
              <a:chOff x="2736" y="960"/>
              <a:chExt cx="1" cy="2352"/>
            </a:xfrm>
          </p:grpSpPr>
          <p:sp>
            <p:nvSpPr>
              <p:cNvPr id="36878" name="Line 46"/>
              <p:cNvSpPr>
                <a:spLocks noChangeShapeType="1"/>
              </p:cNvSpPr>
              <p:nvPr/>
            </p:nvSpPr>
            <p:spPr bwMode="auto">
              <a:xfrm>
                <a:off x="2736" y="960"/>
                <a:ext cx="1" cy="2256"/>
              </a:xfrm>
              <a:prstGeom prst="line">
                <a:avLst/>
              </a:prstGeom>
              <a:noFill/>
              <a:ln w="38100">
                <a:solidFill>
                  <a:schemeClr val="accent1">
                    <a:lumMod val="50000"/>
                  </a:schemeClr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6879" name="Line 47"/>
              <p:cNvSpPr>
                <a:spLocks noChangeShapeType="1"/>
              </p:cNvSpPr>
              <p:nvPr/>
            </p:nvSpPr>
            <p:spPr bwMode="auto">
              <a:xfrm>
                <a:off x="2736" y="3216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accent1">
                    <a:lumMod val="50000"/>
                  </a:schemeClr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38961" name="Rectangle 49"/>
          <p:cNvSpPr>
            <a:spLocks noChangeArrowheads="1"/>
          </p:cNvSpPr>
          <p:nvPr/>
        </p:nvSpPr>
        <p:spPr bwMode="auto">
          <a:xfrm>
            <a:off x="3240769" y="5773394"/>
            <a:ext cx="182902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dirty="0"/>
              <a:t>10 a 30 kPa</a:t>
            </a:r>
          </a:p>
        </p:txBody>
      </p:sp>
      <p:sp>
        <p:nvSpPr>
          <p:cNvPr id="38962" name="Rectangle 50"/>
          <p:cNvSpPr>
            <a:spLocks noChangeArrowheads="1"/>
          </p:cNvSpPr>
          <p:nvPr/>
        </p:nvSpPr>
        <p:spPr bwMode="auto">
          <a:xfrm>
            <a:off x="8134351" y="6026151"/>
            <a:ext cx="841576" cy="33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30000"/>
              </a:spcBef>
              <a:buFontTx/>
              <a:buNone/>
            </a:pPr>
            <a:r>
              <a:rPr lang="pt-BR" altLang="en-US" sz="2000" dirty="0"/>
              <a:t>1 kPa</a:t>
            </a:r>
          </a:p>
        </p:txBody>
      </p:sp>
      <p:sp>
        <p:nvSpPr>
          <p:cNvPr id="2" name="Seta para a esquerda e para a direita 1"/>
          <p:cNvSpPr/>
          <p:nvPr/>
        </p:nvSpPr>
        <p:spPr>
          <a:xfrm>
            <a:off x="8110541" y="4848837"/>
            <a:ext cx="350835" cy="45719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3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50" grpId="0" autoUpdateAnimBg="0"/>
      <p:bldP spid="38961" grpId="0" autoUpdateAnimBg="0"/>
      <p:bldP spid="38962" grpId="0" autoUpdateAnimBg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51" y="1839537"/>
            <a:ext cx="3311104" cy="2725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rapezoid 5"/>
          <p:cNvSpPr/>
          <p:nvPr/>
        </p:nvSpPr>
        <p:spPr>
          <a:xfrm rot="10800000">
            <a:off x="4658263" y="1897812"/>
            <a:ext cx="2589362" cy="2666999"/>
          </a:xfrm>
          <a:prstGeom prst="trapezoid">
            <a:avLst/>
          </a:prstGeom>
          <a:solidFill>
            <a:schemeClr val="bg1"/>
          </a:solidFill>
          <a:ln w="57150">
            <a:solidFill>
              <a:srgbClr val="001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123426" y="3243532"/>
            <a:ext cx="698740" cy="2932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flipH="1">
            <a:off x="7722063" y="1897812"/>
            <a:ext cx="102096" cy="2696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281358" y="1992702"/>
            <a:ext cx="25879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Gradiente</a:t>
            </a:r>
            <a:r>
              <a:rPr lang="en-US" b="1" dirty="0" smtClean="0"/>
              <a:t> de </a:t>
            </a:r>
            <a:r>
              <a:rPr lang="en-US" b="1" dirty="0" err="1" smtClean="0"/>
              <a:t>umidade</a:t>
            </a:r>
            <a:r>
              <a:rPr lang="en-US" b="1" dirty="0" smtClean="0"/>
              <a:t> (</a:t>
            </a:r>
            <a:r>
              <a:rPr lang="en-US" b="1" dirty="0" err="1" smtClean="0"/>
              <a:t>distribuição</a:t>
            </a:r>
            <a:r>
              <a:rPr lang="en-US" b="1" dirty="0" smtClean="0"/>
              <a:t> das </a:t>
            </a:r>
            <a:r>
              <a:rPr lang="en-US" b="1" dirty="0" err="1" smtClean="0"/>
              <a:t>raizes</a:t>
            </a:r>
            <a:r>
              <a:rPr lang="en-US" b="1" dirty="0" smtClean="0"/>
              <a:t> no </a:t>
            </a:r>
            <a:r>
              <a:rPr lang="en-US" b="1" dirty="0" err="1" smtClean="0"/>
              <a:t>recipiente</a:t>
            </a:r>
            <a:r>
              <a:rPr lang="en-US" b="1" dirty="0" smtClean="0"/>
              <a:t>)</a:t>
            </a:r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Alta </a:t>
            </a:r>
            <a:r>
              <a:rPr lang="en-US" b="1" dirty="0" err="1" smtClean="0"/>
              <a:t>frequência</a:t>
            </a:r>
            <a:r>
              <a:rPr lang="en-US" b="1" dirty="0" smtClean="0"/>
              <a:t> de </a:t>
            </a:r>
            <a:r>
              <a:rPr lang="en-US" b="1" dirty="0" err="1" smtClean="0"/>
              <a:t>irrigação</a:t>
            </a:r>
            <a:r>
              <a:rPr lang="en-US" b="1" dirty="0" smtClean="0"/>
              <a:t> (</a:t>
            </a:r>
            <a:r>
              <a:rPr lang="en-US" b="1" dirty="0" err="1" smtClean="0"/>
              <a:t>medida</a:t>
            </a:r>
            <a:r>
              <a:rPr lang="en-US" b="1" dirty="0" smtClean="0"/>
              <a:t> do </a:t>
            </a:r>
            <a:r>
              <a:rPr lang="en-US" b="1" dirty="0" err="1" smtClean="0"/>
              <a:t>nivel</a:t>
            </a:r>
            <a:r>
              <a:rPr lang="en-US" b="1" dirty="0" smtClean="0"/>
              <a:t> de </a:t>
            </a:r>
            <a:r>
              <a:rPr lang="en-US" b="1" dirty="0" err="1" smtClean="0"/>
              <a:t>umidade</a:t>
            </a:r>
            <a:r>
              <a:rPr lang="en-US" b="1" dirty="0" smtClean="0"/>
              <a:t> do </a:t>
            </a:r>
            <a:r>
              <a:rPr lang="en-US" b="1" dirty="0" err="1" smtClean="0"/>
              <a:t>substrato</a:t>
            </a:r>
            <a:r>
              <a:rPr lang="en-US" b="1" dirty="0" smtClean="0"/>
              <a:t>)</a:t>
            </a:r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Sistema de </a:t>
            </a:r>
            <a:r>
              <a:rPr lang="en-US" b="1" dirty="0" err="1" smtClean="0"/>
              <a:t>irrigação</a:t>
            </a:r>
            <a:endParaRPr lang="en-US" b="1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  <a:solidFill>
            <a:srgbClr val="001E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+mn-lt"/>
              </a:rPr>
              <a:t>Recipientes</a:t>
            </a:r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5199934" y="2143664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5586678" y="3001990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6882799" y="2109158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>
            <a:off x="6666059" y="2622431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>
            <a:off x="5243418" y="3191773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>
            <a:off x="4967379" y="2622431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>
            <a:off x="5434642" y="4037162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/>
          <p:cNvSpPr/>
          <p:nvPr/>
        </p:nvSpPr>
        <p:spPr>
          <a:xfrm>
            <a:off x="5986016" y="4074544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/>
          <p:cNvSpPr/>
          <p:nvPr/>
        </p:nvSpPr>
        <p:spPr>
          <a:xfrm>
            <a:off x="5647789" y="3623099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/>
          <p:cNvSpPr/>
          <p:nvPr/>
        </p:nvSpPr>
        <p:spPr>
          <a:xfrm>
            <a:off x="6477358" y="4261449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/>
          <p:cNvSpPr/>
          <p:nvPr/>
        </p:nvSpPr>
        <p:spPr>
          <a:xfrm>
            <a:off x="6234924" y="4312129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Connector 25"/>
          <p:cNvSpPr/>
          <p:nvPr/>
        </p:nvSpPr>
        <p:spPr>
          <a:xfrm>
            <a:off x="5750223" y="3994751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/>
          <p:cNvSpPr/>
          <p:nvPr/>
        </p:nvSpPr>
        <p:spPr>
          <a:xfrm>
            <a:off x="5743755" y="4221192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/>
          <p:cNvSpPr/>
          <p:nvPr/>
        </p:nvSpPr>
        <p:spPr>
          <a:xfrm>
            <a:off x="5936055" y="4305300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Connector 28"/>
          <p:cNvSpPr/>
          <p:nvPr/>
        </p:nvSpPr>
        <p:spPr>
          <a:xfrm>
            <a:off x="5561525" y="4339806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/>
          <p:cNvSpPr/>
          <p:nvPr/>
        </p:nvSpPr>
        <p:spPr>
          <a:xfrm>
            <a:off x="5233361" y="3895547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/>
          <p:cNvSpPr/>
          <p:nvPr/>
        </p:nvSpPr>
        <p:spPr>
          <a:xfrm>
            <a:off x="5323219" y="4261449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Connector 31"/>
          <p:cNvSpPr/>
          <p:nvPr/>
        </p:nvSpPr>
        <p:spPr>
          <a:xfrm>
            <a:off x="6239051" y="4029973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Connector 32"/>
          <p:cNvSpPr/>
          <p:nvPr/>
        </p:nvSpPr>
        <p:spPr>
          <a:xfrm>
            <a:off x="6481312" y="3942272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/>
          <p:cNvSpPr/>
          <p:nvPr/>
        </p:nvSpPr>
        <p:spPr>
          <a:xfrm>
            <a:off x="6349754" y="3737392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/>
          <p:cNvSpPr/>
          <p:nvPr/>
        </p:nvSpPr>
        <p:spPr>
          <a:xfrm>
            <a:off x="5226171" y="3508074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Connector 35"/>
          <p:cNvSpPr/>
          <p:nvPr/>
        </p:nvSpPr>
        <p:spPr>
          <a:xfrm>
            <a:off x="5769628" y="3269769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Connector 36"/>
          <p:cNvSpPr/>
          <p:nvPr/>
        </p:nvSpPr>
        <p:spPr>
          <a:xfrm>
            <a:off x="6276426" y="3024997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37"/>
          <p:cNvSpPr/>
          <p:nvPr/>
        </p:nvSpPr>
        <p:spPr>
          <a:xfrm>
            <a:off x="6192597" y="3433308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Connector 38"/>
          <p:cNvSpPr/>
          <p:nvPr/>
        </p:nvSpPr>
        <p:spPr>
          <a:xfrm>
            <a:off x="6103898" y="3794904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Connector 39"/>
          <p:cNvSpPr/>
          <p:nvPr/>
        </p:nvSpPr>
        <p:spPr>
          <a:xfrm>
            <a:off x="6579795" y="3269769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/>
          <p:cNvSpPr/>
          <p:nvPr/>
        </p:nvSpPr>
        <p:spPr>
          <a:xfrm>
            <a:off x="5916283" y="3831565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/>
          <p:cNvSpPr/>
          <p:nvPr/>
        </p:nvSpPr>
        <p:spPr>
          <a:xfrm>
            <a:off x="5951864" y="2167743"/>
            <a:ext cx="172528" cy="1984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" y="4819552"/>
            <a:ext cx="3623907" cy="2038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042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271463"/>
            <a:ext cx="10515600" cy="681037"/>
          </a:xfrm>
          <a:solidFill>
            <a:srgbClr val="001E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Fase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vegetativa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8994" y="2165230"/>
            <a:ext cx="5117082" cy="1500187"/>
          </a:xfrm>
        </p:spPr>
        <p:txBody>
          <a:bodyPr/>
          <a:lstStyle/>
          <a:p>
            <a:r>
              <a:rPr lang="en-US" b="1" dirty="0" err="1" smtClean="0">
                <a:solidFill>
                  <a:schemeClr val="tx1"/>
                </a:solidFill>
              </a:rPr>
              <a:t>Produção</a:t>
            </a:r>
            <a:r>
              <a:rPr lang="en-US" b="1" dirty="0" smtClean="0">
                <a:solidFill>
                  <a:schemeClr val="tx1"/>
                </a:solidFill>
              </a:rPr>
              <a:t> de </a:t>
            </a:r>
            <a:r>
              <a:rPr lang="en-US" b="1" dirty="0" smtClean="0">
                <a:solidFill>
                  <a:schemeClr val="tx1"/>
                </a:solidFill>
              </a:rPr>
              <a:t>3 a 4 pares de </a:t>
            </a:r>
            <a:r>
              <a:rPr lang="en-US" b="1" dirty="0" err="1" smtClean="0">
                <a:solidFill>
                  <a:schemeClr val="tx1"/>
                </a:solidFill>
              </a:rPr>
              <a:t>folhas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antes da </a:t>
            </a:r>
            <a:r>
              <a:rPr lang="en-US" b="1" dirty="0" err="1" smtClean="0">
                <a:solidFill>
                  <a:schemeClr val="tx1"/>
                </a:solidFill>
              </a:rPr>
              <a:t>primeira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inflorescência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" y="2165230"/>
            <a:ext cx="5117082" cy="469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5185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332" y="89080"/>
            <a:ext cx="10515600" cy="635539"/>
          </a:xfrm>
          <a:solidFill>
            <a:srgbClr val="001E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Desenvolvimento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reprodutivo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32" y="3467820"/>
            <a:ext cx="4520240" cy="339018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81332" y="1060352"/>
          <a:ext cx="10515600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2487"/>
                <a:gridCol w="2137913"/>
                <a:gridCol w="3505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Frutificação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deficiente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&lt; 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&gt; 30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Liberacao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do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pólen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germinação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e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desenvolvimento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do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tubo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polínico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NORMAL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13-24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15.5-32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Abortamento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flores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&lt; 13 e &gt;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24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&gt; 32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Abortamento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flores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(9 a 5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dias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antes da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antese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Temperaturas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muito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altas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Botões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florais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são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tolerantes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1 a 3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dias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antes da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antese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Temperaturas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muito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altas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920897" y="1060352"/>
          <a:ext cx="10436470" cy="365760"/>
        </p:xfrm>
        <a:graphic>
          <a:graphicData uri="http://schemas.openxmlformats.org/drawingml/2006/table">
            <a:tbl>
              <a:tblPr/>
              <a:tblGrid>
                <a:gridCol w="10436470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mpd="sng">
                      <a:solidFill>
                        <a:schemeClr val="tx1"/>
                      </a:solidFill>
                      <a:prstDash val="solid"/>
                    </a:lnL>
                    <a:lnR w="57150" cmpd="sng">
                      <a:solidFill>
                        <a:schemeClr val="tx1"/>
                      </a:solidFill>
                      <a:prstDash val="solid"/>
                    </a:lnR>
                    <a:lnT w="57150" cmpd="sng">
                      <a:solidFill>
                        <a:schemeClr val="tx1"/>
                      </a:solidFill>
                      <a:prstDash val="solid"/>
                    </a:lnT>
                    <a:lnB w="571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573484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586" y="174237"/>
            <a:ext cx="10515600" cy="783296"/>
          </a:xfrm>
          <a:solidFill>
            <a:srgbClr val="001E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Avaliação</a:t>
            </a:r>
            <a:r>
              <a:rPr lang="en-US" b="1" dirty="0" smtClean="0">
                <a:solidFill>
                  <a:schemeClr val="bg1"/>
                </a:solidFill>
              </a:rPr>
              <a:t> do </a:t>
            </a:r>
            <a:r>
              <a:rPr lang="en-US" b="1" dirty="0" err="1" smtClean="0">
                <a:solidFill>
                  <a:schemeClr val="bg1"/>
                </a:solidFill>
              </a:rPr>
              <a:t>crescimento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35367" y="1406315"/>
            <a:ext cx="10515600" cy="360563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Taxa de </a:t>
            </a:r>
            <a:r>
              <a:rPr lang="en-US" b="1" dirty="0" err="1" smtClean="0">
                <a:solidFill>
                  <a:schemeClr val="tx1"/>
                </a:solidFill>
              </a:rPr>
              <a:t>crescimento</a:t>
            </a:r>
            <a:endParaRPr lang="en-US" b="1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tx1"/>
                </a:solidFill>
              </a:rPr>
              <a:t>Diâmetro</a:t>
            </a:r>
            <a:r>
              <a:rPr lang="en-US" b="1" dirty="0" smtClean="0">
                <a:solidFill>
                  <a:schemeClr val="tx1"/>
                </a:solidFill>
              </a:rPr>
              <a:t> do </a:t>
            </a:r>
            <a:r>
              <a:rPr lang="en-US" b="1" dirty="0" err="1" smtClean="0">
                <a:solidFill>
                  <a:schemeClr val="tx1"/>
                </a:solidFill>
              </a:rPr>
              <a:t>caule</a:t>
            </a:r>
            <a:endParaRPr lang="en-US" b="1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tx1"/>
                </a:solidFill>
              </a:rPr>
              <a:t>Comprimento</a:t>
            </a:r>
            <a:r>
              <a:rPr lang="en-US" b="1" dirty="0" smtClean="0">
                <a:solidFill>
                  <a:schemeClr val="tx1"/>
                </a:solidFill>
              </a:rPr>
              <a:t> da </a:t>
            </a:r>
            <a:r>
              <a:rPr lang="en-US" b="1" dirty="0" err="1" smtClean="0">
                <a:solidFill>
                  <a:schemeClr val="tx1"/>
                </a:solidFill>
              </a:rPr>
              <a:t>folha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mais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recentemente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madura</a:t>
            </a:r>
            <a:endParaRPr lang="en-US" b="1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tx1"/>
                </a:solidFill>
              </a:rPr>
              <a:t>Distância</a:t>
            </a:r>
            <a:r>
              <a:rPr lang="en-US" b="1" dirty="0" smtClean="0">
                <a:solidFill>
                  <a:schemeClr val="tx1"/>
                </a:solidFill>
              </a:rPr>
              <a:t> do </a:t>
            </a:r>
            <a:r>
              <a:rPr lang="en-US" b="1" dirty="0" err="1" smtClean="0">
                <a:solidFill>
                  <a:schemeClr val="tx1"/>
                </a:solidFill>
              </a:rPr>
              <a:t>primeiro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rácimo</a:t>
            </a:r>
            <a:endParaRPr lang="en-US" b="1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tx1"/>
                </a:solidFill>
              </a:rPr>
              <a:t>Número</a:t>
            </a:r>
            <a:r>
              <a:rPr lang="en-US" b="1" dirty="0" smtClean="0">
                <a:solidFill>
                  <a:schemeClr val="tx1"/>
                </a:solidFill>
              </a:rPr>
              <a:t> de </a:t>
            </a:r>
            <a:r>
              <a:rPr lang="en-US" b="1" dirty="0" err="1" smtClean="0">
                <a:solidFill>
                  <a:schemeClr val="tx1"/>
                </a:solidFill>
              </a:rPr>
              <a:t>folhas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na</a:t>
            </a:r>
            <a:r>
              <a:rPr lang="en-US" b="1" dirty="0" smtClean="0">
                <a:solidFill>
                  <a:schemeClr val="tx1"/>
                </a:solidFill>
              </a:rPr>
              <a:t> planta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3694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86381"/>
            <a:ext cx="10515600" cy="826427"/>
          </a:xfrm>
          <a:solidFill>
            <a:srgbClr val="001E00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Taxa de </a:t>
            </a:r>
            <a:r>
              <a:rPr lang="en-US" sz="3600" b="1" dirty="0" err="1" smtClean="0">
                <a:solidFill>
                  <a:schemeClr val="bg1"/>
                </a:solidFill>
              </a:rPr>
              <a:t>crescimento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5752" y="1389063"/>
            <a:ext cx="10515600" cy="354488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/>
                </a:solidFill>
              </a:rPr>
              <a:t>Marcar</a:t>
            </a:r>
            <a:r>
              <a:rPr lang="en-US" dirty="0" smtClean="0">
                <a:solidFill>
                  <a:schemeClr val="tx1"/>
                </a:solidFill>
              </a:rPr>
              <a:t> a </a:t>
            </a:r>
            <a:r>
              <a:rPr lang="en-US" dirty="0" err="1" smtClean="0">
                <a:solidFill>
                  <a:schemeClr val="tx1"/>
                </a:solidFill>
              </a:rPr>
              <a:t>altura</a:t>
            </a:r>
            <a:r>
              <a:rPr lang="en-US" dirty="0" smtClean="0">
                <a:solidFill>
                  <a:schemeClr val="tx1"/>
                </a:solidFill>
              </a:rPr>
              <a:t> do </a:t>
            </a:r>
            <a:r>
              <a:rPr lang="en-US" dirty="0" err="1" smtClean="0">
                <a:solidFill>
                  <a:schemeClr val="tx1"/>
                </a:solidFill>
              </a:rPr>
              <a:t>ponto</a:t>
            </a:r>
            <a:r>
              <a:rPr lang="en-US" dirty="0" smtClean="0">
                <a:solidFill>
                  <a:schemeClr val="tx1"/>
                </a:solidFill>
              </a:rPr>
              <a:t> de </a:t>
            </a:r>
            <a:r>
              <a:rPr lang="en-US" dirty="0" err="1" smtClean="0">
                <a:solidFill>
                  <a:schemeClr val="tx1"/>
                </a:solidFill>
              </a:rPr>
              <a:t>crescimento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Na </a:t>
            </a:r>
            <a:r>
              <a:rPr lang="en-US" dirty="0" err="1" smtClean="0">
                <a:solidFill>
                  <a:schemeClr val="tx1"/>
                </a:solidFill>
              </a:rPr>
              <a:t>próxima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semana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adotando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essa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marca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como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referência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mede</a:t>
            </a:r>
            <a:r>
              <a:rPr lang="en-US" dirty="0" smtClean="0">
                <a:solidFill>
                  <a:schemeClr val="tx1"/>
                </a:solidFill>
              </a:rPr>
              <a:t>-se o </a:t>
            </a:r>
            <a:r>
              <a:rPr lang="en-US" dirty="0" err="1" smtClean="0">
                <a:solidFill>
                  <a:schemeClr val="tx1"/>
                </a:solidFill>
              </a:rPr>
              <a:t>crescimento</a:t>
            </a:r>
            <a:r>
              <a:rPr lang="en-US" dirty="0" smtClean="0">
                <a:solidFill>
                  <a:schemeClr val="tx1"/>
                </a:solidFill>
              </a:rPr>
              <a:t> que a planta </a:t>
            </a:r>
            <a:r>
              <a:rPr lang="en-US" dirty="0" err="1" smtClean="0">
                <a:solidFill>
                  <a:schemeClr val="tx1"/>
                </a:solidFill>
              </a:rPr>
              <a:t>teve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nessa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semana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/>
                </a:solidFill>
              </a:rPr>
              <a:t>Crescimento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adequado</a:t>
            </a:r>
            <a:r>
              <a:rPr lang="en-US" dirty="0" smtClean="0">
                <a:solidFill>
                  <a:schemeClr val="tx1"/>
                </a:solidFill>
              </a:rPr>
              <a:t> = 20 a 21 cm/</a:t>
            </a:r>
            <a:r>
              <a:rPr lang="en-US" dirty="0" err="1" smtClean="0">
                <a:solidFill>
                  <a:schemeClr val="tx1"/>
                </a:solidFill>
              </a:rPr>
              <a:t>semana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/>
                </a:solidFill>
              </a:rPr>
              <a:t>Em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temperatura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elevada</a:t>
            </a:r>
            <a:r>
              <a:rPr lang="en-US" dirty="0" smtClean="0">
                <a:solidFill>
                  <a:schemeClr val="tx1"/>
                </a:solidFill>
              </a:rPr>
              <a:t>- </a:t>
            </a:r>
            <a:r>
              <a:rPr lang="en-US" dirty="0" err="1" smtClean="0">
                <a:solidFill>
                  <a:schemeClr val="tx1"/>
                </a:solidFill>
              </a:rPr>
              <a:t>aumenta</a:t>
            </a:r>
            <a:r>
              <a:rPr lang="en-US" dirty="0" smtClean="0">
                <a:solidFill>
                  <a:schemeClr val="tx1"/>
                </a:solidFill>
              </a:rPr>
              <a:t> a </a:t>
            </a:r>
            <a:r>
              <a:rPr lang="en-US" dirty="0" err="1" smtClean="0">
                <a:solidFill>
                  <a:schemeClr val="tx1"/>
                </a:solidFill>
              </a:rPr>
              <a:t>velocidade</a:t>
            </a:r>
            <a:r>
              <a:rPr lang="en-US" dirty="0" smtClean="0">
                <a:solidFill>
                  <a:schemeClr val="tx1"/>
                </a:solidFill>
              </a:rPr>
              <a:t> de </a:t>
            </a:r>
            <a:r>
              <a:rPr lang="en-US" dirty="0" err="1" smtClean="0">
                <a:solidFill>
                  <a:schemeClr val="tx1"/>
                </a:solidFill>
              </a:rPr>
              <a:t>elongação</a:t>
            </a:r>
            <a:r>
              <a:rPr lang="en-US" dirty="0" smtClean="0">
                <a:solidFill>
                  <a:schemeClr val="tx1"/>
                </a:solidFill>
              </a:rPr>
              <a:t> do </a:t>
            </a:r>
            <a:r>
              <a:rPr lang="en-US" dirty="0" err="1" smtClean="0">
                <a:solidFill>
                  <a:schemeClr val="tx1"/>
                </a:solidFill>
              </a:rPr>
              <a:t>talo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0413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138113"/>
            <a:ext cx="10515600" cy="985837"/>
          </a:xfrm>
          <a:solidFill>
            <a:srgbClr val="001E00"/>
          </a:solidFill>
        </p:spPr>
        <p:txBody>
          <a:bodyPr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Comprimento</a:t>
            </a:r>
            <a:r>
              <a:rPr lang="en-US" b="1" dirty="0" smtClean="0">
                <a:solidFill>
                  <a:schemeClr val="bg1"/>
                </a:solidFill>
              </a:rPr>
              <a:t> da </a:t>
            </a:r>
            <a:r>
              <a:rPr lang="en-US" b="1" dirty="0" err="1" smtClean="0">
                <a:solidFill>
                  <a:schemeClr val="bg1"/>
                </a:solidFill>
              </a:rPr>
              <a:t>folha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200" y="1770063"/>
            <a:ext cx="10845800" cy="202088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tx1"/>
                </a:solidFill>
              </a:rPr>
              <a:t>Determinar</a:t>
            </a:r>
            <a:r>
              <a:rPr lang="en-US" b="1" dirty="0" smtClean="0">
                <a:solidFill>
                  <a:schemeClr val="tx1"/>
                </a:solidFill>
              </a:rPr>
              <a:t> o </a:t>
            </a:r>
            <a:r>
              <a:rPr lang="en-US" b="1" dirty="0" err="1" smtClean="0">
                <a:solidFill>
                  <a:schemeClr val="tx1"/>
                </a:solidFill>
              </a:rPr>
              <a:t>comprimento</a:t>
            </a:r>
            <a:r>
              <a:rPr lang="en-US" b="1" dirty="0" smtClean="0">
                <a:solidFill>
                  <a:schemeClr val="tx1"/>
                </a:solidFill>
              </a:rPr>
              <a:t> da </a:t>
            </a:r>
            <a:r>
              <a:rPr lang="en-US" b="1" dirty="0" err="1" smtClean="0">
                <a:solidFill>
                  <a:schemeClr val="tx1"/>
                </a:solidFill>
              </a:rPr>
              <a:t>folha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recém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madura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após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uma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semana</a:t>
            </a:r>
            <a:r>
              <a:rPr lang="en-US" b="1" dirty="0" smtClean="0">
                <a:solidFill>
                  <a:schemeClr val="tx1"/>
                </a:solidFill>
              </a:rPr>
              <a:t>: 38 a 46 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tx1"/>
                </a:solidFill>
              </a:rPr>
              <a:t>Comprimento</a:t>
            </a:r>
            <a:r>
              <a:rPr lang="en-US" b="1" dirty="0" smtClean="0">
                <a:solidFill>
                  <a:schemeClr val="tx1"/>
                </a:solidFill>
              </a:rPr>
              <a:t> &gt; 46 cm – </a:t>
            </a:r>
            <a:r>
              <a:rPr lang="en-US" b="1" dirty="0" err="1" smtClean="0">
                <a:solidFill>
                  <a:schemeClr val="tx1"/>
                </a:solidFill>
              </a:rPr>
              <a:t>crescimento</a:t>
            </a:r>
            <a:r>
              <a:rPr lang="en-US" b="1" dirty="0" smtClean="0">
                <a:solidFill>
                  <a:schemeClr val="tx1"/>
                </a:solidFill>
              </a:rPr>
              <a:t> vegetative </a:t>
            </a:r>
            <a:r>
              <a:rPr lang="en-US" b="1" dirty="0" err="1" smtClean="0">
                <a:solidFill>
                  <a:schemeClr val="tx1"/>
                </a:solidFill>
              </a:rPr>
              <a:t>vigoroso</a:t>
            </a:r>
            <a:endParaRPr lang="en-US" b="1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tx1"/>
                </a:solidFill>
              </a:rPr>
              <a:t>Comprimento</a:t>
            </a:r>
            <a:r>
              <a:rPr lang="en-US" b="1" dirty="0" smtClean="0">
                <a:solidFill>
                  <a:schemeClr val="tx1"/>
                </a:solidFill>
              </a:rPr>
              <a:t> &lt; 38 cm – </a:t>
            </a:r>
            <a:r>
              <a:rPr lang="en-US" b="1" dirty="0" err="1" smtClean="0">
                <a:solidFill>
                  <a:schemeClr val="tx1"/>
                </a:solidFill>
              </a:rPr>
              <a:t>crescimento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reprodutivo</a:t>
            </a:r>
            <a:endParaRPr lang="en-US" b="1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505199"/>
            <a:ext cx="43307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3395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23850"/>
            <a:ext cx="10515600" cy="847725"/>
          </a:xfrm>
          <a:solidFill>
            <a:srgbClr val="001E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Interpretações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379538"/>
            <a:ext cx="10515600" cy="5249862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210000"/>
              </a:lnSpc>
              <a:spcBef>
                <a:spcPts val="0"/>
              </a:spcBef>
            </a:pPr>
            <a:r>
              <a:rPr lang="en-US" sz="4200" b="1" u="sng" dirty="0" smtClean="0">
                <a:solidFill>
                  <a:srgbClr val="FF0000"/>
                </a:solidFill>
              </a:rPr>
              <a:t>Planta com </a:t>
            </a:r>
            <a:r>
              <a:rPr lang="en-US" sz="4200" b="1" u="sng" dirty="0" err="1" smtClean="0">
                <a:solidFill>
                  <a:srgbClr val="FF0000"/>
                </a:solidFill>
              </a:rPr>
              <a:t>maior</a:t>
            </a:r>
            <a:r>
              <a:rPr lang="en-US" sz="4200" b="1" u="sng" dirty="0" smtClean="0">
                <a:solidFill>
                  <a:srgbClr val="FF0000"/>
                </a:solidFill>
              </a:rPr>
              <a:t> </a:t>
            </a:r>
            <a:r>
              <a:rPr lang="en-US" sz="4200" b="1" u="sng" dirty="0" err="1" smtClean="0">
                <a:solidFill>
                  <a:srgbClr val="FF0000"/>
                </a:solidFill>
              </a:rPr>
              <a:t>desenvolvimento</a:t>
            </a:r>
            <a:r>
              <a:rPr lang="en-US" sz="4200" b="1" u="sng" dirty="0" smtClean="0">
                <a:solidFill>
                  <a:srgbClr val="FF0000"/>
                </a:solidFill>
              </a:rPr>
              <a:t> </a:t>
            </a:r>
            <a:r>
              <a:rPr lang="en-US" sz="4200" b="1" u="sng" dirty="0" err="1" smtClean="0">
                <a:solidFill>
                  <a:srgbClr val="FF0000"/>
                </a:solidFill>
              </a:rPr>
              <a:t>vegetativo</a:t>
            </a:r>
            <a:r>
              <a:rPr lang="en-US" sz="4200" b="1" u="sng" dirty="0" smtClean="0">
                <a:solidFill>
                  <a:srgbClr val="FF0000"/>
                </a:solidFill>
              </a:rPr>
              <a:t>/</a:t>
            </a:r>
            <a:r>
              <a:rPr lang="en-US" sz="4200" b="1" u="sng" dirty="0" err="1" smtClean="0">
                <a:solidFill>
                  <a:srgbClr val="FF0000"/>
                </a:solidFill>
              </a:rPr>
              <a:t>reprodutivo</a:t>
            </a:r>
            <a:endParaRPr lang="en-US" sz="4200" b="1" u="sng" dirty="0">
              <a:solidFill>
                <a:srgbClr val="FF0000"/>
              </a:solidFill>
            </a:endParaRPr>
          </a:p>
          <a:p>
            <a:pPr marL="342900" indent="-342900">
              <a:lnSpc>
                <a:spcPct val="2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200" b="1" dirty="0" smtClean="0">
                <a:solidFill>
                  <a:schemeClr val="tx1"/>
                </a:solidFill>
              </a:rPr>
              <a:t> </a:t>
            </a:r>
            <a:r>
              <a:rPr lang="en-US" sz="4200" b="1" dirty="0" err="1">
                <a:solidFill>
                  <a:schemeClr val="tx1"/>
                </a:solidFill>
              </a:rPr>
              <a:t>G</a:t>
            </a:r>
            <a:r>
              <a:rPr lang="en-US" sz="4200" b="1" dirty="0" err="1" smtClean="0">
                <a:solidFill>
                  <a:schemeClr val="tx1"/>
                </a:solidFill>
              </a:rPr>
              <a:t>ema</a:t>
            </a:r>
            <a:r>
              <a:rPr lang="en-US" sz="4200" b="1" dirty="0" smtClean="0">
                <a:solidFill>
                  <a:schemeClr val="tx1"/>
                </a:solidFill>
              </a:rPr>
              <a:t> apical da planta é </a:t>
            </a:r>
            <a:r>
              <a:rPr lang="en-US" sz="4200" b="1" dirty="0" err="1" smtClean="0">
                <a:solidFill>
                  <a:schemeClr val="tx1"/>
                </a:solidFill>
              </a:rPr>
              <a:t>desenvolvida</a:t>
            </a:r>
            <a:r>
              <a:rPr lang="en-US" sz="4200" b="1" dirty="0" smtClean="0">
                <a:solidFill>
                  <a:schemeClr val="tx1"/>
                </a:solidFill>
              </a:rPr>
              <a:t> e </a:t>
            </a:r>
            <a:r>
              <a:rPr lang="en-US" sz="4200" b="1" dirty="0" err="1" smtClean="0">
                <a:solidFill>
                  <a:schemeClr val="tx1"/>
                </a:solidFill>
              </a:rPr>
              <a:t>apresenta</a:t>
            </a:r>
            <a:r>
              <a:rPr lang="en-US" sz="4200" b="1" dirty="0" smtClean="0">
                <a:solidFill>
                  <a:schemeClr val="tx1"/>
                </a:solidFill>
              </a:rPr>
              <a:t> </a:t>
            </a:r>
            <a:r>
              <a:rPr lang="en-US" sz="4200" b="1" dirty="0" err="1" smtClean="0">
                <a:solidFill>
                  <a:schemeClr val="tx1"/>
                </a:solidFill>
              </a:rPr>
              <a:t>verde</a:t>
            </a:r>
            <a:r>
              <a:rPr lang="en-US" sz="4200" b="1" dirty="0" smtClean="0">
                <a:solidFill>
                  <a:schemeClr val="tx1"/>
                </a:solidFill>
              </a:rPr>
              <a:t> </a:t>
            </a:r>
            <a:r>
              <a:rPr lang="en-US" sz="4200" b="1" dirty="0" err="1" smtClean="0">
                <a:solidFill>
                  <a:schemeClr val="tx1"/>
                </a:solidFill>
              </a:rPr>
              <a:t>intenso</a:t>
            </a:r>
            <a:r>
              <a:rPr lang="en-US" sz="4200" b="1" dirty="0" smtClean="0">
                <a:solidFill>
                  <a:schemeClr val="tx1"/>
                </a:solidFill>
              </a:rPr>
              <a:t>; </a:t>
            </a:r>
          </a:p>
          <a:p>
            <a:pPr marL="342900" indent="-342900">
              <a:lnSpc>
                <a:spcPct val="2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200" b="1" dirty="0" err="1" smtClean="0">
                <a:solidFill>
                  <a:schemeClr val="tx1"/>
                </a:solidFill>
              </a:rPr>
              <a:t>Rácemo</a:t>
            </a:r>
            <a:r>
              <a:rPr lang="en-US" sz="4200" b="1" dirty="0" smtClean="0">
                <a:solidFill>
                  <a:schemeClr val="tx1"/>
                </a:solidFill>
              </a:rPr>
              <a:t> </a:t>
            </a:r>
            <a:r>
              <a:rPr lang="en-US" sz="4200" b="1" dirty="0" err="1" smtClean="0">
                <a:solidFill>
                  <a:schemeClr val="tx1"/>
                </a:solidFill>
              </a:rPr>
              <a:t>delgado</a:t>
            </a:r>
            <a:r>
              <a:rPr lang="en-US" sz="4200" b="1" dirty="0" smtClean="0">
                <a:solidFill>
                  <a:schemeClr val="tx1"/>
                </a:solidFill>
              </a:rPr>
              <a:t>, </a:t>
            </a:r>
            <a:r>
              <a:rPr lang="en-US" sz="4200" b="1" dirty="0" err="1" smtClean="0">
                <a:solidFill>
                  <a:schemeClr val="tx1"/>
                </a:solidFill>
              </a:rPr>
              <a:t>longo</a:t>
            </a:r>
            <a:r>
              <a:rPr lang="en-US" sz="4200" b="1" dirty="0" smtClean="0">
                <a:solidFill>
                  <a:schemeClr val="tx1"/>
                </a:solidFill>
              </a:rPr>
              <a:t> e </a:t>
            </a:r>
            <a:r>
              <a:rPr lang="en-US" sz="4200" b="1" dirty="0" err="1" smtClean="0">
                <a:solidFill>
                  <a:schemeClr val="tx1"/>
                </a:solidFill>
              </a:rPr>
              <a:t>pouco</a:t>
            </a:r>
            <a:r>
              <a:rPr lang="en-US" sz="4200" b="1" dirty="0" smtClean="0">
                <a:solidFill>
                  <a:schemeClr val="tx1"/>
                </a:solidFill>
              </a:rPr>
              <a:t> </a:t>
            </a:r>
            <a:r>
              <a:rPr lang="en-US" sz="4200" b="1" dirty="0" err="1" smtClean="0">
                <a:solidFill>
                  <a:schemeClr val="tx1"/>
                </a:solidFill>
              </a:rPr>
              <a:t>ramificado</a:t>
            </a:r>
            <a:r>
              <a:rPr lang="en-US" sz="4200" b="1" dirty="0" smtClean="0">
                <a:solidFill>
                  <a:schemeClr val="tx1"/>
                </a:solidFill>
              </a:rPr>
              <a:t>;</a:t>
            </a:r>
          </a:p>
          <a:p>
            <a:pPr marL="342900" indent="-342900">
              <a:lnSpc>
                <a:spcPct val="2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200" b="1" dirty="0" err="1" smtClean="0">
                <a:solidFill>
                  <a:schemeClr val="tx1"/>
                </a:solidFill>
              </a:rPr>
              <a:t>Folhas</a:t>
            </a:r>
            <a:r>
              <a:rPr lang="en-US" sz="4200" b="1" dirty="0" smtClean="0">
                <a:solidFill>
                  <a:schemeClr val="tx1"/>
                </a:solidFill>
              </a:rPr>
              <a:t> </a:t>
            </a:r>
            <a:r>
              <a:rPr lang="en-US" sz="4200" b="1" dirty="0" err="1" smtClean="0">
                <a:solidFill>
                  <a:schemeClr val="tx1"/>
                </a:solidFill>
              </a:rPr>
              <a:t>longas</a:t>
            </a:r>
            <a:r>
              <a:rPr lang="en-US" sz="4200" b="1" dirty="0" smtClean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210000"/>
              </a:lnSpc>
              <a:spcBef>
                <a:spcPts val="0"/>
              </a:spcBef>
            </a:pPr>
            <a:r>
              <a:rPr lang="en-US" sz="4200" b="1" u="sng" dirty="0" smtClean="0">
                <a:solidFill>
                  <a:srgbClr val="FF0000"/>
                </a:solidFill>
              </a:rPr>
              <a:t>Planta com </a:t>
            </a:r>
            <a:r>
              <a:rPr lang="en-US" sz="4200" b="1" u="sng" dirty="0" err="1" smtClean="0">
                <a:solidFill>
                  <a:srgbClr val="FF0000"/>
                </a:solidFill>
              </a:rPr>
              <a:t>maior</a:t>
            </a:r>
            <a:r>
              <a:rPr lang="en-US" sz="4200" b="1" u="sng" dirty="0" smtClean="0">
                <a:solidFill>
                  <a:srgbClr val="FF0000"/>
                </a:solidFill>
              </a:rPr>
              <a:t> </a:t>
            </a:r>
            <a:r>
              <a:rPr lang="en-US" sz="4200" b="1" u="sng" dirty="0" err="1" smtClean="0">
                <a:solidFill>
                  <a:srgbClr val="FF0000"/>
                </a:solidFill>
              </a:rPr>
              <a:t>desenvolvimento</a:t>
            </a:r>
            <a:r>
              <a:rPr lang="en-US" sz="4200" b="1" u="sng" dirty="0" smtClean="0">
                <a:solidFill>
                  <a:srgbClr val="FF0000"/>
                </a:solidFill>
              </a:rPr>
              <a:t> </a:t>
            </a:r>
            <a:r>
              <a:rPr lang="en-US" sz="4200" b="1" u="sng" dirty="0" err="1" smtClean="0">
                <a:solidFill>
                  <a:srgbClr val="FF0000"/>
                </a:solidFill>
              </a:rPr>
              <a:t>reprodutivo</a:t>
            </a:r>
            <a:r>
              <a:rPr lang="en-US" sz="4200" b="1" u="sng" dirty="0" smtClean="0">
                <a:solidFill>
                  <a:srgbClr val="FF0000"/>
                </a:solidFill>
              </a:rPr>
              <a:t>/</a:t>
            </a:r>
            <a:r>
              <a:rPr lang="en-US" sz="4200" b="1" u="sng" dirty="0" err="1" smtClean="0">
                <a:solidFill>
                  <a:srgbClr val="FF0000"/>
                </a:solidFill>
              </a:rPr>
              <a:t>vegetativo</a:t>
            </a:r>
            <a:endParaRPr lang="en-US" sz="4200" b="1" u="sng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ct val="2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200" b="1" dirty="0" err="1" smtClean="0">
                <a:solidFill>
                  <a:schemeClr val="tx1"/>
                </a:solidFill>
              </a:rPr>
              <a:t>Gema</a:t>
            </a:r>
            <a:r>
              <a:rPr lang="en-US" sz="4200" b="1" dirty="0" smtClean="0">
                <a:solidFill>
                  <a:schemeClr val="tx1"/>
                </a:solidFill>
              </a:rPr>
              <a:t> apical </a:t>
            </a:r>
            <a:r>
              <a:rPr lang="en-US" sz="4200" b="1" dirty="0" err="1" smtClean="0">
                <a:solidFill>
                  <a:schemeClr val="tx1"/>
                </a:solidFill>
              </a:rPr>
              <a:t>delgada</a:t>
            </a:r>
            <a:endParaRPr lang="en-US" sz="42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2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200" b="1" dirty="0" err="1" smtClean="0">
                <a:solidFill>
                  <a:schemeClr val="tx1"/>
                </a:solidFill>
              </a:rPr>
              <a:t>Rácemo</a:t>
            </a:r>
            <a:r>
              <a:rPr lang="en-US" sz="4200" b="1" dirty="0" smtClean="0">
                <a:solidFill>
                  <a:schemeClr val="tx1"/>
                </a:solidFill>
              </a:rPr>
              <a:t> </a:t>
            </a:r>
            <a:r>
              <a:rPr lang="en-US" sz="4200" b="1" dirty="0" err="1" smtClean="0">
                <a:solidFill>
                  <a:schemeClr val="tx1"/>
                </a:solidFill>
              </a:rPr>
              <a:t>grosso</a:t>
            </a:r>
            <a:r>
              <a:rPr lang="en-US" sz="4200" b="1" dirty="0" smtClean="0">
                <a:solidFill>
                  <a:schemeClr val="tx1"/>
                </a:solidFill>
              </a:rPr>
              <a:t>, </a:t>
            </a:r>
            <a:r>
              <a:rPr lang="en-US" sz="4200" b="1" dirty="0" err="1" smtClean="0">
                <a:solidFill>
                  <a:schemeClr val="tx1"/>
                </a:solidFill>
              </a:rPr>
              <a:t>curto</a:t>
            </a:r>
            <a:r>
              <a:rPr lang="en-US" sz="4200" b="1" dirty="0" smtClean="0">
                <a:solidFill>
                  <a:schemeClr val="tx1"/>
                </a:solidFill>
              </a:rPr>
              <a:t> e </a:t>
            </a:r>
            <a:r>
              <a:rPr lang="en-US" sz="4200" b="1" dirty="0" err="1" smtClean="0">
                <a:solidFill>
                  <a:schemeClr val="tx1"/>
                </a:solidFill>
              </a:rPr>
              <a:t>ramificado</a:t>
            </a:r>
            <a:endParaRPr lang="en-US" sz="42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2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200" b="1" dirty="0" err="1" smtClean="0">
                <a:solidFill>
                  <a:schemeClr val="tx1"/>
                </a:solidFill>
              </a:rPr>
              <a:t>Folhas</a:t>
            </a:r>
            <a:r>
              <a:rPr lang="en-US" sz="4200" b="1" dirty="0" smtClean="0">
                <a:solidFill>
                  <a:schemeClr val="tx1"/>
                </a:solidFill>
              </a:rPr>
              <a:t> </a:t>
            </a:r>
            <a:r>
              <a:rPr lang="en-US" sz="4200" b="1" dirty="0" err="1" smtClean="0">
                <a:solidFill>
                  <a:schemeClr val="tx1"/>
                </a:solidFill>
              </a:rPr>
              <a:t>curtas</a:t>
            </a:r>
            <a:r>
              <a:rPr lang="en-US" sz="4200" b="1" dirty="0" smtClean="0">
                <a:solidFill>
                  <a:schemeClr val="tx1"/>
                </a:solidFill>
              </a:rPr>
              <a:t> e </a:t>
            </a:r>
            <a:r>
              <a:rPr lang="en-US" sz="4200" b="1" dirty="0" err="1" smtClean="0">
                <a:solidFill>
                  <a:schemeClr val="tx1"/>
                </a:solidFill>
              </a:rPr>
              <a:t>escuras</a:t>
            </a:r>
            <a:endParaRPr lang="en-US" sz="4200" b="1" dirty="0" smtClean="0">
              <a:solidFill>
                <a:schemeClr val="tx1"/>
              </a:solidFill>
            </a:endParaRPr>
          </a:p>
          <a:p>
            <a:pPr>
              <a:lnSpc>
                <a:spcPct val="210000"/>
              </a:lnSpc>
              <a:spcBef>
                <a:spcPts val="0"/>
              </a:spcBef>
            </a:pPr>
            <a:endParaRPr lang="en-US" b="1" dirty="0">
              <a:solidFill>
                <a:schemeClr val="tx1"/>
              </a:solidFill>
            </a:endParaRPr>
          </a:p>
          <a:p>
            <a:pPr>
              <a:lnSpc>
                <a:spcPct val="210000"/>
              </a:lnSpc>
              <a:spcBef>
                <a:spcPts val="0"/>
              </a:spcBef>
            </a:pPr>
            <a:endParaRPr lang="en-US" b="1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45864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3947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t-BR" altLang="en-US" sz="3600" b="1" dirty="0" smtClean="0">
                <a:solidFill>
                  <a:schemeClr val="tx1"/>
                </a:solidFill>
                <a:latin typeface="+mn-lt"/>
              </a:rPr>
              <a:t>Radiação </a:t>
            </a:r>
            <a:r>
              <a:rPr lang="pt-BR" altLang="en-US" sz="3600" b="1" dirty="0" err="1" smtClean="0">
                <a:solidFill>
                  <a:schemeClr val="tx1"/>
                </a:solidFill>
                <a:latin typeface="+mn-lt"/>
              </a:rPr>
              <a:t>fotossinteticamente</a:t>
            </a:r>
            <a:r>
              <a:rPr lang="pt-BR" altLang="en-US" sz="3600" b="1" dirty="0" smtClean="0">
                <a:solidFill>
                  <a:schemeClr val="tx1"/>
                </a:solidFill>
                <a:latin typeface="+mn-lt"/>
              </a:rPr>
              <a:t> ativa (RFA)</a:t>
            </a:r>
            <a:endParaRPr lang="en-US" altLang="en-US" sz="3600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315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en-US" b="1" dirty="0" smtClean="0"/>
              <a:t>Qualidade da luz </a:t>
            </a:r>
          </a:p>
          <a:p>
            <a:endParaRPr lang="pt-BR" altLang="en-US" b="1" dirty="0" smtClean="0"/>
          </a:p>
          <a:p>
            <a:endParaRPr lang="pt-BR" altLang="en-US" b="1" dirty="0"/>
          </a:p>
          <a:p>
            <a:endParaRPr lang="pt-BR" altLang="en-US" b="1" dirty="0" smtClean="0"/>
          </a:p>
          <a:p>
            <a:endParaRPr lang="pt-BR" altLang="en-US" b="1" dirty="0" smtClean="0"/>
          </a:p>
          <a:p>
            <a:r>
              <a:rPr lang="pt-BR" altLang="en-US" b="1" dirty="0" smtClean="0"/>
              <a:t>Quantidade de luz (</a:t>
            </a:r>
            <a:r>
              <a:rPr lang="pt-BR" altLang="en-US" b="1" dirty="0" err="1" smtClean="0"/>
              <a:t>Irradiância</a:t>
            </a:r>
            <a:r>
              <a:rPr lang="pt-BR" altLang="en-US" b="1" dirty="0" smtClean="0"/>
              <a:t> solar)</a:t>
            </a:r>
          </a:p>
          <a:p>
            <a:pPr lvl="1"/>
            <a:endParaRPr lang="pt-BR" altLang="en-US" b="1" dirty="0" smtClean="0"/>
          </a:p>
          <a:p>
            <a:pPr lvl="1"/>
            <a:r>
              <a:rPr lang="pt-BR" altLang="en-US" b="1" dirty="0" smtClean="0"/>
              <a:t>Saturação luminosa: </a:t>
            </a:r>
            <a:r>
              <a:rPr lang="pt-BR" altLang="en-US" b="1" dirty="0"/>
              <a:t>500 a 1.500 µmol m</a:t>
            </a:r>
            <a:r>
              <a:rPr lang="pt-BR" altLang="en-US" b="1" baseline="30000" dirty="0"/>
              <a:t>-2</a:t>
            </a:r>
            <a:r>
              <a:rPr lang="pt-BR" altLang="en-US" b="1" dirty="0"/>
              <a:t> s</a:t>
            </a:r>
            <a:r>
              <a:rPr lang="pt-BR" altLang="en-US" b="1" baseline="30000" dirty="0"/>
              <a:t>-1</a:t>
            </a:r>
            <a:endParaRPr lang="en-US" altLang="en-US" b="1" baseline="30000" dirty="0"/>
          </a:p>
          <a:p>
            <a:pPr lvl="1"/>
            <a:r>
              <a:rPr lang="pt-BR" altLang="en-US" b="1" dirty="0" smtClean="0"/>
              <a:t>Crescimento ótimo: 20 a 30 mol dia</a:t>
            </a:r>
            <a:r>
              <a:rPr lang="pt-BR" altLang="en-US" b="1" baseline="30000" dirty="0" smtClean="0"/>
              <a:t>-1</a:t>
            </a:r>
          </a:p>
        </p:txBody>
      </p:sp>
      <p:pic>
        <p:nvPicPr>
          <p:cNvPr id="8" name="Picture 5" descr="smartlight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540" y="1605640"/>
            <a:ext cx="5331034" cy="266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59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8067"/>
          </a:xfr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en-US" b="1" dirty="0" err="1" smtClean="0">
                <a:solidFill>
                  <a:srgbClr val="002060"/>
                </a:solidFill>
                <a:latin typeface="+mn-lt"/>
              </a:rPr>
              <a:t>Radiação</a:t>
            </a:r>
            <a:r>
              <a:rPr lang="en-US" b="1" dirty="0" smtClean="0">
                <a:solidFill>
                  <a:srgbClr val="002060"/>
                </a:solidFill>
                <a:latin typeface="+mn-lt"/>
              </a:rPr>
              <a:t> no interior da </a:t>
            </a:r>
            <a:r>
              <a:rPr lang="en-US" b="1" dirty="0" err="1" smtClean="0">
                <a:solidFill>
                  <a:srgbClr val="002060"/>
                </a:solidFill>
                <a:latin typeface="+mn-lt"/>
              </a:rPr>
              <a:t>estufa</a:t>
            </a:r>
            <a:r>
              <a:rPr lang="en-US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+mn-lt"/>
              </a:rPr>
              <a:t>agrícola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6771"/>
            <a:ext cx="5934973" cy="4451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564701" y="2484408"/>
            <a:ext cx="42355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Redução</a:t>
            </a:r>
            <a:r>
              <a:rPr lang="en-US" sz="2400" b="1" dirty="0"/>
              <a:t> da </a:t>
            </a:r>
            <a:r>
              <a:rPr lang="en-US" sz="2400" b="1" dirty="0" err="1"/>
              <a:t>radiação</a:t>
            </a:r>
            <a:r>
              <a:rPr lang="en-US" sz="2400" b="1" dirty="0"/>
              <a:t> solar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/>
              <a:t>Clima</a:t>
            </a:r>
            <a:r>
              <a:rPr lang="en-US" sz="2400" b="1" dirty="0"/>
              <a:t> local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/>
              <a:t>Tipo</a:t>
            </a:r>
            <a:r>
              <a:rPr lang="en-US" sz="2400" b="1" dirty="0"/>
              <a:t> de </a:t>
            </a:r>
            <a:r>
              <a:rPr lang="en-US" sz="2400" b="1" dirty="0" err="1"/>
              <a:t>plástico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/>
              <a:t>Idade</a:t>
            </a:r>
            <a:r>
              <a:rPr lang="en-US" sz="2400" b="1" dirty="0"/>
              <a:t> do </a:t>
            </a:r>
            <a:r>
              <a:rPr lang="en-US" sz="2400" b="1" dirty="0" err="1"/>
              <a:t>plástico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/>
              <a:t>Limpeza</a:t>
            </a:r>
            <a:r>
              <a:rPr lang="en-US" sz="2400" b="1" dirty="0"/>
              <a:t> do </a:t>
            </a:r>
            <a:r>
              <a:rPr lang="en-US" sz="2400" b="1" dirty="0" err="1"/>
              <a:t>plástico</a:t>
            </a:r>
            <a:endParaRPr lang="en-US" sz="2400" b="1" dirty="0"/>
          </a:p>
          <a:p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893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1999" cy="87001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Como a luz </a:t>
            </a:r>
            <a:r>
              <a:rPr lang="en-US" sz="4800" b="1" dirty="0" err="1" smtClean="0">
                <a:solidFill>
                  <a:srgbClr val="FFFF00"/>
                </a:solidFill>
                <a:latin typeface="+mn-lt"/>
              </a:rPr>
              <a:t>afeta</a:t>
            </a:r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 o </a:t>
            </a:r>
            <a:r>
              <a:rPr lang="en-US" sz="4800" b="1" dirty="0" err="1" smtClean="0">
                <a:solidFill>
                  <a:srgbClr val="FFFF00"/>
                </a:solidFill>
                <a:latin typeface="+mn-lt"/>
              </a:rPr>
              <a:t>crescimento</a:t>
            </a:r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 das </a:t>
            </a:r>
            <a:r>
              <a:rPr lang="en-US" sz="4800" b="1" dirty="0" err="1" smtClean="0">
                <a:solidFill>
                  <a:srgbClr val="FFFF00"/>
                </a:solidFill>
                <a:latin typeface="+mn-lt"/>
              </a:rPr>
              <a:t>plantas</a:t>
            </a:r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?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6976" y="994300"/>
            <a:ext cx="10515600" cy="1180730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pt-BR" sz="4000" dirty="0" smtClean="0"/>
              <a:t/>
            </a:r>
            <a:br>
              <a:rPr lang="pt-BR" sz="4000" dirty="0" smtClean="0"/>
            </a:br>
            <a:r>
              <a:rPr lang="pt-BR" sz="4000" dirty="0" smtClean="0"/>
              <a:t/>
            </a:r>
            <a:br>
              <a:rPr lang="pt-BR" sz="4000" dirty="0" smtClean="0"/>
            </a:br>
            <a:r>
              <a:rPr lang="pt-BR" sz="4000" dirty="0"/>
              <a:t/>
            </a:r>
            <a:br>
              <a:rPr lang="pt-BR" sz="4000" dirty="0"/>
            </a:br>
            <a:r>
              <a:rPr lang="pt-BR" sz="4000" dirty="0" smtClean="0"/>
              <a:t/>
            </a:r>
            <a:br>
              <a:rPr lang="pt-BR" sz="4000" dirty="0" smtClean="0"/>
            </a:br>
            <a:r>
              <a:rPr lang="pt-BR" sz="4000" dirty="0" smtClean="0"/>
              <a:t/>
            </a:r>
            <a:br>
              <a:rPr lang="pt-BR" sz="4000" dirty="0" smtClean="0"/>
            </a:br>
            <a:r>
              <a:rPr lang="pt-BR" sz="4000" dirty="0"/>
              <a:t/>
            </a:r>
            <a:br>
              <a:rPr lang="pt-BR" sz="4000" dirty="0"/>
            </a:br>
            <a:r>
              <a:rPr lang="pt-BR" sz="4000" dirty="0" smtClean="0"/>
              <a:t/>
            </a:r>
            <a:br>
              <a:rPr lang="pt-BR" sz="4000" dirty="0" smtClean="0"/>
            </a:br>
            <a:r>
              <a:rPr lang="pt-BR" sz="4000" dirty="0"/>
              <a:t/>
            </a:r>
            <a:br>
              <a:rPr lang="pt-BR" sz="4000" dirty="0"/>
            </a:br>
            <a:r>
              <a:rPr lang="pt-BR" sz="4000" dirty="0" smtClean="0"/>
              <a:t/>
            </a:r>
            <a:br>
              <a:rPr lang="pt-BR" sz="4000" dirty="0" smtClean="0"/>
            </a:br>
            <a:r>
              <a:rPr lang="pt-BR" sz="4000" dirty="0"/>
              <a:t/>
            </a:r>
            <a:br>
              <a:rPr lang="pt-BR" sz="4000" dirty="0"/>
            </a:br>
            <a:r>
              <a:rPr lang="pt-BR" sz="4000" dirty="0" smtClean="0"/>
              <a:t/>
            </a:r>
            <a:br>
              <a:rPr lang="pt-BR" sz="4000" dirty="0" smtClean="0"/>
            </a:br>
            <a:r>
              <a:rPr lang="pt-BR" sz="4000" dirty="0" smtClean="0"/>
              <a:t/>
            </a:r>
            <a:br>
              <a:rPr lang="pt-BR" sz="4000" dirty="0" smtClean="0"/>
            </a:br>
            <a:r>
              <a:rPr lang="pt-BR" sz="4000" dirty="0" smtClean="0"/>
              <a:t/>
            </a:r>
            <a:br>
              <a:rPr lang="pt-BR" sz="4000" dirty="0" smtClean="0"/>
            </a:br>
            <a:r>
              <a:rPr lang="pt-BR" sz="3100" b="1" dirty="0" smtClean="0">
                <a:latin typeface="+mn-lt"/>
              </a:rPr>
              <a:t>Qualidade da luz: composição espectral das regiões de comprimentos de ondas diferentes</a:t>
            </a:r>
            <a:br>
              <a:rPr lang="pt-BR" sz="3100" b="1" dirty="0" smtClean="0">
                <a:latin typeface="+mn-lt"/>
              </a:rPr>
            </a:br>
            <a:endParaRPr lang="pt-BR" sz="3100" b="1" dirty="0">
              <a:latin typeface="+mn-lt"/>
            </a:endParaRPr>
          </a:p>
        </p:txBody>
      </p:sp>
      <p:pic>
        <p:nvPicPr>
          <p:cNvPr id="7" name="Picture 2" descr="Resultado de imagem para red light led physiology plant photosynthe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32" y="2521258"/>
            <a:ext cx="6297035" cy="415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6770254" y="2521258"/>
            <a:ext cx="5031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Clorofila a: picos de absorção em 430 </a:t>
            </a:r>
            <a:r>
              <a:rPr lang="pt-BR" dirty="0" err="1"/>
              <a:t>nm</a:t>
            </a:r>
            <a:r>
              <a:rPr lang="pt-BR" dirty="0"/>
              <a:t> e 662 </a:t>
            </a:r>
            <a:r>
              <a:rPr lang="pt-BR" dirty="0" err="1"/>
              <a:t>nm</a:t>
            </a:r>
            <a:endParaRPr lang="pt-BR" dirty="0"/>
          </a:p>
          <a:p>
            <a:endParaRPr lang="pt-BR" dirty="0"/>
          </a:p>
          <a:p>
            <a:r>
              <a:rPr lang="pt-BR" dirty="0"/>
              <a:t>Clorofila b: picos de absorção em 453 </a:t>
            </a:r>
            <a:r>
              <a:rPr lang="pt-BR" dirty="0" err="1"/>
              <a:t>nm</a:t>
            </a:r>
            <a:r>
              <a:rPr lang="pt-BR" dirty="0"/>
              <a:t> e 642 </a:t>
            </a:r>
            <a:r>
              <a:rPr lang="pt-BR" dirty="0" err="1"/>
              <a:t>nm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309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00116"/>
            <a:ext cx="10515600" cy="776826"/>
          </a:xfr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+mn-lt"/>
              </a:rPr>
              <a:t>CONDUÇÃO VERTICAL</a:t>
            </a:r>
            <a:endParaRPr lang="en-US"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8" y="1144617"/>
            <a:ext cx="5495908" cy="5713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ttp://balrogslair.com/acod/wp-content/uploads/2013/11/Visible-Light-Spectrum-Head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883" y="7648968"/>
            <a:ext cx="3365425" cy="78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mtagricola.com.br/wp-content/uploads/2009/05/fotossintes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08" y="2743126"/>
            <a:ext cx="5141678" cy="196017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753208" y="1785232"/>
            <a:ext cx="2714642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23% da </a:t>
            </a:r>
            <a:r>
              <a:rPr lang="en-US" sz="2400" b="1" dirty="0" err="1">
                <a:solidFill>
                  <a:srgbClr val="FFFF00"/>
                </a:solidFill>
              </a:rPr>
              <a:t>área</a:t>
            </a:r>
            <a:r>
              <a:rPr lang="en-US" sz="2400" b="1" dirty="0">
                <a:solidFill>
                  <a:srgbClr val="FFFF00"/>
                </a:solidFill>
              </a:rPr>
              <a:t> foliar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180" y="4569954"/>
            <a:ext cx="6553200" cy="14361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005156"/>
            <a:ext cx="6553200" cy="14361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387" y="1713263"/>
            <a:ext cx="6553200" cy="14361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23792" y="2061988"/>
            <a:ext cx="365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29954" y="3538547"/>
            <a:ext cx="365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23792" y="4981393"/>
            <a:ext cx="365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412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6892" y="859767"/>
            <a:ext cx="6855124" cy="514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-2" y="3784950"/>
            <a:ext cx="6553200" cy="14361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11421" y="4261448"/>
            <a:ext cx="27805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    R/IR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</a:rPr>
              <a:t>Senescência</a:t>
            </a:r>
            <a:r>
              <a:rPr lang="en-US" sz="3200" dirty="0">
                <a:solidFill>
                  <a:prstClr val="black"/>
                </a:solidFill>
              </a:rPr>
              <a:t> das </a:t>
            </a:r>
            <a:r>
              <a:rPr lang="en-US" sz="3200" dirty="0" err="1">
                <a:solidFill>
                  <a:prstClr val="black"/>
                </a:solidFill>
              </a:rPr>
              <a:t>folhas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9989389" y="4370855"/>
            <a:ext cx="138022" cy="40046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735" y="4087969"/>
            <a:ext cx="1508064" cy="1131048"/>
          </a:xfrm>
          <a:prstGeom prst="rect">
            <a:avLst/>
          </a:prstGeom>
        </p:spPr>
      </p:pic>
      <p:cxnSp>
        <p:nvCxnSpPr>
          <p:cNvPr id="17" name="Elbow Connector 16"/>
          <p:cNvCxnSpPr/>
          <p:nvPr/>
        </p:nvCxnSpPr>
        <p:spPr>
          <a:xfrm>
            <a:off x="4615132" y="4370855"/>
            <a:ext cx="2932981" cy="400465"/>
          </a:xfrm>
          <a:prstGeom prst="bent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84642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+mn-lt"/>
              </a:rPr>
              <a:t>CULTIVO EM AMBIENTE PROTEGIDO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639535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72459" y="209725"/>
            <a:ext cx="10515600" cy="619649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pt-BR" sz="4000" b="1" dirty="0" smtClean="0">
                <a:latin typeface="+mn-lt"/>
              </a:rPr>
              <a:t>Desafios da produção de tomate</a:t>
            </a:r>
            <a:endParaRPr lang="pt-BR" sz="4000" b="1" dirty="0">
              <a:latin typeface="+mn-lt"/>
            </a:endParaRPr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>
          <a:xfrm>
            <a:off x="672459" y="1191922"/>
            <a:ext cx="10515600" cy="4957209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tx1"/>
                </a:solidFill>
              </a:rPr>
              <a:t>Melhoramento genético molecular: adiantar o lançamento de novos cultivares resistentes aos estresses abióticos (temperatura, salinidade, falta de água) e bióticos (pragas e doenças);</a:t>
            </a:r>
          </a:p>
          <a:p>
            <a:endParaRPr lang="pt-BR" b="1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tx1"/>
                </a:solidFill>
              </a:rPr>
              <a:t>Redução do custo de produção das mudas enxertadas e maior disponibilidade de porta-enxertos em função das diferentes áreas de produção;</a:t>
            </a:r>
          </a:p>
          <a:p>
            <a:endParaRPr lang="pt-BR" b="1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tx1"/>
                </a:solidFill>
              </a:rPr>
              <a:t> </a:t>
            </a:r>
            <a:r>
              <a:rPr lang="pt-BR" b="1" dirty="0" err="1" smtClean="0">
                <a:solidFill>
                  <a:schemeClr val="tx1"/>
                </a:solidFill>
              </a:rPr>
              <a:t>Portifólio</a:t>
            </a:r>
            <a:r>
              <a:rPr lang="pt-BR" b="1" dirty="0" smtClean="0">
                <a:solidFill>
                  <a:schemeClr val="tx1"/>
                </a:solidFill>
              </a:rPr>
              <a:t> no tratamento de sementes eficaz;</a:t>
            </a:r>
          </a:p>
          <a:p>
            <a:endParaRPr lang="pt-BR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tx1"/>
                </a:solidFill>
              </a:rPr>
              <a:t>Soluções integradas para o manejo de pragas e doenças</a:t>
            </a:r>
          </a:p>
          <a:p>
            <a:endParaRPr lang="pt-BR" b="1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tx1"/>
                </a:solidFill>
              </a:rPr>
              <a:t>Apoio aos pequenos produtores em mercados emergentes para aumentar a produção de vegetais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b="1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tx1"/>
                </a:solidFill>
              </a:rPr>
              <a:t>Plantas 30% mais homogêneas geram 10% a mais de produtividade</a:t>
            </a:r>
          </a:p>
          <a:p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070000" y="2953473"/>
            <a:ext cx="1912142" cy="1434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0722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2689" y="2"/>
            <a:ext cx="10515600" cy="993159"/>
          </a:xfr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latin typeface="+mn-lt"/>
              </a:rPr>
              <a:t>Reações de luz </a:t>
            </a:r>
            <a:endParaRPr lang="pt-BR" b="1" dirty="0">
              <a:latin typeface="+mn-lt"/>
            </a:endParaRPr>
          </a:p>
        </p:txBody>
      </p:sp>
      <p:pic>
        <p:nvPicPr>
          <p:cNvPr id="14338" name="Picture 2" descr="http://2.bp.blogspot.com/-GnaE6hfIgb0/Tp2Sg7hbPtI/AAAAAAAAAEs/5OAXx0XDN4U/s1600/cadeia+de+transporte+de+el%25C3%25A9trons-fotoli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662" y="1300071"/>
            <a:ext cx="7321887" cy="510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058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19952" y="727968"/>
            <a:ext cx="9596927" cy="757284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eaLnBrk="1" hangingPunct="1"/>
            <a:r>
              <a:rPr lang="pt-BR" sz="4000" b="1" dirty="0"/>
              <a:t>Tomateiro (</a:t>
            </a:r>
            <a:r>
              <a:rPr lang="pt-BR" sz="4000" b="1" i="1" dirty="0" err="1"/>
              <a:t>Solanum</a:t>
            </a:r>
            <a:r>
              <a:rPr lang="pt-BR" sz="4000" b="1" i="1" dirty="0"/>
              <a:t> </a:t>
            </a:r>
            <a:r>
              <a:rPr lang="pt-BR" sz="4000" b="1" i="1" dirty="0" err="1"/>
              <a:t>lycopersicum</a:t>
            </a:r>
            <a:r>
              <a:rPr lang="pt-BR" sz="4000" b="1" i="1" dirty="0"/>
              <a:t>)</a:t>
            </a:r>
            <a:endParaRPr lang="pt-PT" sz="48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19952" y="2396971"/>
            <a:ext cx="9596927" cy="2166152"/>
          </a:xfrm>
          <a:solidFill>
            <a:srgbClr val="CC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l" eaLnBrk="1" hangingPunct="1"/>
            <a:r>
              <a:rPr lang="pt-BR" b="1" dirty="0" smtClean="0"/>
              <a:t>Centro de origem: América do Sul (Norte do Chile ao Sul da Colômbia e a costa do Pacífico, incluindo as ilhas Galápagos até a Cordilheira dos Andes</a:t>
            </a:r>
          </a:p>
          <a:p>
            <a:pPr algn="l" eaLnBrk="1" hangingPunct="1"/>
            <a:endParaRPr lang="pt-BR" b="1" dirty="0" smtClean="0"/>
          </a:p>
          <a:p>
            <a:pPr algn="l" eaLnBrk="1" hangingPunct="1"/>
            <a:r>
              <a:rPr lang="pt-BR" b="1" dirty="0" smtClean="0"/>
              <a:t>Centro de domesticação: México</a:t>
            </a:r>
            <a:endParaRPr lang="pt-PT" b="1" dirty="0" smtClean="0"/>
          </a:p>
        </p:txBody>
      </p:sp>
    </p:spTree>
    <p:extLst>
      <p:ext uri="{BB962C8B-B14F-4D97-AF65-F5344CB8AC3E}">
        <p14:creationId xmlns:p14="http://schemas.microsoft.com/office/powerpoint/2010/main" val="27018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2689" y="2"/>
            <a:ext cx="10515600" cy="993159"/>
          </a:xfr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latin typeface="+mn-lt"/>
              </a:rPr>
              <a:t>Reações de escuro </a:t>
            </a:r>
            <a:endParaRPr lang="pt-BR" b="1" dirty="0">
              <a:latin typeface="+mn-lt"/>
            </a:endParaRPr>
          </a:p>
        </p:txBody>
      </p:sp>
      <p:pic>
        <p:nvPicPr>
          <p:cNvPr id="16390" name="Picture 6" descr="https://ka-perseus-images.s3.amazonaws.com/4c9fbc7e4f158fd4bf3e1114e9a7ebe47d08f0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63" y="1935333"/>
            <a:ext cx="6653632" cy="367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871317" y="3364637"/>
            <a:ext cx="4927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3-PGA – 3- Acido fosfoglicérico</a:t>
            </a:r>
          </a:p>
          <a:p>
            <a:endParaRPr lang="pt-BR" dirty="0"/>
          </a:p>
          <a:p>
            <a:r>
              <a:rPr lang="pt-BR" dirty="0"/>
              <a:t>G3P – </a:t>
            </a:r>
            <a:r>
              <a:rPr lang="pt-BR" dirty="0" err="1"/>
              <a:t>gliceraldeido</a:t>
            </a:r>
            <a:r>
              <a:rPr lang="pt-BR" dirty="0"/>
              <a:t> 3-fosfato</a:t>
            </a:r>
          </a:p>
        </p:txBody>
      </p:sp>
    </p:spTree>
    <p:extLst>
      <p:ext uri="{BB962C8B-B14F-4D97-AF65-F5344CB8AC3E}">
        <p14:creationId xmlns:p14="http://schemas.microsoft.com/office/powerpoint/2010/main" val="1087587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12191999" cy="968724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+mn-lt"/>
              </a:rPr>
              <a:t>Luz</a:t>
            </a:r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1918" y="1921247"/>
            <a:ext cx="57424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Luz </a:t>
            </a:r>
            <a:r>
              <a:rPr lang="en-US" sz="2400" b="1" dirty="0" err="1" smtClean="0">
                <a:solidFill>
                  <a:srgbClr val="FF0000"/>
                </a:solidFill>
              </a:rPr>
              <a:t>vermelha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err="1" smtClean="0"/>
              <a:t>Promove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maior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crescimento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área</a:t>
            </a:r>
            <a:r>
              <a:rPr lang="en-US" sz="2400" b="1" dirty="0" smtClean="0"/>
              <a:t> foliar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0070C0"/>
                </a:solidFill>
              </a:rPr>
              <a:t>Luz </a:t>
            </a:r>
            <a:r>
              <a:rPr lang="en-US" sz="2400" b="1" dirty="0" err="1" smtClean="0">
                <a:solidFill>
                  <a:srgbClr val="0070C0"/>
                </a:solidFill>
              </a:rPr>
              <a:t>azul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r>
              <a:rPr lang="en-US" sz="2400" b="1" dirty="0" err="1" smtClean="0"/>
              <a:t>Controla</a:t>
            </a:r>
            <a:r>
              <a:rPr lang="en-US" sz="2400" b="1" dirty="0" smtClean="0"/>
              <a:t> a </a:t>
            </a:r>
            <a:r>
              <a:rPr lang="en-US" sz="2400" b="1" dirty="0" err="1" smtClean="0"/>
              <a:t>abertura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estomática</a:t>
            </a:r>
            <a:endParaRPr lang="en-US" sz="2400" b="1" dirty="0" smtClean="0"/>
          </a:p>
          <a:p>
            <a:r>
              <a:rPr lang="en-US" sz="2400" b="1" dirty="0" err="1" smtClean="0"/>
              <a:t>Diminui</a:t>
            </a:r>
            <a:r>
              <a:rPr lang="en-US" sz="2400" b="1" dirty="0" smtClean="0"/>
              <a:t> a </a:t>
            </a:r>
            <a:r>
              <a:rPr lang="en-US" sz="2400" b="1" dirty="0" err="1" smtClean="0"/>
              <a:t>altura</a:t>
            </a:r>
            <a:r>
              <a:rPr lang="en-US" sz="2400" b="1" dirty="0" smtClean="0"/>
              <a:t> da haste e </a:t>
            </a:r>
            <a:r>
              <a:rPr lang="en-US" sz="2400" b="1" dirty="0" err="1" smtClean="0"/>
              <a:t>aumenta</a:t>
            </a:r>
            <a:r>
              <a:rPr lang="en-US" sz="2400" b="1" dirty="0" smtClean="0"/>
              <a:t> o </a:t>
            </a:r>
            <a:r>
              <a:rPr lang="en-US" sz="2400" b="1" dirty="0" err="1" smtClean="0"/>
              <a:t>seu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diâmetro</a:t>
            </a:r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>
                <a:solidFill>
                  <a:srgbClr val="A50021"/>
                </a:solidFill>
              </a:rPr>
              <a:t>Luz </a:t>
            </a:r>
            <a:r>
              <a:rPr lang="en-US" sz="2400" b="1" dirty="0" err="1" smtClean="0">
                <a:solidFill>
                  <a:srgbClr val="A50021"/>
                </a:solidFill>
              </a:rPr>
              <a:t>Vermelha</a:t>
            </a:r>
            <a:r>
              <a:rPr lang="en-US" sz="2400" b="1" dirty="0" smtClean="0">
                <a:solidFill>
                  <a:srgbClr val="A50021"/>
                </a:solidFill>
              </a:rPr>
              <a:t> </a:t>
            </a:r>
            <a:r>
              <a:rPr lang="en-US" sz="2400" b="1" dirty="0" err="1" smtClean="0">
                <a:solidFill>
                  <a:srgbClr val="A50021"/>
                </a:solidFill>
              </a:rPr>
              <a:t>distante</a:t>
            </a:r>
            <a:endParaRPr lang="en-US" sz="2400" b="1" dirty="0" smtClean="0">
              <a:solidFill>
                <a:srgbClr val="A50021"/>
              </a:solidFill>
            </a:endParaRPr>
          </a:p>
          <a:p>
            <a:r>
              <a:rPr lang="en-US" sz="2400" b="1" dirty="0" err="1" smtClean="0"/>
              <a:t>Elongação</a:t>
            </a:r>
            <a:r>
              <a:rPr lang="en-US" sz="2400" b="1" dirty="0" smtClean="0"/>
              <a:t> da haste, </a:t>
            </a:r>
            <a:r>
              <a:rPr lang="en-US" sz="2400" b="1" dirty="0" err="1" smtClean="0"/>
              <a:t>elongação</a:t>
            </a:r>
            <a:r>
              <a:rPr lang="en-US" sz="2400" b="1" dirty="0" smtClean="0"/>
              <a:t> do </a:t>
            </a:r>
            <a:r>
              <a:rPr lang="en-US" sz="2400" b="1" dirty="0" err="1" smtClean="0"/>
              <a:t>pecíolo</a:t>
            </a:r>
            <a:endParaRPr lang="en-US" sz="2400" b="1" dirty="0" smtClean="0"/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3" name="Group 3"/>
          <p:cNvGrpSpPr>
            <a:grpSpLocks/>
          </p:cNvGrpSpPr>
          <p:nvPr/>
        </p:nvGrpSpPr>
        <p:grpSpPr bwMode="auto">
          <a:xfrm>
            <a:off x="5181600" y="1295400"/>
            <a:ext cx="2057400" cy="1905000"/>
            <a:chOff x="2304" y="816"/>
            <a:chExt cx="1296" cy="1200"/>
          </a:xfrm>
        </p:grpSpPr>
        <p:sp>
          <p:nvSpPr>
            <p:cNvPr id="25604" name="Text Box 4"/>
            <p:cNvSpPr txBox="1">
              <a:spLocks noChangeArrowheads="1"/>
            </p:cNvSpPr>
            <p:nvPr/>
          </p:nvSpPr>
          <p:spPr bwMode="auto">
            <a:xfrm>
              <a:off x="2640" y="816"/>
              <a:ext cx="865" cy="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lIns="36000" tIns="36000" rIns="36000" bIns="36000">
              <a:spAutoFit/>
            </a:bodyPr>
            <a:lstStyle/>
            <a:p>
              <a:pPr algn="ctr"/>
              <a:r>
                <a:rPr lang="pt-BR" altLang="pt-BR" sz="1600" b="1">
                  <a:latin typeface="Arial" panose="020B0604020202020204" pitchFamily="34" charset="0"/>
                </a:rPr>
                <a:t>Célula clorofilada</a:t>
              </a:r>
            </a:p>
          </p:txBody>
        </p:sp>
        <p:pic>
          <p:nvPicPr>
            <p:cNvPr id="25605" name="Picture 5" descr="celul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175"/>
              <a:ext cx="1296" cy="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606" name="Group 6"/>
          <p:cNvGrpSpPr>
            <a:grpSpLocks/>
          </p:cNvGrpSpPr>
          <p:nvPr/>
        </p:nvGrpSpPr>
        <p:grpSpPr bwMode="auto">
          <a:xfrm>
            <a:off x="7883528" y="4953003"/>
            <a:ext cx="2297114" cy="1473201"/>
            <a:chOff x="3552" y="3120"/>
            <a:chExt cx="1447" cy="928"/>
          </a:xfrm>
        </p:grpSpPr>
        <p:sp>
          <p:nvSpPr>
            <p:cNvPr id="25607" name="Text Box 7"/>
            <p:cNvSpPr txBox="1">
              <a:spLocks noChangeArrowheads="1"/>
            </p:cNvSpPr>
            <p:nvPr/>
          </p:nvSpPr>
          <p:spPr bwMode="auto">
            <a:xfrm>
              <a:off x="3552" y="3847"/>
              <a:ext cx="1447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pPr algn="ctr"/>
              <a:r>
                <a:rPr lang="pt-BR" altLang="pt-BR" sz="1600" b="1">
                  <a:latin typeface="Arial" panose="020B0604020202020204" pitchFamily="34" charset="0"/>
                </a:rPr>
                <a:t>Membrana do tilacóide</a:t>
              </a:r>
            </a:p>
          </p:txBody>
        </p:sp>
        <p:pic>
          <p:nvPicPr>
            <p:cNvPr id="25608" name="Picture 8" descr="membran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" y="3120"/>
              <a:ext cx="1404" cy="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612" name="Group 12"/>
          <p:cNvGrpSpPr>
            <a:grpSpLocks/>
          </p:cNvGrpSpPr>
          <p:nvPr/>
        </p:nvGrpSpPr>
        <p:grpSpPr bwMode="auto">
          <a:xfrm>
            <a:off x="1828800" y="1600199"/>
            <a:ext cx="1600200" cy="1379537"/>
            <a:chOff x="192" y="1008"/>
            <a:chExt cx="1008" cy="869"/>
          </a:xfrm>
        </p:grpSpPr>
        <p:pic>
          <p:nvPicPr>
            <p:cNvPr id="25613" name="Picture 13" descr="folh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08"/>
              <a:ext cx="1008" cy="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14" name="Text Box 14"/>
            <p:cNvSpPr txBox="1">
              <a:spLocks noChangeArrowheads="1"/>
            </p:cNvSpPr>
            <p:nvPr/>
          </p:nvSpPr>
          <p:spPr bwMode="auto">
            <a:xfrm>
              <a:off x="430" y="1676"/>
              <a:ext cx="390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pPr algn="ctr"/>
              <a:r>
                <a:rPr lang="pt-BR" altLang="pt-BR" sz="1600" b="1">
                  <a:latin typeface="Arial" panose="020B0604020202020204" pitchFamily="34" charset="0"/>
                </a:rPr>
                <a:t>Folha</a:t>
              </a:r>
            </a:p>
          </p:txBody>
        </p:sp>
      </p:grpSp>
      <p:grpSp>
        <p:nvGrpSpPr>
          <p:cNvPr id="25615" name="Group 15"/>
          <p:cNvGrpSpPr>
            <a:grpSpLocks/>
          </p:cNvGrpSpPr>
          <p:nvPr/>
        </p:nvGrpSpPr>
        <p:grpSpPr bwMode="auto">
          <a:xfrm>
            <a:off x="6172202" y="4149723"/>
            <a:ext cx="1177925" cy="1836737"/>
            <a:chOff x="2474" y="2591"/>
            <a:chExt cx="742" cy="1157"/>
          </a:xfrm>
        </p:grpSpPr>
        <p:pic>
          <p:nvPicPr>
            <p:cNvPr id="25616" name="Picture 16" descr="gran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4" y="2591"/>
              <a:ext cx="742" cy="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17" name="Text Box 17"/>
            <p:cNvSpPr txBox="1">
              <a:spLocks noChangeArrowheads="1"/>
            </p:cNvSpPr>
            <p:nvPr/>
          </p:nvSpPr>
          <p:spPr bwMode="auto">
            <a:xfrm>
              <a:off x="2533" y="3547"/>
              <a:ext cx="542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pPr algn="ctr"/>
              <a:r>
                <a:rPr lang="pt-BR" altLang="pt-BR" sz="1600" b="1">
                  <a:latin typeface="Arial" panose="020B0604020202020204" pitchFamily="34" charset="0"/>
                </a:rPr>
                <a:t>Granum</a:t>
              </a:r>
            </a:p>
          </p:txBody>
        </p:sp>
      </p:grpSp>
      <p:graphicFrame>
        <p:nvGraphicFramePr>
          <p:cNvPr id="25618" name="Object 18"/>
          <p:cNvGraphicFramePr>
            <a:graphicFrameLocks noChangeAspect="1"/>
          </p:cNvGraphicFramePr>
          <p:nvPr/>
        </p:nvGraphicFramePr>
        <p:xfrm>
          <a:off x="4419600" y="2590800"/>
          <a:ext cx="1335088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name="Filme do Flash" r:id="rId7" imgW="1710000" imgH="2145600" progId="Flash.Movie">
                  <p:embed/>
                </p:oleObj>
              </mc:Choice>
              <mc:Fallback>
                <p:oleObj name="Filme do Flash" r:id="rId7" imgW="1710000" imgH="2145600" progId="Flash.Movi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590800"/>
                        <a:ext cx="1335088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accent1">
                                  <a:gamma/>
                                  <a:shade val="60000"/>
                                  <a:invGamma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9" name="Object 19"/>
          <p:cNvGraphicFramePr>
            <a:graphicFrameLocks noChangeAspect="1"/>
          </p:cNvGraphicFramePr>
          <p:nvPr/>
        </p:nvGraphicFramePr>
        <p:xfrm>
          <a:off x="3048000" y="1609727"/>
          <a:ext cx="129540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" name="Filme do Flash" r:id="rId9" imgW="1522080" imgH="704880" progId="Flash.Movie">
                  <p:embed/>
                </p:oleObj>
              </mc:Choice>
              <mc:Fallback>
                <p:oleObj name="Filme do Flash" r:id="rId9" imgW="1522080" imgH="704880" progId="Flash.Movi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609727"/>
                        <a:ext cx="1295400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accent1">
                                  <a:gamma/>
                                  <a:shade val="60000"/>
                                  <a:invGamma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20" name="Object 20"/>
          <p:cNvGraphicFramePr>
            <a:graphicFrameLocks noChangeAspect="1"/>
          </p:cNvGraphicFramePr>
          <p:nvPr/>
        </p:nvGraphicFramePr>
        <p:xfrm>
          <a:off x="6588125" y="4252915"/>
          <a:ext cx="1447800" cy="100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" name="Filme do Flash" r:id="rId11" imgW="1910160" imgH="1325880" progId="Flash.Movie">
                  <p:embed/>
                </p:oleObj>
              </mc:Choice>
              <mc:Fallback>
                <p:oleObj name="Filme do Flash" r:id="rId11" imgW="1910160" imgH="1325880" progId="Flash.Movi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4252915"/>
                        <a:ext cx="1447800" cy="1004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accent1">
                                  <a:gamma/>
                                  <a:shade val="60000"/>
                                  <a:invGamma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624" name="Group 24"/>
          <p:cNvGrpSpPr>
            <a:grpSpLocks/>
          </p:cNvGrpSpPr>
          <p:nvPr/>
        </p:nvGrpSpPr>
        <p:grpSpPr bwMode="auto">
          <a:xfrm>
            <a:off x="4648200" y="1295400"/>
            <a:ext cx="1143000" cy="838200"/>
            <a:chOff x="1968" y="816"/>
            <a:chExt cx="720" cy="528"/>
          </a:xfrm>
        </p:grpSpPr>
        <p:sp>
          <p:nvSpPr>
            <p:cNvPr id="25625" name="Text Box 25"/>
            <p:cNvSpPr txBox="1">
              <a:spLocks noChangeArrowheads="1"/>
            </p:cNvSpPr>
            <p:nvPr/>
          </p:nvSpPr>
          <p:spPr bwMode="auto">
            <a:xfrm>
              <a:off x="1968" y="816"/>
              <a:ext cx="59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lIns="36000" tIns="36000" rIns="36000" bIns="36000">
              <a:spAutoFit/>
            </a:bodyPr>
            <a:lstStyle/>
            <a:p>
              <a:pPr algn="ctr"/>
              <a:r>
                <a:rPr lang="pt-BR" altLang="pt-BR" sz="1400">
                  <a:latin typeface="Arial" panose="020B0604020202020204" pitchFamily="34" charset="0"/>
                </a:rPr>
                <a:t>Parede celular</a:t>
              </a:r>
            </a:p>
          </p:txBody>
        </p:sp>
        <p:sp>
          <p:nvSpPr>
            <p:cNvPr id="25626" name="Line 26"/>
            <p:cNvSpPr>
              <a:spLocks noChangeShapeType="1"/>
            </p:cNvSpPr>
            <p:nvPr/>
          </p:nvSpPr>
          <p:spPr bwMode="auto">
            <a:xfrm>
              <a:off x="2304" y="1104"/>
              <a:ext cx="384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endParaRPr lang="pt-BR"/>
            </a:p>
          </p:txBody>
        </p:sp>
      </p:grpSp>
      <p:grpSp>
        <p:nvGrpSpPr>
          <p:cNvPr id="25627" name="Group 27"/>
          <p:cNvGrpSpPr>
            <a:grpSpLocks/>
          </p:cNvGrpSpPr>
          <p:nvPr/>
        </p:nvGrpSpPr>
        <p:grpSpPr bwMode="auto">
          <a:xfrm>
            <a:off x="3311525" y="4310062"/>
            <a:ext cx="2286000" cy="1647823"/>
            <a:chOff x="672" y="2715"/>
            <a:chExt cx="1440" cy="1038"/>
          </a:xfrm>
        </p:grpSpPr>
        <p:pic>
          <p:nvPicPr>
            <p:cNvPr id="25628" name="Picture 28" descr="cloroplasto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2715"/>
              <a:ext cx="1440" cy="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29" name="Text Box 29"/>
            <p:cNvSpPr txBox="1">
              <a:spLocks noChangeArrowheads="1"/>
            </p:cNvSpPr>
            <p:nvPr/>
          </p:nvSpPr>
          <p:spPr bwMode="auto">
            <a:xfrm>
              <a:off x="968" y="3552"/>
              <a:ext cx="764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pPr algn="ctr"/>
              <a:r>
                <a:rPr lang="pt-BR" altLang="pt-BR" sz="1600" b="1">
                  <a:latin typeface="Arial" panose="020B0604020202020204" pitchFamily="34" charset="0"/>
                </a:rPr>
                <a:t>Cloroplasto</a:t>
              </a:r>
            </a:p>
          </p:txBody>
        </p:sp>
      </p:grpSp>
      <p:grpSp>
        <p:nvGrpSpPr>
          <p:cNvPr id="25630" name="Group 30"/>
          <p:cNvGrpSpPr>
            <a:grpSpLocks/>
          </p:cNvGrpSpPr>
          <p:nvPr/>
        </p:nvGrpSpPr>
        <p:grpSpPr bwMode="auto">
          <a:xfrm>
            <a:off x="2473325" y="3886200"/>
            <a:ext cx="1600200" cy="685800"/>
            <a:chOff x="144" y="2448"/>
            <a:chExt cx="1008" cy="432"/>
          </a:xfrm>
        </p:grpSpPr>
        <p:sp>
          <p:nvSpPr>
            <p:cNvPr id="25631" name="Text Box 31"/>
            <p:cNvSpPr txBox="1">
              <a:spLocks noChangeArrowheads="1"/>
            </p:cNvSpPr>
            <p:nvPr/>
          </p:nvSpPr>
          <p:spPr bwMode="auto">
            <a:xfrm>
              <a:off x="144" y="2448"/>
              <a:ext cx="1008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lIns="36000" tIns="36000" rIns="36000" bIns="36000">
              <a:spAutoFit/>
            </a:bodyPr>
            <a:lstStyle/>
            <a:p>
              <a:pPr algn="ctr"/>
              <a:r>
                <a:rPr lang="pt-BR" altLang="pt-BR" sz="1400">
                  <a:latin typeface="Arial" panose="020B0604020202020204" pitchFamily="34" charset="0"/>
                </a:rPr>
                <a:t>Membrana externa</a:t>
              </a:r>
            </a:p>
          </p:txBody>
        </p:sp>
        <p:sp>
          <p:nvSpPr>
            <p:cNvPr id="25632" name="Line 32"/>
            <p:cNvSpPr>
              <a:spLocks noChangeShapeType="1"/>
            </p:cNvSpPr>
            <p:nvPr/>
          </p:nvSpPr>
          <p:spPr bwMode="auto">
            <a:xfrm>
              <a:off x="672" y="2640"/>
              <a:ext cx="24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endParaRPr lang="pt-BR"/>
            </a:p>
          </p:txBody>
        </p:sp>
      </p:grpSp>
      <p:grpSp>
        <p:nvGrpSpPr>
          <p:cNvPr id="25633" name="Group 33"/>
          <p:cNvGrpSpPr>
            <a:grpSpLocks/>
          </p:cNvGrpSpPr>
          <p:nvPr/>
        </p:nvGrpSpPr>
        <p:grpSpPr bwMode="auto">
          <a:xfrm>
            <a:off x="2092325" y="4267201"/>
            <a:ext cx="1371600" cy="533400"/>
            <a:chOff x="-96" y="2688"/>
            <a:chExt cx="864" cy="336"/>
          </a:xfrm>
        </p:grpSpPr>
        <p:sp>
          <p:nvSpPr>
            <p:cNvPr id="25634" name="Text Box 34"/>
            <p:cNvSpPr txBox="1">
              <a:spLocks noChangeArrowheads="1"/>
            </p:cNvSpPr>
            <p:nvPr/>
          </p:nvSpPr>
          <p:spPr bwMode="auto">
            <a:xfrm>
              <a:off x="-96" y="2688"/>
              <a:ext cx="768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lIns="36000" tIns="36000" rIns="36000" bIns="36000">
              <a:spAutoFit/>
            </a:bodyPr>
            <a:lstStyle/>
            <a:p>
              <a:pPr algn="ctr"/>
              <a:r>
                <a:rPr lang="pt-BR" altLang="pt-BR" sz="1400">
                  <a:latin typeface="Arial" panose="020B0604020202020204" pitchFamily="34" charset="0"/>
                </a:rPr>
                <a:t>Membrana interna</a:t>
              </a:r>
            </a:p>
          </p:txBody>
        </p:sp>
        <p:sp>
          <p:nvSpPr>
            <p:cNvPr id="25635" name="Line 35"/>
            <p:cNvSpPr>
              <a:spLocks noChangeShapeType="1"/>
            </p:cNvSpPr>
            <p:nvPr/>
          </p:nvSpPr>
          <p:spPr bwMode="auto">
            <a:xfrm>
              <a:off x="480" y="2928"/>
              <a:ext cx="288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endParaRPr lang="pt-BR"/>
            </a:p>
          </p:txBody>
        </p:sp>
      </p:grpSp>
      <p:grpSp>
        <p:nvGrpSpPr>
          <p:cNvPr id="25636" name="Group 36"/>
          <p:cNvGrpSpPr>
            <a:grpSpLocks/>
          </p:cNvGrpSpPr>
          <p:nvPr/>
        </p:nvGrpSpPr>
        <p:grpSpPr bwMode="auto">
          <a:xfrm>
            <a:off x="2224089" y="4952981"/>
            <a:ext cx="1239838" cy="288925"/>
            <a:chOff x="-13" y="3120"/>
            <a:chExt cx="781" cy="182"/>
          </a:xfrm>
        </p:grpSpPr>
        <p:sp>
          <p:nvSpPr>
            <p:cNvPr id="25637" name="Text Box 37"/>
            <p:cNvSpPr txBox="1">
              <a:spLocks noChangeArrowheads="1"/>
            </p:cNvSpPr>
            <p:nvPr/>
          </p:nvSpPr>
          <p:spPr bwMode="auto">
            <a:xfrm>
              <a:off x="-13" y="3120"/>
              <a:ext cx="493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pPr algn="ctr"/>
              <a:r>
                <a:rPr lang="pt-BR" altLang="pt-BR" sz="1400">
                  <a:latin typeface="Arial" panose="020B0604020202020204" pitchFamily="34" charset="0"/>
                </a:rPr>
                <a:t>Tilacóide</a:t>
              </a:r>
            </a:p>
          </p:txBody>
        </p:sp>
        <p:sp>
          <p:nvSpPr>
            <p:cNvPr id="25638" name="Line 38"/>
            <p:cNvSpPr>
              <a:spLocks noChangeShapeType="1"/>
            </p:cNvSpPr>
            <p:nvPr/>
          </p:nvSpPr>
          <p:spPr bwMode="auto">
            <a:xfrm>
              <a:off x="480" y="32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endParaRPr lang="pt-BR"/>
            </a:p>
          </p:txBody>
        </p:sp>
      </p:grpSp>
      <p:grpSp>
        <p:nvGrpSpPr>
          <p:cNvPr id="25639" name="Group 39"/>
          <p:cNvGrpSpPr>
            <a:grpSpLocks/>
          </p:cNvGrpSpPr>
          <p:nvPr/>
        </p:nvGrpSpPr>
        <p:grpSpPr bwMode="auto">
          <a:xfrm>
            <a:off x="2774950" y="5029195"/>
            <a:ext cx="1298575" cy="1050925"/>
            <a:chOff x="334" y="3168"/>
            <a:chExt cx="818" cy="662"/>
          </a:xfrm>
        </p:grpSpPr>
        <p:sp>
          <p:nvSpPr>
            <p:cNvPr id="25640" name="Text Box 40"/>
            <p:cNvSpPr txBox="1">
              <a:spLocks noChangeArrowheads="1"/>
            </p:cNvSpPr>
            <p:nvPr/>
          </p:nvSpPr>
          <p:spPr bwMode="auto">
            <a:xfrm>
              <a:off x="334" y="3648"/>
              <a:ext cx="453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pPr algn="ctr"/>
              <a:r>
                <a:rPr lang="pt-BR" altLang="pt-BR" sz="1400">
                  <a:latin typeface="Arial" panose="020B0604020202020204" pitchFamily="34" charset="0"/>
                </a:rPr>
                <a:t>Granum</a:t>
              </a:r>
            </a:p>
          </p:txBody>
        </p:sp>
        <p:grpSp>
          <p:nvGrpSpPr>
            <p:cNvPr id="25641" name="Group 41"/>
            <p:cNvGrpSpPr>
              <a:grpSpLocks/>
            </p:cNvGrpSpPr>
            <p:nvPr/>
          </p:nvGrpSpPr>
          <p:grpSpPr bwMode="auto">
            <a:xfrm>
              <a:off x="720" y="3168"/>
              <a:ext cx="432" cy="528"/>
              <a:chOff x="720" y="3168"/>
              <a:chExt cx="432" cy="528"/>
            </a:xfrm>
          </p:grpSpPr>
          <p:grpSp>
            <p:nvGrpSpPr>
              <p:cNvPr id="25642" name="Group 42"/>
              <p:cNvGrpSpPr>
                <a:grpSpLocks/>
              </p:cNvGrpSpPr>
              <p:nvPr/>
            </p:nvGrpSpPr>
            <p:grpSpPr bwMode="auto">
              <a:xfrm rot="-605464">
                <a:off x="1008" y="3168"/>
                <a:ext cx="144" cy="288"/>
                <a:chOff x="1008" y="3168"/>
                <a:chExt cx="144" cy="288"/>
              </a:xfrm>
            </p:grpSpPr>
            <p:sp>
              <p:nvSpPr>
                <p:cNvPr id="25643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1008" y="3168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tx1">
                            <a:gamma/>
                            <a:shade val="60000"/>
                            <a:invGamma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 anchor="ctr">
                  <a:spAutoFit/>
                </a:bodyPr>
                <a:lstStyle/>
                <a:p>
                  <a:endParaRPr lang="pt-BR"/>
                </a:p>
              </p:txBody>
            </p:sp>
            <p:sp>
              <p:nvSpPr>
                <p:cNvPr id="25644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1008" y="3168"/>
                  <a:ext cx="0" cy="28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tx1">
                            <a:gamma/>
                            <a:shade val="60000"/>
                            <a:invGamma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 anchor="ctr">
                  <a:spAutoFit/>
                </a:bodyPr>
                <a:lstStyle/>
                <a:p>
                  <a:endParaRPr lang="pt-BR"/>
                </a:p>
              </p:txBody>
            </p:sp>
            <p:sp>
              <p:nvSpPr>
                <p:cNvPr id="25645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008" y="3456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tx1">
                            <a:gamma/>
                            <a:shade val="60000"/>
                            <a:invGamma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36000" tIns="36000" rIns="36000" bIns="36000" anchor="ctr">
                  <a:spAutoFit/>
                </a:bodyPr>
                <a:lstStyle/>
                <a:p>
                  <a:endParaRPr lang="pt-BR"/>
                </a:p>
              </p:txBody>
            </p:sp>
          </p:grpSp>
          <p:sp>
            <p:nvSpPr>
              <p:cNvPr id="25646" name="Line 46"/>
              <p:cNvSpPr>
                <a:spLocks noChangeShapeType="1"/>
              </p:cNvSpPr>
              <p:nvPr/>
            </p:nvSpPr>
            <p:spPr bwMode="auto">
              <a:xfrm flipH="1">
                <a:off x="720" y="3360"/>
                <a:ext cx="288" cy="3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tx1">
                          <a:gamma/>
                          <a:shade val="60000"/>
                          <a:invGamma/>
                        </a:schemeClr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anchor="ctr">
                <a:spAutoFit/>
              </a:bodyPr>
              <a:lstStyle/>
              <a:p>
                <a:endParaRPr lang="pt-BR"/>
              </a:p>
            </p:txBody>
          </p:sp>
        </p:grpSp>
      </p:grpSp>
      <p:sp>
        <p:nvSpPr>
          <p:cNvPr id="25648" name="Text Box 48"/>
          <p:cNvSpPr txBox="1">
            <a:spLocks noChangeArrowheads="1"/>
          </p:cNvSpPr>
          <p:nvPr/>
        </p:nvSpPr>
        <p:spPr bwMode="auto">
          <a:xfrm>
            <a:off x="5464289" y="5314950"/>
            <a:ext cx="739552" cy="28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pt-BR" altLang="pt-BR" sz="1400">
                <a:latin typeface="Arial" panose="020B0604020202020204" pitchFamily="34" charset="0"/>
              </a:rPr>
              <a:t>Estroma</a:t>
            </a:r>
          </a:p>
        </p:txBody>
      </p:sp>
      <p:sp>
        <p:nvSpPr>
          <p:cNvPr id="25649" name="Line 49"/>
          <p:cNvSpPr>
            <a:spLocks noChangeShapeType="1"/>
          </p:cNvSpPr>
          <p:nvPr/>
        </p:nvSpPr>
        <p:spPr bwMode="auto">
          <a:xfrm flipH="1" flipV="1">
            <a:off x="5016500" y="5157790"/>
            <a:ext cx="400051" cy="2873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lIns="36000" tIns="36000" rIns="36000" bIns="36000" anchor="ctr">
            <a:spAutoFit/>
          </a:bodyPr>
          <a:lstStyle/>
          <a:p>
            <a:endParaRPr lang="pt-BR"/>
          </a:p>
        </p:txBody>
      </p:sp>
      <p:grpSp>
        <p:nvGrpSpPr>
          <p:cNvPr id="25650" name="Group 50"/>
          <p:cNvGrpSpPr>
            <a:grpSpLocks/>
          </p:cNvGrpSpPr>
          <p:nvPr/>
        </p:nvGrpSpPr>
        <p:grpSpPr bwMode="auto">
          <a:xfrm>
            <a:off x="4760914" y="5367324"/>
            <a:ext cx="831849" cy="441325"/>
            <a:chOff x="1872" y="3264"/>
            <a:chExt cx="524" cy="278"/>
          </a:xfrm>
        </p:grpSpPr>
        <p:sp>
          <p:nvSpPr>
            <p:cNvPr id="25651" name="Text Box 51"/>
            <p:cNvSpPr txBox="1">
              <a:spLocks noChangeArrowheads="1"/>
            </p:cNvSpPr>
            <p:nvPr/>
          </p:nvSpPr>
          <p:spPr bwMode="auto">
            <a:xfrm>
              <a:off x="2111" y="3360"/>
              <a:ext cx="285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pPr algn="ctr"/>
              <a:r>
                <a:rPr lang="pt-BR" altLang="pt-BR" sz="1400">
                  <a:latin typeface="Arial" panose="020B0604020202020204" pitchFamily="34" charset="0"/>
                </a:rPr>
                <a:t>DNA</a:t>
              </a:r>
            </a:p>
          </p:txBody>
        </p:sp>
        <p:sp>
          <p:nvSpPr>
            <p:cNvPr id="25652" name="Line 52"/>
            <p:cNvSpPr>
              <a:spLocks noChangeShapeType="1"/>
            </p:cNvSpPr>
            <p:nvPr/>
          </p:nvSpPr>
          <p:spPr bwMode="auto">
            <a:xfrm flipH="1" flipV="1">
              <a:off x="1872" y="3264"/>
              <a:ext cx="24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endParaRPr lang="pt-BR"/>
            </a:p>
          </p:txBody>
        </p:sp>
      </p:grpSp>
      <p:grpSp>
        <p:nvGrpSpPr>
          <p:cNvPr id="25653" name="Group 53"/>
          <p:cNvGrpSpPr>
            <a:grpSpLocks/>
          </p:cNvGrpSpPr>
          <p:nvPr/>
        </p:nvGrpSpPr>
        <p:grpSpPr bwMode="auto">
          <a:xfrm>
            <a:off x="6248400" y="1714501"/>
            <a:ext cx="1830388" cy="495300"/>
            <a:chOff x="2976" y="1080"/>
            <a:chExt cx="1153" cy="312"/>
          </a:xfrm>
        </p:grpSpPr>
        <p:sp>
          <p:nvSpPr>
            <p:cNvPr id="25654" name="Text Box 54"/>
            <p:cNvSpPr txBox="1">
              <a:spLocks noChangeArrowheads="1"/>
            </p:cNvSpPr>
            <p:nvPr/>
          </p:nvSpPr>
          <p:spPr bwMode="auto">
            <a:xfrm>
              <a:off x="3732" y="1080"/>
              <a:ext cx="397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pPr algn="ctr"/>
              <a:r>
                <a:rPr lang="pt-BR" altLang="pt-BR" sz="1400">
                  <a:latin typeface="Arial" panose="020B0604020202020204" pitchFamily="34" charset="0"/>
                </a:rPr>
                <a:t>Núcleo</a:t>
              </a:r>
            </a:p>
          </p:txBody>
        </p:sp>
        <p:sp>
          <p:nvSpPr>
            <p:cNvPr id="25655" name="Line 55"/>
            <p:cNvSpPr>
              <a:spLocks noChangeShapeType="1"/>
            </p:cNvSpPr>
            <p:nvPr/>
          </p:nvSpPr>
          <p:spPr bwMode="auto">
            <a:xfrm flipH="1">
              <a:off x="2976" y="1200"/>
              <a:ext cx="720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endParaRPr lang="pt-BR"/>
            </a:p>
          </p:txBody>
        </p:sp>
      </p:grpSp>
      <p:grpSp>
        <p:nvGrpSpPr>
          <p:cNvPr id="25656" name="Group 56"/>
          <p:cNvGrpSpPr>
            <a:grpSpLocks/>
          </p:cNvGrpSpPr>
          <p:nvPr/>
        </p:nvGrpSpPr>
        <p:grpSpPr bwMode="auto">
          <a:xfrm>
            <a:off x="6553200" y="2438396"/>
            <a:ext cx="1444625" cy="555625"/>
            <a:chOff x="3168" y="1536"/>
            <a:chExt cx="910" cy="350"/>
          </a:xfrm>
        </p:grpSpPr>
        <p:sp>
          <p:nvSpPr>
            <p:cNvPr id="25657" name="Text Box 57"/>
            <p:cNvSpPr txBox="1">
              <a:spLocks noChangeArrowheads="1"/>
            </p:cNvSpPr>
            <p:nvPr/>
          </p:nvSpPr>
          <p:spPr bwMode="auto">
            <a:xfrm>
              <a:off x="3633" y="1704"/>
              <a:ext cx="445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pPr algn="ctr"/>
              <a:r>
                <a:rPr lang="pt-BR" altLang="pt-BR" sz="1400">
                  <a:latin typeface="Arial" panose="020B0604020202020204" pitchFamily="34" charset="0"/>
                </a:rPr>
                <a:t>Vacúolo</a:t>
              </a:r>
            </a:p>
          </p:txBody>
        </p:sp>
        <p:sp>
          <p:nvSpPr>
            <p:cNvPr id="25658" name="Line 58"/>
            <p:cNvSpPr>
              <a:spLocks noChangeShapeType="1"/>
            </p:cNvSpPr>
            <p:nvPr/>
          </p:nvSpPr>
          <p:spPr bwMode="auto">
            <a:xfrm flipH="1" flipV="1">
              <a:off x="3168" y="1536"/>
              <a:ext cx="432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endParaRPr lang="pt-BR"/>
            </a:p>
          </p:txBody>
        </p:sp>
      </p:grpSp>
      <p:grpSp>
        <p:nvGrpSpPr>
          <p:cNvPr id="25659" name="Group 59"/>
          <p:cNvGrpSpPr>
            <a:grpSpLocks/>
          </p:cNvGrpSpPr>
          <p:nvPr/>
        </p:nvGrpSpPr>
        <p:grpSpPr bwMode="auto">
          <a:xfrm>
            <a:off x="3978278" y="2514595"/>
            <a:ext cx="1736725" cy="593725"/>
            <a:chOff x="1546" y="1584"/>
            <a:chExt cx="1094" cy="374"/>
          </a:xfrm>
        </p:grpSpPr>
        <p:sp>
          <p:nvSpPr>
            <p:cNvPr id="25660" name="Text Box 60"/>
            <p:cNvSpPr txBox="1">
              <a:spLocks noChangeArrowheads="1"/>
            </p:cNvSpPr>
            <p:nvPr/>
          </p:nvSpPr>
          <p:spPr bwMode="auto">
            <a:xfrm>
              <a:off x="1546" y="1776"/>
              <a:ext cx="616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pPr algn="ctr"/>
              <a:r>
                <a:rPr lang="pt-BR" altLang="pt-BR" sz="1400">
                  <a:latin typeface="Arial" panose="020B0604020202020204" pitchFamily="34" charset="0"/>
                </a:rPr>
                <a:t>Cloroplasto</a:t>
              </a:r>
            </a:p>
          </p:txBody>
        </p:sp>
        <p:sp>
          <p:nvSpPr>
            <p:cNvPr id="25661" name="Line 61"/>
            <p:cNvSpPr>
              <a:spLocks noChangeShapeType="1"/>
            </p:cNvSpPr>
            <p:nvPr/>
          </p:nvSpPr>
          <p:spPr bwMode="auto">
            <a:xfrm flipV="1">
              <a:off x="2160" y="1584"/>
              <a:ext cx="48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endParaRPr lang="pt-BR"/>
            </a:p>
          </p:txBody>
        </p:sp>
      </p:grpSp>
      <p:grpSp>
        <p:nvGrpSpPr>
          <p:cNvPr id="25662" name="Group 62"/>
          <p:cNvGrpSpPr>
            <a:grpSpLocks/>
          </p:cNvGrpSpPr>
          <p:nvPr/>
        </p:nvGrpSpPr>
        <p:grpSpPr bwMode="auto">
          <a:xfrm>
            <a:off x="6892929" y="3695701"/>
            <a:ext cx="1638301" cy="495300"/>
            <a:chOff x="2928" y="2328"/>
            <a:chExt cx="1032" cy="312"/>
          </a:xfrm>
        </p:grpSpPr>
        <p:sp>
          <p:nvSpPr>
            <p:cNvPr id="25663" name="Text Box 63"/>
            <p:cNvSpPr txBox="1">
              <a:spLocks noChangeArrowheads="1"/>
            </p:cNvSpPr>
            <p:nvPr/>
          </p:nvSpPr>
          <p:spPr bwMode="auto">
            <a:xfrm>
              <a:off x="3467" y="2328"/>
              <a:ext cx="493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>
              <a:spAutoFit/>
            </a:bodyPr>
            <a:lstStyle/>
            <a:p>
              <a:pPr algn="ctr"/>
              <a:r>
                <a:rPr lang="pt-BR" altLang="pt-BR" sz="1400">
                  <a:latin typeface="Arial" panose="020B0604020202020204" pitchFamily="34" charset="0"/>
                </a:rPr>
                <a:t>Tilacóide</a:t>
              </a:r>
            </a:p>
          </p:txBody>
        </p:sp>
        <p:sp>
          <p:nvSpPr>
            <p:cNvPr id="25664" name="Line 64"/>
            <p:cNvSpPr>
              <a:spLocks noChangeShapeType="1"/>
            </p:cNvSpPr>
            <p:nvPr/>
          </p:nvSpPr>
          <p:spPr bwMode="auto">
            <a:xfrm flipH="1">
              <a:off x="2928" y="2448"/>
              <a:ext cx="528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>
              <a:spAutoFit/>
            </a:bodyPr>
            <a:lstStyle/>
            <a:p>
              <a:endParaRPr lang="pt-BR"/>
            </a:p>
          </p:txBody>
        </p:sp>
      </p:grpSp>
      <p:graphicFrame>
        <p:nvGraphicFramePr>
          <p:cNvPr id="25668" name="Object 68"/>
          <p:cNvGraphicFramePr>
            <a:graphicFrameLocks noChangeAspect="1"/>
          </p:cNvGraphicFramePr>
          <p:nvPr/>
        </p:nvGraphicFramePr>
        <p:xfrm>
          <a:off x="4224339" y="4503738"/>
          <a:ext cx="1727200" cy="869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3" name="Filme do Flash" r:id="rId14" imgW="1925280" imgH="1139760" progId="Flash.Movie">
                  <p:embed/>
                </p:oleObj>
              </mc:Choice>
              <mc:Fallback>
                <p:oleObj name="Filme do Flash" r:id="rId14" imgW="1925280" imgH="1139760" progId="Flash.Movi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4339" y="4503738"/>
                        <a:ext cx="1727200" cy="8699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accent1">
                                  <a:gamma/>
                                  <a:shade val="60000"/>
                                  <a:invGamma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69" name="Rectangle 69"/>
          <p:cNvSpPr>
            <a:spLocks noChangeArrowheads="1"/>
          </p:cNvSpPr>
          <p:nvPr/>
        </p:nvSpPr>
        <p:spPr bwMode="auto">
          <a:xfrm>
            <a:off x="3792539" y="5661027"/>
            <a:ext cx="1295400" cy="2889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5670" name="Rectangle 70"/>
          <p:cNvSpPr>
            <a:spLocks noChangeArrowheads="1"/>
          </p:cNvSpPr>
          <p:nvPr/>
        </p:nvSpPr>
        <p:spPr bwMode="auto">
          <a:xfrm>
            <a:off x="6169026" y="5732464"/>
            <a:ext cx="1079500" cy="2889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5671" name="Rectangle 71"/>
          <p:cNvSpPr>
            <a:spLocks noChangeArrowheads="1"/>
          </p:cNvSpPr>
          <p:nvPr/>
        </p:nvSpPr>
        <p:spPr bwMode="auto">
          <a:xfrm>
            <a:off x="7824790" y="6165849"/>
            <a:ext cx="2447925" cy="28733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5672" name="Rectangle 72"/>
          <p:cNvSpPr>
            <a:spLocks noChangeArrowheads="1"/>
          </p:cNvSpPr>
          <p:nvPr/>
        </p:nvSpPr>
        <p:spPr bwMode="auto">
          <a:xfrm>
            <a:off x="1992314" y="2708276"/>
            <a:ext cx="1008063" cy="2889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5673" name="Rectangle 73"/>
          <p:cNvSpPr>
            <a:spLocks noChangeArrowheads="1"/>
          </p:cNvSpPr>
          <p:nvPr/>
        </p:nvSpPr>
        <p:spPr bwMode="auto">
          <a:xfrm>
            <a:off x="5735640" y="1341440"/>
            <a:ext cx="1296987" cy="5032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0" y="2"/>
            <a:ext cx="12192000" cy="79403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002060"/>
                </a:solidFill>
                <a:latin typeface="+mn-lt"/>
              </a:rPr>
              <a:t>Fotossíntese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856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foto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5583" r="4134" b="17114"/>
          <a:stretch>
            <a:fillRect/>
          </a:stretch>
        </p:blipFill>
        <p:spPr bwMode="auto">
          <a:xfrm>
            <a:off x="2268476" y="2034728"/>
            <a:ext cx="7019925" cy="29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83127" y="0"/>
            <a:ext cx="12192000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 dirty="0"/>
              <a:t>LOCALIZAÇÃO DAS ETAPAS DA FOTOSSÍNTESE NO CLOROPLASTO</a:t>
            </a:r>
          </a:p>
        </p:txBody>
      </p:sp>
    </p:spTree>
    <p:extLst>
      <p:ext uri="{BB962C8B-B14F-4D97-AF65-F5344CB8AC3E}">
        <p14:creationId xmlns:p14="http://schemas.microsoft.com/office/powerpoint/2010/main" val="140000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0" name="Rectangle 24"/>
          <p:cNvSpPr>
            <a:spLocks noChangeArrowheads="1"/>
          </p:cNvSpPr>
          <p:nvPr/>
        </p:nvSpPr>
        <p:spPr bwMode="auto">
          <a:xfrm>
            <a:off x="2782890" y="4581526"/>
            <a:ext cx="1944687" cy="21590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1600">
                <a:latin typeface="Garamond" panose="02020404030301010803" pitchFamily="18" charset="0"/>
              </a:rPr>
              <a:t>LAMELAS E GRANA</a:t>
            </a:r>
          </a:p>
        </p:txBody>
      </p:sp>
      <p:grpSp>
        <p:nvGrpSpPr>
          <p:cNvPr id="4114" name="Group 18"/>
          <p:cNvGrpSpPr>
            <a:grpSpLocks/>
          </p:cNvGrpSpPr>
          <p:nvPr/>
        </p:nvGrpSpPr>
        <p:grpSpPr bwMode="auto">
          <a:xfrm>
            <a:off x="1524002" y="3317875"/>
            <a:ext cx="4176713" cy="1200150"/>
            <a:chOff x="0" y="2090"/>
            <a:chExt cx="2631" cy="756"/>
          </a:xfrm>
        </p:grpSpPr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338" y="2115"/>
              <a:ext cx="2001" cy="725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04" name="Text Box 8"/>
            <p:cNvSpPr txBox="1">
              <a:spLocks noChangeArrowheads="1"/>
            </p:cNvSpPr>
            <p:nvPr/>
          </p:nvSpPr>
          <p:spPr bwMode="auto">
            <a:xfrm>
              <a:off x="0" y="2090"/>
              <a:ext cx="2631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pt-BR" altLang="pt-BR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Garamond" panose="02020404030301010803" pitchFamily="18" charset="0"/>
                </a:rPr>
                <a:t>FASE CLARA </a:t>
              </a:r>
            </a:p>
            <a:p>
              <a:pPr algn="ctr"/>
              <a:r>
                <a:rPr lang="pt-BR" altLang="pt-BR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Garamond" panose="02020404030301010803" pitchFamily="18" charset="0"/>
                </a:rPr>
                <a:t>OU </a:t>
              </a:r>
            </a:p>
            <a:p>
              <a:pPr algn="ctr"/>
              <a:r>
                <a:rPr lang="pt-BR" altLang="pt-BR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Garamond" panose="02020404030301010803" pitchFamily="18" charset="0"/>
                </a:rPr>
                <a:t>ETAPA</a:t>
              </a:r>
            </a:p>
            <a:p>
              <a:pPr algn="ctr"/>
              <a:r>
                <a:rPr lang="pt-BR" altLang="pt-BR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Garamond" panose="02020404030301010803" pitchFamily="18" charset="0"/>
                </a:rPr>
                <a:t>FOTOQUÍMICA</a:t>
              </a:r>
            </a:p>
          </p:txBody>
        </p:sp>
      </p:grpSp>
      <p:pic>
        <p:nvPicPr>
          <p:cNvPr id="4108" name="Picture 12" descr="NO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1" y="620716"/>
            <a:ext cx="6991351" cy="27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1703389" y="4581526"/>
            <a:ext cx="3816351" cy="163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1600">
              <a:latin typeface="Garamond" panose="02020404030301010803" pitchFamily="18" charset="0"/>
            </a:endParaRPr>
          </a:p>
          <a:p>
            <a:pPr algn="ctr">
              <a:spcBef>
                <a:spcPct val="50000"/>
              </a:spcBef>
            </a:pPr>
            <a:endParaRPr lang="pt-BR" altLang="pt-BR" sz="300">
              <a:latin typeface="Garamond" panose="02020404030301010803" pitchFamily="18" charset="0"/>
            </a:endParaRPr>
          </a:p>
          <a:p>
            <a:pPr algn="just">
              <a:lnSpc>
                <a:spcPct val="50000"/>
              </a:lnSpc>
              <a:spcBef>
                <a:spcPct val="50000"/>
              </a:spcBef>
            </a:pPr>
            <a:r>
              <a:rPr lang="pt-BR" altLang="pt-BR" sz="1600">
                <a:solidFill>
                  <a:srgbClr val="FF0000"/>
                </a:solidFill>
                <a:latin typeface="Garamond" panose="02020404030301010803" pitchFamily="18" charset="0"/>
              </a:rPr>
              <a:t>FOTÓLISE </a:t>
            </a:r>
          </a:p>
          <a:p>
            <a:pPr algn="just">
              <a:lnSpc>
                <a:spcPct val="50000"/>
              </a:lnSpc>
              <a:spcBef>
                <a:spcPct val="50000"/>
              </a:spcBef>
            </a:pPr>
            <a:r>
              <a:rPr lang="pt-BR" altLang="pt-BR" sz="1600">
                <a:solidFill>
                  <a:srgbClr val="FF0000"/>
                </a:solidFill>
                <a:latin typeface="Garamond" panose="02020404030301010803" pitchFamily="18" charset="0"/>
              </a:rPr>
              <a:t>DA ÁGUA </a:t>
            </a:r>
          </a:p>
          <a:p>
            <a:pPr algn="just">
              <a:lnSpc>
                <a:spcPct val="50000"/>
              </a:lnSpc>
              <a:spcBef>
                <a:spcPct val="50000"/>
              </a:spcBef>
            </a:pPr>
            <a:endParaRPr lang="pt-BR" altLang="pt-BR" sz="160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pPr algn="just">
              <a:lnSpc>
                <a:spcPct val="50000"/>
              </a:lnSpc>
              <a:spcBef>
                <a:spcPct val="50000"/>
              </a:spcBef>
            </a:pPr>
            <a:endParaRPr lang="pt-BR" altLang="pt-BR" sz="160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pPr algn="just">
              <a:lnSpc>
                <a:spcPct val="50000"/>
              </a:lnSpc>
              <a:spcBef>
                <a:spcPct val="50000"/>
              </a:spcBef>
            </a:pPr>
            <a:r>
              <a:rPr lang="pt-BR" altLang="pt-BR" sz="1600">
                <a:solidFill>
                  <a:srgbClr val="FF0000"/>
                </a:solidFill>
                <a:latin typeface="Garamond" panose="02020404030301010803" pitchFamily="18" charset="0"/>
              </a:rPr>
              <a:t>FOTOFOSFORILAÇÃO</a:t>
            </a:r>
            <a:endParaRPr lang="pt-BR" altLang="pt-BR" sz="1600">
              <a:latin typeface="Garamond" panose="02020404030301010803" pitchFamily="18" charset="0"/>
            </a:endParaRPr>
          </a:p>
        </p:txBody>
      </p:sp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6816725" y="3357565"/>
            <a:ext cx="2808288" cy="1200329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b="1">
                <a:effectLst>
                  <a:outerShdw blurRad="38100" dist="38100" dir="2700000" algn="tl">
                    <a:srgbClr val="FFFFFF"/>
                  </a:outerShdw>
                </a:effectLst>
                <a:latin typeface="Garamond" panose="02020404030301010803" pitchFamily="18" charset="0"/>
              </a:rPr>
              <a:t>FASE ESCURA </a:t>
            </a:r>
          </a:p>
          <a:p>
            <a:pPr algn="ctr"/>
            <a:r>
              <a:rPr lang="pt-BR" altLang="pt-BR" b="1">
                <a:effectLst>
                  <a:outerShdw blurRad="38100" dist="38100" dir="2700000" algn="tl">
                    <a:srgbClr val="FFFFFF"/>
                  </a:outerShdw>
                </a:effectLst>
                <a:latin typeface="Garamond" panose="02020404030301010803" pitchFamily="18" charset="0"/>
              </a:rPr>
              <a:t>OU </a:t>
            </a:r>
          </a:p>
          <a:p>
            <a:pPr algn="ctr"/>
            <a:r>
              <a:rPr lang="pt-BR" altLang="pt-BR" b="1">
                <a:effectLst>
                  <a:outerShdw blurRad="38100" dist="38100" dir="2700000" algn="tl">
                    <a:srgbClr val="FFFFFF"/>
                  </a:outerShdw>
                </a:effectLst>
                <a:latin typeface="Garamond" panose="02020404030301010803" pitchFamily="18" charset="0"/>
              </a:rPr>
              <a:t>ETAPA</a:t>
            </a:r>
          </a:p>
          <a:p>
            <a:pPr algn="ctr"/>
            <a:r>
              <a:rPr lang="pt-BR" altLang="pt-BR" b="1">
                <a:effectLst>
                  <a:outerShdw blurRad="38100" dist="38100" dir="2700000" algn="tl">
                    <a:srgbClr val="FFFFFF"/>
                  </a:outerShdw>
                </a:effectLst>
                <a:latin typeface="Garamond" panose="02020404030301010803" pitchFamily="18" charset="0"/>
              </a:rPr>
              <a:t>QUÍMICA</a:t>
            </a:r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6959600" y="5445125"/>
            <a:ext cx="324008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1600">
                <a:latin typeface="Garamond" panose="02020404030301010803" pitchFamily="18" charset="0"/>
              </a:rPr>
              <a:t>CO</a:t>
            </a:r>
            <a:r>
              <a:rPr lang="pt-BR" altLang="pt-BR" sz="1600" baseline="-25000">
                <a:latin typeface="Garamond" panose="02020404030301010803" pitchFamily="18" charset="0"/>
              </a:rPr>
              <a:t>2</a:t>
            </a:r>
            <a:r>
              <a:rPr lang="pt-BR" altLang="pt-BR" sz="1600">
                <a:latin typeface="Garamond" panose="02020404030301010803" pitchFamily="18" charset="0"/>
              </a:rPr>
              <a:t> se combina com H da água que são cedidos pelo NADPH</a:t>
            </a:r>
            <a:r>
              <a:rPr lang="pt-BR" altLang="pt-BR" sz="1600" baseline="-25000">
                <a:latin typeface="Garamond" panose="02020404030301010803" pitchFamily="18" charset="0"/>
              </a:rPr>
              <a:t>2</a:t>
            </a:r>
            <a:r>
              <a:rPr lang="pt-BR" altLang="pt-BR" sz="1600">
                <a:latin typeface="Garamond" panose="02020404030301010803" pitchFamily="18" charset="0"/>
              </a:rPr>
              <a:t> + ATP</a:t>
            </a:r>
          </a:p>
          <a:p>
            <a:pPr algn="ctr">
              <a:spcBef>
                <a:spcPct val="50000"/>
              </a:spcBef>
            </a:pPr>
            <a:endParaRPr lang="pt-BR" altLang="pt-BR" sz="1600">
              <a:latin typeface="Garamond" panose="02020404030301010803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1600" b="1">
                <a:solidFill>
                  <a:srgbClr val="FF0000"/>
                </a:solidFill>
                <a:latin typeface="Garamond" panose="02020404030301010803" pitchFamily="18" charset="0"/>
              </a:rPr>
              <a:t>PRODUÇÃO DE GLICOSE</a:t>
            </a:r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auto">
          <a:xfrm>
            <a:off x="2855913" y="5300663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4117" name="Rectangle 21"/>
          <p:cNvSpPr>
            <a:spLocks noChangeArrowheads="1"/>
          </p:cNvSpPr>
          <p:nvPr/>
        </p:nvSpPr>
        <p:spPr bwMode="auto">
          <a:xfrm>
            <a:off x="3287713" y="4941889"/>
            <a:ext cx="2087563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pt-BR" altLang="pt-BR" sz="1600">
                <a:latin typeface="Garamond" panose="02020404030301010803" pitchFamily="18" charset="0"/>
              </a:rPr>
              <a:t>quebra da água na presença de luz – formação de </a:t>
            </a:r>
            <a:r>
              <a:rPr lang="pt-BR" altLang="pt-BR" sz="1600" b="1">
                <a:latin typeface="Garamond" panose="02020404030301010803" pitchFamily="18" charset="0"/>
              </a:rPr>
              <a:t>NADPH</a:t>
            </a:r>
            <a:r>
              <a:rPr lang="pt-BR" altLang="pt-BR" sz="1600" b="1" baseline="-25000">
                <a:latin typeface="Garamond" panose="02020404030301010803" pitchFamily="18" charset="0"/>
              </a:rPr>
              <a:t>2</a:t>
            </a: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4151316" y="5805489"/>
            <a:ext cx="1368425" cy="88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pt-BR" altLang="pt-BR" sz="1600">
                <a:latin typeface="Garamond" panose="02020404030301010803" pitchFamily="18" charset="0"/>
              </a:rPr>
              <a:t>produção de </a:t>
            </a:r>
            <a:r>
              <a:rPr lang="pt-BR" altLang="pt-BR" sz="1600" b="1">
                <a:latin typeface="Garamond" panose="02020404030301010803" pitchFamily="18" charset="0"/>
              </a:rPr>
              <a:t>ATP</a:t>
            </a:r>
            <a:r>
              <a:rPr lang="pt-BR" altLang="pt-BR" sz="1600">
                <a:latin typeface="Garamond" panose="02020404030301010803" pitchFamily="18" charset="0"/>
              </a:rPr>
              <a:t> em presença de luz</a:t>
            </a:r>
          </a:p>
        </p:txBody>
      </p:sp>
      <p:sp>
        <p:nvSpPr>
          <p:cNvPr id="4119" name="Line 23"/>
          <p:cNvSpPr>
            <a:spLocks noChangeShapeType="1"/>
          </p:cNvSpPr>
          <p:nvPr/>
        </p:nvSpPr>
        <p:spPr bwMode="auto">
          <a:xfrm>
            <a:off x="3935413" y="609282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4121" name="Rectangle 25"/>
          <p:cNvSpPr>
            <a:spLocks noChangeArrowheads="1"/>
          </p:cNvSpPr>
          <p:nvPr/>
        </p:nvSpPr>
        <p:spPr bwMode="auto">
          <a:xfrm>
            <a:off x="2782890" y="4581526"/>
            <a:ext cx="1944687" cy="21590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pt-BR" sz="1600">
                <a:latin typeface="Garamond" panose="02020404030301010803" pitchFamily="18" charset="0"/>
              </a:rPr>
              <a:t>LAMELAS E GRANA</a:t>
            </a:r>
          </a:p>
        </p:txBody>
      </p:sp>
      <p:sp>
        <p:nvSpPr>
          <p:cNvPr id="4122" name="Rectangle 26"/>
          <p:cNvSpPr>
            <a:spLocks noChangeArrowheads="1"/>
          </p:cNvSpPr>
          <p:nvPr/>
        </p:nvSpPr>
        <p:spPr bwMode="auto">
          <a:xfrm>
            <a:off x="7608890" y="4664076"/>
            <a:ext cx="1138132" cy="338554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600">
                <a:latin typeface="Garamond" panose="02020404030301010803" pitchFamily="18" charset="0"/>
              </a:rPr>
              <a:t>ESTROMA</a:t>
            </a:r>
          </a:p>
        </p:txBody>
      </p:sp>
      <p:sp>
        <p:nvSpPr>
          <p:cNvPr id="4123" name="Line 27"/>
          <p:cNvSpPr>
            <a:spLocks noChangeShapeType="1"/>
          </p:cNvSpPr>
          <p:nvPr/>
        </p:nvSpPr>
        <p:spPr bwMode="auto">
          <a:xfrm>
            <a:off x="8472488" y="6021390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1"/>
            <a:ext cx="12192000" cy="54768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002060"/>
                </a:solidFill>
                <a:latin typeface="+mn-lt"/>
              </a:rPr>
              <a:t>Processo</a:t>
            </a:r>
            <a:r>
              <a:rPr lang="en-US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n-lt"/>
              </a:rPr>
              <a:t>fotossintético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816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8019" y="476558"/>
            <a:ext cx="10515600" cy="765014"/>
          </a:xfr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latin typeface="+mn-lt"/>
              </a:rPr>
              <a:t>Luminosidade deficiente</a:t>
            </a:r>
            <a:endParaRPr lang="pt-BR" b="1" dirty="0">
              <a:latin typeface="+mn-lt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0239" y="1879819"/>
            <a:ext cx="10515600" cy="3782750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tx1"/>
                </a:solidFill>
              </a:rPr>
              <a:t>Redução do crescimento e do florescimento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tx1"/>
                </a:solidFill>
              </a:rPr>
              <a:t>Abortamento de flores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tx1"/>
                </a:solidFill>
              </a:rPr>
              <a:t>Redução do calibre dos frutos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tx1"/>
                </a:solidFill>
              </a:rPr>
              <a:t>Menor síntese de licopeno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tx1"/>
                </a:solidFill>
              </a:rPr>
              <a:t>Redução do diâmetro da haste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tx1"/>
                </a:solidFill>
              </a:rPr>
              <a:t>Elongação do caule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tx1"/>
                </a:solidFill>
              </a:rPr>
              <a:t>Redução de área foliar</a:t>
            </a:r>
          </a:p>
          <a:p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28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8019" y="476558"/>
            <a:ext cx="10515600" cy="765014"/>
          </a:xfr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4400" dirty="0" smtClean="0">
                <a:latin typeface="+mn-lt"/>
              </a:rPr>
              <a:t>Luminosidade excessiva</a:t>
            </a:r>
            <a:endParaRPr lang="pt-BR" sz="4400" dirty="0">
              <a:latin typeface="+mn-lt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100297" y="1778465"/>
            <a:ext cx="10515600" cy="1500187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pt-BR" sz="2000" b="1" dirty="0" smtClean="0">
                <a:solidFill>
                  <a:schemeClr val="tx1"/>
                </a:solidFill>
              </a:rPr>
              <a:t>Excesso de energia                      </a:t>
            </a:r>
            <a:r>
              <a:rPr lang="pt-BR" sz="2000" b="1" dirty="0" err="1">
                <a:solidFill>
                  <a:schemeClr val="tx1"/>
                </a:solidFill>
              </a:rPr>
              <a:t>F</a:t>
            </a:r>
            <a:r>
              <a:rPr lang="pt-BR" sz="2000" b="1" dirty="0" err="1" smtClean="0">
                <a:solidFill>
                  <a:schemeClr val="tx1"/>
                </a:solidFill>
              </a:rPr>
              <a:t>otoinibição</a:t>
            </a:r>
            <a:endParaRPr lang="pt-BR" sz="2000" b="1" dirty="0" smtClean="0">
              <a:solidFill>
                <a:schemeClr val="tx1"/>
              </a:solidFill>
            </a:endParaRP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pt-BR" sz="2000" b="1" dirty="0" smtClean="0">
                <a:solidFill>
                  <a:schemeClr val="tx1"/>
                </a:solidFill>
              </a:rPr>
              <a:t>Danos provocados nos centros de reação do sistema fotossintético</a:t>
            </a:r>
            <a:endParaRPr lang="pt-BR" sz="2000" b="1" dirty="0">
              <a:solidFill>
                <a:schemeClr val="tx1"/>
              </a:solidFill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>
            <a:off x="3350646" y="2155970"/>
            <a:ext cx="101506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1224791" y="3772322"/>
            <a:ext cx="40770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</a:t>
            </a:r>
            <a:r>
              <a:rPr lang="pt-BR" b="1" dirty="0" smtClean="0"/>
              <a:t>Excesso de fótons</a:t>
            </a:r>
          </a:p>
          <a:p>
            <a:endParaRPr lang="pt-BR" b="1" dirty="0" smtClean="0"/>
          </a:p>
          <a:p>
            <a:endParaRPr lang="pt-BR" b="1" dirty="0"/>
          </a:p>
          <a:p>
            <a:r>
              <a:rPr lang="pt-BR" b="1" dirty="0" smtClean="0"/>
              <a:t>             </a:t>
            </a:r>
          </a:p>
          <a:p>
            <a:endParaRPr lang="pt-BR" b="1" dirty="0" smtClean="0"/>
          </a:p>
          <a:p>
            <a:r>
              <a:rPr lang="pt-BR" b="1" dirty="0" smtClean="0"/>
              <a:t>         Radicais livres </a:t>
            </a:r>
          </a:p>
          <a:p>
            <a:endParaRPr lang="pt-BR" b="1" dirty="0"/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r>
              <a:rPr lang="pt-BR" b="1" dirty="0" smtClean="0"/>
              <a:t>     Danos aos PSII e PSI</a:t>
            </a:r>
            <a:endParaRPr lang="pt-BR" b="1" dirty="0"/>
          </a:p>
          <a:p>
            <a:r>
              <a:rPr lang="pt-BR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pt-BR" dirty="0"/>
          </a:p>
        </p:txBody>
      </p:sp>
      <p:sp>
        <p:nvSpPr>
          <p:cNvPr id="8" name="Seta para baixo 7"/>
          <p:cNvSpPr/>
          <p:nvPr/>
        </p:nvSpPr>
        <p:spPr>
          <a:xfrm>
            <a:off x="2203828" y="4159099"/>
            <a:ext cx="146808" cy="10474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/>
          <p:cNvSpPr/>
          <p:nvPr/>
        </p:nvSpPr>
        <p:spPr>
          <a:xfrm>
            <a:off x="2300303" y="4636063"/>
            <a:ext cx="520118" cy="142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2890970" y="4498141"/>
            <a:ext cx="718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calor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1" name="Seta para baixo 10"/>
          <p:cNvSpPr/>
          <p:nvPr/>
        </p:nvSpPr>
        <p:spPr>
          <a:xfrm>
            <a:off x="2201352" y="5493605"/>
            <a:ext cx="149284" cy="10246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a direita 11"/>
          <p:cNvSpPr/>
          <p:nvPr/>
        </p:nvSpPr>
        <p:spPr>
          <a:xfrm>
            <a:off x="2300303" y="5769739"/>
            <a:ext cx="520118" cy="142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2855585" y="5585073"/>
            <a:ext cx="245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Agentes </a:t>
            </a:r>
            <a:r>
              <a:rPr lang="pt-BR" b="1" dirty="0" err="1" smtClean="0">
                <a:solidFill>
                  <a:srgbClr val="FF0000"/>
                </a:solidFill>
              </a:rPr>
              <a:t>fotoprotetores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6191075" y="3120705"/>
            <a:ext cx="5561901" cy="2400657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 smtClean="0"/>
              <a:t>Redução da fotossíntese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 smtClean="0"/>
              <a:t>Menor produção de flores e </a:t>
            </a:r>
            <a:r>
              <a:rPr lang="pt-BR" sz="2000" b="1" dirty="0" err="1" smtClean="0"/>
              <a:t>pegamento</a:t>
            </a:r>
            <a:r>
              <a:rPr lang="pt-BR" sz="2000" b="1" dirty="0" smtClean="0"/>
              <a:t> de frutos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 smtClean="0"/>
              <a:t>Queimadura de frutos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 smtClean="0"/>
              <a:t>Aumento da incidência de podridão apical</a:t>
            </a:r>
          </a:p>
        </p:txBody>
      </p:sp>
    </p:spTree>
    <p:extLst>
      <p:ext uri="{BB962C8B-B14F-4D97-AF65-F5344CB8AC3E}">
        <p14:creationId xmlns:p14="http://schemas.microsoft.com/office/powerpoint/2010/main" val="2451888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44584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b="1" dirty="0" smtClean="0"/>
              <a:t>Exigência hídrica do tomateiro</a:t>
            </a:r>
            <a:endParaRPr lang="pt-BR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930478" y="1863335"/>
            <a:ext cx="10515600" cy="33239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Exigência hídrica: 500 mm a 800 mm em um ciclo de 150 dias</a:t>
            </a:r>
          </a:p>
          <a:p>
            <a:endParaRPr lang="pt-BR" sz="2400" b="1" dirty="0" smtClean="0"/>
          </a:p>
          <a:p>
            <a:r>
              <a:rPr lang="pt-BR" sz="2400" b="1" dirty="0" smtClean="0"/>
              <a:t>Estádio inicial de desenvolvimento: sistema radicular a 20 cm de profundidade (consumo 1 a 3 L/planta)</a:t>
            </a:r>
          </a:p>
          <a:p>
            <a:endParaRPr lang="pt-BR" sz="2400" b="1" dirty="0" smtClean="0"/>
          </a:p>
          <a:p>
            <a:r>
              <a:rPr lang="pt-BR" sz="2400" b="1" dirty="0" smtClean="0"/>
              <a:t>Após o período vegetativo: considerar 40-50 cm de profundidade (3 a 7 L/planta)</a:t>
            </a:r>
          </a:p>
          <a:p>
            <a:endParaRPr lang="pt-BR" sz="2400" b="1" dirty="0" smtClean="0"/>
          </a:p>
          <a:p>
            <a:r>
              <a:rPr lang="pt-BR" sz="2400" b="1" dirty="0" smtClean="0"/>
              <a:t>Manter o potencial hídrico do solo é mantido na capacidade de campo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6650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9609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pt-BR" b="1" dirty="0" smtClean="0"/>
              <a:t>Monitoramento do potencial hídrico do solo</a:t>
            </a:r>
            <a:endParaRPr lang="pt-BR" b="1" dirty="0"/>
          </a:p>
        </p:txBody>
      </p:sp>
      <p:pic>
        <p:nvPicPr>
          <p:cNvPr id="3" name="Picture 3" descr="Estuf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98" y="1506392"/>
            <a:ext cx="6697662" cy="5024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364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2222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2800" b="1" dirty="0" smtClean="0"/>
              <a:t>Manejo da irrigação com base na evapotranspiração</a:t>
            </a:r>
            <a:endParaRPr lang="pt-BR" sz="2800" b="1" dirty="0"/>
          </a:p>
        </p:txBody>
      </p:sp>
      <p:graphicFrame>
        <p:nvGraphicFramePr>
          <p:cNvPr id="3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5954679"/>
              </p:ext>
            </p:extLst>
          </p:nvPr>
        </p:nvGraphicFramePr>
        <p:xfrm>
          <a:off x="4949504" y="1983551"/>
          <a:ext cx="640429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14616"/>
                <a:gridCol w="589679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Estádio</a:t>
                      </a:r>
                      <a:r>
                        <a:rPr lang="pt-BR" baseline="0" dirty="0" smtClean="0"/>
                        <a:t> fenológico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Kc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 I - Emergência</a:t>
                      </a:r>
                      <a:r>
                        <a:rPr lang="pt-BR" baseline="0" dirty="0" smtClean="0"/>
                        <a:t> até 10% do crescimento vegetativo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0,60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II – Final do estádio</a:t>
                      </a:r>
                      <a:r>
                        <a:rPr lang="pt-BR" baseline="0" dirty="0" smtClean="0"/>
                        <a:t> I até 80% do crescimento vegetativo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0,85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III</a:t>
                      </a:r>
                      <a:r>
                        <a:rPr lang="pt-BR" baseline="0" dirty="0" smtClean="0"/>
                        <a:t> – Entre florescimento e início da maturação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1,15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IV – Final do estádio</a:t>
                      </a:r>
                      <a:r>
                        <a:rPr lang="pt-BR" baseline="0" dirty="0" smtClean="0"/>
                        <a:t> III até a colheita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0,90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0" y="1983551"/>
            <a:ext cx="4251455" cy="32459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173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/>
          </p:nvPr>
        </p:nvGraphicFramePr>
        <p:xfrm>
          <a:off x="782667" y="1104716"/>
          <a:ext cx="10515600" cy="51511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3505200"/>
                <a:gridCol w="3505200"/>
                <a:gridCol w="3505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País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+mn-lt"/>
                        </a:rPr>
                        <a:t>Produção</a:t>
                      </a:r>
                      <a:r>
                        <a:rPr lang="en-US" sz="2000" b="1" dirty="0" smtClean="0">
                          <a:latin typeface="+mn-lt"/>
                        </a:rPr>
                        <a:t> (</a:t>
                      </a:r>
                      <a:r>
                        <a:rPr lang="en-US" sz="2000" b="1" dirty="0" err="1" smtClean="0">
                          <a:latin typeface="+mn-lt"/>
                        </a:rPr>
                        <a:t>milhões</a:t>
                      </a:r>
                      <a:r>
                        <a:rPr lang="en-US" sz="2000" b="1" dirty="0" smtClean="0">
                          <a:latin typeface="+mn-lt"/>
                        </a:rPr>
                        <a:t> t)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% do total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China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59,6</a:t>
                      </a:r>
                      <a:endParaRPr lang="en-US" sz="2000" b="1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32,7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India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20,7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11,4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+mn-lt"/>
                        </a:rPr>
                        <a:t>Turquia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12,7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6,9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EUA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10,9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5,9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+mn-lt"/>
                        </a:rPr>
                        <a:t>Egito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7,3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4,0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Iran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6,2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3,4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+mn-lt"/>
                        </a:rPr>
                        <a:t>Itália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6,0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3,3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+mn-lt"/>
                        </a:rPr>
                        <a:t>Espanha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5,2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2,9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+mn-lt"/>
                        </a:rPr>
                        <a:t>Brasil</a:t>
                      </a:r>
                      <a:r>
                        <a:rPr lang="en-US" sz="2000" b="1" dirty="0" smtClean="0">
                          <a:latin typeface="+mn-lt"/>
                        </a:rPr>
                        <a:t> 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4,2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2,3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dirty="0" err="1" smtClean="0">
                          <a:latin typeface="+mn-lt"/>
                        </a:rPr>
                        <a:t>Mexico</a:t>
                      </a:r>
                      <a:endParaRPr lang="pt-BR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latin typeface="+mn-lt"/>
                        </a:rPr>
                        <a:t>4,2</a:t>
                      </a:r>
                      <a:endParaRPr lang="pt-BR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2,3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Sub-total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137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latin typeface="+mn-lt"/>
                        </a:rPr>
                        <a:t>75,3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Total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182</a:t>
                      </a:r>
                      <a:r>
                        <a:rPr lang="en-US" sz="2000" b="1" baseline="0" dirty="0" smtClean="0">
                          <a:latin typeface="+mn-lt"/>
                        </a:rPr>
                        <a:t> (</a:t>
                      </a:r>
                      <a:r>
                        <a:rPr lang="pt-BR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4.848.384 ha)</a:t>
                      </a:r>
                      <a:r>
                        <a:rPr lang="pt-BR" sz="20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 37,6 t/ha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82668" y="142874"/>
            <a:ext cx="10523418" cy="78877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800" b="1" dirty="0" err="1" smtClean="0">
                <a:solidFill>
                  <a:schemeClr val="bg1"/>
                </a:solidFill>
              </a:rPr>
              <a:t>Produ</a:t>
            </a:r>
            <a:r>
              <a:rPr lang="en-US" altLang="en-US" sz="2800" b="1" dirty="0" err="1" smtClean="0">
                <a:solidFill>
                  <a:schemeClr val="bg1"/>
                </a:solidFill>
              </a:rPr>
              <a:t>ção</a:t>
            </a:r>
            <a:r>
              <a:rPr lang="en-US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</a:rPr>
              <a:t>mundial</a:t>
            </a:r>
            <a:r>
              <a:rPr lang="en-US" altLang="en-US" sz="2800" b="1" dirty="0" smtClean="0">
                <a:solidFill>
                  <a:schemeClr val="bg1"/>
                </a:solidFill>
              </a:rPr>
              <a:t> de </a:t>
            </a:r>
            <a:r>
              <a:rPr lang="en-US" altLang="en-US" sz="2800" b="1" dirty="0" err="1" smtClean="0">
                <a:solidFill>
                  <a:schemeClr val="bg1"/>
                </a:solidFill>
              </a:rPr>
              <a:t>tomate</a:t>
            </a:r>
            <a:endParaRPr lang="pt-BR" alt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82667" y="6428899"/>
            <a:ext cx="195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FAO (2017)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35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6249-0026-439C-9AF0-F247871A226D}" type="slidenum">
              <a:rPr lang="pt-BR" smtClean="0"/>
              <a:t>30</a:t>
            </a:fld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007435" y="1"/>
            <a:ext cx="568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985" y="1246181"/>
            <a:ext cx="3832627" cy="5110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947260" y="1275933"/>
            <a:ext cx="6528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  <a:p>
            <a:r>
              <a:rPr lang="pt-BR" sz="2400" b="1" dirty="0" smtClean="0"/>
              <a:t>Efeitos do estresse hídrico: depende do grau, do tempo de duração do estresse e da fase de desenvolvimento da planta</a:t>
            </a:r>
            <a:endParaRPr lang="pt-BR" sz="2400" b="1" dirty="0"/>
          </a:p>
          <a:p>
            <a:endParaRPr lang="pt-BR" sz="2400" b="1" dirty="0"/>
          </a:p>
          <a:p>
            <a:r>
              <a:rPr lang="pt-BR" sz="2400" b="1" dirty="0"/>
              <a:t>Menor tamanho das folhas</a:t>
            </a:r>
          </a:p>
          <a:p>
            <a:endParaRPr lang="pt-BR" sz="2400" b="1" dirty="0"/>
          </a:p>
          <a:p>
            <a:r>
              <a:rPr lang="pt-BR" sz="2400" b="1" dirty="0"/>
              <a:t>Menor desenvolvimento das raízes</a:t>
            </a:r>
          </a:p>
          <a:p>
            <a:endParaRPr lang="pt-BR" sz="2400" b="1" dirty="0"/>
          </a:p>
          <a:p>
            <a:r>
              <a:rPr lang="pt-BR" sz="2400" b="1" dirty="0"/>
              <a:t>Baixa produção de flores e frutos</a:t>
            </a:r>
          </a:p>
          <a:p>
            <a:endParaRPr lang="pt-BR" sz="2400" b="1" dirty="0"/>
          </a:p>
          <a:p>
            <a:r>
              <a:rPr lang="pt-BR" sz="2400" b="1" dirty="0"/>
              <a:t>Aumento da incidência de podridão apical</a:t>
            </a:r>
          </a:p>
          <a:p>
            <a:endParaRPr lang="pt-BR" sz="2400" b="1" dirty="0"/>
          </a:p>
          <a:p>
            <a:endParaRPr lang="pt-BR" sz="2400" b="1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947260" y="177553"/>
            <a:ext cx="10515600" cy="861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>
                <a:latin typeface="+mn-lt"/>
              </a:rPr>
              <a:t>Estresse hídrico</a:t>
            </a:r>
            <a:endParaRPr lang="pt-BR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399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4738" y="266832"/>
            <a:ext cx="10515600" cy="1335466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3200" b="1" dirty="0" smtClean="0">
                <a:latin typeface="+mn-lt"/>
              </a:rPr>
              <a:t>Estresse hídrico de baixa intensidade - oscilações do nível de umidade do solo por períodos curtos</a:t>
            </a:r>
            <a:endParaRPr lang="pt-BR" sz="3200" b="1" dirty="0">
              <a:latin typeface="+mn-lt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64738" y="2785830"/>
            <a:ext cx="10515600" cy="2557957"/>
          </a:xfrm>
          <a:solidFill>
            <a:srgbClr val="66FF66"/>
          </a:solidFill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tx1"/>
                </a:solidFill>
              </a:rPr>
              <a:t>Alterações na turgidez dos tecidos vegetais – folhas, frutos</a:t>
            </a:r>
          </a:p>
          <a:p>
            <a:pPr algn="just"/>
            <a:r>
              <a:rPr lang="pt-BR" b="1" dirty="0" smtClean="0">
                <a:solidFill>
                  <a:schemeClr val="tx1"/>
                </a:solidFill>
              </a:rPr>
              <a:t>Aumento na concentração de solutos nas células – aumento do seu potencial osmótico;</a:t>
            </a:r>
          </a:p>
          <a:p>
            <a:endParaRPr lang="pt-BR" b="1" dirty="0" smtClean="0">
              <a:solidFill>
                <a:schemeClr val="tx1"/>
              </a:solidFill>
            </a:endParaRPr>
          </a:p>
          <a:p>
            <a:r>
              <a:rPr lang="pt-BR" b="1" dirty="0" smtClean="0">
                <a:solidFill>
                  <a:schemeClr val="tx1"/>
                </a:solidFill>
              </a:rPr>
              <a:t>Menor absorção de nutrientes como o Ca e B – podridão apical, rachaduras nos frutos</a:t>
            </a:r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7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7260" y="177553"/>
            <a:ext cx="10515600" cy="861134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4000" b="1" dirty="0" smtClean="0">
                <a:latin typeface="+mn-lt"/>
              </a:rPr>
              <a:t>Transporte de água para os frutos</a:t>
            </a:r>
            <a:endParaRPr lang="pt-BR" sz="4000" b="1" dirty="0">
              <a:latin typeface="+mn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67265" y="1818788"/>
            <a:ext cx="82588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Transporte de seiva: realizado principalmente pelo xilema</a:t>
            </a:r>
          </a:p>
          <a:p>
            <a:endParaRPr lang="pt-BR" sz="2400" b="1" dirty="0" smtClean="0"/>
          </a:p>
          <a:p>
            <a:r>
              <a:rPr lang="pt-BR" sz="2400" b="1" dirty="0" smtClean="0"/>
              <a:t>Açúcares: Transportados pelo floema</a:t>
            </a:r>
          </a:p>
          <a:p>
            <a:endParaRPr lang="pt-BR" sz="2400" b="1" dirty="0"/>
          </a:p>
          <a:p>
            <a:r>
              <a:rPr lang="pt-BR" sz="2400" b="1" dirty="0" smtClean="0"/>
              <a:t>Cálcio: transportado pelo xilema</a:t>
            </a:r>
            <a:endParaRPr lang="pt-BR" sz="2400" b="1" dirty="0"/>
          </a:p>
        </p:txBody>
      </p:sp>
      <p:grpSp>
        <p:nvGrpSpPr>
          <p:cNvPr id="10" name="Grupo 9"/>
          <p:cNvGrpSpPr/>
          <p:nvPr/>
        </p:nvGrpSpPr>
        <p:grpSpPr>
          <a:xfrm>
            <a:off x="6804952" y="3355191"/>
            <a:ext cx="4425301" cy="2974729"/>
            <a:chOff x="7115670" y="1384916"/>
            <a:chExt cx="4425301" cy="2974729"/>
          </a:xfrm>
        </p:grpSpPr>
        <p:pic>
          <p:nvPicPr>
            <p:cNvPr id="4100" name="Picture 4" descr="Resultado de imagem para fruto tomate italian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5670" y="1384916"/>
              <a:ext cx="3591150" cy="2974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ector reto 7"/>
            <p:cNvCxnSpPr/>
            <p:nvPr/>
          </p:nvCxnSpPr>
          <p:spPr>
            <a:xfrm flipV="1">
              <a:off x="8762260" y="2556769"/>
              <a:ext cx="1669002" cy="177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/>
            <p:cNvCxnSpPr/>
            <p:nvPr/>
          </p:nvCxnSpPr>
          <p:spPr>
            <a:xfrm flipV="1">
              <a:off x="8762260" y="3107184"/>
              <a:ext cx="1669002" cy="177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>
            <a:xfrm flipV="1">
              <a:off x="8762260" y="3724537"/>
              <a:ext cx="1669002" cy="177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8"/>
            <p:cNvSpPr txBox="1"/>
            <p:nvPr/>
          </p:nvSpPr>
          <p:spPr>
            <a:xfrm>
              <a:off x="10564427" y="2210540"/>
              <a:ext cx="976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73% Ca</a:t>
              </a:r>
              <a:endParaRPr lang="pt-BR" dirty="0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10582358" y="2894607"/>
              <a:ext cx="9586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15% Ca</a:t>
              </a:r>
              <a:endParaRPr lang="pt-BR" dirty="0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10564427" y="3534793"/>
              <a:ext cx="976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12 % Ca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29218406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35"/>
          <p:cNvGraphicFramePr>
            <a:graphicFrameLocks noChangeAspect="1"/>
          </p:cNvGraphicFramePr>
          <p:nvPr>
            <p:extLst/>
          </p:nvPr>
        </p:nvGraphicFramePr>
        <p:xfrm>
          <a:off x="1898403" y="612221"/>
          <a:ext cx="7343775" cy="547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Apresentação" r:id="rId3" imgW="4572076" imgH="3428985" progId="PowerPoint.Show.8">
                  <p:embed/>
                </p:oleObj>
              </mc:Choice>
              <mc:Fallback>
                <p:oleObj name="Apresentação" r:id="rId3" imgW="4572076" imgH="3428985" progId="PowerPoint.Show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8403" y="612221"/>
                        <a:ext cx="7343775" cy="54737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28570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704" name="Group 8"/>
          <p:cNvGrpSpPr>
            <a:grpSpLocks/>
          </p:cNvGrpSpPr>
          <p:nvPr/>
        </p:nvGrpSpPr>
        <p:grpSpPr bwMode="auto">
          <a:xfrm>
            <a:off x="3503613" y="1484313"/>
            <a:ext cx="5472112" cy="3998912"/>
            <a:chOff x="1247" y="935"/>
            <a:chExt cx="3447" cy="2519"/>
          </a:xfrm>
        </p:grpSpPr>
        <p:pic>
          <p:nvPicPr>
            <p:cNvPr id="7171" name="Picture 4" descr="Digitalizar0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99" t="86143" r="33337" b="2460"/>
            <a:stretch>
              <a:fillRect/>
            </a:stretch>
          </p:blipFill>
          <p:spPr bwMode="auto">
            <a:xfrm>
              <a:off x="1247" y="935"/>
              <a:ext cx="3447" cy="2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2" name="Text Box 6"/>
            <p:cNvSpPr txBox="1">
              <a:spLocks noChangeArrowheads="1"/>
            </p:cNvSpPr>
            <p:nvPr/>
          </p:nvSpPr>
          <p:spPr bwMode="auto">
            <a:xfrm>
              <a:off x="1247" y="1570"/>
              <a:ext cx="376" cy="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1800"/>
            </a:p>
          </p:txBody>
        </p:sp>
        <p:sp>
          <p:nvSpPr>
            <p:cNvPr id="7173" name="Text Box 7"/>
            <p:cNvSpPr txBox="1">
              <a:spLocks noChangeArrowheads="1"/>
            </p:cNvSpPr>
            <p:nvPr/>
          </p:nvSpPr>
          <p:spPr bwMode="auto">
            <a:xfrm>
              <a:off x="4286" y="1661"/>
              <a:ext cx="362" cy="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1800"/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621437" y="518617"/>
            <a:ext cx="10573305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ÁGUA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9462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5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5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36847" y="765176"/>
            <a:ext cx="10662081" cy="720725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altLang="pt-BR" sz="3600" b="1"/>
              <a:t>Locais de síntese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5188" y="1628776"/>
            <a:ext cx="8229600" cy="5229225"/>
          </a:xfrm>
        </p:spPr>
        <p:txBody>
          <a:bodyPr/>
          <a:lstStyle/>
          <a:p>
            <a:pPr algn="just" eaLnBrk="1" hangingPunct="1">
              <a:lnSpc>
                <a:spcPct val="210000"/>
              </a:lnSpc>
            </a:pPr>
            <a:r>
              <a:rPr lang="pt-BR" altLang="pt-BR" sz="2000" dirty="0"/>
              <a:t>Todas as células vivas, desde ápice caulinar ao ápice radicular.</a:t>
            </a:r>
          </a:p>
          <a:p>
            <a:pPr algn="just" eaLnBrk="1" hangingPunct="1">
              <a:lnSpc>
                <a:spcPct val="210000"/>
              </a:lnSpc>
            </a:pPr>
            <a:r>
              <a:rPr lang="pt-BR" altLang="pt-BR" sz="2000" dirty="0"/>
              <a:t>Presente nas seivas de xilema, floema </a:t>
            </a:r>
            <a:endParaRPr lang="pt-BR" altLang="pt-BR" sz="2000" dirty="0" smtClean="0"/>
          </a:p>
        </p:txBody>
      </p:sp>
    </p:spTree>
    <p:extLst>
      <p:ext uri="{BB962C8B-B14F-4D97-AF65-F5344CB8AC3E}">
        <p14:creationId xmlns:p14="http://schemas.microsoft.com/office/powerpoint/2010/main" val="142026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  <p:bldP spid="2457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3560" y="1"/>
            <a:ext cx="10972800" cy="714623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algn="ctr"/>
            <a:r>
              <a:rPr lang="pt-BR" sz="4267" b="1" dirty="0"/>
              <a:t>Síntese de Ácido </a:t>
            </a:r>
            <a:r>
              <a:rPr lang="pt-BR" sz="4267" b="1" dirty="0" err="1"/>
              <a:t>abscísico</a:t>
            </a:r>
            <a:endParaRPr lang="pt-BR" sz="4267" b="1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6249-0026-439C-9AF0-F247871A226D}" type="slidenum">
              <a:rPr lang="pt-BR" smtClean="0"/>
              <a:t>36</a:t>
            </a:fld>
            <a:endParaRPr lang="pt-BR"/>
          </a:p>
        </p:txBody>
      </p:sp>
      <p:grpSp>
        <p:nvGrpSpPr>
          <p:cNvPr id="15" name="Grupo 14"/>
          <p:cNvGrpSpPr/>
          <p:nvPr/>
        </p:nvGrpSpPr>
        <p:grpSpPr>
          <a:xfrm>
            <a:off x="751214" y="1115475"/>
            <a:ext cx="2880320" cy="5742525"/>
            <a:chOff x="611560" y="734213"/>
            <a:chExt cx="2160240" cy="4306894"/>
          </a:xfrm>
        </p:grpSpPr>
        <p:pic>
          <p:nvPicPr>
            <p:cNvPr id="5124" name="Picture 4" descr="Imagem relacionad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734213"/>
              <a:ext cx="2160240" cy="4306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Forma livre 12"/>
            <p:cNvSpPr/>
            <p:nvPr/>
          </p:nvSpPr>
          <p:spPr>
            <a:xfrm>
              <a:off x="1488805" y="2082750"/>
              <a:ext cx="1082008" cy="2256902"/>
            </a:xfrm>
            <a:custGeom>
              <a:avLst/>
              <a:gdLst>
                <a:gd name="connsiteX0" fmla="*/ 2716 w 1082008"/>
                <a:gd name="connsiteY0" fmla="*/ 2256902 h 2256902"/>
                <a:gd name="connsiteX1" fmla="*/ 32697 w 1082008"/>
                <a:gd name="connsiteY1" fmla="*/ 1717257 h 2256902"/>
                <a:gd name="connsiteX2" fmla="*/ 47687 w 1082008"/>
                <a:gd name="connsiteY2" fmla="*/ 1649801 h 2256902"/>
                <a:gd name="connsiteX3" fmla="*/ 55182 w 1082008"/>
                <a:gd name="connsiteY3" fmla="*/ 1387473 h 2256902"/>
                <a:gd name="connsiteX4" fmla="*/ 62677 w 1082008"/>
                <a:gd name="connsiteY4" fmla="*/ 1349998 h 2256902"/>
                <a:gd name="connsiteX5" fmla="*/ 77667 w 1082008"/>
                <a:gd name="connsiteY5" fmla="*/ 997729 h 2256902"/>
                <a:gd name="connsiteX6" fmla="*/ 85162 w 1082008"/>
                <a:gd name="connsiteY6" fmla="*/ 518043 h 2256902"/>
                <a:gd name="connsiteX7" fmla="*/ 107647 w 1082008"/>
                <a:gd name="connsiteY7" fmla="*/ 503053 h 2256902"/>
                <a:gd name="connsiteX8" fmla="*/ 122638 w 1082008"/>
                <a:gd name="connsiteY8" fmla="*/ 488063 h 2256902"/>
                <a:gd name="connsiteX9" fmla="*/ 145123 w 1082008"/>
                <a:gd name="connsiteY9" fmla="*/ 480568 h 2256902"/>
                <a:gd name="connsiteX10" fmla="*/ 205084 w 1082008"/>
                <a:gd name="connsiteY10" fmla="*/ 458083 h 2256902"/>
                <a:gd name="connsiteX11" fmla="*/ 235064 w 1082008"/>
                <a:gd name="connsiteY11" fmla="*/ 443093 h 2256902"/>
                <a:gd name="connsiteX12" fmla="*/ 257549 w 1082008"/>
                <a:gd name="connsiteY12" fmla="*/ 435598 h 2256902"/>
                <a:gd name="connsiteX13" fmla="*/ 272539 w 1082008"/>
                <a:gd name="connsiteY13" fmla="*/ 420607 h 2256902"/>
                <a:gd name="connsiteX14" fmla="*/ 295025 w 1082008"/>
                <a:gd name="connsiteY14" fmla="*/ 405617 h 2256902"/>
                <a:gd name="connsiteX15" fmla="*/ 317510 w 1082008"/>
                <a:gd name="connsiteY15" fmla="*/ 383132 h 2256902"/>
                <a:gd name="connsiteX16" fmla="*/ 362480 w 1082008"/>
                <a:gd name="connsiteY16" fmla="*/ 375637 h 2256902"/>
                <a:gd name="connsiteX17" fmla="*/ 429936 w 1082008"/>
                <a:gd name="connsiteY17" fmla="*/ 353152 h 2256902"/>
                <a:gd name="connsiteX18" fmla="*/ 452421 w 1082008"/>
                <a:gd name="connsiteY18" fmla="*/ 330666 h 2256902"/>
                <a:gd name="connsiteX19" fmla="*/ 474906 w 1082008"/>
                <a:gd name="connsiteY19" fmla="*/ 323171 h 2256902"/>
                <a:gd name="connsiteX20" fmla="*/ 542362 w 1082008"/>
                <a:gd name="connsiteY20" fmla="*/ 270706 h 2256902"/>
                <a:gd name="connsiteX21" fmla="*/ 609818 w 1082008"/>
                <a:gd name="connsiteY21" fmla="*/ 203250 h 2256902"/>
                <a:gd name="connsiteX22" fmla="*/ 632303 w 1082008"/>
                <a:gd name="connsiteY22" fmla="*/ 105814 h 2256902"/>
                <a:gd name="connsiteX23" fmla="*/ 639798 w 1082008"/>
                <a:gd name="connsiteY23" fmla="*/ 45853 h 2256902"/>
                <a:gd name="connsiteX24" fmla="*/ 669779 w 1082008"/>
                <a:gd name="connsiteY24" fmla="*/ 30863 h 2256902"/>
                <a:gd name="connsiteX25" fmla="*/ 692264 w 1082008"/>
                <a:gd name="connsiteY25" fmla="*/ 23368 h 2256902"/>
                <a:gd name="connsiteX26" fmla="*/ 819680 w 1082008"/>
                <a:gd name="connsiteY26" fmla="*/ 883 h 2256902"/>
                <a:gd name="connsiteX27" fmla="*/ 1082008 w 1082008"/>
                <a:gd name="connsiteY27" fmla="*/ 883 h 2256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82008" h="2256902">
                  <a:moveTo>
                    <a:pt x="2716" y="2256902"/>
                  </a:moveTo>
                  <a:cubicBezTo>
                    <a:pt x="12710" y="2077020"/>
                    <a:pt x="-24272" y="1888172"/>
                    <a:pt x="32697" y="1717257"/>
                  </a:cubicBezTo>
                  <a:cubicBezTo>
                    <a:pt x="44997" y="1680354"/>
                    <a:pt x="38893" y="1702564"/>
                    <a:pt x="47687" y="1649801"/>
                  </a:cubicBezTo>
                  <a:cubicBezTo>
                    <a:pt x="50185" y="1562358"/>
                    <a:pt x="50814" y="1474842"/>
                    <a:pt x="55182" y="1387473"/>
                  </a:cubicBezTo>
                  <a:cubicBezTo>
                    <a:pt x="55818" y="1374750"/>
                    <a:pt x="61524" y="1362685"/>
                    <a:pt x="62677" y="1349998"/>
                  </a:cubicBezTo>
                  <a:cubicBezTo>
                    <a:pt x="70818" y="1260445"/>
                    <a:pt x="75378" y="1066408"/>
                    <a:pt x="77667" y="997729"/>
                  </a:cubicBezTo>
                  <a:cubicBezTo>
                    <a:pt x="80165" y="837834"/>
                    <a:pt x="75488" y="677665"/>
                    <a:pt x="85162" y="518043"/>
                  </a:cubicBezTo>
                  <a:cubicBezTo>
                    <a:pt x="85707" y="509052"/>
                    <a:pt x="100613" y="508680"/>
                    <a:pt x="107647" y="503053"/>
                  </a:cubicBezTo>
                  <a:cubicBezTo>
                    <a:pt x="113165" y="498639"/>
                    <a:pt x="116578" y="491699"/>
                    <a:pt x="122638" y="488063"/>
                  </a:cubicBezTo>
                  <a:cubicBezTo>
                    <a:pt x="129413" y="483998"/>
                    <a:pt x="137861" y="483680"/>
                    <a:pt x="145123" y="480568"/>
                  </a:cubicBezTo>
                  <a:cubicBezTo>
                    <a:pt x="199993" y="457052"/>
                    <a:pt x="149810" y="471901"/>
                    <a:pt x="205084" y="458083"/>
                  </a:cubicBezTo>
                  <a:cubicBezTo>
                    <a:pt x="215077" y="453086"/>
                    <a:pt x="224794" y="447494"/>
                    <a:pt x="235064" y="443093"/>
                  </a:cubicBezTo>
                  <a:cubicBezTo>
                    <a:pt x="242326" y="439981"/>
                    <a:pt x="250775" y="439663"/>
                    <a:pt x="257549" y="435598"/>
                  </a:cubicBezTo>
                  <a:cubicBezTo>
                    <a:pt x="263608" y="431962"/>
                    <a:pt x="267021" y="425021"/>
                    <a:pt x="272539" y="420607"/>
                  </a:cubicBezTo>
                  <a:cubicBezTo>
                    <a:pt x="279573" y="414980"/>
                    <a:pt x="288105" y="411384"/>
                    <a:pt x="295025" y="405617"/>
                  </a:cubicBezTo>
                  <a:cubicBezTo>
                    <a:pt x="303168" y="398831"/>
                    <a:pt x="307824" y="387437"/>
                    <a:pt x="317510" y="383132"/>
                  </a:cubicBezTo>
                  <a:cubicBezTo>
                    <a:pt x="331397" y="376960"/>
                    <a:pt x="347578" y="378617"/>
                    <a:pt x="362480" y="375637"/>
                  </a:cubicBezTo>
                  <a:cubicBezTo>
                    <a:pt x="394756" y="369182"/>
                    <a:pt x="396946" y="366348"/>
                    <a:pt x="429936" y="353152"/>
                  </a:cubicBezTo>
                  <a:cubicBezTo>
                    <a:pt x="437431" y="345657"/>
                    <a:pt x="443602" y="336546"/>
                    <a:pt x="452421" y="330666"/>
                  </a:cubicBezTo>
                  <a:cubicBezTo>
                    <a:pt x="458994" y="326284"/>
                    <a:pt x="468670" y="328021"/>
                    <a:pt x="474906" y="323171"/>
                  </a:cubicBezTo>
                  <a:cubicBezTo>
                    <a:pt x="550742" y="264189"/>
                    <a:pt x="490345" y="288045"/>
                    <a:pt x="542362" y="270706"/>
                  </a:cubicBezTo>
                  <a:cubicBezTo>
                    <a:pt x="564847" y="248221"/>
                    <a:pt x="602106" y="234100"/>
                    <a:pt x="609818" y="203250"/>
                  </a:cubicBezTo>
                  <a:cubicBezTo>
                    <a:pt x="616704" y="175706"/>
                    <a:pt x="627689" y="135804"/>
                    <a:pt x="632303" y="105814"/>
                  </a:cubicBezTo>
                  <a:cubicBezTo>
                    <a:pt x="635366" y="85906"/>
                    <a:pt x="630790" y="63869"/>
                    <a:pt x="639798" y="45853"/>
                  </a:cubicBezTo>
                  <a:cubicBezTo>
                    <a:pt x="644795" y="35859"/>
                    <a:pt x="659509" y="35264"/>
                    <a:pt x="669779" y="30863"/>
                  </a:cubicBezTo>
                  <a:cubicBezTo>
                    <a:pt x="677041" y="27751"/>
                    <a:pt x="684642" y="25447"/>
                    <a:pt x="692264" y="23368"/>
                  </a:cubicBezTo>
                  <a:cubicBezTo>
                    <a:pt x="738417" y="10781"/>
                    <a:pt x="771013" y="1989"/>
                    <a:pt x="819680" y="883"/>
                  </a:cubicBezTo>
                  <a:cubicBezTo>
                    <a:pt x="907100" y="-1104"/>
                    <a:pt x="994565" y="883"/>
                    <a:pt x="1082008" y="883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rgbClr val="FF0000"/>
                </a:solidFill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611560" y="4659982"/>
              <a:ext cx="2160240" cy="3462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pt-BR" sz="2400" dirty="0"/>
            </a:p>
          </p:txBody>
        </p:sp>
      </p:grpSp>
      <p:sp>
        <p:nvSpPr>
          <p:cNvPr id="16" name="CaixaDeTexto 15"/>
          <p:cNvSpPr txBox="1"/>
          <p:nvPr/>
        </p:nvSpPr>
        <p:spPr>
          <a:xfrm>
            <a:off x="929255" y="6264756"/>
            <a:ext cx="3072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Estresse hídrico</a:t>
            </a:r>
          </a:p>
        </p:txBody>
      </p:sp>
      <p:pic>
        <p:nvPicPr>
          <p:cNvPr id="21" name="Picture 4" descr="Digitalizar0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6" t="4482" b="22742"/>
          <a:stretch>
            <a:fillRect/>
          </a:stretch>
        </p:blipFill>
        <p:spPr bwMode="auto">
          <a:xfrm>
            <a:off x="5423926" y="836712"/>
            <a:ext cx="4994441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1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95164" y="817656"/>
            <a:ext cx="9628556" cy="4899563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just" eaLnBrk="1" hangingPunct="1">
              <a:lnSpc>
                <a:spcPct val="170000"/>
              </a:lnSpc>
            </a:pPr>
            <a:r>
              <a:rPr lang="pt-BR" altLang="pt-BR" b="1" dirty="0"/>
              <a:t>Perdas de K</a:t>
            </a:r>
            <a:r>
              <a:rPr lang="pt-BR" altLang="pt-BR" b="1" baseline="30000" dirty="0"/>
              <a:t>+</a:t>
            </a:r>
            <a:r>
              <a:rPr lang="pt-BR" altLang="pt-BR" b="1" dirty="0"/>
              <a:t>, </a:t>
            </a:r>
            <a:r>
              <a:rPr lang="pt-BR" altLang="pt-BR" b="1" dirty="0" err="1"/>
              <a:t>malato</a:t>
            </a:r>
            <a:r>
              <a:rPr lang="pt-BR" altLang="pt-BR" b="1" baseline="30000" dirty="0"/>
              <a:t>-</a:t>
            </a:r>
            <a:r>
              <a:rPr lang="pt-BR" altLang="pt-BR" b="1" dirty="0"/>
              <a:t> e Cl</a:t>
            </a:r>
            <a:r>
              <a:rPr lang="pt-BR" altLang="pt-BR" b="1" baseline="30000" dirty="0"/>
              <a:t>-</a:t>
            </a:r>
            <a:r>
              <a:rPr lang="pt-BR" altLang="pt-BR" b="1" dirty="0"/>
              <a:t> pelas células guarda  causam:</a:t>
            </a:r>
          </a:p>
          <a:p>
            <a:pPr algn="just" eaLnBrk="1" hangingPunct="1">
              <a:lnSpc>
                <a:spcPct val="170000"/>
              </a:lnSpc>
            </a:pPr>
            <a:r>
              <a:rPr lang="pt-BR" altLang="pt-BR" b="1" dirty="0"/>
              <a:t> </a:t>
            </a:r>
            <a:r>
              <a:rPr lang="pt-BR" altLang="pt-BR" b="1" dirty="0" smtClean="0"/>
              <a:t>Liberação </a:t>
            </a:r>
            <a:r>
              <a:rPr lang="pt-BR" altLang="pt-BR" b="1" dirty="0"/>
              <a:t>de água pelas células guardas, </a:t>
            </a:r>
          </a:p>
          <a:p>
            <a:pPr algn="just" eaLnBrk="1" hangingPunct="1">
              <a:lnSpc>
                <a:spcPct val="170000"/>
              </a:lnSpc>
            </a:pPr>
            <a:r>
              <a:rPr lang="pt-BR" altLang="pt-BR" b="1" dirty="0" smtClean="0"/>
              <a:t>Redução </a:t>
            </a:r>
            <a:r>
              <a:rPr lang="pt-BR" altLang="pt-BR" b="1" dirty="0"/>
              <a:t>de potencial de pressão ou pressão de </a:t>
            </a:r>
            <a:r>
              <a:rPr lang="pt-BR" altLang="pt-BR" b="1" dirty="0" smtClean="0"/>
              <a:t>turgescência, </a:t>
            </a:r>
            <a:endParaRPr lang="pt-BR" altLang="pt-BR" b="1" dirty="0"/>
          </a:p>
          <a:p>
            <a:pPr algn="just" eaLnBrk="1" hangingPunct="1">
              <a:lnSpc>
                <a:spcPct val="170000"/>
              </a:lnSpc>
            </a:pPr>
            <a:r>
              <a:rPr lang="pt-BR" altLang="pt-BR" b="1" dirty="0" smtClean="0"/>
              <a:t>Fechamento </a:t>
            </a:r>
            <a:r>
              <a:rPr lang="pt-BR" altLang="pt-BR" b="1" dirty="0"/>
              <a:t>estomático.</a:t>
            </a:r>
          </a:p>
          <a:p>
            <a:pPr eaLnBrk="1" hangingPunct="1">
              <a:lnSpc>
                <a:spcPct val="170000"/>
              </a:lnSpc>
            </a:pPr>
            <a:endParaRPr lang="pt-BR" altLang="pt-BR" sz="2000" b="1" dirty="0"/>
          </a:p>
          <a:p>
            <a:pPr eaLnBrk="1" hangingPunct="1">
              <a:lnSpc>
                <a:spcPct val="90000"/>
              </a:lnSpc>
            </a:pPr>
            <a:endParaRPr lang="pt-BR" alt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31296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37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37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3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3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3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3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3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3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3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3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5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50416" y="476250"/>
            <a:ext cx="11176986" cy="50323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pt-BR" sz="3400" b="1" dirty="0"/>
              <a:t>Transporte e mecanismo de ação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60989" y="1711466"/>
            <a:ext cx="8229600" cy="5038725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40000"/>
              </a:lnSpc>
            </a:pPr>
            <a:r>
              <a:rPr lang="pt-BR" altLang="pt-BR" sz="2000" dirty="0" smtClean="0"/>
              <a:t>De </a:t>
            </a:r>
            <a:r>
              <a:rPr lang="pt-BR" altLang="pt-BR" sz="2000" dirty="0"/>
              <a:t>raízes à parte aérea via xilema.</a:t>
            </a:r>
          </a:p>
          <a:p>
            <a:pPr eaLnBrk="1" hangingPunct="1">
              <a:lnSpc>
                <a:spcPct val="140000"/>
              </a:lnSpc>
            </a:pPr>
            <a:r>
              <a:rPr lang="pt-BR" altLang="pt-BR" sz="2000" b="1" dirty="0" smtClean="0">
                <a:solidFill>
                  <a:srgbClr val="FF3300"/>
                </a:solidFill>
              </a:rPr>
              <a:t>Rápidas </a:t>
            </a:r>
            <a:r>
              <a:rPr lang="pt-BR" altLang="pt-BR" sz="2000" b="1" dirty="0">
                <a:solidFill>
                  <a:srgbClr val="FF3300"/>
                </a:solidFill>
              </a:rPr>
              <a:t>–</a:t>
            </a:r>
            <a:r>
              <a:rPr lang="pt-BR" altLang="pt-BR" sz="2000" dirty="0"/>
              <a:t> </a:t>
            </a:r>
            <a:r>
              <a:rPr lang="pt-BR" altLang="pt-BR" sz="2000" b="1" dirty="0"/>
              <a:t>alterações de fluxo de íons e de balanço hídrico.</a:t>
            </a:r>
          </a:p>
          <a:p>
            <a:pPr eaLnBrk="1" hangingPunct="1">
              <a:lnSpc>
                <a:spcPct val="140000"/>
              </a:lnSpc>
            </a:pPr>
            <a:r>
              <a:rPr lang="pt-BR" altLang="pt-BR" sz="2000" dirty="0"/>
              <a:t>Ocorrem  poucos minutos após aumento de ABA endógeno.</a:t>
            </a:r>
          </a:p>
          <a:p>
            <a:pPr eaLnBrk="1" hangingPunct="1">
              <a:lnSpc>
                <a:spcPct val="140000"/>
              </a:lnSpc>
            </a:pPr>
            <a:r>
              <a:rPr lang="pt-BR" altLang="pt-BR" sz="2000" b="1" dirty="0">
                <a:solidFill>
                  <a:schemeClr val="tx2"/>
                </a:solidFill>
              </a:rPr>
              <a:t>f</a:t>
            </a:r>
            <a:r>
              <a:rPr lang="pt-BR" altLang="pt-BR" sz="2000" b="1" dirty="0" smtClean="0">
                <a:solidFill>
                  <a:schemeClr val="tx2"/>
                </a:solidFill>
              </a:rPr>
              <a:t>echamento </a:t>
            </a:r>
            <a:r>
              <a:rPr lang="pt-BR" altLang="pt-BR" sz="2000" b="1" dirty="0">
                <a:solidFill>
                  <a:schemeClr val="tx2"/>
                </a:solidFill>
              </a:rPr>
              <a:t>estomático devido ao estresse hídrico</a:t>
            </a:r>
            <a:r>
              <a:rPr lang="pt-BR" altLang="pt-BR" sz="2000" dirty="0" smtClean="0">
                <a:solidFill>
                  <a:schemeClr val="tx2"/>
                </a:solidFill>
              </a:rPr>
              <a:t>.</a:t>
            </a:r>
            <a:endParaRPr lang="pt-BR" altLang="pt-BR" sz="2000" b="1" dirty="0">
              <a:solidFill>
                <a:schemeClr val="tx2"/>
              </a:solidFill>
            </a:endParaRPr>
          </a:p>
          <a:p>
            <a:pPr algn="just" eaLnBrk="1" hangingPunct="1">
              <a:lnSpc>
                <a:spcPct val="140000"/>
              </a:lnSpc>
            </a:pPr>
            <a:endParaRPr lang="pt-BR" altLang="pt-BR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71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92457" y="457201"/>
            <a:ext cx="10635449" cy="854075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altLang="pt-BR" sz="3400" b="1" dirty="0"/>
              <a:t>Principais efeitos fisiológicos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5188" y="1268413"/>
            <a:ext cx="8064500" cy="4672012"/>
          </a:xfrm>
        </p:spPr>
        <p:txBody>
          <a:bodyPr/>
          <a:lstStyle/>
          <a:p>
            <a:pPr algn="just" eaLnBrk="1" hangingPunct="1">
              <a:lnSpc>
                <a:spcPct val="170000"/>
              </a:lnSpc>
            </a:pPr>
            <a:r>
              <a:rPr lang="pt-BR" altLang="pt-BR" sz="2000" dirty="0"/>
              <a:t>Fechamento de estômatos induzido por estresse hídrico</a:t>
            </a:r>
            <a:r>
              <a:rPr lang="pt-BR" altLang="pt-BR" sz="2000" dirty="0" smtClean="0"/>
              <a:t>.</a:t>
            </a:r>
          </a:p>
          <a:p>
            <a:pPr algn="just">
              <a:lnSpc>
                <a:spcPct val="170000"/>
              </a:lnSpc>
            </a:pPr>
            <a:r>
              <a:rPr lang="pt-BR" altLang="pt-BR" sz="2000" dirty="0" smtClean="0"/>
              <a:t>Senescência foliar.</a:t>
            </a:r>
          </a:p>
          <a:p>
            <a:pPr algn="just" eaLnBrk="1" hangingPunct="1">
              <a:lnSpc>
                <a:spcPct val="170000"/>
              </a:lnSpc>
            </a:pPr>
            <a:r>
              <a:rPr lang="pt-BR" altLang="pt-BR" sz="2000" dirty="0" smtClean="0"/>
              <a:t>Retardamento </a:t>
            </a:r>
            <a:r>
              <a:rPr lang="pt-BR" altLang="pt-BR" sz="2000" dirty="0"/>
              <a:t>de floração.</a:t>
            </a:r>
          </a:p>
          <a:p>
            <a:pPr algn="just" eaLnBrk="1" hangingPunct="1">
              <a:lnSpc>
                <a:spcPct val="170000"/>
              </a:lnSpc>
            </a:pPr>
            <a:r>
              <a:rPr lang="pt-BR" altLang="pt-BR" sz="2000" dirty="0"/>
              <a:t>Promoção de crescimento de raízes em baixo potencial hídrico.</a:t>
            </a:r>
          </a:p>
          <a:p>
            <a:pPr algn="just" eaLnBrk="1" hangingPunct="1">
              <a:lnSpc>
                <a:spcPct val="170000"/>
              </a:lnSpc>
            </a:pPr>
            <a:endParaRPr lang="pt-BR" altLang="pt-BR" sz="2000" dirty="0"/>
          </a:p>
          <a:p>
            <a:pPr eaLnBrk="1" hangingPunct="1"/>
            <a:endParaRPr lang="pt-BR" altLang="pt-BR" sz="2000" dirty="0"/>
          </a:p>
        </p:txBody>
      </p:sp>
    </p:spTree>
    <p:extLst>
      <p:ext uri="{BB962C8B-B14F-4D97-AF65-F5344CB8AC3E}">
        <p14:creationId xmlns:p14="http://schemas.microsoft.com/office/powerpoint/2010/main" val="194427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0638" y="0"/>
            <a:ext cx="10363200" cy="59809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/>
              <a:t>Produção de tomate no Brasil – IBGE 2018</a:t>
            </a:r>
            <a:endParaRPr lang="pt-BR" b="1" dirty="0"/>
          </a:p>
        </p:txBody>
      </p:sp>
      <p:graphicFrame>
        <p:nvGraphicFramePr>
          <p:cNvPr id="4" name="Espaço Reservado para Tabela 3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940638" y="775898"/>
          <a:ext cx="10363200" cy="6082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  <a:gridCol w="2590800"/>
              </a:tblGrid>
              <a:tr h="535317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Região</a:t>
                      </a:r>
                      <a:endParaRPr lang="pt-BR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Estado</a:t>
                      </a:r>
                      <a:endParaRPr lang="pt-BR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Área (ha)</a:t>
                      </a:r>
                      <a:endParaRPr lang="pt-BR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Produção</a:t>
                      </a:r>
                      <a:r>
                        <a:rPr lang="pt-BR" sz="2000" baseline="0" dirty="0" smtClean="0"/>
                        <a:t> t</a:t>
                      </a:r>
                      <a:endParaRPr lang="pt-BR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Nordeste</a:t>
                      </a:r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11.778</a:t>
                      </a:r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473.321</a:t>
                      </a:r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Ceará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2.395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134.856</a:t>
                      </a:r>
                      <a:endParaRPr lang="pt-B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 sz="2000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Bahia</a:t>
                      </a:r>
                      <a:endParaRPr lang="pt-BR" sz="2000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6.740</a:t>
                      </a:r>
                      <a:endParaRPr lang="pt-BR" sz="2000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230.800</a:t>
                      </a:r>
                      <a:endParaRPr lang="pt-BR" sz="2000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pt-BR" sz="20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Pernambuco*</a:t>
                      </a:r>
                      <a:endParaRPr lang="pt-BR" sz="20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1.337</a:t>
                      </a:r>
                      <a:endParaRPr lang="pt-BR" sz="20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63.346</a:t>
                      </a:r>
                      <a:endParaRPr lang="pt-BR" sz="20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Sudeste</a:t>
                      </a:r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23.505</a:t>
                      </a:r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1.689.558</a:t>
                      </a:r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Minas Gerais*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7.259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535.906</a:t>
                      </a:r>
                      <a:endParaRPr lang="pt-B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 sz="2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São Paulo*</a:t>
                      </a:r>
                      <a:endParaRPr lang="pt-BR" sz="2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11.215</a:t>
                      </a:r>
                      <a:endParaRPr lang="pt-BR" sz="2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811.100</a:t>
                      </a:r>
                      <a:endParaRPr lang="pt-BR" sz="2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Sul</a:t>
                      </a:r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8.878</a:t>
                      </a:r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540.466</a:t>
                      </a:r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Paraná 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4.190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247.083</a:t>
                      </a:r>
                      <a:endParaRPr lang="pt-B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Santa Catarina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2.733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194.778</a:t>
                      </a:r>
                      <a:endParaRPr lang="pt-B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 sz="2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Rio Grande do Sul</a:t>
                      </a:r>
                      <a:endParaRPr lang="pt-BR" sz="2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1.955</a:t>
                      </a:r>
                      <a:endParaRPr lang="pt-BR" sz="2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98.605</a:t>
                      </a:r>
                      <a:endParaRPr lang="pt-BR" sz="2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Centro-Oeste</a:t>
                      </a:r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15.002</a:t>
                      </a:r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1.369.014</a:t>
                      </a:r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Goiás*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14.408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1.334.500</a:t>
                      </a:r>
                      <a:endParaRPr lang="pt-B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Total</a:t>
                      </a:r>
                      <a:endParaRPr lang="pt-BR" sz="20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0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59.726</a:t>
                      </a:r>
                      <a:endParaRPr lang="pt-BR" sz="20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4.084.910</a:t>
                      </a:r>
                      <a:endParaRPr lang="pt-BR" sz="20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29082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70517" y="188913"/>
            <a:ext cx="11114841" cy="689976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altLang="pt-BR" sz="3400" b="1" dirty="0"/>
              <a:t>Abertura estomática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0517" y="1528762"/>
            <a:ext cx="11114841" cy="5329238"/>
          </a:xfrm>
        </p:spPr>
        <p:txBody>
          <a:bodyPr/>
          <a:lstStyle/>
          <a:p>
            <a:pPr algn="just" eaLnBrk="1" hangingPunct="1">
              <a:lnSpc>
                <a:spcPct val="120000"/>
              </a:lnSpc>
            </a:pPr>
            <a:r>
              <a:rPr lang="pt-BR" altLang="pt-BR" sz="2000" dirty="0"/>
              <a:t>Luz azul ativa as </a:t>
            </a:r>
            <a:r>
              <a:rPr lang="pt-BR" altLang="pt-BR" sz="2000" dirty="0" err="1"/>
              <a:t>H</a:t>
            </a:r>
            <a:r>
              <a:rPr lang="pt-BR" altLang="pt-BR" sz="2000" baseline="30000" dirty="0" err="1"/>
              <a:t>+</a:t>
            </a:r>
            <a:r>
              <a:rPr lang="pt-BR" altLang="pt-BR" sz="2000" dirty="0" err="1"/>
              <a:t>ATPases</a:t>
            </a:r>
            <a:r>
              <a:rPr lang="pt-BR" altLang="pt-BR" sz="2000" dirty="0"/>
              <a:t> das membranas celulares de células guardas. </a:t>
            </a:r>
          </a:p>
          <a:p>
            <a:pPr algn="just" eaLnBrk="1" hangingPunct="1">
              <a:lnSpc>
                <a:spcPct val="120000"/>
              </a:lnSpc>
            </a:pPr>
            <a:r>
              <a:rPr lang="pt-BR" altLang="pt-BR" sz="2000" dirty="0"/>
              <a:t>Ocorre o bombeamento de íons K</a:t>
            </a:r>
            <a:r>
              <a:rPr lang="pt-BR" altLang="pt-BR" sz="2000" baseline="30000" dirty="0"/>
              <a:t>+</a:t>
            </a:r>
            <a:r>
              <a:rPr lang="pt-BR" altLang="pt-BR" sz="2000" dirty="0"/>
              <a:t> e CL</a:t>
            </a:r>
            <a:r>
              <a:rPr lang="pt-BR" altLang="pt-BR" sz="2000" baseline="30000" dirty="0"/>
              <a:t>-</a:t>
            </a:r>
            <a:r>
              <a:rPr lang="pt-BR" altLang="pt-BR" sz="2000" dirty="0"/>
              <a:t> nas primeiras horas da manhã para dentro das células guardas.</a:t>
            </a:r>
          </a:p>
          <a:p>
            <a:pPr algn="just" eaLnBrk="1" hangingPunct="1">
              <a:lnSpc>
                <a:spcPct val="120000"/>
              </a:lnSpc>
            </a:pPr>
            <a:r>
              <a:rPr lang="pt-BR" altLang="pt-BR" sz="2000" dirty="0"/>
              <a:t>Isto causa redução de </a:t>
            </a:r>
            <a:r>
              <a:rPr lang="pt-BR" altLang="pt-BR" sz="2000" dirty="0">
                <a:sym typeface="Symbol" panose="05050102010706020507" pitchFamily="18" charset="2"/>
              </a:rPr>
              <a:t></a:t>
            </a:r>
            <a:r>
              <a:rPr lang="pt-BR" altLang="pt-BR" sz="2000" dirty="0"/>
              <a:t>os das células guardas (fica mais negativo)  e entrada de água, induzindo abertura do poro estomático.</a:t>
            </a:r>
          </a:p>
          <a:p>
            <a:pPr algn="just" eaLnBrk="1" hangingPunct="1">
              <a:lnSpc>
                <a:spcPct val="120000"/>
              </a:lnSpc>
            </a:pPr>
            <a:r>
              <a:rPr lang="pt-BR" altLang="pt-BR" sz="2000" dirty="0"/>
              <a:t>No início do dia, acúmulo de K</a:t>
            </a:r>
            <a:r>
              <a:rPr lang="pt-BR" altLang="pt-BR" sz="2000" baseline="30000" dirty="0"/>
              <a:t>+</a:t>
            </a:r>
            <a:r>
              <a:rPr lang="pt-BR" altLang="pt-BR" sz="2000" dirty="0"/>
              <a:t> induz abertura estomática.</a:t>
            </a:r>
          </a:p>
          <a:p>
            <a:pPr algn="just" eaLnBrk="1" hangingPunct="1">
              <a:lnSpc>
                <a:spcPct val="120000"/>
              </a:lnSpc>
            </a:pPr>
            <a:r>
              <a:rPr lang="pt-BR" altLang="pt-BR" sz="2000" dirty="0"/>
              <a:t>Ao longo do dia, luz vermelha induz fotossíntese.</a:t>
            </a:r>
          </a:p>
          <a:p>
            <a:pPr algn="just" eaLnBrk="1" hangingPunct="1">
              <a:lnSpc>
                <a:spcPct val="120000"/>
              </a:lnSpc>
            </a:pPr>
            <a:r>
              <a:rPr lang="pt-BR" altLang="pt-BR" sz="2000" dirty="0"/>
              <a:t>A síntese de sacarose nas células guardas contribui para a redução de </a:t>
            </a:r>
            <a:r>
              <a:rPr lang="pt-BR" altLang="pt-BR" sz="2000" dirty="0">
                <a:sym typeface="Symbol" panose="05050102010706020507" pitchFamily="18" charset="2"/>
              </a:rPr>
              <a:t></a:t>
            </a:r>
            <a:r>
              <a:rPr lang="pt-BR" altLang="pt-BR" sz="2000" dirty="0"/>
              <a:t>os.</a:t>
            </a:r>
          </a:p>
          <a:p>
            <a:pPr algn="just" eaLnBrk="1" hangingPunct="1">
              <a:lnSpc>
                <a:spcPct val="120000"/>
              </a:lnSpc>
            </a:pPr>
            <a:r>
              <a:rPr lang="pt-BR" altLang="pt-BR" sz="2000" dirty="0"/>
              <a:t>Sacarose aumenta lentamente pela manhã e torna-se dominante em relação ao K</a:t>
            </a:r>
            <a:r>
              <a:rPr lang="pt-BR" altLang="pt-BR" sz="2000" baseline="30000" dirty="0"/>
              <a:t>+</a:t>
            </a:r>
            <a:r>
              <a:rPr lang="pt-BR" altLang="pt-BR" sz="2000" dirty="0"/>
              <a:t> ao longo do dia.</a:t>
            </a:r>
          </a:p>
          <a:p>
            <a:pPr eaLnBrk="1" hangingPunct="1">
              <a:lnSpc>
                <a:spcPct val="120000"/>
              </a:lnSpc>
            </a:pPr>
            <a:endParaRPr lang="pt-BR" altLang="pt-BR" sz="2000" dirty="0"/>
          </a:p>
          <a:p>
            <a:pPr algn="just" eaLnBrk="1" hangingPunct="1">
              <a:lnSpc>
                <a:spcPct val="140000"/>
              </a:lnSpc>
            </a:pPr>
            <a:endParaRPr lang="pt-BR" altLang="pt-BR" sz="900" dirty="0"/>
          </a:p>
          <a:p>
            <a:pPr algn="just" eaLnBrk="1" hangingPunct="1">
              <a:lnSpc>
                <a:spcPct val="140000"/>
              </a:lnSpc>
            </a:pPr>
            <a:endParaRPr lang="pt-BR" altLang="pt-BR" sz="900" dirty="0"/>
          </a:p>
          <a:p>
            <a:pPr algn="just" eaLnBrk="1" hangingPunct="1">
              <a:lnSpc>
                <a:spcPct val="140000"/>
              </a:lnSpc>
            </a:pPr>
            <a:endParaRPr lang="pt-BR" altLang="pt-BR" sz="900" dirty="0"/>
          </a:p>
          <a:p>
            <a:pPr algn="just" eaLnBrk="1" hangingPunct="1">
              <a:lnSpc>
                <a:spcPct val="140000"/>
              </a:lnSpc>
            </a:pPr>
            <a:endParaRPr lang="pt-BR" altLang="pt-BR" sz="900" dirty="0"/>
          </a:p>
          <a:p>
            <a:pPr algn="just" eaLnBrk="1" hangingPunct="1">
              <a:lnSpc>
                <a:spcPct val="140000"/>
              </a:lnSpc>
            </a:pPr>
            <a:endParaRPr lang="pt-BR" altLang="pt-BR" sz="900" i="1" dirty="0"/>
          </a:p>
          <a:p>
            <a:pPr eaLnBrk="1" hangingPunct="1">
              <a:lnSpc>
                <a:spcPct val="140000"/>
              </a:lnSpc>
            </a:pPr>
            <a:endParaRPr lang="pt-BR" altLang="pt-BR" sz="900" i="1" dirty="0"/>
          </a:p>
        </p:txBody>
      </p:sp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2208214" y="5661025"/>
            <a:ext cx="79914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 i="1"/>
          </a:p>
        </p:txBody>
      </p:sp>
    </p:spTree>
    <p:extLst>
      <p:ext uri="{BB962C8B-B14F-4D97-AF65-F5344CB8AC3E}">
        <p14:creationId xmlns:p14="http://schemas.microsoft.com/office/powerpoint/2010/main" val="261780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animBg="1"/>
      <p:bldP spid="7988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15605"/>
          </a:xfr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b="1" smtClean="0"/>
              <a:t>Temperatura</a:t>
            </a: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838200" y="2205039"/>
            <a:ext cx="105156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en-US" sz="3200" b="1" dirty="0"/>
              <a:t>O AUMENTO DA TEMPERATURA EM TODAS AS PLANTAS PROVOCA REDUÇÃO DA FLUIDEZ DA MEMBRANA, AFETANDO A CONFORMAÇÃO DAS PROTEÍNAS DE MEMBRANA, RESULTANDO NA REDUÇÃO DE SUA ATIVIDADE.</a:t>
            </a:r>
            <a:r>
              <a:rPr lang="pt-BR" alt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63637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904382"/>
          </a:xfr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b="1" dirty="0" smtClean="0"/>
              <a:t>Taxa fotossintética</a:t>
            </a:r>
          </a:p>
        </p:txBody>
      </p:sp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64" y="1838325"/>
            <a:ext cx="6610028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300133" y="1837189"/>
            <a:ext cx="5494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Taxa de assimilação líquida de fotossíntese = 25 -30 </a:t>
            </a:r>
            <a:r>
              <a:rPr lang="pt-BR" dirty="0" smtClean="0">
                <a:latin typeface="Calibri" panose="020F0502020204030204" pitchFamily="34" charset="0"/>
              </a:rPr>
              <a:t>°C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38035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4" descr="Digitalizar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75" y="0"/>
            <a:ext cx="108134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250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ChangeArrowheads="1"/>
          </p:cNvSpPr>
          <p:nvPr/>
        </p:nvSpPr>
        <p:spPr bwMode="auto">
          <a:xfrm>
            <a:off x="648069" y="274639"/>
            <a:ext cx="10901779" cy="7778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400" b="1"/>
              <a:t>Gás carbônico</a:t>
            </a:r>
            <a:endParaRPr lang="pt-BR" altLang="en-US" sz="4400" b="1" baseline="-25000"/>
          </a:p>
        </p:txBody>
      </p:sp>
      <p:pic>
        <p:nvPicPr>
          <p:cNvPr id="45059" name="Picture 5" descr="RHFig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397000"/>
            <a:ext cx="4538662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3972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image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322" y="738326"/>
            <a:ext cx="4648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497802" y="5774925"/>
            <a:ext cx="48006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dirty="0">
                <a:cs typeface="Arial" panose="020B0604020202020204" pitchFamily="34" charset="0"/>
              </a:rPr>
              <a:t>Nível crítico de CO</a:t>
            </a:r>
            <a:r>
              <a:rPr lang="pt-BR" altLang="en-US" baseline="-25000" dirty="0">
                <a:cs typeface="Arial" panose="020B0604020202020204" pitchFamily="34" charset="0"/>
              </a:rPr>
              <a:t>2</a:t>
            </a:r>
            <a:r>
              <a:rPr lang="pt-BR" altLang="en-US" dirty="0">
                <a:cs typeface="Arial" panose="020B0604020202020204" pitchFamily="34" charset="0"/>
              </a:rPr>
              <a:t>: 200 </a:t>
            </a:r>
            <a:r>
              <a:rPr lang="pt-BR" altLang="en-US" dirty="0" err="1">
                <a:cs typeface="Arial" panose="020B0604020202020204" pitchFamily="34" charset="0"/>
              </a:rPr>
              <a:t>ppm</a:t>
            </a:r>
            <a:endParaRPr lang="pt-BR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3532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 txBox="1">
            <a:spLocks noGrp="1"/>
          </p:cNvSpPr>
          <p:nvPr>
            <p:ph type="title" idx="4294967295"/>
          </p:nvPr>
        </p:nvSpPr>
        <p:spPr>
          <a:xfrm>
            <a:off x="1981200" y="381000"/>
            <a:ext cx="8229600" cy="1143000"/>
          </a:xfr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6000">
                <a:schemeClr val="accent5">
                  <a:lumMod val="60000"/>
                  <a:lumOff val="40000"/>
                </a:schemeClr>
              </a:gs>
              <a:gs pos="47000">
                <a:schemeClr val="tx2">
                  <a:lumMod val="20000"/>
                  <a:lumOff val="80000"/>
                </a:schemeClr>
              </a:gs>
              <a:gs pos="60001">
                <a:schemeClr val="accent5">
                  <a:lumMod val="20000"/>
                  <a:lumOff val="80000"/>
                </a:schemeClr>
              </a:gs>
              <a:gs pos="71001">
                <a:schemeClr val="tx2">
                  <a:lumMod val="60000"/>
                  <a:lumOff val="40000"/>
                </a:schemeClr>
              </a:gs>
              <a:gs pos="81000">
                <a:schemeClr val="accent5"/>
              </a:gs>
              <a:gs pos="100000">
                <a:srgbClr val="006699"/>
              </a:gs>
            </a:gsLst>
            <a:lin ang="2700000" scaled="0"/>
          </a:gra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500" b="1"/>
              <a:t>Velocidade do ar</a:t>
            </a:r>
          </a:p>
        </p:txBody>
      </p:sp>
      <p:pic>
        <p:nvPicPr>
          <p:cNvPr id="32771" name="Picture 3" descr="Digitalizar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899" y="2193022"/>
            <a:ext cx="4953000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441035" y="2416029"/>
            <a:ext cx="4655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Camada de vapor estabiliza </a:t>
            </a:r>
            <a:r>
              <a:rPr lang="pt-BR" dirty="0"/>
              <a:t>a</a:t>
            </a:r>
            <a:r>
              <a:rPr lang="pt-BR" dirty="0" smtClean="0"/>
              <a:t>o redor da folha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1943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5400000">
            <a:off x="5259388" y="2438400"/>
            <a:ext cx="912812" cy="1588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795" name="Grupo 17"/>
          <p:cNvGrpSpPr>
            <a:grpSpLocks/>
          </p:cNvGrpSpPr>
          <p:nvPr/>
        </p:nvGrpSpPr>
        <p:grpSpPr bwMode="auto">
          <a:xfrm>
            <a:off x="5562600" y="2895600"/>
            <a:ext cx="304800" cy="609600"/>
            <a:chOff x="4038600" y="2895600"/>
            <a:chExt cx="304800" cy="609600"/>
          </a:xfrm>
        </p:grpSpPr>
        <p:cxnSp>
          <p:nvCxnSpPr>
            <p:cNvPr id="11" name="Conector reto 10"/>
            <p:cNvCxnSpPr/>
            <p:nvPr/>
          </p:nvCxnSpPr>
          <p:spPr>
            <a:xfrm rot="16200000" flipH="1">
              <a:off x="4191000" y="2895600"/>
              <a:ext cx="152400" cy="152400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>
            <a:xfrm rot="10800000" flipV="1">
              <a:off x="4114800" y="3048000"/>
              <a:ext cx="228600" cy="152400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 rot="16200000" flipH="1">
              <a:off x="4114800" y="3200400"/>
              <a:ext cx="152400" cy="152400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 rot="10800000" flipV="1">
              <a:off x="4038600" y="3352800"/>
              <a:ext cx="228600" cy="152400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Conector reto 16"/>
          <p:cNvCxnSpPr/>
          <p:nvPr/>
        </p:nvCxnSpPr>
        <p:spPr>
          <a:xfrm rot="16200000" flipH="1">
            <a:off x="5562600" y="3505200"/>
            <a:ext cx="152400" cy="15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rot="5400000">
            <a:off x="5259388" y="4113213"/>
            <a:ext cx="912813" cy="1588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798" name="Grupo 19"/>
          <p:cNvGrpSpPr>
            <a:grpSpLocks/>
          </p:cNvGrpSpPr>
          <p:nvPr/>
        </p:nvGrpSpPr>
        <p:grpSpPr bwMode="auto">
          <a:xfrm>
            <a:off x="5562600" y="4572000"/>
            <a:ext cx="304800" cy="609600"/>
            <a:chOff x="4038600" y="2895600"/>
            <a:chExt cx="304800" cy="609600"/>
          </a:xfrm>
        </p:grpSpPr>
        <p:cxnSp>
          <p:nvCxnSpPr>
            <p:cNvPr id="21" name="Conector reto 20"/>
            <p:cNvCxnSpPr/>
            <p:nvPr/>
          </p:nvCxnSpPr>
          <p:spPr>
            <a:xfrm rot="16200000" flipH="1">
              <a:off x="4191000" y="2895600"/>
              <a:ext cx="152400" cy="15240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 rot="10800000" flipV="1">
              <a:off x="4114800" y="3048000"/>
              <a:ext cx="228600" cy="15240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 rot="16200000" flipH="1">
              <a:off x="4114800" y="3200400"/>
              <a:ext cx="152400" cy="15240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 rot="10800000" flipV="1">
              <a:off x="4038600" y="3352800"/>
              <a:ext cx="228600" cy="15240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Conector reto 24"/>
          <p:cNvCxnSpPr/>
          <p:nvPr/>
        </p:nvCxnSpPr>
        <p:spPr>
          <a:xfrm rot="5400000">
            <a:off x="5106988" y="5637213"/>
            <a:ext cx="912813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800" name="Grupo 25"/>
          <p:cNvGrpSpPr>
            <a:grpSpLocks/>
          </p:cNvGrpSpPr>
          <p:nvPr/>
        </p:nvGrpSpPr>
        <p:grpSpPr bwMode="auto">
          <a:xfrm rot="5400000" flipV="1">
            <a:off x="6172200" y="1981200"/>
            <a:ext cx="304800" cy="609600"/>
            <a:chOff x="4038600" y="2895600"/>
            <a:chExt cx="304800" cy="609600"/>
          </a:xfrm>
        </p:grpSpPr>
        <p:cxnSp>
          <p:nvCxnSpPr>
            <p:cNvPr id="27" name="Conector reto 26"/>
            <p:cNvCxnSpPr/>
            <p:nvPr/>
          </p:nvCxnSpPr>
          <p:spPr>
            <a:xfrm rot="16200000" flipH="1">
              <a:off x="4191000" y="2895600"/>
              <a:ext cx="152400" cy="152400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/>
            <p:nvPr/>
          </p:nvCxnSpPr>
          <p:spPr>
            <a:xfrm rot="10800000" flipV="1">
              <a:off x="4114800" y="3048000"/>
              <a:ext cx="228600" cy="152400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/>
            <p:cNvCxnSpPr/>
            <p:nvPr/>
          </p:nvCxnSpPr>
          <p:spPr>
            <a:xfrm rot="16200000" flipH="1">
              <a:off x="4114800" y="3200400"/>
              <a:ext cx="152400" cy="152400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>
            <a:xfrm rot="10800000" flipV="1">
              <a:off x="4038600" y="3352800"/>
              <a:ext cx="228600" cy="152400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Conector reto 31"/>
          <p:cNvCxnSpPr/>
          <p:nvPr/>
        </p:nvCxnSpPr>
        <p:spPr>
          <a:xfrm rot="10800000">
            <a:off x="5715000" y="2286000"/>
            <a:ext cx="304800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/>
          <p:cNvCxnSpPr/>
          <p:nvPr/>
        </p:nvCxnSpPr>
        <p:spPr>
          <a:xfrm>
            <a:off x="6629400" y="2133600"/>
            <a:ext cx="457200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/>
          <p:cNvCxnSpPr/>
          <p:nvPr/>
        </p:nvCxnSpPr>
        <p:spPr>
          <a:xfrm flipV="1">
            <a:off x="6096000" y="1600200"/>
            <a:ext cx="762000" cy="45720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04" name="CaixaDeTexto 36"/>
          <p:cNvSpPr txBox="1">
            <a:spLocks noChangeArrowheads="1"/>
          </p:cNvSpPr>
          <p:nvPr/>
        </p:nvSpPr>
        <p:spPr bwMode="auto">
          <a:xfrm>
            <a:off x="6781800" y="1752601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r3</a:t>
            </a:r>
          </a:p>
        </p:txBody>
      </p:sp>
      <p:sp>
        <p:nvSpPr>
          <p:cNvPr id="33805" name="CaixaDeTexto 37"/>
          <p:cNvSpPr txBox="1">
            <a:spLocks noChangeArrowheads="1"/>
          </p:cNvSpPr>
          <p:nvPr/>
        </p:nvSpPr>
        <p:spPr bwMode="auto">
          <a:xfrm>
            <a:off x="6019800" y="3124201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r2</a:t>
            </a:r>
          </a:p>
        </p:txBody>
      </p:sp>
      <p:sp>
        <p:nvSpPr>
          <p:cNvPr id="33806" name="CaixaDeTexto 38"/>
          <p:cNvSpPr txBox="1">
            <a:spLocks noChangeArrowheads="1"/>
          </p:cNvSpPr>
          <p:nvPr/>
        </p:nvSpPr>
        <p:spPr bwMode="auto">
          <a:xfrm>
            <a:off x="6019800" y="4724401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r1</a:t>
            </a:r>
          </a:p>
        </p:txBody>
      </p:sp>
      <p:sp>
        <p:nvSpPr>
          <p:cNvPr id="41" name="Título 3"/>
          <p:cNvSpPr txBox="1">
            <a:spLocks/>
          </p:cNvSpPr>
          <p:nvPr/>
        </p:nvSpPr>
        <p:spPr>
          <a:xfrm>
            <a:off x="2362200" y="228600"/>
            <a:ext cx="7772400" cy="9906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6000">
                <a:schemeClr val="accent5">
                  <a:lumMod val="60000"/>
                  <a:lumOff val="40000"/>
                </a:schemeClr>
              </a:gs>
              <a:gs pos="47000">
                <a:schemeClr val="tx2">
                  <a:lumMod val="20000"/>
                  <a:lumOff val="80000"/>
                </a:schemeClr>
              </a:gs>
              <a:gs pos="60001">
                <a:schemeClr val="accent5">
                  <a:lumMod val="20000"/>
                  <a:lumOff val="80000"/>
                </a:schemeClr>
              </a:gs>
              <a:gs pos="71001">
                <a:schemeClr val="tx2">
                  <a:lumMod val="60000"/>
                  <a:lumOff val="40000"/>
                </a:schemeClr>
              </a:gs>
              <a:gs pos="81000">
                <a:schemeClr val="accent5"/>
              </a:gs>
              <a:gs pos="100000">
                <a:srgbClr val="006699"/>
              </a:gs>
            </a:gsLst>
            <a:lin ang="2700000" scaled="0"/>
          </a:gradFill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US" sz="4300" b="1">
                <a:latin typeface="Arial" charset="0"/>
              </a:rPr>
              <a:t>Estado h</a:t>
            </a:r>
            <a:r>
              <a:rPr lang="en-US" sz="4300" b="1">
                <a:latin typeface="Calibri"/>
              </a:rPr>
              <a:t>í</a:t>
            </a:r>
            <a:r>
              <a:rPr lang="en-US" sz="4300" b="1">
                <a:latin typeface="Arial" charset="0"/>
              </a:rPr>
              <a:t>drico da planta</a:t>
            </a:r>
          </a:p>
        </p:txBody>
      </p:sp>
      <p:sp>
        <p:nvSpPr>
          <p:cNvPr id="33808" name="Line 28"/>
          <p:cNvSpPr>
            <a:spLocks noChangeShapeType="1"/>
          </p:cNvSpPr>
          <p:nvPr/>
        </p:nvSpPr>
        <p:spPr bwMode="auto">
          <a:xfrm>
            <a:off x="3429000" y="4419600"/>
            <a:ext cx="4495800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955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6249-0026-439C-9AF0-F247871A226D}" type="slidenum">
              <a:rPr lang="pt-BR" smtClean="0"/>
              <a:t>48</a:t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259763"/>
            <a:ext cx="9112311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679510" y="260649"/>
            <a:ext cx="9409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1679510" y="722314"/>
            <a:ext cx="9225345" cy="707886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+mj-lt"/>
              </a:rPr>
              <a:t>Espécies reativas de oxigênio</a:t>
            </a:r>
          </a:p>
        </p:txBody>
      </p:sp>
    </p:spTree>
    <p:extLst>
      <p:ext uri="{BB962C8B-B14F-4D97-AF65-F5344CB8AC3E}">
        <p14:creationId xmlns:p14="http://schemas.microsoft.com/office/powerpoint/2010/main" val="24621291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1613"/>
            <a:ext cx="12111487" cy="577979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en-US" sz="4000" b="1" dirty="0" err="1"/>
              <a:t>Produção</a:t>
            </a:r>
            <a:r>
              <a:rPr lang="en-US" sz="4000" b="1" dirty="0"/>
              <a:t> de </a:t>
            </a:r>
            <a:r>
              <a:rPr lang="en-US" sz="4000" b="1" dirty="0" err="1"/>
              <a:t>espécies</a:t>
            </a:r>
            <a:r>
              <a:rPr lang="en-US" sz="4000" b="1" dirty="0"/>
              <a:t> </a:t>
            </a:r>
            <a:r>
              <a:rPr lang="en-US" sz="4000" b="1" dirty="0" err="1"/>
              <a:t>reativas</a:t>
            </a:r>
            <a:r>
              <a:rPr lang="en-US" sz="4000" b="1" dirty="0"/>
              <a:t> de O</a:t>
            </a:r>
            <a:r>
              <a:rPr lang="en-US" sz="4000" b="1" baseline="-25000" dirty="0"/>
              <a:t>2 </a:t>
            </a:r>
            <a:r>
              <a:rPr lang="en-US" sz="4000" b="1" dirty="0"/>
              <a:t>(EROS)</a:t>
            </a:r>
          </a:p>
        </p:txBody>
      </p:sp>
      <p:graphicFrame>
        <p:nvGraphicFramePr>
          <p:cNvPr id="25" name="Content Placeholder 24"/>
          <p:cNvGraphicFramePr>
            <a:graphicFrameLocks noGrp="1"/>
          </p:cNvGraphicFramePr>
          <p:nvPr>
            <p:ph idx="1"/>
            <p:extLst/>
          </p:nvPr>
        </p:nvGraphicFramePr>
        <p:xfrm>
          <a:off x="797943" y="2803388"/>
          <a:ext cx="10515600" cy="33139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25983"/>
                <a:gridCol w="5889617"/>
              </a:tblGrid>
              <a:tr h="522667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 smtClean="0"/>
                        <a:t>Enzimas</a:t>
                      </a:r>
                      <a:r>
                        <a:rPr lang="en-US" sz="2700" b="1" dirty="0" smtClean="0"/>
                        <a:t> </a:t>
                      </a:r>
                      <a:r>
                        <a:rPr lang="en-US" sz="2700" b="1" dirty="0" err="1" smtClean="0"/>
                        <a:t>catalizadoras</a:t>
                      </a:r>
                      <a:endParaRPr lang="en-US" sz="2700" b="1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 smtClean="0"/>
                        <a:t>Compo</a:t>
                      </a:r>
                      <a:r>
                        <a:rPr lang="en-US" sz="2700" b="1" baseline="0" dirty="0" err="1" smtClean="0"/>
                        <a:t>nentes</a:t>
                      </a:r>
                      <a:r>
                        <a:rPr lang="en-US" sz="2700" b="1" baseline="0" dirty="0" smtClean="0"/>
                        <a:t> </a:t>
                      </a:r>
                      <a:r>
                        <a:rPr lang="en-US" sz="2700" b="1" baseline="0" dirty="0" err="1" smtClean="0"/>
                        <a:t>não</a:t>
                      </a:r>
                      <a:r>
                        <a:rPr lang="en-US" sz="2700" b="1" baseline="0" dirty="0" smtClean="0"/>
                        <a:t> </a:t>
                      </a:r>
                      <a:r>
                        <a:rPr lang="en-US" sz="2700" b="1" baseline="0" dirty="0" err="1" smtClean="0"/>
                        <a:t>enzimáticos</a:t>
                      </a:r>
                      <a:endParaRPr lang="en-US" sz="27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22667">
                <a:tc>
                  <a:txBody>
                    <a:bodyPr/>
                    <a:lstStyle/>
                    <a:p>
                      <a:pPr algn="ctr"/>
                      <a:r>
                        <a:rPr lang="en-US" sz="2700" b="0" dirty="0" err="1" smtClean="0"/>
                        <a:t>Superóxido</a:t>
                      </a:r>
                      <a:r>
                        <a:rPr lang="en-US" sz="2700" b="0" dirty="0" smtClean="0"/>
                        <a:t> Dismutase (SOD)</a:t>
                      </a:r>
                      <a:endParaRPr lang="en-US" sz="2700" b="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 smtClean="0"/>
                        <a:t>Ácido</a:t>
                      </a:r>
                      <a:r>
                        <a:rPr lang="en-US" sz="2700" dirty="0" smtClean="0"/>
                        <a:t> </a:t>
                      </a:r>
                      <a:r>
                        <a:rPr lang="en-US" sz="2700" dirty="0" err="1" smtClean="0"/>
                        <a:t>ascórbico</a:t>
                      </a:r>
                      <a:endParaRPr lang="en-US" sz="27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39759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 smtClean="0"/>
                        <a:t>Ascorbato</a:t>
                      </a:r>
                      <a:r>
                        <a:rPr lang="en-US" sz="2700" dirty="0" smtClean="0"/>
                        <a:t> </a:t>
                      </a:r>
                      <a:r>
                        <a:rPr lang="en-US" sz="2700" dirty="0" err="1" smtClean="0"/>
                        <a:t>Peroxidade</a:t>
                      </a:r>
                      <a:r>
                        <a:rPr lang="en-US" sz="2700" dirty="0" smtClean="0"/>
                        <a:t> (APX)</a:t>
                      </a:r>
                      <a:endParaRPr lang="en-US" sz="27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700" dirty="0" smtClean="0"/>
                        <a:t>α</a:t>
                      </a:r>
                      <a:r>
                        <a:rPr lang="pt-BR" sz="2700" dirty="0" smtClean="0"/>
                        <a:t>-tocoferol</a:t>
                      </a:r>
                      <a:endParaRPr lang="en-US" sz="27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22667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smtClean="0"/>
                        <a:t>Catalase (CAT) </a:t>
                      </a:r>
                      <a:endParaRPr lang="en-US" sz="27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 smtClean="0"/>
                        <a:t>Glutationa</a:t>
                      </a:r>
                      <a:r>
                        <a:rPr lang="en-US" sz="2700" dirty="0" smtClean="0"/>
                        <a:t> (GSH)</a:t>
                      </a:r>
                      <a:endParaRPr lang="en-US" sz="27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03077">
                <a:tc>
                  <a:txBody>
                    <a:bodyPr/>
                    <a:lstStyle/>
                    <a:p>
                      <a:pPr algn="ctr"/>
                      <a:r>
                        <a:rPr lang="pt-BR" sz="2700" dirty="0" smtClean="0"/>
                        <a:t>Guaiacol</a:t>
                      </a:r>
                      <a:r>
                        <a:rPr lang="pt-BR" sz="2700" baseline="0" dirty="0" smtClean="0"/>
                        <a:t> </a:t>
                      </a:r>
                      <a:r>
                        <a:rPr lang="pt-BR" sz="2700" baseline="0" dirty="0" err="1" smtClean="0"/>
                        <a:t>Peroxidase</a:t>
                      </a:r>
                      <a:r>
                        <a:rPr lang="pt-BR" sz="2700" baseline="0" dirty="0" smtClean="0"/>
                        <a:t> (GPX)</a:t>
                      </a:r>
                      <a:endParaRPr lang="pt-BR" sz="27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 smtClean="0"/>
                        <a:t>Carotenóides</a:t>
                      </a:r>
                      <a:endParaRPr lang="en-US" sz="27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03077">
                <a:tc>
                  <a:txBody>
                    <a:bodyPr/>
                    <a:lstStyle/>
                    <a:p>
                      <a:pPr algn="ctr"/>
                      <a:r>
                        <a:rPr lang="pt-BR" sz="2700" dirty="0" err="1" smtClean="0"/>
                        <a:t>Glutationa</a:t>
                      </a:r>
                      <a:r>
                        <a:rPr lang="pt-BR" sz="2700" dirty="0" smtClean="0"/>
                        <a:t> </a:t>
                      </a:r>
                      <a:r>
                        <a:rPr lang="pt-BR" sz="2700" dirty="0" err="1" smtClean="0"/>
                        <a:t>Redutase</a:t>
                      </a:r>
                      <a:r>
                        <a:rPr lang="pt-BR" sz="2700" dirty="0" smtClean="0"/>
                        <a:t> (GR)</a:t>
                      </a:r>
                      <a:endParaRPr lang="pt-BR" sz="27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700" baseline="0" dirty="0" smtClean="0"/>
                        <a:t>Aminoácidos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6" name="Grupo 5"/>
          <p:cNvGrpSpPr/>
          <p:nvPr/>
        </p:nvGrpSpPr>
        <p:grpSpPr>
          <a:xfrm>
            <a:off x="727493" y="797719"/>
            <a:ext cx="10841116" cy="1763170"/>
            <a:chOff x="462950" y="926135"/>
            <a:chExt cx="11379366" cy="2014026"/>
          </a:xfrm>
        </p:grpSpPr>
        <p:cxnSp>
          <p:nvCxnSpPr>
            <p:cNvPr id="11" name="Straight Connector 10"/>
            <p:cNvCxnSpPr>
              <a:stCxn id="5" idx="2"/>
              <a:endCxn id="8" idx="0"/>
            </p:cNvCxnSpPr>
            <p:nvPr/>
          </p:nvCxnSpPr>
          <p:spPr>
            <a:xfrm>
              <a:off x="6055742" y="1383171"/>
              <a:ext cx="0" cy="109995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462950" y="926135"/>
              <a:ext cx="11379366" cy="2014026"/>
              <a:chOff x="437072" y="1742536"/>
              <a:chExt cx="11379366" cy="2014026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304581" y="1742536"/>
                <a:ext cx="3450566" cy="45703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err="1"/>
                  <a:t>Oxigênio</a:t>
                </a:r>
                <a:r>
                  <a:rPr lang="en-US" sz="2000" b="1" dirty="0"/>
                  <a:t> molecular (O</a:t>
                </a:r>
                <a:r>
                  <a:rPr lang="en-US" sz="2000" b="1" baseline="-25000" dirty="0"/>
                  <a:t>2</a:t>
                </a:r>
                <a:r>
                  <a:rPr lang="en-US" sz="2000" b="1" dirty="0"/>
                  <a:t>)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8172090" y="3299526"/>
                <a:ext cx="3644348" cy="45703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err="1"/>
                  <a:t>Radicais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hidroxilas</a:t>
                </a:r>
                <a:r>
                  <a:rPr lang="en-US" sz="2000" b="1" dirty="0"/>
                  <a:t> livre (OH</a:t>
                </a:r>
                <a:r>
                  <a:rPr lang="en-US" sz="2000" b="1" baseline="30000" dirty="0"/>
                  <a:t>-</a:t>
                </a:r>
                <a:r>
                  <a:rPr lang="en-US" sz="2000" b="1" dirty="0"/>
                  <a:t>)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304581" y="3299526"/>
                <a:ext cx="3450566" cy="45703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err="1"/>
                  <a:t>Peróxido</a:t>
                </a:r>
                <a:r>
                  <a:rPr lang="en-US" b="1" dirty="0"/>
                  <a:t> de </a:t>
                </a:r>
                <a:r>
                  <a:rPr lang="en-US" b="1" dirty="0" err="1"/>
                  <a:t>Hidrogênio</a:t>
                </a:r>
                <a:r>
                  <a:rPr lang="en-US" b="1" dirty="0"/>
                  <a:t> (H</a:t>
                </a:r>
                <a:r>
                  <a:rPr lang="en-US" b="1" baseline="-25000" dirty="0"/>
                  <a:t>2</a:t>
                </a:r>
                <a:r>
                  <a:rPr lang="en-US" b="1" dirty="0"/>
                  <a:t>O</a:t>
                </a:r>
                <a:r>
                  <a:rPr lang="en-US" b="1" baseline="-25000" dirty="0"/>
                  <a:t>2</a:t>
                </a:r>
                <a:r>
                  <a:rPr lang="en-US" b="1" dirty="0"/>
                  <a:t>)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37072" y="3299526"/>
                <a:ext cx="3450566" cy="45703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err="1"/>
                  <a:t>Ânion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superóxido</a:t>
                </a:r>
                <a:r>
                  <a:rPr lang="en-US" sz="2000" b="1" dirty="0"/>
                  <a:t> (O</a:t>
                </a:r>
                <a:r>
                  <a:rPr lang="en-US" sz="2000" b="1" baseline="-25000" dirty="0"/>
                  <a:t>2</a:t>
                </a:r>
                <a:r>
                  <a:rPr lang="en-US" sz="2000" b="1" baseline="30000" dirty="0"/>
                  <a:t>.-</a:t>
                </a:r>
                <a:r>
                  <a:rPr lang="en-US" sz="2000" b="1" dirty="0"/>
                  <a:t>)</a:t>
                </a: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1509622" y="2695206"/>
                <a:ext cx="8824823" cy="1725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509622" y="2703832"/>
                <a:ext cx="0" cy="59569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10334445" y="2721086"/>
                <a:ext cx="0" cy="5784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25859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3014" y="1476299"/>
            <a:ext cx="9144000" cy="442052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b="1" dirty="0" smtClean="0"/>
              <a:t>- Aumento da temperatura</a:t>
            </a:r>
          </a:p>
          <a:p>
            <a:pPr marL="342900" indent="-342900" algn="just">
              <a:buFontTx/>
              <a:buChar char="-"/>
            </a:pPr>
            <a:endParaRPr lang="pt-BR" b="1" dirty="0" smtClean="0"/>
          </a:p>
          <a:p>
            <a:pPr algn="just"/>
            <a:r>
              <a:rPr lang="pt-BR" b="1" dirty="0" smtClean="0"/>
              <a:t>- Redução da quantidade de água e alterações na qualidade</a:t>
            </a:r>
          </a:p>
          <a:p>
            <a:pPr marL="342900" indent="-342900" algn="just">
              <a:buFontTx/>
              <a:buChar char="-"/>
            </a:pPr>
            <a:endParaRPr lang="pt-BR" b="1" dirty="0" smtClean="0"/>
          </a:p>
          <a:p>
            <a:pPr algn="just"/>
            <a:r>
              <a:rPr lang="pt-BR" b="1" dirty="0" smtClean="0"/>
              <a:t>- Aumento da concentração dos gases metano, óxido nitroso e carbônico</a:t>
            </a:r>
          </a:p>
          <a:p>
            <a:pPr algn="just"/>
            <a:endParaRPr lang="pt-BR" b="1" dirty="0" smtClean="0"/>
          </a:p>
          <a:p>
            <a:pPr algn="just"/>
            <a:r>
              <a:rPr lang="pt-BR" b="1" dirty="0" smtClean="0"/>
              <a:t>- Mudanças na áreas agricultáveis</a:t>
            </a:r>
            <a:endParaRPr lang="pt-BR" b="1" dirty="0"/>
          </a:p>
          <a:p>
            <a:pPr algn="just"/>
            <a:endParaRPr lang="pt-BR" b="1" dirty="0"/>
          </a:p>
          <a:p>
            <a:pPr algn="just"/>
            <a:r>
              <a:rPr lang="pt-BR" b="1" dirty="0" smtClean="0"/>
              <a:t>- Alterações morfológicas, fisiológicas e bioquímicas</a:t>
            </a:r>
          </a:p>
          <a:p>
            <a:pPr marL="342900" indent="-342900" algn="just">
              <a:buFontTx/>
              <a:buChar char="-"/>
            </a:pPr>
            <a:endParaRPr lang="pt-BR" b="1" dirty="0"/>
          </a:p>
          <a:p>
            <a:pPr algn="just"/>
            <a:r>
              <a:rPr lang="pt-BR" b="1" dirty="0" smtClean="0"/>
              <a:t>- Redução </a:t>
            </a:r>
            <a:r>
              <a:rPr lang="pt-BR" b="1" dirty="0"/>
              <a:t>da produtividade e qualidade das culturas</a:t>
            </a:r>
          </a:p>
          <a:p>
            <a:pPr marL="342900" indent="-342900" algn="just">
              <a:buFontTx/>
              <a:buChar char="-"/>
            </a:pPr>
            <a:endParaRPr lang="pt-BR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2337" y="0"/>
            <a:ext cx="11484529" cy="75958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latin typeface="+mn-lt"/>
              </a:rPr>
              <a:t>Mudanças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climáticas</a:t>
            </a:r>
            <a:endParaRPr lang="en-US" b="1" dirty="0" smtClean="0">
              <a:latin typeface="+mn-l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668" y="1073789"/>
            <a:ext cx="2592198" cy="354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00319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6249-0026-439C-9AF0-F247871A226D}" type="slidenum">
              <a:rPr lang="pt-BR" smtClean="0"/>
              <a:t>50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312" y="0"/>
            <a:ext cx="7213689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27381" y="548680"/>
            <a:ext cx="3552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Produção e eliminação de EROS</a:t>
            </a:r>
          </a:p>
        </p:txBody>
      </p:sp>
    </p:spTree>
    <p:extLst>
      <p:ext uri="{BB962C8B-B14F-4D97-AF65-F5344CB8AC3E}">
        <p14:creationId xmlns:p14="http://schemas.microsoft.com/office/powerpoint/2010/main" val="34244118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959" y="1915275"/>
            <a:ext cx="10515600" cy="257046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b="1" dirty="0" err="1" smtClean="0">
                <a:solidFill>
                  <a:schemeClr val="tx1"/>
                </a:solidFill>
              </a:rPr>
              <a:t>Compostos</a:t>
            </a:r>
            <a:r>
              <a:rPr lang="en-US" b="1" dirty="0" smtClean="0">
                <a:solidFill>
                  <a:schemeClr val="tx1"/>
                </a:solidFill>
              </a:rPr>
              <a:t> que </a:t>
            </a:r>
            <a:r>
              <a:rPr lang="en-US" b="1" dirty="0" err="1" smtClean="0">
                <a:solidFill>
                  <a:schemeClr val="tx1"/>
                </a:solidFill>
              </a:rPr>
              <a:t>têm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efeito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mínimo</a:t>
            </a:r>
            <a:r>
              <a:rPr lang="en-US" b="1" dirty="0" smtClean="0">
                <a:solidFill>
                  <a:schemeClr val="tx1"/>
                </a:solidFill>
              </a:rPr>
              <a:t> no pH </a:t>
            </a:r>
            <a:r>
              <a:rPr lang="en-US" b="1" dirty="0" err="1" smtClean="0">
                <a:solidFill>
                  <a:schemeClr val="tx1"/>
                </a:solidFill>
              </a:rPr>
              <a:t>ou</a:t>
            </a:r>
            <a:r>
              <a:rPr lang="en-US" b="1" dirty="0" smtClean="0">
                <a:solidFill>
                  <a:schemeClr val="tx1"/>
                </a:solidFill>
              </a:rPr>
              <a:t> no </a:t>
            </a:r>
            <a:r>
              <a:rPr lang="en-US" b="1" dirty="0" err="1" smtClean="0">
                <a:solidFill>
                  <a:schemeClr val="tx1"/>
                </a:solidFill>
              </a:rPr>
              <a:t>balanço</a:t>
            </a:r>
            <a:r>
              <a:rPr lang="en-US" b="1" dirty="0" smtClean="0">
                <a:solidFill>
                  <a:schemeClr val="tx1"/>
                </a:solidFill>
              </a:rPr>
              <a:t> de </a:t>
            </a:r>
            <a:r>
              <a:rPr lang="en-US" b="1" dirty="0" err="1" smtClean="0">
                <a:solidFill>
                  <a:schemeClr val="tx1"/>
                </a:solidFill>
              </a:rPr>
              <a:t>cargas</a:t>
            </a:r>
            <a:r>
              <a:rPr lang="en-US" b="1" dirty="0" smtClean="0">
                <a:solidFill>
                  <a:schemeClr val="tx1"/>
                </a:solidFill>
              </a:rPr>
              <a:t> do </a:t>
            </a:r>
            <a:r>
              <a:rPr lang="en-US" b="1" dirty="0" err="1" smtClean="0">
                <a:solidFill>
                  <a:schemeClr val="tx1"/>
                </a:solidFill>
              </a:rPr>
              <a:t>citosol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não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Inibindo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ou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interferindo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nas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atividades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enzimáticas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normais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mesmo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em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concentrações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relativamente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altas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endParaRPr lang="en-US" b="1" dirty="0">
              <a:solidFill>
                <a:schemeClr val="tx1"/>
              </a:solidFill>
            </a:endParaRP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b="1" dirty="0" err="1" smtClean="0">
                <a:solidFill>
                  <a:schemeClr val="tx1"/>
                </a:solidFill>
              </a:rPr>
              <a:t>Prolina</a:t>
            </a:r>
            <a:r>
              <a:rPr lang="en-US" b="1" dirty="0" smtClean="0">
                <a:solidFill>
                  <a:schemeClr val="tx1"/>
                </a:solidFill>
              </a:rPr>
              <a:t>: </a:t>
            </a:r>
            <a:r>
              <a:rPr lang="en-US" b="1" dirty="0" err="1" smtClean="0">
                <a:solidFill>
                  <a:schemeClr val="tx1"/>
                </a:solidFill>
              </a:rPr>
              <a:t>possui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carga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neutra</a:t>
            </a:r>
            <a:r>
              <a:rPr lang="en-US" b="1" dirty="0" smtClean="0">
                <a:solidFill>
                  <a:schemeClr val="tx1"/>
                </a:solidFill>
              </a:rPr>
              <a:t> no pH </a:t>
            </a:r>
            <a:r>
              <a:rPr lang="en-US" b="1" dirty="0" err="1" smtClean="0">
                <a:solidFill>
                  <a:schemeClr val="tx1"/>
                </a:solidFill>
              </a:rPr>
              <a:t>fisiológico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localizada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principalmente</a:t>
            </a:r>
            <a:r>
              <a:rPr lang="en-US" b="1" dirty="0" smtClean="0">
                <a:solidFill>
                  <a:schemeClr val="tx1"/>
                </a:solidFill>
              </a:rPr>
              <a:t> no </a:t>
            </a:r>
            <a:r>
              <a:rPr lang="en-US" b="1" dirty="0" err="1" smtClean="0">
                <a:solidFill>
                  <a:schemeClr val="tx1"/>
                </a:solidFill>
              </a:rPr>
              <a:t>citoplasma</a:t>
            </a:r>
            <a:endParaRPr lang="en-US" b="1" dirty="0" smtClean="0">
              <a:solidFill>
                <a:schemeClr val="tx1"/>
              </a:solidFill>
            </a:endParaRPr>
          </a:p>
          <a:p>
            <a:pPr>
              <a:lnSpc>
                <a:spcPct val="160000"/>
              </a:lnSpc>
              <a:spcBef>
                <a:spcPts val="0"/>
              </a:spcBef>
            </a:pPr>
            <a:endParaRPr lang="en-US" b="1" dirty="0" smtClean="0">
              <a:solidFill>
                <a:schemeClr val="tx1"/>
              </a:solidFill>
            </a:endParaRPr>
          </a:p>
          <a:p>
            <a:pPr>
              <a:lnSpc>
                <a:spcPct val="160000"/>
              </a:lnSpc>
              <a:spcBef>
                <a:spcPts val="0"/>
              </a:spcBef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24603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en-US" sz="4400" dirty="0" err="1"/>
              <a:t>Síntese</a:t>
            </a:r>
            <a:r>
              <a:rPr lang="en-US" sz="4400" dirty="0"/>
              <a:t> de </a:t>
            </a:r>
            <a:r>
              <a:rPr lang="en-US" sz="4400" dirty="0" err="1"/>
              <a:t>solutos</a:t>
            </a:r>
            <a:r>
              <a:rPr lang="en-US" sz="4400" dirty="0"/>
              <a:t> </a:t>
            </a:r>
            <a:r>
              <a:rPr lang="en-US" sz="4400" dirty="0" err="1"/>
              <a:t>compatíveis</a:t>
            </a:r>
            <a:r>
              <a:rPr lang="en-US" sz="4400" dirty="0"/>
              <a:t> e </a:t>
            </a:r>
            <a:r>
              <a:rPr lang="en-US" sz="4400" dirty="0" err="1"/>
              <a:t>enzimas</a:t>
            </a:r>
            <a:r>
              <a:rPr lang="en-US" sz="4400" dirty="0"/>
              <a:t> </a:t>
            </a:r>
            <a:r>
              <a:rPr lang="en-US" sz="4400" dirty="0" err="1"/>
              <a:t>antioxidantes</a:t>
            </a:r>
            <a:endParaRPr lang="en-US" sz="4400" dirty="0"/>
          </a:p>
        </p:txBody>
      </p:sp>
      <p:pic>
        <p:nvPicPr>
          <p:cNvPr id="15362" name="Picture 2" descr="A prolina Ã© um dos aminoÃ¡cidos cÃ­clicos alifÃ¡ticos que sÃ£o componentes primÃ¡rios da proteÃ­na colÃ¡geno, o tecido do conectivo que liga e sustenta todos os outros tecidos. A prolina tem uma cadeia lateral alifÃ¡tica, mas difere dos outros membros do conjunto dos vinte por sua cadeia lateral ser ligada tanto ao nitrogÃªnio, quanto ao Ã¡tomo de carbono. A resultante estrutura cÃ­clica influencia fortemente na arquitetura das proteÃ­nas. A prolina Ã© sintetizada a partir do Ã¡cido glutÃ¢mico, antes de sua incorporaÃ§Ã£o em prÃ³-colÃ¡geno, durante a traduÃ§Ã£o do RNA-mensageiro. ApÃ³s a sÃ­ntese da proteÃ­na prÃ³-colÃ¡geno, ela Ã© convertida em hidroxiprolina por uma modificaÃ§Ã£o pÃ³s-traduÃ§Ã£o. A prolina representa cerca de 4% dos aminoÃ¡cidos das proteÃ­nas do nosso organismo. PÃ£o, leite, gelatina sÃ£o ricos em prolina. Nome IUPAC: Ãcido (S)-Pyrrolidine-2-carboxylic. Abreviatura (Pro).&#10;&lt;br/&gt;&lt;br/&gt;&#10;Palavras-chave: Prolina. AminoÃ¡cidos. QuÃ­mica orgÃ¢nica. BioquÃ­mic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9" y="4293097"/>
            <a:ext cx="3572339" cy="225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5334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4950" y="124073"/>
            <a:ext cx="11165747" cy="882606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pt-BR" sz="4000" b="1" dirty="0" smtClean="0">
                <a:latin typeface="+mn-lt"/>
              </a:rPr>
              <a:t>Fisiologia na fase vegetativa - mudas</a:t>
            </a:r>
            <a:endParaRPr lang="pt-BR" sz="4000" b="1" dirty="0">
              <a:latin typeface="+mn-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46620" y="1442905"/>
            <a:ext cx="214000" cy="1442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177083" y="1216908"/>
            <a:ext cx="822868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18ºC - 25ºC para </a:t>
            </a:r>
            <a:r>
              <a:rPr lang="en-US" b="1" dirty="0" err="1">
                <a:solidFill>
                  <a:srgbClr val="00B0F0"/>
                </a:solidFill>
              </a:rPr>
              <a:t>germinação</a:t>
            </a:r>
            <a:r>
              <a:rPr lang="en-US" b="1" dirty="0">
                <a:solidFill>
                  <a:srgbClr val="00B0F0"/>
                </a:solidFill>
              </a:rPr>
              <a:t> </a:t>
            </a:r>
          </a:p>
          <a:p>
            <a:endParaRPr lang="en-US" b="1" dirty="0">
              <a:solidFill>
                <a:srgbClr val="00B0F0"/>
              </a:solidFill>
            </a:endParaRPr>
          </a:p>
          <a:p>
            <a:r>
              <a:rPr lang="en-US" b="1" dirty="0">
                <a:solidFill>
                  <a:srgbClr val="00B0F0"/>
                </a:solidFill>
              </a:rPr>
              <a:t>20ºC - 25ºC para o </a:t>
            </a:r>
            <a:r>
              <a:rPr lang="en-US" b="1" dirty="0" err="1">
                <a:solidFill>
                  <a:srgbClr val="00B0F0"/>
                </a:solidFill>
              </a:rPr>
              <a:t>desenvolvimento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</a:rPr>
              <a:t>vegetativo</a:t>
            </a:r>
            <a:endParaRPr lang="en-US" b="1" dirty="0">
              <a:solidFill>
                <a:srgbClr val="00B0F0"/>
              </a:solidFill>
            </a:endParaRPr>
          </a:p>
          <a:p>
            <a:endParaRPr lang="en-US" b="1" dirty="0" smtClean="0">
              <a:solidFill>
                <a:srgbClr val="00B0F0"/>
              </a:solidFill>
            </a:endParaRPr>
          </a:p>
          <a:p>
            <a:r>
              <a:rPr lang="en-US" b="1" dirty="0" smtClean="0"/>
              <a:t>18ºC </a:t>
            </a:r>
            <a:r>
              <a:rPr lang="en-US" b="1" dirty="0"/>
              <a:t>- 24ºC para o </a:t>
            </a:r>
            <a:r>
              <a:rPr lang="en-US" b="1" dirty="0" err="1"/>
              <a:t>início</a:t>
            </a:r>
            <a:r>
              <a:rPr lang="en-US" b="1" dirty="0"/>
              <a:t> do </a:t>
            </a:r>
            <a:r>
              <a:rPr lang="en-US" b="1" dirty="0" err="1"/>
              <a:t>florescimento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14ºC - 17ºC </a:t>
            </a:r>
            <a:r>
              <a:rPr lang="en-US" b="1" dirty="0" err="1"/>
              <a:t>durante</a:t>
            </a:r>
            <a:r>
              <a:rPr lang="en-US" b="1" dirty="0"/>
              <a:t> a </a:t>
            </a:r>
            <a:r>
              <a:rPr lang="en-US" b="1" dirty="0" err="1"/>
              <a:t>noite</a:t>
            </a:r>
            <a:r>
              <a:rPr lang="en-US" b="1" dirty="0"/>
              <a:t> e 22ºC - 25ºC para a </a:t>
            </a:r>
            <a:r>
              <a:rPr lang="en-US" b="1" dirty="0" err="1"/>
              <a:t>fixação</a:t>
            </a:r>
            <a:r>
              <a:rPr lang="en-US" b="1" dirty="0"/>
              <a:t> e </a:t>
            </a:r>
            <a:r>
              <a:rPr lang="en-US" b="1" dirty="0" err="1"/>
              <a:t>crescimento</a:t>
            </a:r>
            <a:r>
              <a:rPr lang="en-US" b="1" dirty="0"/>
              <a:t> do </a:t>
            </a:r>
            <a:r>
              <a:rPr lang="en-US" b="1" dirty="0" err="1"/>
              <a:t>fruto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20ºC - 24ºC para a </a:t>
            </a:r>
            <a:r>
              <a:rPr lang="en-US" b="1" dirty="0" err="1"/>
              <a:t>síntese</a:t>
            </a:r>
            <a:r>
              <a:rPr lang="en-US" b="1" dirty="0"/>
              <a:t> de </a:t>
            </a:r>
            <a:r>
              <a:rPr lang="en-US" b="1" dirty="0" err="1" smtClean="0"/>
              <a:t>licopeno</a:t>
            </a:r>
            <a:endParaRPr lang="en-US" b="1" dirty="0"/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00B0F0"/>
                </a:solidFill>
              </a:rPr>
              <a:t>UR do </a:t>
            </a:r>
            <a:r>
              <a:rPr lang="en-US" b="1" dirty="0" err="1" smtClean="0">
                <a:solidFill>
                  <a:srgbClr val="00B0F0"/>
                </a:solidFill>
              </a:rPr>
              <a:t>ar</a:t>
            </a:r>
            <a:r>
              <a:rPr lang="en-US" b="1" dirty="0" smtClean="0">
                <a:solidFill>
                  <a:srgbClr val="00B0F0"/>
                </a:solidFill>
              </a:rPr>
              <a:t>: 50-70%</a:t>
            </a:r>
            <a:endParaRPr lang="pt-BR" b="1" dirty="0">
              <a:solidFill>
                <a:srgbClr val="00B0F0"/>
              </a:solidFill>
            </a:endParaRPr>
          </a:p>
          <a:p>
            <a:endParaRPr lang="pt-BR" b="1" dirty="0" smtClean="0">
              <a:solidFill>
                <a:srgbClr val="00B0F0"/>
              </a:solidFill>
            </a:endParaRPr>
          </a:p>
          <a:p>
            <a:r>
              <a:rPr lang="pt-BR" b="1" dirty="0" smtClean="0">
                <a:solidFill>
                  <a:srgbClr val="00B0F0"/>
                </a:solidFill>
              </a:rPr>
              <a:t>Luminosidade: 13-16 mol m-2 dia-1</a:t>
            </a:r>
            <a:endParaRPr lang="en-US" b="1" baseline="30000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8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89108" y="384132"/>
            <a:ext cx="9144000" cy="882606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pt-BR" sz="4000" b="1" dirty="0" smtClean="0">
                <a:latin typeface="+mn-lt"/>
              </a:rPr>
              <a:t>Fisiologia da produção de mudas de tomate</a:t>
            </a:r>
            <a:endParaRPr lang="pt-BR" sz="40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89108" y="1961950"/>
            <a:ext cx="9144000" cy="418139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pt-BR" b="1" dirty="0" smtClean="0"/>
              <a:t>O vigor da semente influencia a emergência, o tempo e uniformidade da emergência das mudas.</a:t>
            </a:r>
          </a:p>
          <a:p>
            <a:pPr algn="just"/>
            <a:endParaRPr lang="pt-BR" b="1" dirty="0" smtClean="0"/>
          </a:p>
          <a:p>
            <a:pPr algn="just"/>
            <a:endParaRPr lang="pt-BR" b="1" dirty="0" smtClean="0"/>
          </a:p>
          <a:p>
            <a:pPr algn="just"/>
            <a:r>
              <a:rPr lang="pt-BR" b="1" dirty="0" smtClean="0"/>
              <a:t>O tempo de emergência afeta a uniformidade do tamanho da planta e a produção de frutos de maior calibre.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 smtClean="0"/>
              <a:t>Regras Internacionais de Análise de Sementes</a:t>
            </a:r>
          </a:p>
          <a:p>
            <a:pPr algn="just"/>
            <a:r>
              <a:rPr lang="pt-BR" b="1" dirty="0" smtClean="0"/>
              <a:t>Germinação, teste de primeira contagem, vigor das plântulas</a:t>
            </a:r>
          </a:p>
          <a:p>
            <a:pPr algn="just"/>
            <a:endParaRPr lang="pt-BR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57724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4950" y="124073"/>
            <a:ext cx="11165747" cy="882606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pt-BR" sz="4000" b="1" dirty="0" smtClean="0">
                <a:latin typeface="+mn-lt"/>
              </a:rPr>
              <a:t>Mudas de tomate</a:t>
            </a:r>
            <a:endParaRPr lang="pt-BR" sz="40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94950" y="1311844"/>
            <a:ext cx="9144000" cy="4174556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000" b="1" dirty="0" smtClean="0"/>
              <a:t>Qualidade das mudas de tomate: determinada pela morfologia dos cotilédones e das primeiras folhas e uniformidade no crescimento.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000" b="1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000" b="1" dirty="0" smtClean="0"/>
              <a:t>Teste de germinação não são suficientes para determinar a qualidade de um lote de sementes.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000" b="1" dirty="0" smtClean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000" b="1" dirty="0" smtClean="0"/>
              <a:t>Na morfologia das sementes: cotilédones com pontas agudas dobradas sobre si mesmo: mudas anormais.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000" b="1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000" b="1" dirty="0" smtClean="0"/>
              <a:t>Endosperma e cotilédones da semente: reserva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000" b="1" dirty="0" smtClean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000" b="1" dirty="0" smtClean="0"/>
              <a:t>Peso </a:t>
            </a:r>
            <a:r>
              <a:rPr lang="pt-BR" sz="2000" b="1" dirty="0"/>
              <a:t>da </a:t>
            </a:r>
            <a:r>
              <a:rPr lang="pt-BR" sz="2000" b="1" dirty="0" smtClean="0"/>
              <a:t>muda tem </a:t>
            </a:r>
            <a:r>
              <a:rPr lang="pt-BR" sz="2000" b="1" dirty="0"/>
              <a:t>influência direta na produção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000" dirty="0"/>
          </a:p>
        </p:txBody>
      </p:sp>
      <p:pic>
        <p:nvPicPr>
          <p:cNvPr id="5" name="Picture 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937" y="4543821"/>
            <a:ext cx="2245089" cy="1683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Resultado de imagem para seed structure internal toma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185" y="3689057"/>
            <a:ext cx="3867765" cy="275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44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2238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4000" dirty="0" smtClean="0">
                <a:latin typeface="+mn-lt"/>
              </a:rPr>
              <a:t>Cotilédones</a:t>
            </a:r>
            <a:endParaRPr lang="pt-BR" sz="4000" dirty="0">
              <a:latin typeface="+mn-lt"/>
            </a:endParaRPr>
          </a:p>
        </p:txBody>
      </p:sp>
      <p:pic>
        <p:nvPicPr>
          <p:cNvPr id="3074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455" y="2182797"/>
            <a:ext cx="3475392" cy="347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m para tomato seedling with high qual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268" y="2182797"/>
            <a:ext cx="3475392" cy="347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3652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3600" b="1" dirty="0" smtClean="0">
                <a:latin typeface="+mn-lt"/>
              </a:rPr>
              <a:t>Mudas tradicionais</a:t>
            </a:r>
            <a:endParaRPr lang="pt-BR" sz="3600" b="1" dirty="0">
              <a:latin typeface="+mn-lt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838200" y="1497573"/>
            <a:ext cx="6828638" cy="5427102"/>
            <a:chOff x="980720" y="1213872"/>
            <a:chExt cx="6828638" cy="5527680"/>
          </a:xfrm>
        </p:grpSpPr>
        <p:pic>
          <p:nvPicPr>
            <p:cNvPr id="3" name="Imagem 8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513" y="1213872"/>
              <a:ext cx="6676845" cy="552768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" name="CaixaDeTexto 3"/>
            <p:cNvSpPr txBox="1"/>
            <p:nvPr/>
          </p:nvSpPr>
          <p:spPr>
            <a:xfrm>
              <a:off x="980720" y="1213872"/>
              <a:ext cx="6828638" cy="2692866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</p:grpSp>
      <p:sp>
        <p:nvSpPr>
          <p:cNvPr id="6" name="CaixaDeTexto 5"/>
          <p:cNvSpPr txBox="1"/>
          <p:nvPr/>
        </p:nvSpPr>
        <p:spPr>
          <a:xfrm>
            <a:off x="904874" y="1398729"/>
            <a:ext cx="1052093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b="1" dirty="0" smtClean="0"/>
              <a:t>Menor vigor: hastes de menor calibre e sistema radicular menos rústico.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b="1" dirty="0" smtClean="0"/>
              <a:t>Variabilidade no tamanho das mudas: variabilidade no campo: redução de produtividade</a:t>
            </a:r>
          </a:p>
          <a:p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79202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71475" y="284163"/>
            <a:ext cx="11496675" cy="896937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pt-BR" b="1" dirty="0" smtClean="0">
                <a:latin typeface="+mn-lt"/>
              </a:rPr>
              <a:t>Mudas tradicionais</a:t>
            </a:r>
            <a:endParaRPr lang="pt-BR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71474" y="1630362"/>
            <a:ext cx="11496675" cy="4637087"/>
          </a:xfrm>
        </p:spPr>
        <p:txBody>
          <a:bodyPr>
            <a:normAutofit fontScale="62500" lnSpcReduction="20000"/>
          </a:bodyPr>
          <a:lstStyle/>
          <a:p>
            <a:pPr marL="342900" indent="-342900" algn="just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800" b="1" dirty="0" smtClean="0"/>
              <a:t>Redução do volume da célula: redução do custo do produção = perda significativa de produtividade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endParaRPr lang="pt-BR" sz="3800" b="1" dirty="0" smtClean="0"/>
          </a:p>
          <a:p>
            <a:pPr marL="342900" indent="-342900" algn="just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800" b="1" dirty="0"/>
              <a:t>O vigor da muda influencia o acúmulo de biomassa pela </a:t>
            </a:r>
            <a:r>
              <a:rPr lang="pt-BR" sz="3800" b="1" dirty="0" smtClean="0"/>
              <a:t>planta no campo </a:t>
            </a:r>
            <a:r>
              <a:rPr lang="pt-BR" sz="3800" b="1" dirty="0"/>
              <a:t>e assim afeta a produtividade</a:t>
            </a:r>
            <a:r>
              <a:rPr lang="pt-BR" sz="3800" b="1" dirty="0" smtClean="0"/>
              <a:t>.</a:t>
            </a:r>
          </a:p>
          <a:p>
            <a:pPr marL="342900" indent="-342900" algn="just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3800" b="1" dirty="0"/>
          </a:p>
          <a:p>
            <a:pPr marL="342900" indent="-342900" algn="just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800" b="1" dirty="0" smtClean="0"/>
              <a:t>Bandejas com 11 ml de substrato x bandejas com 33 ml de substrato</a:t>
            </a:r>
          </a:p>
          <a:p>
            <a:pPr marL="342900" indent="-342900" algn="just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4400" b="1" dirty="0">
                <a:solidFill>
                  <a:srgbClr val="FF0000"/>
                </a:solidFill>
              </a:rPr>
              <a:t> </a:t>
            </a:r>
            <a:r>
              <a:rPr lang="pt-BR" sz="4400" b="1" dirty="0" smtClean="0">
                <a:solidFill>
                  <a:srgbClr val="FF0000"/>
                </a:solidFill>
              </a:rPr>
              <a:t>             REDUÇÃO </a:t>
            </a:r>
            <a:r>
              <a:rPr lang="pt-BR" sz="4400" b="1" dirty="0">
                <a:solidFill>
                  <a:srgbClr val="FF0000"/>
                </a:solidFill>
              </a:rPr>
              <a:t>DE PROUTIVIDADE</a:t>
            </a:r>
          </a:p>
          <a:p>
            <a:pPr algn="just"/>
            <a:endParaRPr lang="pt-BR" dirty="0"/>
          </a:p>
        </p:txBody>
      </p:sp>
      <p:sp>
        <p:nvSpPr>
          <p:cNvPr id="4" name="Seta para a direita 3"/>
          <p:cNvSpPr/>
          <p:nvPr/>
        </p:nvSpPr>
        <p:spPr>
          <a:xfrm>
            <a:off x="719554" y="5407392"/>
            <a:ext cx="971550" cy="390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  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445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4950" y="115684"/>
            <a:ext cx="11165747" cy="882606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pt-BR" sz="4000" b="1" dirty="0" smtClean="0">
                <a:latin typeface="+mn-lt"/>
              </a:rPr>
              <a:t>Mudas de tomate enxertadas</a:t>
            </a:r>
            <a:endParaRPr lang="pt-BR" sz="40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07734" y="1218926"/>
            <a:ext cx="9144000" cy="590332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b="1" dirty="0" smtClean="0">
                <a:solidFill>
                  <a:srgbClr val="FF0000"/>
                </a:solidFill>
              </a:rPr>
              <a:t>Vantagens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/>
              <a:t>R</a:t>
            </a:r>
            <a:r>
              <a:rPr lang="pt-BR" b="1" dirty="0" smtClean="0"/>
              <a:t>esistência à doenças de solo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Maior diâmetro da haste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Maior número de raízes bifurcadas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Aumento de produtividade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Maior tolerância ao estresse abiótico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Maior ciclo de produção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b="1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b="1" dirty="0" smtClean="0">
                <a:solidFill>
                  <a:srgbClr val="FF0000"/>
                </a:solidFill>
              </a:rPr>
              <a:t>Desafios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Reduzir os custos de produção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Maior diversificação de porta-enxertos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Maior uniformidade das plantas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Máquina de triagem de mudas com tecnologia ótica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dirty="0"/>
          </a:p>
        </p:txBody>
      </p:sp>
      <p:pic>
        <p:nvPicPr>
          <p:cNvPr id="1030" name="Picture 6" descr="http://4.bp.blogspot.com/-dZwOv4XQriA/UU8v1AH_X6I/AAAAAAAAEaw/ZLWWPTum7Uw/s1600/grafted-tomato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369" y="1218926"/>
            <a:ext cx="4567328" cy="282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6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739775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3600" b="1" dirty="0" smtClean="0">
                <a:latin typeface="+mn-lt"/>
              </a:rPr>
              <a:t>“</a:t>
            </a:r>
            <a:r>
              <a:rPr lang="pt-BR" sz="3600" b="1" dirty="0" err="1" smtClean="0">
                <a:latin typeface="+mn-lt"/>
              </a:rPr>
              <a:t>Mudão</a:t>
            </a:r>
            <a:r>
              <a:rPr lang="pt-BR" sz="3600" b="1" dirty="0" smtClean="0">
                <a:latin typeface="+mn-lt"/>
              </a:rPr>
              <a:t>” não enxertado</a:t>
            </a:r>
            <a:endParaRPr lang="pt-BR" sz="3600" b="1" dirty="0">
              <a:latin typeface="+mn-lt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952499" y="1112979"/>
            <a:ext cx="95868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b="1" dirty="0" smtClean="0"/>
              <a:t>Maior vigor da muda: sistema radicular e parte aérea mais desenvolvidos (20 dias a mais no viveiro)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b="1" dirty="0" smtClean="0"/>
              <a:t>Antecipa o ciclo de produção no </a:t>
            </a:r>
            <a:r>
              <a:rPr lang="pt-BR" sz="2800" b="1" dirty="0"/>
              <a:t>c</a:t>
            </a:r>
            <a:r>
              <a:rPr lang="pt-BR" sz="2800" b="1" dirty="0" smtClean="0"/>
              <a:t>ampo em até 30 dias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800" dirty="0" smtClean="0"/>
          </a:p>
          <a:p>
            <a:endParaRPr lang="pt-BR" sz="2800" dirty="0" smtClean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98" y="3162252"/>
            <a:ext cx="3733800" cy="3543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21" y="3162253"/>
            <a:ext cx="4724460" cy="3543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522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0926" y="356248"/>
            <a:ext cx="10622874" cy="931014"/>
          </a:xfr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pt-BR" b="1" dirty="0" smtClean="0"/>
              <a:t>Estádios de desenvolvimento do tomateiro</a:t>
            </a:r>
            <a:endParaRPr lang="pt-BR" b="1" dirty="0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874399"/>
              </p:ext>
            </p:extLst>
          </p:nvPr>
        </p:nvGraphicFramePr>
        <p:xfrm>
          <a:off x="730926" y="1736849"/>
          <a:ext cx="10622874" cy="3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0973"/>
                <a:gridCol w="3195961"/>
                <a:gridCol w="3505940"/>
              </a:tblGrid>
              <a:tr h="586360">
                <a:tc>
                  <a:txBody>
                    <a:bodyPr/>
                    <a:lstStyle/>
                    <a:p>
                      <a:r>
                        <a:rPr lang="pt-BR" sz="2400" b="1" dirty="0" smtClean="0">
                          <a:latin typeface="+mn-lt"/>
                        </a:rPr>
                        <a:t>Períodos</a:t>
                      </a:r>
                      <a:endParaRPr lang="pt-BR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b="1" dirty="0" smtClean="0">
                          <a:latin typeface="+mn-lt"/>
                        </a:rPr>
                        <a:t>Temperatura ótima (°C)</a:t>
                      </a:r>
                      <a:endParaRPr lang="pt-BR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b="1" dirty="0" smtClean="0">
                          <a:latin typeface="+mn-lt"/>
                        </a:rPr>
                        <a:t>Temperatura máxima</a:t>
                      </a:r>
                      <a:r>
                        <a:rPr lang="pt-BR" sz="2400" b="1" baseline="0" dirty="0" smtClean="0">
                          <a:latin typeface="+mn-lt"/>
                        </a:rPr>
                        <a:t> (°C)</a:t>
                      </a:r>
                      <a:endParaRPr lang="pt-BR" sz="2400" b="1" dirty="0" smtClean="0">
                        <a:latin typeface="+mn-lt"/>
                      </a:endParaRPr>
                    </a:p>
                  </a:txBody>
                  <a:tcPr/>
                </a:tc>
              </a:tr>
              <a:tr h="586360">
                <a:tc>
                  <a:txBody>
                    <a:bodyPr/>
                    <a:lstStyle/>
                    <a:p>
                      <a:r>
                        <a:rPr lang="pt-BR" sz="2400" b="1" dirty="0" smtClean="0">
                          <a:latin typeface="+mn-lt"/>
                        </a:rPr>
                        <a:t>Germinação</a:t>
                      </a:r>
                      <a:endParaRPr lang="pt-BR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b="1" dirty="0" smtClean="0">
                          <a:latin typeface="+mn-lt"/>
                        </a:rPr>
                        <a:t>18-25</a:t>
                      </a:r>
                      <a:endParaRPr lang="pt-BR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b="1" dirty="0" smtClean="0">
                          <a:latin typeface="+mn-lt"/>
                        </a:rPr>
                        <a:t>34</a:t>
                      </a:r>
                      <a:endParaRPr lang="pt-BR" sz="2400" b="1" dirty="0">
                        <a:latin typeface="+mn-lt"/>
                      </a:endParaRPr>
                    </a:p>
                  </a:txBody>
                  <a:tcPr/>
                </a:tc>
              </a:tr>
              <a:tr h="586360">
                <a:tc>
                  <a:txBody>
                    <a:bodyPr/>
                    <a:lstStyle/>
                    <a:p>
                      <a:r>
                        <a:rPr lang="pt-BR" sz="2400" b="1" dirty="0" smtClean="0">
                          <a:latin typeface="+mn-lt"/>
                        </a:rPr>
                        <a:t>Crescimento</a:t>
                      </a:r>
                      <a:r>
                        <a:rPr lang="pt-BR" sz="2400" b="1" baseline="0" dirty="0" smtClean="0">
                          <a:latin typeface="+mn-lt"/>
                        </a:rPr>
                        <a:t> vegetativo</a:t>
                      </a:r>
                      <a:endParaRPr lang="pt-BR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b="1" dirty="0" smtClean="0">
                          <a:latin typeface="+mn-lt"/>
                        </a:rPr>
                        <a:t>20-25</a:t>
                      </a:r>
                      <a:endParaRPr lang="pt-BR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b="1" dirty="0" smtClean="0">
                          <a:latin typeface="+mn-lt"/>
                        </a:rPr>
                        <a:t>32</a:t>
                      </a:r>
                      <a:endParaRPr lang="pt-BR" sz="2400" b="1" dirty="0">
                        <a:latin typeface="+mn-lt"/>
                      </a:endParaRPr>
                    </a:p>
                  </a:txBody>
                  <a:tcPr/>
                </a:tc>
              </a:tr>
              <a:tr h="586360">
                <a:tc>
                  <a:txBody>
                    <a:bodyPr/>
                    <a:lstStyle/>
                    <a:p>
                      <a:r>
                        <a:rPr lang="pt-BR" sz="2400" b="1" dirty="0" err="1" smtClean="0">
                          <a:latin typeface="+mn-lt"/>
                        </a:rPr>
                        <a:t>Pegamento</a:t>
                      </a:r>
                      <a:r>
                        <a:rPr lang="pt-BR" sz="2400" b="1" dirty="0" smtClean="0">
                          <a:latin typeface="+mn-lt"/>
                        </a:rPr>
                        <a:t> de frutos (noite)</a:t>
                      </a:r>
                      <a:endParaRPr lang="pt-BR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b="1" dirty="0" smtClean="0">
                          <a:latin typeface="+mn-lt"/>
                        </a:rPr>
                        <a:t>14-17</a:t>
                      </a:r>
                      <a:endParaRPr lang="pt-BR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b="1" dirty="0" smtClean="0">
                          <a:latin typeface="+mn-lt"/>
                        </a:rPr>
                        <a:t>20</a:t>
                      </a:r>
                      <a:endParaRPr lang="pt-BR" sz="2400" b="1" dirty="0">
                        <a:latin typeface="+mn-lt"/>
                      </a:endParaRPr>
                    </a:p>
                  </a:txBody>
                  <a:tcPr/>
                </a:tc>
              </a:tr>
              <a:tr h="586360">
                <a:tc>
                  <a:txBody>
                    <a:bodyPr/>
                    <a:lstStyle/>
                    <a:p>
                      <a:r>
                        <a:rPr lang="pt-BR" sz="2400" b="1" dirty="0" err="1" smtClean="0">
                          <a:latin typeface="+mn-lt"/>
                        </a:rPr>
                        <a:t>Pegamento</a:t>
                      </a:r>
                      <a:r>
                        <a:rPr lang="pt-BR" sz="2400" b="1" dirty="0" smtClean="0">
                          <a:latin typeface="+mn-lt"/>
                        </a:rPr>
                        <a:t> de</a:t>
                      </a:r>
                      <a:r>
                        <a:rPr lang="pt-BR" sz="2400" b="1" baseline="0" dirty="0" smtClean="0">
                          <a:latin typeface="+mn-lt"/>
                        </a:rPr>
                        <a:t> frutos (dia)</a:t>
                      </a:r>
                      <a:endParaRPr lang="pt-BR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b="1" dirty="0" smtClean="0">
                          <a:latin typeface="+mn-lt"/>
                        </a:rPr>
                        <a:t>19-24</a:t>
                      </a:r>
                      <a:endParaRPr lang="pt-BR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b="1" dirty="0" smtClean="0">
                          <a:latin typeface="+mn-lt"/>
                        </a:rPr>
                        <a:t>30</a:t>
                      </a:r>
                      <a:endParaRPr lang="pt-BR" sz="2400" b="1" dirty="0">
                        <a:latin typeface="+mn-lt"/>
                      </a:endParaRPr>
                    </a:p>
                  </a:txBody>
                  <a:tcPr/>
                </a:tc>
              </a:tr>
              <a:tr h="586360">
                <a:tc>
                  <a:txBody>
                    <a:bodyPr/>
                    <a:lstStyle/>
                    <a:p>
                      <a:r>
                        <a:rPr lang="pt-BR" sz="2400" b="1" dirty="0" smtClean="0">
                          <a:latin typeface="+mn-lt"/>
                        </a:rPr>
                        <a:t>Maturação de frutos</a:t>
                      </a:r>
                      <a:endParaRPr lang="pt-BR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b="1" dirty="0" smtClean="0">
                          <a:latin typeface="+mn-lt"/>
                        </a:rPr>
                        <a:t>20-24</a:t>
                      </a:r>
                      <a:endParaRPr lang="pt-BR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b="1" dirty="0" smtClean="0">
                          <a:latin typeface="+mn-lt"/>
                        </a:rPr>
                        <a:t>30</a:t>
                      </a:r>
                      <a:endParaRPr lang="pt-BR" sz="2400" b="1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1893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305" y="331569"/>
            <a:ext cx="11275503" cy="764935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 smtClean="0">
                <a:latin typeface="+mn-lt"/>
              </a:rPr>
              <a:t>Mudas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enxertadas</a:t>
            </a:r>
            <a:r>
              <a:rPr lang="en-US" b="1" dirty="0" smtClean="0">
                <a:latin typeface="+mn-lt"/>
              </a:rPr>
              <a:t> no </a:t>
            </a:r>
            <a:r>
              <a:rPr lang="en-US" b="1" dirty="0" err="1" smtClean="0">
                <a:latin typeface="+mn-lt"/>
              </a:rPr>
              <a:t>palito</a:t>
            </a:r>
            <a:endParaRPr lang="en-US" b="1" dirty="0">
              <a:latin typeface="+mn-lt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05" y="1208573"/>
            <a:ext cx="4755558" cy="3564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ixaDeTexto 7"/>
          <p:cNvSpPr txBox="1"/>
          <p:nvPr/>
        </p:nvSpPr>
        <p:spPr>
          <a:xfrm>
            <a:off x="7410275" y="1770077"/>
            <a:ext cx="47817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/>
              <a:t>Evita o contato das mudas com o solo;</a:t>
            </a:r>
          </a:p>
          <a:p>
            <a:endParaRPr lang="pt-BR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/>
              <a:t>Evita alterações na haste;</a:t>
            </a:r>
          </a:p>
          <a:p>
            <a:endParaRPr lang="pt-BR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 smtClean="0"/>
              <a:t>Facilita o </a:t>
            </a:r>
            <a:r>
              <a:rPr lang="pt-BR" sz="2400" b="1" dirty="0" err="1" smtClean="0"/>
              <a:t>tutoramento</a:t>
            </a:r>
            <a:r>
              <a:rPr lang="pt-BR" sz="2400" b="1" dirty="0" smtClean="0"/>
              <a:t> da haste após o transplante</a:t>
            </a:r>
            <a:endParaRPr lang="pt-BR" sz="24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88" y="3515190"/>
            <a:ext cx="3819787" cy="3342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984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" y="136525"/>
            <a:ext cx="10515600" cy="764935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 smtClean="0">
                <a:latin typeface="+mn-lt"/>
              </a:rPr>
              <a:t>Mudas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enxertadas</a:t>
            </a:r>
            <a:endParaRPr lang="en-US" b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8487" y="1130060"/>
            <a:ext cx="957473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/>
              <a:t>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/>
              <a:t>Ganho de 15-20% em produtividade (em áreas não contaminadas);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/>
              <a:t>Custo: R$ 850,00/mil mudas X R$ 120,00/mil mudas convencionais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/>
              <a:t>Diferença no custo de R$ 730,00/mil (30 caixas a mais de tomate/mil plantas para pagar o custo.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/>
              <a:t>Ganho de 15%  - Prod. 70 t/h (10,5 t/ha a mais por hectare = 42 caixas/mil plantas – 30 caixas/1000 plantas = 12 caixas/mil plantas  = 120 caixas/ha.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3567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" y="136525"/>
            <a:ext cx="10515600" cy="764935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 smtClean="0">
                <a:latin typeface="+mn-lt"/>
              </a:rPr>
              <a:t>Mudões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enxertados</a:t>
            </a:r>
            <a:endParaRPr lang="en-US" b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8487" y="1130060"/>
            <a:ext cx="95747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/>
              <a:t> Benefícios da enxertia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/>
              <a:t>Maior precocidade no sistema produtivo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/>
              <a:t>Maior ganho em produtividade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 smtClean="0"/>
              <a:t>Custo de produção é elevado: R$ 2000,00/mil mudas: cultivo protegido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42134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234892"/>
            <a:ext cx="10515600" cy="956345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pt-BR" sz="4000" b="1" dirty="0" smtClean="0">
                <a:latin typeface="+mn-lt"/>
              </a:rPr>
              <a:t>Principais limitações da produção de mudas</a:t>
            </a:r>
            <a:endParaRPr lang="pt-BR" sz="4000" b="1" dirty="0">
              <a:latin typeface="+mn-lt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56349" y="1460370"/>
            <a:ext cx="10515600" cy="3237465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tx1"/>
                </a:solidFill>
              </a:rPr>
              <a:t>Controle dos fatores ambientais (temperatura, radiação solar e umidade relativa do ar</a:t>
            </a:r>
          </a:p>
          <a:p>
            <a:endParaRPr lang="pt-BR" b="1" dirty="0" smtClean="0">
              <a:solidFill>
                <a:schemeClr val="tx1"/>
              </a:solidFill>
            </a:endParaRPr>
          </a:p>
          <a:p>
            <a:r>
              <a:rPr lang="pt-BR" b="1" dirty="0" smtClean="0">
                <a:solidFill>
                  <a:schemeClr val="tx1"/>
                </a:solidFill>
              </a:rPr>
              <a:t>Manejo da água: falta de monitoramento do ambiente ou do sistema radicular para definir o volume de água aplicado e o nível de umidade do substrato;</a:t>
            </a:r>
          </a:p>
          <a:p>
            <a:endParaRPr lang="pt-BR" b="1" dirty="0">
              <a:solidFill>
                <a:schemeClr val="tx1"/>
              </a:solidFill>
            </a:endParaRPr>
          </a:p>
          <a:p>
            <a:r>
              <a:rPr lang="pt-BR" b="1" dirty="0" smtClean="0">
                <a:solidFill>
                  <a:schemeClr val="tx1"/>
                </a:solidFill>
              </a:rPr>
              <a:t>Monitoramento da CE e do pH do substrato para definir o manejo da nutrição baseado nas condições microclimáticas do viveiro;</a:t>
            </a:r>
          </a:p>
          <a:p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4" name="Picture 4" descr="Minhas fotos 0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14" y="4402302"/>
            <a:ext cx="3118535" cy="233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10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1074199" y="2155024"/>
            <a:ext cx="10369118" cy="2487998"/>
          </a:xfrm>
        </p:spPr>
        <p:txBody>
          <a:bodyPr>
            <a:normAutofit/>
          </a:bodyPr>
          <a:lstStyle/>
          <a:p>
            <a:pPr algn="l" eaLnBrk="1" hangingPunct="1"/>
            <a:r>
              <a:rPr lang="pt-BR" altLang="en-US" sz="2800" b="1" dirty="0" smtClean="0">
                <a:latin typeface="+mn-lt"/>
              </a:rPr>
              <a:t>A fase de muda tem uma exigência luminosa de 13-16 mol m</a:t>
            </a:r>
            <a:r>
              <a:rPr lang="pt-BR" altLang="en-US" sz="2800" b="1" baseline="30000" dirty="0" smtClean="0">
                <a:latin typeface="+mn-lt"/>
              </a:rPr>
              <a:t>-2</a:t>
            </a:r>
            <a:r>
              <a:rPr lang="pt-BR" altLang="en-US" sz="2800" b="1" dirty="0" smtClean="0">
                <a:latin typeface="+mn-lt"/>
              </a:rPr>
              <a:t> dia</a:t>
            </a:r>
            <a:r>
              <a:rPr lang="pt-BR" altLang="en-US" sz="2800" b="1" baseline="30000" dirty="0" smtClean="0">
                <a:latin typeface="+mn-lt"/>
              </a:rPr>
              <a:t>-1</a:t>
            </a:r>
            <a:r>
              <a:rPr lang="pt-BR" altLang="en-US" sz="2800" b="1" dirty="0" smtClean="0">
                <a:latin typeface="+mn-lt"/>
              </a:rPr>
              <a:t/>
            </a:r>
            <a:br>
              <a:rPr lang="pt-BR" altLang="en-US" sz="2800" b="1" dirty="0" smtClean="0">
                <a:latin typeface="+mn-lt"/>
              </a:rPr>
            </a:br>
            <a:endParaRPr lang="pt-BR" altLang="en-US" sz="2800" b="1" dirty="0">
              <a:latin typeface="+mn-lt"/>
            </a:endParaRPr>
          </a:p>
        </p:txBody>
      </p:sp>
      <p:pic>
        <p:nvPicPr>
          <p:cNvPr id="3075" name="Picture 5" descr="ar's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99" y="642090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8401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5" y="0"/>
            <a:ext cx="7009340" cy="5257005"/>
          </a:xfrm>
        </p:spPr>
      </p:pic>
      <p:pic>
        <p:nvPicPr>
          <p:cNvPr id="20" name="Picture 6" descr="ar'su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61" y="210224"/>
            <a:ext cx="977660" cy="97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ine 9"/>
          <p:cNvSpPr>
            <a:spLocks noChangeShapeType="1"/>
          </p:cNvSpPr>
          <p:nvPr/>
        </p:nvSpPr>
        <p:spPr bwMode="auto">
          <a:xfrm flipV="1">
            <a:off x="5763181" y="692753"/>
            <a:ext cx="588722" cy="6402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>
            <a:off x="1716357" y="1838219"/>
            <a:ext cx="1022721" cy="17279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5494279" y="210224"/>
            <a:ext cx="252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2400" dirty="0" smtClean="0"/>
              <a:t>Reflexão</a:t>
            </a:r>
            <a:endParaRPr lang="pt-PT" altLang="en-US" sz="2400" dirty="0"/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2684079" y="2036423"/>
            <a:ext cx="252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2400" dirty="0" smtClean="0"/>
              <a:t>Difusão</a:t>
            </a:r>
            <a:endParaRPr lang="pt-PT" altLang="en-US" sz="2400" dirty="0"/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2258227" y="3640838"/>
            <a:ext cx="2522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2400" dirty="0" smtClean="0"/>
              <a:t>Direta</a:t>
            </a:r>
            <a:endParaRPr lang="pt-PT" altLang="en-US" sz="2400" dirty="0"/>
          </a:p>
        </p:txBody>
      </p:sp>
      <p:grpSp>
        <p:nvGrpSpPr>
          <p:cNvPr id="4" name="Grupo 3"/>
          <p:cNvGrpSpPr/>
          <p:nvPr/>
        </p:nvGrpSpPr>
        <p:grpSpPr>
          <a:xfrm>
            <a:off x="2542093" y="951799"/>
            <a:ext cx="1266958" cy="782139"/>
            <a:chOff x="6070678" y="2900010"/>
            <a:chExt cx="1266958" cy="782139"/>
          </a:xfrm>
        </p:grpSpPr>
        <p:sp>
          <p:nvSpPr>
            <p:cNvPr id="32" name="Line 12"/>
            <p:cNvSpPr>
              <a:spLocks noChangeShapeType="1"/>
            </p:cNvSpPr>
            <p:nvPr/>
          </p:nvSpPr>
          <p:spPr bwMode="auto">
            <a:xfrm>
              <a:off x="6550236" y="2900010"/>
              <a:ext cx="7874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12"/>
            <p:cNvSpPr>
              <a:spLocks noChangeShapeType="1"/>
            </p:cNvSpPr>
            <p:nvPr/>
          </p:nvSpPr>
          <p:spPr bwMode="auto">
            <a:xfrm flipH="1">
              <a:off x="6487306" y="2972496"/>
              <a:ext cx="7162" cy="7096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12"/>
            <p:cNvSpPr>
              <a:spLocks noChangeShapeType="1"/>
            </p:cNvSpPr>
            <p:nvPr/>
          </p:nvSpPr>
          <p:spPr bwMode="auto">
            <a:xfrm flipH="1">
              <a:off x="6070678" y="2940619"/>
              <a:ext cx="426709" cy="673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12"/>
            <p:cNvSpPr>
              <a:spLocks noChangeShapeType="1"/>
            </p:cNvSpPr>
            <p:nvPr/>
          </p:nvSpPr>
          <p:spPr bwMode="auto">
            <a:xfrm>
              <a:off x="6500307" y="2916204"/>
              <a:ext cx="369615" cy="7246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Line 12"/>
          <p:cNvSpPr>
            <a:spLocks noChangeShapeType="1"/>
          </p:cNvSpPr>
          <p:nvPr/>
        </p:nvSpPr>
        <p:spPr bwMode="auto">
          <a:xfrm>
            <a:off x="3472310" y="620580"/>
            <a:ext cx="999845" cy="2321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2755447" y="111739"/>
            <a:ext cx="243357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2400" dirty="0" smtClean="0"/>
              <a:t>Absorção</a:t>
            </a:r>
            <a:endParaRPr lang="pt-PT" altLang="en-US" sz="2400" dirty="0"/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1854921" y="470454"/>
            <a:ext cx="252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2400" dirty="0" err="1" smtClean="0"/>
              <a:t>Qg</a:t>
            </a:r>
            <a:endParaRPr lang="pt-PT" altLang="en-US" sz="2400" dirty="0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05019" y="2271019"/>
            <a:ext cx="5242264" cy="3931698"/>
          </a:xfrm>
          <a:prstGeom prst="rect">
            <a:avLst/>
          </a:prstGeom>
        </p:spPr>
      </p:pic>
      <p:sp>
        <p:nvSpPr>
          <p:cNvPr id="22" name="Explosion 1 5"/>
          <p:cNvSpPr/>
          <p:nvPr/>
        </p:nvSpPr>
        <p:spPr>
          <a:xfrm>
            <a:off x="7886601" y="-139886"/>
            <a:ext cx="2145033" cy="2135077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6"/>
          <p:cNvSpPr txBox="1"/>
          <p:nvPr/>
        </p:nvSpPr>
        <p:spPr>
          <a:xfrm>
            <a:off x="8305437" y="512155"/>
            <a:ext cx="1819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Redução</a:t>
            </a:r>
            <a:r>
              <a:rPr lang="en-US" sz="2400" dirty="0" smtClean="0"/>
              <a:t> de 5-50%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0060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8837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3200" b="1" dirty="0">
                <a:solidFill>
                  <a:srgbClr val="FFFF00"/>
                </a:solidFill>
                <a:latin typeface="+mn-lt"/>
              </a:rPr>
              <a:t>Valores médios de </a:t>
            </a:r>
            <a:r>
              <a:rPr lang="pt-BR" altLang="en-US" sz="3200" b="1" dirty="0" err="1">
                <a:solidFill>
                  <a:srgbClr val="FFFF00"/>
                </a:solidFill>
                <a:latin typeface="+mn-lt"/>
              </a:rPr>
              <a:t>Qg</a:t>
            </a:r>
            <a:r>
              <a:rPr lang="pt-BR" altLang="en-US" sz="3200" b="1" dirty="0">
                <a:solidFill>
                  <a:srgbClr val="FFFF00"/>
                </a:solidFill>
                <a:latin typeface="+mn-lt"/>
              </a:rPr>
              <a:t> (MJ m</a:t>
            </a:r>
            <a:r>
              <a:rPr lang="pt-BR" altLang="en-US" sz="3200" b="1" baseline="30000" dirty="0">
                <a:solidFill>
                  <a:srgbClr val="FFFF00"/>
                </a:solidFill>
                <a:latin typeface="+mn-lt"/>
              </a:rPr>
              <a:t>-2</a:t>
            </a:r>
            <a:r>
              <a:rPr lang="pt-BR" altLang="en-US" sz="3200" b="1" dirty="0">
                <a:solidFill>
                  <a:srgbClr val="FFFF00"/>
                </a:solidFill>
                <a:latin typeface="+mn-lt"/>
              </a:rPr>
              <a:t> d</a:t>
            </a:r>
            <a:r>
              <a:rPr lang="pt-BR" altLang="en-US" sz="3200" b="1" baseline="30000" dirty="0">
                <a:solidFill>
                  <a:srgbClr val="FFFF00"/>
                </a:solidFill>
                <a:latin typeface="+mn-lt"/>
              </a:rPr>
              <a:t>-1</a:t>
            </a:r>
            <a:r>
              <a:rPr lang="pt-BR" altLang="en-US" sz="3200" b="1" dirty="0">
                <a:solidFill>
                  <a:srgbClr val="FFFF00"/>
                </a:solidFill>
                <a:latin typeface="+mn-lt"/>
              </a:rPr>
              <a:t>)</a:t>
            </a:r>
            <a:endParaRPr lang="en-US" altLang="en-US" sz="3200" b="1" dirty="0">
              <a:solidFill>
                <a:srgbClr val="FFFF00"/>
              </a:solidFill>
              <a:latin typeface="+mn-lt"/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3715913"/>
              </p:ext>
            </p:extLst>
          </p:nvPr>
        </p:nvGraphicFramePr>
        <p:xfrm>
          <a:off x="838198" y="1571625"/>
          <a:ext cx="10515596" cy="387164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808892"/>
                <a:gridCol w="808892"/>
                <a:gridCol w="808892"/>
                <a:gridCol w="808892"/>
                <a:gridCol w="808892"/>
                <a:gridCol w="808892"/>
                <a:gridCol w="808892"/>
                <a:gridCol w="808892"/>
                <a:gridCol w="808892"/>
                <a:gridCol w="808892"/>
                <a:gridCol w="808892"/>
                <a:gridCol w="808892"/>
                <a:gridCol w="808892"/>
              </a:tblGrid>
              <a:tr h="774329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Local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J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F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M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A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M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J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J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A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S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O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N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D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74329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Pará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12,5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13,3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13,6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12,1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12,9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15,2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14,7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15,5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16,7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18,3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16,3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14,4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74329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MG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17,6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17,5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16,8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14,7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13,1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12,3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12,7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15,1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16,1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15,7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16,1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16,9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74329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SP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20,7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21,8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19,3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17,3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14,7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13,2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14,4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16,8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17,6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19,7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21,9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21,1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74329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RS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21,3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19,5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15,7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12,5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9,7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8,3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9,0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11,1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13,0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16,4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20,2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22,1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377" name="CaixaDeTexto 4"/>
          <p:cNvSpPr txBox="1">
            <a:spLocks noChangeArrowheads="1"/>
          </p:cNvSpPr>
          <p:nvPr/>
        </p:nvSpPr>
        <p:spPr bwMode="auto">
          <a:xfrm>
            <a:off x="838200" y="5922574"/>
            <a:ext cx="2172419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b="1"/>
              <a:t>Pereira et al. (2002)</a:t>
            </a:r>
            <a:endParaRPr lang="en-US" altLang="en-US" b="1"/>
          </a:p>
        </p:txBody>
      </p:sp>
      <p:sp>
        <p:nvSpPr>
          <p:cNvPr id="2" name="CaixaDeTexto 1"/>
          <p:cNvSpPr txBox="1"/>
          <p:nvPr/>
        </p:nvSpPr>
        <p:spPr>
          <a:xfrm>
            <a:off x="3364637" y="5779363"/>
            <a:ext cx="8353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1 MJ m</a:t>
            </a:r>
            <a:r>
              <a:rPr lang="pt-BR" b="1" baseline="30000" dirty="0" smtClean="0"/>
              <a:t>-2</a:t>
            </a:r>
            <a:r>
              <a:rPr lang="pt-BR" b="1" dirty="0" smtClean="0"/>
              <a:t> d</a:t>
            </a:r>
            <a:r>
              <a:rPr lang="pt-BR" b="1" baseline="30000" dirty="0" smtClean="0"/>
              <a:t>-1</a:t>
            </a:r>
            <a:r>
              <a:rPr lang="pt-BR" b="1" dirty="0" smtClean="0"/>
              <a:t> = 1,448 mol m</a:t>
            </a:r>
            <a:r>
              <a:rPr lang="pt-BR" b="1" baseline="30000" dirty="0" smtClean="0"/>
              <a:t>-2</a:t>
            </a:r>
            <a:r>
              <a:rPr lang="pt-BR" b="1" dirty="0" smtClean="0"/>
              <a:t> d</a:t>
            </a:r>
            <a:r>
              <a:rPr lang="pt-BR" b="1" baseline="30000" dirty="0" smtClean="0"/>
              <a:t>-1</a:t>
            </a:r>
            <a:r>
              <a:rPr lang="pt-BR" b="1" dirty="0" smtClean="0"/>
              <a:t> (6 horas de luz) ou 1,526 mol m</a:t>
            </a:r>
            <a:r>
              <a:rPr lang="pt-BR" b="1" baseline="30000" dirty="0" smtClean="0"/>
              <a:t>-2</a:t>
            </a:r>
            <a:r>
              <a:rPr lang="pt-BR" b="1" dirty="0" smtClean="0"/>
              <a:t> d</a:t>
            </a:r>
            <a:r>
              <a:rPr lang="pt-BR" b="1" baseline="30000" dirty="0" smtClean="0"/>
              <a:t>-1</a:t>
            </a:r>
            <a:r>
              <a:rPr lang="pt-BR" b="1" dirty="0" smtClean="0"/>
              <a:t>(8 horas de luz)</a:t>
            </a:r>
            <a:endParaRPr lang="pt-BR" b="1" baseline="30000" dirty="0" smtClean="0"/>
          </a:p>
          <a:p>
            <a:endParaRPr lang="pt-BR" b="1" dirty="0" smtClean="0"/>
          </a:p>
          <a:p>
            <a:r>
              <a:rPr lang="pt-BR" b="1" dirty="0" smtClean="0"/>
              <a:t>1000 </a:t>
            </a:r>
            <a:r>
              <a:rPr lang="pt-BR" b="1" dirty="0" err="1" smtClean="0"/>
              <a:t>umol</a:t>
            </a:r>
            <a:r>
              <a:rPr lang="pt-BR" b="1" dirty="0" smtClean="0"/>
              <a:t> m</a:t>
            </a:r>
            <a:r>
              <a:rPr lang="pt-BR" b="1" baseline="30000" dirty="0" smtClean="0"/>
              <a:t>-2</a:t>
            </a:r>
            <a:r>
              <a:rPr lang="pt-BR" b="1" dirty="0" smtClean="0"/>
              <a:t> d</a:t>
            </a:r>
            <a:r>
              <a:rPr lang="pt-BR" b="1" baseline="30000" dirty="0" smtClean="0"/>
              <a:t>-1</a:t>
            </a:r>
            <a:r>
              <a:rPr lang="pt-BR" b="1" dirty="0" smtClean="0"/>
              <a:t> = 86,4 mol m</a:t>
            </a:r>
            <a:r>
              <a:rPr lang="pt-BR" b="1" baseline="30000" dirty="0" smtClean="0"/>
              <a:t>-2</a:t>
            </a:r>
            <a:r>
              <a:rPr lang="pt-BR" b="1" dirty="0" smtClean="0"/>
              <a:t> d</a:t>
            </a:r>
            <a:r>
              <a:rPr lang="pt-BR" b="1" baseline="30000" dirty="0" smtClean="0"/>
              <a:t>-1</a:t>
            </a:r>
            <a:endParaRPr lang="pt-BR" b="1" baseline="30000" dirty="0"/>
          </a:p>
        </p:txBody>
      </p:sp>
    </p:spTree>
    <p:extLst>
      <p:ext uri="{BB962C8B-B14F-4D97-AF65-F5344CB8AC3E}">
        <p14:creationId xmlns:p14="http://schemas.microsoft.com/office/powerpoint/2010/main" val="21154482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1999" cy="108307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Como a luz e a </a:t>
            </a:r>
            <a:r>
              <a:rPr lang="en-US" sz="4800" b="1" dirty="0" err="1" smtClean="0">
                <a:solidFill>
                  <a:srgbClr val="FFFF00"/>
                </a:solidFill>
                <a:latin typeface="+mn-lt"/>
              </a:rPr>
              <a:t>tempertura</a:t>
            </a:r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+mn-lt"/>
              </a:rPr>
              <a:t>afetam</a:t>
            </a:r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 o </a:t>
            </a:r>
            <a:r>
              <a:rPr lang="en-US" sz="4800" b="1" dirty="0" err="1" smtClean="0">
                <a:solidFill>
                  <a:srgbClr val="FFFF00"/>
                </a:solidFill>
                <a:latin typeface="+mn-lt"/>
              </a:rPr>
              <a:t>crescimento</a:t>
            </a:r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 das </a:t>
            </a:r>
            <a:r>
              <a:rPr lang="en-US" sz="4800" b="1" dirty="0" err="1" smtClean="0">
                <a:solidFill>
                  <a:srgbClr val="FFFF00"/>
                </a:solidFill>
                <a:latin typeface="+mn-lt"/>
              </a:rPr>
              <a:t>mudas</a:t>
            </a:r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?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1420427"/>
            <a:ext cx="10515600" cy="5282214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pt-BR" sz="4000" b="1" dirty="0" smtClean="0">
                <a:latin typeface="+mn-lt"/>
              </a:rPr>
              <a:t/>
            </a:r>
            <a:br>
              <a:rPr lang="pt-BR" sz="4000" b="1" dirty="0" smtClean="0">
                <a:latin typeface="+mn-lt"/>
              </a:rPr>
            </a:br>
            <a:r>
              <a:rPr lang="pt-BR" sz="4000" b="1" dirty="0" smtClean="0">
                <a:latin typeface="+mn-lt"/>
              </a:rPr>
              <a:t/>
            </a:r>
            <a:br>
              <a:rPr lang="pt-BR" sz="4000" b="1" dirty="0" smtClean="0">
                <a:latin typeface="+mn-lt"/>
              </a:rPr>
            </a:br>
            <a:r>
              <a:rPr lang="pt-BR" sz="4000" b="1" dirty="0">
                <a:latin typeface="+mn-lt"/>
              </a:rPr>
              <a:t>Duração da luz (</a:t>
            </a:r>
            <a:r>
              <a:rPr lang="pt-BR" sz="4000" b="1" dirty="0" err="1">
                <a:latin typeface="+mn-lt"/>
              </a:rPr>
              <a:t>Fotoperíodo</a:t>
            </a:r>
            <a:r>
              <a:rPr lang="pt-BR" sz="4000" b="1" dirty="0">
                <a:latin typeface="+mn-lt"/>
              </a:rPr>
              <a:t>): número de horas de luz diária </a:t>
            </a:r>
            <a:r>
              <a:rPr lang="pt-BR" sz="4000" b="1" dirty="0" smtClean="0">
                <a:latin typeface="+mn-lt"/>
              </a:rPr>
              <a:t/>
            </a:r>
            <a:br>
              <a:rPr lang="pt-BR" sz="4000" b="1" dirty="0" smtClean="0">
                <a:latin typeface="+mn-lt"/>
              </a:rPr>
            </a:br>
            <a:r>
              <a:rPr lang="pt-BR" sz="4000" b="1" dirty="0">
                <a:latin typeface="+mn-lt"/>
              </a:rPr>
              <a:t/>
            </a:r>
            <a:br>
              <a:rPr lang="pt-BR" sz="4000" b="1" dirty="0">
                <a:latin typeface="+mn-lt"/>
              </a:rPr>
            </a:br>
            <a:r>
              <a:rPr lang="pt-BR" sz="4000" b="1" dirty="0" smtClean="0">
                <a:latin typeface="+mn-lt"/>
              </a:rPr>
              <a:t>Baixa intensidade luminosa e temperaturas amenas (outono-inverno): desenvolvimento </a:t>
            </a:r>
            <a:r>
              <a:rPr lang="pt-BR" sz="4000" b="1" dirty="0" smtClean="0">
                <a:latin typeface="+mn-lt"/>
              </a:rPr>
              <a:t>mais lento </a:t>
            </a:r>
            <a:r>
              <a:rPr lang="pt-BR" sz="4000" b="1" dirty="0" smtClean="0">
                <a:latin typeface="+mn-lt"/>
              </a:rPr>
              <a:t>da muda e coloração verde intenso</a:t>
            </a:r>
            <a:br>
              <a:rPr lang="pt-BR" sz="4000" b="1" dirty="0" smtClean="0">
                <a:latin typeface="+mn-lt"/>
              </a:rPr>
            </a:br>
            <a:r>
              <a:rPr lang="pt-BR" sz="4000" b="1" dirty="0" smtClean="0">
                <a:latin typeface="+mn-lt"/>
              </a:rPr>
              <a:t/>
            </a:r>
            <a:br>
              <a:rPr lang="pt-BR" sz="4000" b="1" dirty="0" smtClean="0">
                <a:latin typeface="+mn-lt"/>
              </a:rPr>
            </a:br>
            <a:r>
              <a:rPr lang="pt-BR" sz="4000" b="1" dirty="0">
                <a:latin typeface="+mn-lt"/>
              </a:rPr>
              <a:t>I</a:t>
            </a:r>
            <a:r>
              <a:rPr lang="pt-BR" sz="4000" b="1" dirty="0" smtClean="0">
                <a:latin typeface="+mn-lt"/>
              </a:rPr>
              <a:t>ntensidade luminosa e temperatura mais elevadas: produção mais acelerada e folhas com </a:t>
            </a:r>
            <a:r>
              <a:rPr lang="pt-BR" sz="4000" b="1" dirty="0" smtClean="0">
                <a:latin typeface="+mn-lt"/>
              </a:rPr>
              <a:t>coloração verde mais claro</a:t>
            </a:r>
            <a:endParaRPr lang="pt-BR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471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fotorespiração_assimilaçã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1"/>
            <a:ext cx="12192000" cy="668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99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5403"/>
          </a:xfr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latin typeface="Arial" panose="020B0604020202020204" pitchFamily="34" charset="0"/>
              </a:rPr>
              <a:t/>
            </a:r>
            <a:br>
              <a:rPr lang="pt-BR" b="1" dirty="0" smtClean="0">
                <a:latin typeface="Arial" panose="020B0604020202020204" pitchFamily="34" charset="0"/>
              </a:rPr>
            </a:br>
            <a:r>
              <a:rPr lang="pt-BR" b="1" dirty="0" smtClean="0">
                <a:latin typeface="Arial" panose="020B0604020202020204" pitchFamily="34" charset="0"/>
              </a:rPr>
              <a:t>SÍNTESE </a:t>
            </a:r>
            <a:r>
              <a:rPr lang="pt-BR" b="1" dirty="0">
                <a:latin typeface="Arial" panose="020B0604020202020204" pitchFamily="34" charset="0"/>
              </a:rPr>
              <a:t>DE CLOROFILA </a:t>
            </a:r>
            <a:r>
              <a:rPr lang="pt-BR" dirty="0">
                <a:latin typeface="Arial" panose="020B0604020202020204" pitchFamily="34" charset="0"/>
              </a:rPr>
              <a:t/>
            </a:r>
            <a:br>
              <a:rPr lang="pt-BR" dirty="0">
                <a:latin typeface="Arial" panose="020B0604020202020204" pitchFamily="34" charset="0"/>
              </a:rPr>
            </a:b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1242874" y="1340528"/>
            <a:ext cx="1011092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pt-BR" dirty="0" smtClean="0">
              <a:latin typeface="Arial" panose="020B0604020202020204" pitchFamily="34" charset="0"/>
            </a:endParaRPr>
          </a:p>
          <a:p>
            <a:r>
              <a:rPr lang="pt-BR" dirty="0" smtClean="0">
                <a:latin typeface="Arial" panose="020B0604020202020204" pitchFamily="34" charset="0"/>
              </a:rPr>
              <a:t>ÁCIDO </a:t>
            </a:r>
            <a:r>
              <a:rPr lang="pt-BR" dirty="0">
                <a:latin typeface="Arial" panose="020B0604020202020204" pitchFamily="34" charset="0"/>
              </a:rPr>
              <a:t>GLUTÂMICO </a:t>
            </a:r>
            <a:r>
              <a:rPr lang="pt-BR" dirty="0" smtClean="0">
                <a:latin typeface="Arial" panose="020B0604020202020204" pitchFamily="34" charset="0"/>
              </a:rPr>
              <a:t>                                                      ÁCIDO 5-AMINOLEVULÍNICO </a:t>
            </a:r>
            <a:endParaRPr lang="pt-BR" dirty="0">
              <a:latin typeface="Arial" panose="020B0604020202020204" pitchFamily="34" charset="0"/>
            </a:endParaRPr>
          </a:p>
          <a:p>
            <a:r>
              <a:rPr lang="pt-BR" dirty="0" smtClean="0">
                <a:latin typeface="Arial" panose="020B0604020202020204" pitchFamily="34" charset="0"/>
              </a:rPr>
              <a:t>                                                                                                                   + </a:t>
            </a:r>
            <a:endParaRPr lang="pt-BR" dirty="0">
              <a:latin typeface="Arial" panose="020B0604020202020204" pitchFamily="34" charset="0"/>
            </a:endParaRPr>
          </a:p>
          <a:p>
            <a:r>
              <a:rPr lang="pt-BR" dirty="0" smtClean="0">
                <a:latin typeface="Arial" panose="020B0604020202020204" pitchFamily="34" charset="0"/>
              </a:rPr>
              <a:t>                                                                                            ÁCIDO </a:t>
            </a:r>
            <a:r>
              <a:rPr lang="pt-BR" dirty="0">
                <a:latin typeface="Arial" panose="020B0604020202020204" pitchFamily="34" charset="0"/>
              </a:rPr>
              <a:t>5-AMINOLEVULÍNICO </a:t>
            </a:r>
            <a:endParaRPr lang="pt-BR" dirty="0" smtClean="0">
              <a:latin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</a:endParaRPr>
          </a:p>
          <a:p>
            <a:r>
              <a:rPr lang="pt-BR" dirty="0" smtClean="0">
                <a:latin typeface="Arial" panose="020B0604020202020204" pitchFamily="34" charset="0"/>
              </a:rPr>
              <a:t>                                                                                                </a:t>
            </a:r>
          </a:p>
          <a:p>
            <a:r>
              <a:rPr lang="pt-BR" dirty="0" smtClean="0">
                <a:latin typeface="Arial" panose="020B0604020202020204" pitchFamily="34" charset="0"/>
              </a:rPr>
              <a:t>                                                                                              PROTOCLOROFILIDEO </a:t>
            </a:r>
            <a:r>
              <a:rPr lang="pt-BR" i="1" dirty="0" smtClean="0">
                <a:latin typeface="Arial" panose="020B0604020202020204" pitchFamily="34" charset="0"/>
              </a:rPr>
              <a:t>a     </a:t>
            </a:r>
          </a:p>
          <a:p>
            <a:r>
              <a:rPr lang="pt-BR" i="1" dirty="0" smtClean="0">
                <a:latin typeface="Arial" panose="020B0604020202020204" pitchFamily="34" charset="0"/>
              </a:rPr>
              <a:t>                                                                                                                                     </a:t>
            </a:r>
          </a:p>
          <a:p>
            <a:r>
              <a:rPr lang="pt-BR" b="1" dirty="0" smtClean="0">
                <a:latin typeface="Arial" panose="020B0604020202020204" pitchFamily="34" charset="0"/>
              </a:rPr>
              <a:t>                                                                                                                                          LUZ</a:t>
            </a:r>
          </a:p>
          <a:p>
            <a:r>
              <a:rPr lang="pt-BR" dirty="0" smtClean="0">
                <a:latin typeface="Arial" panose="020B0604020202020204" pitchFamily="34" charset="0"/>
              </a:rPr>
              <a:t>                                                                                                    </a:t>
            </a:r>
          </a:p>
          <a:p>
            <a:r>
              <a:rPr lang="pt-BR" dirty="0" smtClean="0">
                <a:latin typeface="Arial" panose="020B0604020202020204" pitchFamily="34" charset="0"/>
              </a:rPr>
              <a:t>                                                                                                     CLOROFILIDEO </a:t>
            </a:r>
            <a:r>
              <a:rPr lang="pt-BR" i="1" dirty="0" smtClean="0">
                <a:latin typeface="Arial" panose="020B0604020202020204" pitchFamily="34" charset="0"/>
              </a:rPr>
              <a:t>a </a:t>
            </a:r>
          </a:p>
          <a:p>
            <a:r>
              <a:rPr lang="pt-BR" b="1" dirty="0" smtClean="0">
                <a:latin typeface="Arial" panose="020B0604020202020204" pitchFamily="34" charset="0"/>
              </a:rPr>
              <a:t>                                                                                                                           </a:t>
            </a:r>
          </a:p>
          <a:p>
            <a:r>
              <a:rPr lang="pt-BR" b="1" dirty="0" smtClean="0">
                <a:latin typeface="Arial" panose="020B0604020202020204" pitchFamily="34" charset="0"/>
              </a:rPr>
              <a:t>                                                                                                                               CLOROFILASE </a:t>
            </a:r>
            <a:endParaRPr lang="pt-BR" i="1" dirty="0">
              <a:latin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</a:endParaRPr>
          </a:p>
          <a:p>
            <a:r>
              <a:rPr lang="pt-BR" b="1" dirty="0" smtClean="0">
                <a:latin typeface="Arial" panose="020B0604020202020204" pitchFamily="34" charset="0"/>
              </a:rPr>
              <a:t>                                                                                                       </a:t>
            </a:r>
          </a:p>
          <a:p>
            <a:r>
              <a:rPr lang="pt-BR" b="1" dirty="0" smtClean="0">
                <a:latin typeface="Arial" panose="020B0604020202020204" pitchFamily="34" charset="0"/>
              </a:rPr>
              <a:t>                                                                                                         </a:t>
            </a:r>
            <a:r>
              <a:rPr lang="pt-BR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CLOROFILA </a:t>
            </a:r>
            <a:r>
              <a:rPr lang="pt-BR" b="1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a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eta para a direita 3"/>
          <p:cNvSpPr/>
          <p:nvPr/>
        </p:nvSpPr>
        <p:spPr>
          <a:xfrm>
            <a:off x="3821471" y="1946652"/>
            <a:ext cx="2734322" cy="106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baixo 4"/>
          <p:cNvSpPr/>
          <p:nvPr/>
        </p:nvSpPr>
        <p:spPr>
          <a:xfrm>
            <a:off x="8629095" y="2707689"/>
            <a:ext cx="45719" cy="4872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baixo 5"/>
          <p:cNvSpPr/>
          <p:nvPr/>
        </p:nvSpPr>
        <p:spPr>
          <a:xfrm flipH="1">
            <a:off x="8674813" y="3695018"/>
            <a:ext cx="45719" cy="5751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baixo 6"/>
          <p:cNvSpPr/>
          <p:nvPr/>
        </p:nvSpPr>
        <p:spPr>
          <a:xfrm>
            <a:off x="8674814" y="4770267"/>
            <a:ext cx="45719" cy="6914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9315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6022162" y="956345"/>
            <a:ext cx="5686179" cy="5438493"/>
            <a:chOff x="2300140" y="782024"/>
            <a:chExt cx="6136168" cy="5805761"/>
          </a:xfrm>
        </p:grpSpPr>
        <p:pic>
          <p:nvPicPr>
            <p:cNvPr id="1028" name="Picture 4" descr="mapa_b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140" y="782024"/>
              <a:ext cx="6136168" cy="5805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60612" y="2921708"/>
              <a:ext cx="208217" cy="215899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11638" y="4759489"/>
              <a:ext cx="208217" cy="215899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52497" y="4576533"/>
              <a:ext cx="208217" cy="215899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27485" y="5525535"/>
              <a:ext cx="208217" cy="215899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73650" y="4975388"/>
              <a:ext cx="208217" cy="215899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1404" y="3771491"/>
              <a:ext cx="208217" cy="215899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19855" y="3555592"/>
              <a:ext cx="208217" cy="215899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19855" y="4360243"/>
              <a:ext cx="208217" cy="215899"/>
            </a:xfrm>
            <a:prstGeom prst="rect">
              <a:avLst/>
            </a:prstGeom>
          </p:spPr>
        </p:pic>
      </p:grpSp>
      <p:sp>
        <p:nvSpPr>
          <p:cNvPr id="15" name="Título 1"/>
          <p:cNvSpPr txBox="1">
            <a:spLocks/>
          </p:cNvSpPr>
          <p:nvPr/>
        </p:nvSpPr>
        <p:spPr>
          <a:xfrm>
            <a:off x="226503" y="69171"/>
            <a:ext cx="11677475" cy="85552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 smtClean="0">
                <a:latin typeface="+mn-lt"/>
              </a:rPr>
              <a:t>Zoneamento climático no Brasil para tomate????</a:t>
            </a:r>
            <a:endParaRPr lang="pt-BR" sz="3200" b="1" dirty="0">
              <a:latin typeface="+mn-lt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4204" y="5773538"/>
            <a:ext cx="208217" cy="215899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3421" y="2291812"/>
            <a:ext cx="208217" cy="215899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48313" y="5152238"/>
            <a:ext cx="208217" cy="215899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802" y="120469"/>
            <a:ext cx="790873" cy="820052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0095" y="3104840"/>
            <a:ext cx="208217" cy="215899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4147660" y="4400638"/>
            <a:ext cx="1675902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Regiões</a:t>
            </a:r>
          </a:p>
          <a:p>
            <a:r>
              <a:rPr lang="pt-BR" b="1" dirty="0" smtClean="0"/>
              <a:t>CE               RJ</a:t>
            </a:r>
          </a:p>
          <a:p>
            <a:r>
              <a:rPr lang="pt-BR" b="1" dirty="0" smtClean="0"/>
              <a:t>GO              RS</a:t>
            </a:r>
          </a:p>
          <a:p>
            <a:r>
              <a:rPr lang="pt-BR" b="1" dirty="0" smtClean="0"/>
              <a:t>MG             SC</a:t>
            </a:r>
          </a:p>
          <a:p>
            <a:r>
              <a:rPr lang="pt-BR" b="1" dirty="0" smtClean="0"/>
              <a:t>PE               SP</a:t>
            </a:r>
          </a:p>
          <a:p>
            <a:r>
              <a:rPr lang="pt-BR" b="1" dirty="0" smtClean="0"/>
              <a:t>PR</a:t>
            </a:r>
          </a:p>
        </p:txBody>
      </p:sp>
    </p:spTree>
    <p:extLst>
      <p:ext uri="{BB962C8B-B14F-4D97-AF65-F5344CB8AC3E}">
        <p14:creationId xmlns:p14="http://schemas.microsoft.com/office/powerpoint/2010/main" val="287238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015" y="106532"/>
            <a:ext cx="8612955" cy="675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861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526" y="0"/>
            <a:ext cx="10515600" cy="648070"/>
          </a:xfr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3200" b="1" dirty="0" smtClean="0">
                <a:latin typeface="+mn-lt"/>
              </a:rPr>
              <a:t>Temperatura e intensidade luminosa</a:t>
            </a:r>
            <a:endParaRPr lang="pt-BR" sz="3200" b="1" dirty="0">
              <a:latin typeface="+mn-lt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00526" y="852256"/>
            <a:ext cx="10515600" cy="6005744"/>
          </a:xfrm>
        </p:spPr>
        <p:txBody>
          <a:bodyPr>
            <a:normAutofit fontScale="70000" lnSpcReduction="20000"/>
          </a:bodyPr>
          <a:lstStyle/>
          <a:p>
            <a:r>
              <a:rPr lang="pt-BR" sz="3200" b="1" u="sng" dirty="0" smtClean="0">
                <a:solidFill>
                  <a:srgbClr val="FF0000"/>
                </a:solidFill>
              </a:rPr>
              <a:t>Outono-inverno:</a:t>
            </a:r>
          </a:p>
          <a:p>
            <a:endParaRPr lang="pt-BR" sz="3200" b="1" dirty="0" smtClean="0">
              <a:solidFill>
                <a:schemeClr val="tx1"/>
              </a:solidFill>
            </a:endParaRPr>
          </a:p>
          <a:p>
            <a:r>
              <a:rPr lang="pt-BR" sz="3200" b="1" dirty="0" smtClean="0">
                <a:solidFill>
                  <a:schemeClr val="tx1"/>
                </a:solidFill>
              </a:rPr>
              <a:t>Aumento da CE da solução nutritiva com sulfato de potássio;</a:t>
            </a:r>
            <a:endParaRPr lang="pt-BR" sz="32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pt-BR" sz="32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pt-B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Manter a temperatura noturna e diurna em 20°C ou manter a tela </a:t>
            </a:r>
            <a:r>
              <a:rPr lang="pt-BR" sz="32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termo-refletora</a:t>
            </a:r>
            <a:r>
              <a:rPr lang="pt-B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na altura do pé-direito fechada durante a noite (ausência de sistema de aquecimento)</a:t>
            </a:r>
          </a:p>
          <a:p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pt-B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Iluminação artificial com lâmpadas LED podem ser empregadas</a:t>
            </a:r>
          </a:p>
          <a:p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pt-BR" sz="3200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Primavera-verão</a:t>
            </a:r>
          </a:p>
          <a:p>
            <a:endParaRPr lang="pt-BR" sz="32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pt-B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Reduzir a CE para aumentar a absorção de água e nutrientes</a:t>
            </a:r>
          </a:p>
          <a:p>
            <a:r>
              <a:rPr lang="pt-B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Uso de </a:t>
            </a:r>
            <a:r>
              <a:rPr lang="pt-BR" sz="32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bioestimulantes</a:t>
            </a:r>
            <a:r>
              <a:rPr lang="pt-BR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 à base de glicina, alanina, lisina e </a:t>
            </a:r>
            <a:r>
              <a:rPr lang="pt-BR" sz="3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serina</a:t>
            </a:r>
            <a:endParaRPr lang="pt-BR" sz="32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pt-BR" sz="32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Radifarm</a:t>
            </a:r>
            <a:r>
              <a:rPr lang="pt-B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:  estimula enraizamento 3 ml/L</a:t>
            </a:r>
          </a:p>
          <a:p>
            <a:r>
              <a:rPr lang="pt-BR" sz="32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Megafol</a:t>
            </a:r>
            <a:r>
              <a:rPr lang="pt-B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:  estimula o desenvolvimento da parte aérea 2ml/L</a:t>
            </a:r>
          </a:p>
          <a:p>
            <a:r>
              <a:rPr lang="pt-B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Intensificar coloração verde: 0,5% de sulfato de amônio (7-10 dias antes do transplante)</a:t>
            </a:r>
          </a:p>
          <a:p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254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4950" y="124073"/>
            <a:ext cx="11165747" cy="882606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pt-BR" sz="4000" b="1" dirty="0" smtClean="0">
                <a:latin typeface="+mn-lt"/>
              </a:rPr>
              <a:t>Desafios da produção de mudas</a:t>
            </a:r>
            <a:endParaRPr lang="pt-BR" sz="40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05823" y="1494133"/>
            <a:ext cx="9144000" cy="5114762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b="1" dirty="0" smtClean="0"/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Processo de seleção de sementes mais rigoroso (qualidade interna das sementes): qualidade interna das sementes e peso garantem maior uniformidade dos lotes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b="1" dirty="0" smtClean="0"/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Maior uniformidade das plantas (manejo de aplicação de água e de fertilizantes; iluminação, temperatura)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b="1" dirty="0" smtClean="0"/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Máquina de triagem de mudas com tecnologia ótica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b="1" dirty="0" smtClean="0"/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 smtClean="0"/>
              <a:t>Reduzir </a:t>
            </a:r>
            <a:r>
              <a:rPr lang="pt-BR" b="1" dirty="0"/>
              <a:t>os custos de produção de </a:t>
            </a:r>
            <a:r>
              <a:rPr lang="pt-BR" b="1" dirty="0" err="1"/>
              <a:t>mudões</a:t>
            </a:r>
            <a:r>
              <a:rPr lang="pt-BR" b="1" dirty="0"/>
              <a:t> e mudas enxertadas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b="1" dirty="0"/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/>
              <a:t>Maior diversificação de porta-enxertos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838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0451" y="218114"/>
            <a:ext cx="11090246" cy="674484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3600" b="1" dirty="0" smtClean="0">
                <a:latin typeface="+mn-lt"/>
              </a:rPr>
              <a:t>Crescimento vegetativo até a emissão da 1° cacho floral</a:t>
            </a:r>
            <a:endParaRPr lang="pt-BR" sz="3600" b="1" dirty="0">
              <a:latin typeface="+mn-lt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777" y="1644242"/>
            <a:ext cx="6101593" cy="457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8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175" y="318780"/>
            <a:ext cx="11318355" cy="738231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pt-BR" sz="4000" b="1" dirty="0" smtClean="0">
                <a:latin typeface="+mn-lt"/>
              </a:rPr>
              <a:t>Desenvolvimento vegetativo – verão </a:t>
            </a:r>
            <a:endParaRPr lang="pt-BR" sz="40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836487" y="1301596"/>
            <a:ext cx="6594844" cy="2196741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pt-BR" sz="2000" b="1" u="sng" dirty="0" smtClean="0">
                <a:solidFill>
                  <a:srgbClr val="FF0000"/>
                </a:solidFill>
              </a:rPr>
              <a:t>Adubação convencional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b="1" dirty="0" smtClean="0"/>
              <a:t>Adubação de base 250-300 g/planta: 2,75 a 3,3 t/ha</a:t>
            </a:r>
          </a:p>
          <a:p>
            <a:pPr algn="l"/>
            <a:endParaRPr lang="pt-BR" sz="20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b="1" dirty="0" smtClean="0"/>
              <a:t>110 -132 N; 385 – 462 P</a:t>
            </a:r>
            <a:r>
              <a:rPr lang="pt-BR" sz="2000" b="1" baseline="-25000" dirty="0" smtClean="0"/>
              <a:t>2</a:t>
            </a:r>
            <a:r>
              <a:rPr lang="pt-BR" sz="2000" b="1" dirty="0" smtClean="0"/>
              <a:t>O</a:t>
            </a:r>
            <a:r>
              <a:rPr lang="pt-BR" sz="2000" b="1" baseline="-25000" dirty="0" smtClean="0"/>
              <a:t>5</a:t>
            </a:r>
            <a:r>
              <a:rPr lang="pt-BR" sz="2000" b="1" dirty="0" smtClean="0"/>
              <a:t> e 220 – 264 K</a:t>
            </a:r>
            <a:r>
              <a:rPr lang="pt-BR" sz="2000" b="1" baseline="-25000" dirty="0" smtClean="0"/>
              <a:t>2</a:t>
            </a:r>
            <a:r>
              <a:rPr lang="pt-BR" sz="2000" b="1" dirty="0" smtClean="0"/>
              <a:t>O kg/ha (04-14-08)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20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b="1" dirty="0" smtClean="0"/>
              <a:t>Plantio no verão: reduzir o valor da CE do solo (Redução da taxa de fertilizante aplicada por planta)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20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20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20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31" y="1301596"/>
            <a:ext cx="3769240" cy="2826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tângulo 3"/>
          <p:cNvSpPr/>
          <p:nvPr/>
        </p:nvSpPr>
        <p:spPr>
          <a:xfrm>
            <a:off x="4836487" y="3881144"/>
            <a:ext cx="6594844" cy="283154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pt-BR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 smtClean="0"/>
              <a:t>Excesso </a:t>
            </a:r>
            <a:r>
              <a:rPr lang="pt-BR" sz="2000" b="1" dirty="0"/>
              <a:t>de fertilizantes: reduz o crescimento vegetativo inicial da muda: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/>
              <a:t>A) a expansão das folhas é diminuída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/>
              <a:t>B) Ocorre fechamento parcial dos estômatos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/>
              <a:t>C) Danos nos tecidos: Queimadura das bordas das folhas</a:t>
            </a:r>
          </a:p>
        </p:txBody>
      </p:sp>
    </p:spTree>
    <p:extLst>
      <p:ext uri="{BB962C8B-B14F-4D97-AF65-F5344CB8AC3E}">
        <p14:creationId xmlns:p14="http://schemas.microsoft.com/office/powerpoint/2010/main" val="29405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" y="0"/>
            <a:ext cx="12191999" cy="75958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00"/>
                </a:solidFill>
                <a:latin typeface="+mn-lt"/>
              </a:rPr>
              <a:t>Alta CE no </a:t>
            </a:r>
            <a:r>
              <a:rPr lang="en-US" b="1" dirty="0" err="1" smtClean="0">
                <a:solidFill>
                  <a:srgbClr val="FFFF00"/>
                </a:solidFill>
                <a:latin typeface="+mn-lt"/>
              </a:rPr>
              <a:t>verão</a:t>
            </a:r>
            <a:endParaRPr lang="en-US" b="1" dirty="0" smtClean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9" y="1945498"/>
            <a:ext cx="6063921" cy="4474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http://www.cientic.com/imagens/qi/trocasgasosas/trocasgasosas_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242" y="1945498"/>
            <a:ext cx="5965758" cy="4474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38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lRVej8iJ-AI/Tp1onbWaPyI/AAAAAAAAAEU/sL9sT4Jv4tE/s400/fotossintese-ag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80" y="1539642"/>
            <a:ext cx="4013118" cy="226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" y="0"/>
            <a:ext cx="12191999" cy="75958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FF00"/>
                </a:solidFill>
                <a:latin typeface="+mn-lt"/>
              </a:rPr>
              <a:t>Processo</a:t>
            </a:r>
            <a:r>
              <a:rPr lang="en-US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+mn-lt"/>
              </a:rPr>
              <a:t>fotossintetico</a:t>
            </a:r>
            <a:r>
              <a:rPr lang="en-US" b="1" dirty="0" smtClean="0">
                <a:solidFill>
                  <a:srgbClr val="FFFF00"/>
                </a:solidFill>
                <a:latin typeface="+mn-lt"/>
              </a:rPr>
              <a:t> X </a:t>
            </a:r>
            <a:r>
              <a:rPr lang="en-US" b="1" dirty="0" err="1" smtClean="0">
                <a:solidFill>
                  <a:srgbClr val="FFFF00"/>
                </a:solidFill>
                <a:latin typeface="+mn-lt"/>
              </a:rPr>
              <a:t>salinidade</a:t>
            </a:r>
            <a:endParaRPr lang="en-US" b="1" dirty="0" smtClean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3078" name="Picture 6" descr="http://3.bp.blogspot.com/-Yrz4ogJlexw/Tqa-yEtYIpI/AAAAAAAAAHM/E8hWSFObzfc/s1600/SALDO+CICLO+DE+CALV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444" y="3008282"/>
            <a:ext cx="7248525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/>
          <p:cNvSpPr/>
          <p:nvPr/>
        </p:nvSpPr>
        <p:spPr>
          <a:xfrm>
            <a:off x="5486400" y="3094074"/>
            <a:ext cx="609600" cy="71430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baixo 4"/>
          <p:cNvSpPr/>
          <p:nvPr/>
        </p:nvSpPr>
        <p:spPr>
          <a:xfrm>
            <a:off x="5594497" y="2184837"/>
            <a:ext cx="393405" cy="5775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9016408" y="3009611"/>
            <a:ext cx="691117" cy="7974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1" name="Seta para baixo 10"/>
          <p:cNvSpPr/>
          <p:nvPr/>
        </p:nvSpPr>
        <p:spPr>
          <a:xfrm>
            <a:off x="9165263" y="2307779"/>
            <a:ext cx="393405" cy="57756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86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175" y="318780"/>
            <a:ext cx="11318355" cy="738231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pt-BR" sz="4000" b="1" dirty="0" smtClean="0">
                <a:latin typeface="+mn-lt"/>
              </a:rPr>
              <a:t>Desenvolvimento vegetativo – inverno</a:t>
            </a:r>
            <a:endParaRPr lang="pt-BR" sz="40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836487" y="1301596"/>
            <a:ext cx="6594844" cy="2196741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pt-BR" sz="2000" b="1" u="sng" dirty="0" smtClean="0">
                <a:solidFill>
                  <a:srgbClr val="FF0000"/>
                </a:solidFill>
              </a:rPr>
              <a:t>Adubação convencional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b="1" dirty="0" smtClean="0"/>
              <a:t>Adubação de base 250-300 g/planta: 2,75 a 3,3 t/ha</a:t>
            </a:r>
          </a:p>
          <a:p>
            <a:pPr algn="l"/>
            <a:endParaRPr lang="pt-BR" sz="20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b="1" dirty="0" smtClean="0"/>
              <a:t>110 -132 N; 385 – 462 P</a:t>
            </a:r>
            <a:r>
              <a:rPr lang="pt-BR" sz="2000" b="1" baseline="-25000" dirty="0" smtClean="0"/>
              <a:t>2</a:t>
            </a:r>
            <a:r>
              <a:rPr lang="pt-BR" sz="2000" b="1" dirty="0" smtClean="0"/>
              <a:t>O</a:t>
            </a:r>
            <a:r>
              <a:rPr lang="pt-BR" sz="2000" b="1" baseline="-25000" dirty="0" smtClean="0"/>
              <a:t>5</a:t>
            </a:r>
            <a:r>
              <a:rPr lang="pt-BR" sz="2000" b="1" dirty="0" smtClean="0"/>
              <a:t> e 220 – 264 K</a:t>
            </a:r>
            <a:r>
              <a:rPr lang="pt-BR" sz="2000" b="1" baseline="-25000" dirty="0" smtClean="0"/>
              <a:t>2</a:t>
            </a:r>
            <a:r>
              <a:rPr lang="pt-BR" sz="2000" b="1" dirty="0" smtClean="0"/>
              <a:t>O kg/ha (04-14-08)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20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b="1" dirty="0" smtClean="0"/>
              <a:t>Plantio no inverno: é possível manter o valor da CE do solo mais alto.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20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20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20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31" y="1301596"/>
            <a:ext cx="3769240" cy="2826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tângulo 3"/>
          <p:cNvSpPr/>
          <p:nvPr/>
        </p:nvSpPr>
        <p:spPr>
          <a:xfrm>
            <a:off x="4836487" y="3881144"/>
            <a:ext cx="6594844" cy="1600438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pt-BR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 smtClean="0"/>
              <a:t>Transpiração da planta é mais lenta:  </a:t>
            </a:r>
          </a:p>
          <a:p>
            <a:endParaRPr lang="pt-BR" sz="2000" b="1" dirty="0" smtClean="0"/>
          </a:p>
          <a:p>
            <a:pPr marL="457200" indent="-457200">
              <a:buAutoNum type="alphaLcParenR"/>
            </a:pPr>
            <a:r>
              <a:rPr lang="pt-BR" sz="2000" b="1" dirty="0" smtClean="0"/>
              <a:t>EC mais alto que no verão</a:t>
            </a:r>
          </a:p>
          <a:p>
            <a:pPr marL="457200" indent="-457200">
              <a:buAutoNum type="alphaLcParenR"/>
            </a:pP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46347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37953" y="510361"/>
            <a:ext cx="10802679" cy="851823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pt-BR" sz="4000" b="1" dirty="0" smtClean="0">
                <a:latin typeface="+mn-lt"/>
              </a:rPr>
              <a:t>Quanto reduzir o EC no verão?</a:t>
            </a:r>
            <a:endParaRPr lang="pt-BR" sz="40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37952" y="1773238"/>
            <a:ext cx="10802679" cy="29369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dirty="0" smtClean="0"/>
              <a:t>Conhecer a tolerância do cultivar à salinização (materiais tolerantes a CE)</a:t>
            </a:r>
          </a:p>
          <a:p>
            <a:endParaRPr lang="pt-BR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dirty="0" smtClean="0"/>
              <a:t>De maneira geral – tolerância da planta de tomate convencional = 2,5 </a:t>
            </a:r>
            <a:r>
              <a:rPr lang="pt-BR" b="1" dirty="0" err="1" smtClean="0"/>
              <a:t>dS</a:t>
            </a:r>
            <a:r>
              <a:rPr lang="pt-BR" b="1" dirty="0" smtClean="0"/>
              <a:t>/m</a:t>
            </a:r>
          </a:p>
          <a:p>
            <a:endParaRPr lang="pt-BR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dirty="0" smtClean="0"/>
              <a:t>Curva de resposta em função de doses dos fertilizantes empregados no plantio</a:t>
            </a:r>
          </a:p>
          <a:p>
            <a:endParaRPr lang="pt-BR" b="1" dirty="0"/>
          </a:p>
          <a:p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39871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3405" y="365126"/>
            <a:ext cx="11387469" cy="836354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pt-BR" sz="3600" b="1" dirty="0" smtClean="0">
                <a:latin typeface="+mn-lt"/>
              </a:rPr>
              <a:t>Produção relativa de tomate em função da CE do solo</a:t>
            </a:r>
            <a:endParaRPr lang="pt-BR" sz="3600" b="1" dirty="0">
              <a:latin typeface="+mn-lt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932052" y="1584252"/>
            <a:ext cx="8172172" cy="5059356"/>
            <a:chOff x="1932052" y="1584252"/>
            <a:chExt cx="8172172" cy="5059356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2052" y="1584252"/>
              <a:ext cx="8172172" cy="5059356"/>
            </a:xfrm>
            <a:prstGeom prst="rect">
              <a:avLst/>
            </a:prstGeom>
          </p:spPr>
        </p:pic>
        <p:sp>
          <p:nvSpPr>
            <p:cNvPr id="4" name="CaixaDeTexto 3"/>
            <p:cNvSpPr txBox="1"/>
            <p:nvPr/>
          </p:nvSpPr>
          <p:spPr>
            <a:xfrm>
              <a:off x="3967993" y="3607266"/>
              <a:ext cx="5536734" cy="15519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79616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 txBox="1">
            <a:spLocks/>
          </p:cNvSpPr>
          <p:nvPr/>
        </p:nvSpPr>
        <p:spPr>
          <a:xfrm>
            <a:off x="226503" y="69172"/>
            <a:ext cx="11677475" cy="59355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 smtClean="0">
                <a:latin typeface="+mn-lt"/>
              </a:rPr>
              <a:t>Zoneamento climático</a:t>
            </a:r>
            <a:endParaRPr lang="pt-BR" sz="32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93240" y="1051785"/>
            <a:ext cx="9144000" cy="2614204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800" b="1" dirty="0"/>
              <a:t>É</a:t>
            </a:r>
            <a:r>
              <a:rPr lang="pt-BR" sz="2800" b="1" dirty="0" smtClean="0"/>
              <a:t> uma ferramenta de política agrícola e gestão de riscos na agricultura.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800" b="1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800" b="1" dirty="0" smtClean="0"/>
              <a:t>Identifica os melhores períodos de semeadura das lavouras nos diferentes tipos de solo e ciclo de cultivares.</a:t>
            </a:r>
          </a:p>
          <a:p>
            <a:pPr algn="just"/>
            <a:endParaRPr lang="pt-BR" sz="2800" b="1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800" b="1" dirty="0" smtClean="0"/>
              <a:t>Identifica o nível de risco da lavoura  em função da época de semeadura, para garantir no mínimo 80% de taxa de sucesso.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8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38691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9160" y="74120"/>
            <a:ext cx="10515600" cy="625099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latin typeface="+mn-lt"/>
              </a:rPr>
              <a:t>Iniciação floral à maturação</a:t>
            </a:r>
            <a:endParaRPr lang="pt-BR" b="1" dirty="0">
              <a:latin typeface="+mn-l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99" y="1426767"/>
            <a:ext cx="158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Iniciação floral                           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865153" y="1426767"/>
            <a:ext cx="158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botão floral                           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3203897" y="1426767"/>
            <a:ext cx="86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Antese                           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090686" y="1446429"/>
            <a:ext cx="1839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Fixação do fruto                           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10326554" y="1120249"/>
            <a:ext cx="1201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Maturação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6971862" y="1116297"/>
            <a:ext cx="214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Fruto verde maduro                           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4344800" y="5338771"/>
            <a:ext cx="1585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15 dias após a antese</a:t>
            </a:r>
            <a:endParaRPr lang="pt-BR" dirty="0"/>
          </a:p>
        </p:txBody>
      </p:sp>
      <p:cxnSp>
        <p:nvCxnSpPr>
          <p:cNvPr id="16" name="Conector reto 15"/>
          <p:cNvCxnSpPr/>
          <p:nvPr/>
        </p:nvCxnSpPr>
        <p:spPr>
          <a:xfrm>
            <a:off x="0" y="2961314"/>
            <a:ext cx="12192000" cy="167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0" y="4891413"/>
            <a:ext cx="12192000" cy="167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4415690" y="3717981"/>
            <a:ext cx="158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fecundação</a:t>
            </a:r>
            <a:endParaRPr lang="pt-BR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1618378" y="3773975"/>
            <a:ext cx="158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Florescimento                         </a:t>
            </a:r>
            <a:endParaRPr lang="pt-BR" dirty="0"/>
          </a:p>
        </p:txBody>
      </p:sp>
      <p:cxnSp>
        <p:nvCxnSpPr>
          <p:cNvPr id="22" name="Conector reto 21"/>
          <p:cNvCxnSpPr/>
          <p:nvPr/>
        </p:nvCxnSpPr>
        <p:spPr>
          <a:xfrm>
            <a:off x="5749082" y="2969703"/>
            <a:ext cx="0" cy="19384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>
            <a:off x="0" y="5259897"/>
            <a:ext cx="5763237" cy="251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 flipH="1" flipV="1">
            <a:off x="8612778" y="5285065"/>
            <a:ext cx="3579222" cy="159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/>
          <p:cNvSpPr txBox="1"/>
          <p:nvPr/>
        </p:nvSpPr>
        <p:spPr>
          <a:xfrm>
            <a:off x="6460224" y="5369020"/>
            <a:ext cx="158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35 - </a:t>
            </a:r>
            <a:r>
              <a:rPr lang="pt-BR" dirty="0" smtClean="0"/>
              <a:t>60</a:t>
            </a:r>
            <a:r>
              <a:rPr lang="pt-BR" dirty="0" smtClean="0"/>
              <a:t> </a:t>
            </a:r>
            <a:r>
              <a:rPr lang="pt-BR" dirty="0" smtClean="0"/>
              <a:t>dias</a:t>
            </a:r>
            <a:endParaRPr lang="pt-BR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9429927" y="5353131"/>
            <a:ext cx="158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7 – 10 dias</a:t>
            </a:r>
            <a:endParaRPr lang="pt-BR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1618378" y="6220784"/>
            <a:ext cx="158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Divisão celular</a:t>
            </a:r>
            <a:endParaRPr lang="pt-BR" b="1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9135791" y="6220784"/>
            <a:ext cx="2877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Transformações bioquímicas</a:t>
            </a:r>
            <a:endParaRPr lang="pt-BR" b="1" dirty="0"/>
          </a:p>
        </p:txBody>
      </p:sp>
      <p:sp>
        <p:nvSpPr>
          <p:cNvPr id="35" name="CaixaDeTexto 34"/>
          <p:cNvSpPr txBox="1"/>
          <p:nvPr/>
        </p:nvSpPr>
        <p:spPr>
          <a:xfrm>
            <a:off x="6345575" y="6220784"/>
            <a:ext cx="209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Elongação celular</a:t>
            </a:r>
            <a:endParaRPr lang="pt-BR" b="1" dirty="0"/>
          </a:p>
        </p:txBody>
      </p:sp>
      <p:pic>
        <p:nvPicPr>
          <p:cNvPr id="1026" name="Picture 2" descr="http://www.faep.com.br/comissoes/frutas/cartilhas/hortalicas/imagens/tomver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678" y="1750420"/>
            <a:ext cx="496960" cy="45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aixaDeTexto 36"/>
          <p:cNvSpPr txBox="1"/>
          <p:nvPr/>
        </p:nvSpPr>
        <p:spPr>
          <a:xfrm>
            <a:off x="7141403" y="2587485"/>
            <a:ext cx="2352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Crescimento                          </a:t>
            </a:r>
            <a:endParaRPr lang="pt-BR" dirty="0"/>
          </a:p>
        </p:txBody>
      </p:sp>
      <p:pic>
        <p:nvPicPr>
          <p:cNvPr id="1028" name="Picture 4" descr="http://www.faep.com.br/comissoes/frutas/cartilhas/hortalicas/imagens/tomsal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030" y="1795219"/>
            <a:ext cx="476081" cy="48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faep.com.br/comissoes/frutas/cartilhas/hortalicas/imagens/tomcolorid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548" y="1788418"/>
            <a:ext cx="489065" cy="48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faep.com.br/comissoes/frutas/cartilhas/hortalicas/imagens/tomvermelh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334" y="1790193"/>
            <a:ext cx="496175" cy="48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faep.com.br/comissoes/frutas/cartilhas/hortalicas/imagens/tommolh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7582" y="1788381"/>
            <a:ext cx="520861" cy="48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Conector em curva 37"/>
          <p:cNvCxnSpPr/>
          <p:nvPr/>
        </p:nvCxnSpPr>
        <p:spPr>
          <a:xfrm flipV="1">
            <a:off x="5795231" y="2031029"/>
            <a:ext cx="2692344" cy="804212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>
            <a:off x="5874306" y="5293032"/>
            <a:ext cx="2640372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4" name="Picture 20" descr="Flores do toma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690" y="1971859"/>
            <a:ext cx="1188536" cy="78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Resultado de imagem para fecundacao da flor tomat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500" y="1930217"/>
            <a:ext cx="1053210" cy="78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Resultado de imagem para botao floral toma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011" y="1942032"/>
            <a:ext cx="807396" cy="80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ector de seta reta 45"/>
          <p:cNvCxnSpPr/>
          <p:nvPr/>
        </p:nvCxnSpPr>
        <p:spPr>
          <a:xfrm flipH="1">
            <a:off x="873258" y="1710410"/>
            <a:ext cx="1" cy="7651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luxograma: Conector 46"/>
          <p:cNvSpPr/>
          <p:nvPr/>
        </p:nvSpPr>
        <p:spPr>
          <a:xfrm>
            <a:off x="819821" y="2602386"/>
            <a:ext cx="93817" cy="116133"/>
          </a:xfrm>
          <a:prstGeom prst="flowChartConnector">
            <a:avLst/>
          </a:prstGeom>
          <a:solidFill>
            <a:srgbClr val="FFFF00"/>
          </a:solidFill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471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2222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4000" b="1" dirty="0" smtClean="0">
                <a:latin typeface="+mn-lt"/>
              </a:rPr>
              <a:t>Início do florescimento</a:t>
            </a:r>
            <a:endParaRPr lang="pt-BR" sz="4000" b="1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006738" cy="4351338"/>
          </a:xfrm>
        </p:spPr>
        <p:txBody>
          <a:bodyPr/>
          <a:lstStyle/>
          <a:p>
            <a:r>
              <a:rPr lang="pt-BR" dirty="0" smtClean="0"/>
              <a:t>Intensidade </a:t>
            </a:r>
            <a:r>
              <a:rPr lang="pt-BR" dirty="0"/>
              <a:t>luminosa e </a:t>
            </a:r>
            <a:r>
              <a:rPr lang="pt-BR" dirty="0" smtClean="0"/>
              <a:t>temperatura:</a:t>
            </a:r>
            <a:endParaRPr lang="pt-BR" b="1" dirty="0"/>
          </a:p>
          <a:p>
            <a:pPr marL="0" indent="0">
              <a:buNone/>
            </a:pPr>
            <a:r>
              <a:rPr lang="pt-BR" dirty="0" smtClean="0"/>
              <a:t> Disponibilidade de carboidratos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 Desenvolvimento </a:t>
            </a:r>
            <a:r>
              <a:rPr lang="pt-BR" dirty="0"/>
              <a:t>reprodutivo </a:t>
            </a: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 </a:t>
            </a:r>
          </a:p>
          <a:p>
            <a:pPr marL="0" indent="0">
              <a:buNone/>
            </a:pPr>
            <a:r>
              <a:rPr lang="pt-BR" dirty="0" smtClean="0"/>
              <a:t>Menor </a:t>
            </a:r>
            <a:r>
              <a:rPr lang="pt-BR" dirty="0"/>
              <a:t>será o tempo para a floração</a:t>
            </a:r>
            <a:endParaRPr lang="en-US" b="1" dirty="0"/>
          </a:p>
        </p:txBody>
      </p:sp>
      <p:sp>
        <p:nvSpPr>
          <p:cNvPr id="8" name="Seta para Baixo 7"/>
          <p:cNvSpPr/>
          <p:nvPr/>
        </p:nvSpPr>
        <p:spPr>
          <a:xfrm rot="10800000">
            <a:off x="792479" y="2368613"/>
            <a:ext cx="152401" cy="3875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ta para Baixo 11"/>
          <p:cNvSpPr/>
          <p:nvPr/>
        </p:nvSpPr>
        <p:spPr>
          <a:xfrm rot="10800000">
            <a:off x="679269" y="3299130"/>
            <a:ext cx="152401" cy="38752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eta para Baixo 12"/>
          <p:cNvSpPr/>
          <p:nvPr/>
        </p:nvSpPr>
        <p:spPr>
          <a:xfrm rot="10800000" flipV="1">
            <a:off x="679270" y="4324052"/>
            <a:ext cx="113209" cy="46348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999" y="1971413"/>
            <a:ext cx="5115546" cy="3836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487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4950" y="124073"/>
            <a:ext cx="11165747" cy="882606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pt-BR" sz="4000" b="1" dirty="0" smtClean="0">
                <a:latin typeface="+mn-lt"/>
              </a:rPr>
              <a:t>Estrutura reprodutiva</a:t>
            </a:r>
            <a:endParaRPr lang="pt-BR" sz="4000" b="1" dirty="0">
              <a:latin typeface="+mn-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46620" y="1442905"/>
            <a:ext cx="214000" cy="1442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5" name="Grupo 14"/>
          <p:cNvGrpSpPr/>
          <p:nvPr/>
        </p:nvGrpSpPr>
        <p:grpSpPr>
          <a:xfrm>
            <a:off x="1780359" y="1259761"/>
            <a:ext cx="8475663" cy="5495925"/>
            <a:chOff x="320675" y="1125538"/>
            <a:chExt cx="8475663" cy="5495925"/>
          </a:xfrm>
        </p:grpSpPr>
        <p:pic>
          <p:nvPicPr>
            <p:cNvPr id="16" name="Picture 1035" descr="flortom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75" y="1125538"/>
              <a:ext cx="8475663" cy="549592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1037"/>
            <p:cNvSpPr txBox="1">
              <a:spLocks noChangeArrowheads="1"/>
            </p:cNvSpPr>
            <p:nvPr/>
          </p:nvSpPr>
          <p:spPr bwMode="auto">
            <a:xfrm>
              <a:off x="900113" y="1916113"/>
              <a:ext cx="1511300" cy="36671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1800" b="1" dirty="0">
                  <a:solidFill>
                    <a:srgbClr val="FF3300"/>
                  </a:solidFill>
                  <a:latin typeface="Tahoma" panose="020B0604030504040204" pitchFamily="34" charset="0"/>
                </a:rPr>
                <a:t>Pétala</a:t>
              </a:r>
            </a:p>
          </p:txBody>
        </p:sp>
        <p:sp>
          <p:nvSpPr>
            <p:cNvPr id="18" name="Text Box 1040"/>
            <p:cNvSpPr txBox="1">
              <a:spLocks noChangeArrowheads="1"/>
            </p:cNvSpPr>
            <p:nvPr/>
          </p:nvSpPr>
          <p:spPr bwMode="auto">
            <a:xfrm>
              <a:off x="2473325" y="1844675"/>
              <a:ext cx="1090613" cy="36671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 dirty="0">
                  <a:solidFill>
                    <a:srgbClr val="FF3300"/>
                  </a:solidFill>
                  <a:latin typeface="Tahoma" panose="020B0604030504040204" pitchFamily="34" charset="0"/>
                </a:rPr>
                <a:t>Pistilo</a:t>
              </a:r>
            </a:p>
          </p:txBody>
        </p:sp>
        <p:sp>
          <p:nvSpPr>
            <p:cNvPr id="19" name="Text Box 1041"/>
            <p:cNvSpPr txBox="1">
              <a:spLocks noChangeArrowheads="1"/>
            </p:cNvSpPr>
            <p:nvPr/>
          </p:nvSpPr>
          <p:spPr bwMode="auto">
            <a:xfrm>
              <a:off x="3563938" y="1989138"/>
              <a:ext cx="1152525" cy="36671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 dirty="0">
                  <a:solidFill>
                    <a:srgbClr val="FF3300"/>
                  </a:solidFill>
                  <a:latin typeface="Tahoma" panose="020B0604030504040204" pitchFamily="34" charset="0"/>
                </a:rPr>
                <a:t>Estames</a:t>
              </a:r>
            </a:p>
          </p:txBody>
        </p:sp>
        <p:sp>
          <p:nvSpPr>
            <p:cNvPr id="20" name="Text Box 1042"/>
            <p:cNvSpPr txBox="1">
              <a:spLocks noChangeArrowheads="1"/>
            </p:cNvSpPr>
            <p:nvPr/>
          </p:nvSpPr>
          <p:spPr bwMode="auto">
            <a:xfrm>
              <a:off x="3392488" y="4508500"/>
              <a:ext cx="1250950" cy="36671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 dirty="0">
                  <a:solidFill>
                    <a:srgbClr val="FF3300"/>
                  </a:solidFill>
                  <a:latin typeface="Tahoma" panose="020B0604030504040204" pitchFamily="34" charset="0"/>
                </a:rPr>
                <a:t>Sépalas</a:t>
              </a:r>
            </a:p>
          </p:txBody>
        </p:sp>
        <p:sp>
          <p:nvSpPr>
            <p:cNvPr id="21" name="Text Box 1043"/>
            <p:cNvSpPr txBox="1">
              <a:spLocks noChangeArrowheads="1"/>
            </p:cNvSpPr>
            <p:nvPr/>
          </p:nvSpPr>
          <p:spPr bwMode="auto">
            <a:xfrm>
              <a:off x="2805113" y="5516563"/>
              <a:ext cx="1911350" cy="64135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 dirty="0">
                  <a:solidFill>
                    <a:srgbClr val="FF3300"/>
                  </a:solidFill>
                  <a:latin typeface="Tahoma" panose="020B0604030504040204" pitchFamily="34" charset="0"/>
                </a:rPr>
                <a:t>Camada de abscisão </a:t>
              </a:r>
            </a:p>
          </p:txBody>
        </p:sp>
        <p:sp>
          <p:nvSpPr>
            <p:cNvPr id="22" name="Text Box 1044"/>
            <p:cNvSpPr txBox="1">
              <a:spLocks noChangeArrowheads="1"/>
            </p:cNvSpPr>
            <p:nvPr/>
          </p:nvSpPr>
          <p:spPr bwMode="auto">
            <a:xfrm>
              <a:off x="1011238" y="4652963"/>
              <a:ext cx="1473200" cy="36671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 dirty="0">
                  <a:solidFill>
                    <a:srgbClr val="FF3300"/>
                  </a:solidFill>
                  <a:latin typeface="Tahoma" panose="020B0604030504040204" pitchFamily="34" charset="0"/>
                </a:rPr>
                <a:t>Ovário</a:t>
              </a:r>
            </a:p>
          </p:txBody>
        </p:sp>
        <p:sp>
          <p:nvSpPr>
            <p:cNvPr id="23" name="Text Box 1045"/>
            <p:cNvSpPr txBox="1">
              <a:spLocks noChangeArrowheads="1"/>
            </p:cNvSpPr>
            <p:nvPr/>
          </p:nvSpPr>
          <p:spPr bwMode="auto">
            <a:xfrm>
              <a:off x="5708650" y="4437063"/>
              <a:ext cx="2751138" cy="36671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 dirty="0">
                  <a:solidFill>
                    <a:srgbClr val="FF3300"/>
                  </a:solidFill>
                  <a:latin typeface="Tahoma" panose="020B0604030504040204" pitchFamily="34" charset="0"/>
                </a:rPr>
                <a:t>Aborto de flor</a:t>
              </a:r>
            </a:p>
          </p:txBody>
        </p:sp>
        <p:sp>
          <p:nvSpPr>
            <p:cNvPr id="24" name="Text Box 1046"/>
            <p:cNvSpPr txBox="1">
              <a:spLocks noChangeArrowheads="1"/>
            </p:cNvSpPr>
            <p:nvPr/>
          </p:nvSpPr>
          <p:spPr bwMode="auto">
            <a:xfrm>
              <a:off x="7432675" y="2940050"/>
              <a:ext cx="1316038" cy="9159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 dirty="0">
                  <a:solidFill>
                    <a:srgbClr val="FF3300"/>
                  </a:solidFill>
                  <a:latin typeface="Tahoma" panose="020B0604030504040204" pitchFamily="34" charset="0"/>
                </a:rPr>
                <a:t>Cone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 dirty="0">
                  <a:solidFill>
                    <a:srgbClr val="FF3300"/>
                  </a:solidFill>
                  <a:latin typeface="Tahoma" panose="020B0604030504040204" pitchFamily="34" charset="0"/>
                </a:rPr>
                <a:t>de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 dirty="0">
                  <a:solidFill>
                    <a:srgbClr val="FF3300"/>
                  </a:solidFill>
                  <a:latin typeface="Tahoma" panose="020B0604030504040204" pitchFamily="34" charset="0"/>
                </a:rPr>
                <a:t>anteras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321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1927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4000" b="1" dirty="0" smtClean="0">
                <a:latin typeface="+mn-lt"/>
              </a:rPr>
              <a:t>Primeira flor até a fixação do primeiro fruto</a:t>
            </a:r>
            <a:endParaRPr lang="pt-BR" sz="4000" b="1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712131" cy="4351338"/>
          </a:xfrm>
        </p:spPr>
        <p:txBody>
          <a:bodyPr/>
          <a:lstStyle/>
          <a:p>
            <a:endParaRPr lang="pt-BR" b="1" dirty="0"/>
          </a:p>
          <a:p>
            <a:endParaRPr lang="en-US" b="1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856" y="1449324"/>
            <a:ext cx="5606288" cy="4204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693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1927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pt-BR" sz="4000" b="1" dirty="0" smtClean="0">
                <a:latin typeface="+mn-lt"/>
              </a:rPr>
              <a:t>Maturação do primeiro fruto até a primeira colheita</a:t>
            </a:r>
            <a:endParaRPr lang="pt-BR" sz="4000" b="1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712131" cy="4351338"/>
          </a:xfrm>
        </p:spPr>
        <p:txBody>
          <a:bodyPr/>
          <a:lstStyle/>
          <a:p>
            <a:endParaRPr lang="pt-BR" b="1" dirty="0"/>
          </a:p>
          <a:p>
            <a:endParaRPr lang="en-US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59" y="1514474"/>
            <a:ext cx="7284720" cy="4097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454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1927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4000" b="1" dirty="0" smtClean="0">
                <a:latin typeface="+mn-lt"/>
              </a:rPr>
              <a:t>Primeira colheita até o final da colheita</a:t>
            </a:r>
            <a:endParaRPr lang="pt-BR" sz="4000" b="1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712131" cy="4351338"/>
          </a:xfrm>
        </p:spPr>
        <p:txBody>
          <a:bodyPr/>
          <a:lstStyle/>
          <a:p>
            <a:endParaRPr lang="pt-BR" b="1" dirty="0"/>
          </a:p>
          <a:p>
            <a:endParaRPr lang="en-US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59" y="1514474"/>
            <a:ext cx="7284720" cy="4097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861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4000" b="1" dirty="0" smtClean="0">
                <a:latin typeface="+mn-lt"/>
              </a:rPr>
              <a:t>Fatores ambientais - Luminosidade</a:t>
            </a:r>
            <a:endParaRPr lang="pt-BR" sz="4000" b="1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7642" y="1800843"/>
            <a:ext cx="7751592" cy="4351338"/>
          </a:xfrm>
        </p:spPr>
        <p:txBody>
          <a:bodyPr>
            <a:normAutofit/>
          </a:bodyPr>
          <a:lstStyle/>
          <a:p>
            <a:endParaRPr lang="pt-BR" dirty="0" smtClean="0"/>
          </a:p>
          <a:p>
            <a:r>
              <a:rPr lang="pt-BR" dirty="0"/>
              <a:t>Sob condições deficitárias de RFA, a iniciação floral é </a:t>
            </a:r>
            <a:r>
              <a:rPr lang="pt-BR" dirty="0" smtClean="0"/>
              <a:t>atrasada</a:t>
            </a:r>
          </a:p>
          <a:p>
            <a:endParaRPr lang="pt-BR" dirty="0"/>
          </a:p>
          <a:p>
            <a:r>
              <a:rPr lang="pt-BR" dirty="0" smtClean="0"/>
              <a:t>Período crítico: 5-12 D após surgimento da inflorescência</a:t>
            </a:r>
          </a:p>
          <a:p>
            <a:endParaRPr lang="pt-BR" dirty="0"/>
          </a:p>
          <a:p>
            <a:r>
              <a:rPr lang="pt-BR" dirty="0" smtClean="0"/>
              <a:t>Luz </a:t>
            </a:r>
            <a:r>
              <a:rPr lang="pt-BR" dirty="0"/>
              <a:t>insuficiente: competição por assimilados</a:t>
            </a:r>
            <a:endParaRPr lang="en-US" b="1" dirty="0"/>
          </a:p>
          <a:p>
            <a:pPr lvl="1"/>
            <a:endParaRPr lang="pt-BR" b="1" dirty="0" smtClean="0"/>
          </a:p>
          <a:p>
            <a:endParaRPr lang="pt-BR" dirty="0" smtClean="0"/>
          </a:p>
          <a:p>
            <a:endParaRPr lang="pt-BR" dirty="0" smtClean="0"/>
          </a:p>
          <a:p>
            <a:pPr lvl="1"/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48909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6446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4000" b="1" dirty="0" smtClean="0">
                <a:latin typeface="+mn-lt"/>
              </a:rPr>
              <a:t>Fatores ambientais </a:t>
            </a:r>
            <a:endParaRPr lang="pt-BR" sz="4000" b="1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17642" y="1800843"/>
            <a:ext cx="7751592" cy="4351338"/>
          </a:xfrm>
        </p:spPr>
        <p:txBody>
          <a:bodyPr/>
          <a:lstStyle/>
          <a:p>
            <a:r>
              <a:rPr lang="pt-BR" dirty="0" smtClean="0"/>
              <a:t>O </a:t>
            </a:r>
            <a:r>
              <a:rPr lang="pt-BR" dirty="0"/>
              <a:t>incremento da temperatura acelera a abertura floral do tomateiro </a:t>
            </a:r>
            <a:r>
              <a:rPr lang="pt-BR" dirty="0" smtClean="0"/>
              <a:t>(desde que não seja limitante!)</a:t>
            </a:r>
          </a:p>
          <a:p>
            <a:endParaRPr lang="pt-BR" dirty="0"/>
          </a:p>
          <a:p>
            <a:r>
              <a:rPr lang="pt-BR" dirty="0" smtClean="0"/>
              <a:t>Período crítico: 10 – 5 dias antes da antese </a:t>
            </a:r>
          </a:p>
          <a:p>
            <a:endParaRPr lang="pt-BR" dirty="0"/>
          </a:p>
          <a:p>
            <a:r>
              <a:rPr lang="pt-BR" dirty="0" smtClean="0"/>
              <a:t>Altas temperaturas prejudicam a produção de pólen</a:t>
            </a:r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19408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4167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4000" b="1" dirty="0" smtClean="0">
                <a:latin typeface="+mn-lt"/>
              </a:rPr>
              <a:t>Fatores ambientais </a:t>
            </a:r>
            <a:endParaRPr lang="pt-BR" sz="4000" b="1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2407640"/>
            <a:ext cx="10515600" cy="3350258"/>
          </a:xfrm>
        </p:spPr>
        <p:txBody>
          <a:bodyPr/>
          <a:lstStyle/>
          <a:p>
            <a:r>
              <a:rPr lang="pt-BR" b="1" dirty="0"/>
              <a:t>Sob estresse hídrico há redução do número de flores por cacho e, </a:t>
            </a:r>
            <a:r>
              <a:rPr lang="pt-BR" b="1" dirty="0" smtClean="0"/>
              <a:t>consequentemente</a:t>
            </a:r>
            <a:r>
              <a:rPr lang="pt-BR" b="1" dirty="0"/>
              <a:t>, da produtividade da </a:t>
            </a:r>
            <a:r>
              <a:rPr lang="pt-BR" b="1" dirty="0" smtClean="0"/>
              <a:t>planta</a:t>
            </a:r>
          </a:p>
          <a:p>
            <a:endParaRPr lang="pt-BR" b="1" dirty="0"/>
          </a:p>
          <a:p>
            <a:r>
              <a:rPr lang="pt-BR" b="1" dirty="0" smtClean="0"/>
              <a:t>Excesso </a:t>
            </a:r>
            <a:r>
              <a:rPr lang="pt-BR" b="1" dirty="0"/>
              <a:t>de água, além de atrasar a iniciação floral, também reduz o número de flores e </a:t>
            </a:r>
            <a:r>
              <a:rPr lang="pt-BR" b="1" dirty="0" smtClean="0"/>
              <a:t>frutos</a:t>
            </a:r>
          </a:p>
          <a:p>
            <a:endParaRPr lang="pt-BR" dirty="0"/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91556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4950" y="124073"/>
            <a:ext cx="11165747" cy="882606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pt-BR" sz="4000" b="1" dirty="0" smtClean="0">
                <a:latin typeface="+mn-lt"/>
              </a:rPr>
              <a:t>Maturação dos frutos</a:t>
            </a:r>
            <a:endParaRPr lang="pt-BR" sz="4000" b="1" dirty="0">
              <a:latin typeface="+mn-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46620" y="1442905"/>
            <a:ext cx="214000" cy="1442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54" y="1332464"/>
            <a:ext cx="5750560" cy="4312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761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/>
          <p:cNvGrpSpPr/>
          <p:nvPr/>
        </p:nvGrpSpPr>
        <p:grpSpPr>
          <a:xfrm>
            <a:off x="6879430" y="1107330"/>
            <a:ext cx="5024548" cy="3499318"/>
            <a:chOff x="5966738" y="221709"/>
            <a:chExt cx="5895734" cy="4167327"/>
          </a:xfrm>
        </p:grpSpPr>
        <p:pic>
          <p:nvPicPr>
            <p:cNvPr id="2052" name="Picture 4" descr="Resultado de imagem para mapa com nomes das regioes estado sao paul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738" y="221709"/>
              <a:ext cx="5895734" cy="4167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5921" y="1926653"/>
              <a:ext cx="145185" cy="150541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89885" y="2660904"/>
              <a:ext cx="145185" cy="150541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05168" y="3030250"/>
              <a:ext cx="145185" cy="150541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49784" y="3030249"/>
              <a:ext cx="145185" cy="150541"/>
            </a:xfrm>
            <a:prstGeom prst="rect">
              <a:avLst/>
            </a:prstGeom>
          </p:spPr>
        </p:pic>
      </p:grpSp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06468" y="3686786"/>
            <a:ext cx="145185" cy="150541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77190" y="1286129"/>
            <a:ext cx="593584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solidFill>
                  <a:srgbClr val="FF0000"/>
                </a:solidFill>
              </a:rPr>
              <a:t>Regiões produtoras tomate</a:t>
            </a:r>
          </a:p>
          <a:p>
            <a:pPr algn="just"/>
            <a:endParaRPr lang="pt-BR" b="1" dirty="0" smtClean="0">
              <a:solidFill>
                <a:srgbClr val="FF0000"/>
              </a:solidFill>
            </a:endParaRPr>
          </a:p>
          <a:p>
            <a:pPr algn="just"/>
            <a:r>
              <a:rPr lang="pt-BR" dirty="0" smtClean="0"/>
              <a:t>Campinas – </a:t>
            </a:r>
            <a:r>
              <a:rPr lang="pt-BR" dirty="0" err="1" smtClean="0"/>
              <a:t>Cwa</a:t>
            </a:r>
            <a:r>
              <a:rPr lang="pt-BR" dirty="0" smtClean="0"/>
              <a:t> - – inverno </a:t>
            </a:r>
            <a:r>
              <a:rPr lang="pt-BR" dirty="0"/>
              <a:t>seco e </a:t>
            </a:r>
            <a:r>
              <a:rPr lang="pt-BR" dirty="0">
                <a:latin typeface="Calibri" panose="020F0502020204030204" pitchFamily="34" charset="0"/>
              </a:rPr>
              <a:t>verão quente </a:t>
            </a:r>
            <a:r>
              <a:rPr lang="pt-BR" dirty="0" smtClean="0">
                <a:latin typeface="Calibri" panose="020F0502020204030204" pitchFamily="34" charset="0"/>
              </a:rPr>
              <a:t>(&gt;22°C)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Itapeva – </a:t>
            </a:r>
            <a:r>
              <a:rPr lang="pt-BR" dirty="0" err="1" smtClean="0"/>
              <a:t>Cfb</a:t>
            </a:r>
            <a:r>
              <a:rPr lang="pt-BR" dirty="0" smtClean="0"/>
              <a:t> - </a:t>
            </a:r>
            <a:r>
              <a:rPr lang="pt-BR" dirty="0"/>
              <a:t>clima subtropical, chuvoso o ano inteiro e com verão ameno </a:t>
            </a:r>
            <a:endParaRPr lang="pt-BR" dirty="0" smtClean="0"/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Itapetininga –</a:t>
            </a:r>
            <a:r>
              <a:rPr lang="pt-BR" dirty="0" err="1" smtClean="0"/>
              <a:t>Cfa</a:t>
            </a:r>
            <a:r>
              <a:rPr lang="pt-BR" dirty="0" smtClean="0"/>
              <a:t> - </a:t>
            </a:r>
            <a:r>
              <a:rPr lang="pt-BR" dirty="0"/>
              <a:t>clima subtropical, chuvoso o ano inteiro e com verão quente </a:t>
            </a:r>
            <a:endParaRPr lang="pt-BR" dirty="0" smtClean="0"/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Mogi Mirim – </a:t>
            </a:r>
            <a:r>
              <a:rPr lang="pt-BR" dirty="0" err="1" smtClean="0"/>
              <a:t>Cwa</a:t>
            </a:r>
            <a:r>
              <a:rPr lang="pt-BR" dirty="0" smtClean="0"/>
              <a:t> – inverno seco e </a:t>
            </a:r>
            <a:r>
              <a:rPr lang="pt-BR" dirty="0" smtClean="0">
                <a:latin typeface="Calibri" panose="020F0502020204030204" pitchFamily="34" charset="0"/>
              </a:rPr>
              <a:t>verão quente (&gt;22°C)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Sorocaba – </a:t>
            </a:r>
            <a:r>
              <a:rPr lang="pt-BR" dirty="0" err="1" smtClean="0"/>
              <a:t>Cfa</a:t>
            </a:r>
            <a:r>
              <a:rPr lang="pt-BR" dirty="0" smtClean="0"/>
              <a:t> -</a:t>
            </a:r>
            <a:r>
              <a:rPr lang="pt-BR" dirty="0"/>
              <a:t> clima subtropical, chuvoso o ano inteiro e com verão quente </a:t>
            </a:r>
            <a:endParaRPr lang="pt-BR" dirty="0" smtClean="0"/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São João da Boa Vista –</a:t>
            </a:r>
            <a:r>
              <a:rPr lang="pt-BR" dirty="0" err="1" smtClean="0"/>
              <a:t>Cwa</a:t>
            </a:r>
            <a:r>
              <a:rPr lang="pt-BR" dirty="0" smtClean="0"/>
              <a:t> - </a:t>
            </a:r>
            <a:r>
              <a:rPr lang="pt-BR" dirty="0"/>
              <a:t>inverno seco e </a:t>
            </a:r>
            <a:r>
              <a:rPr lang="pt-BR" dirty="0">
                <a:latin typeface="Calibri" panose="020F0502020204030204" pitchFamily="34" charset="0"/>
              </a:rPr>
              <a:t>verão quente (&gt;22°C)</a:t>
            </a:r>
            <a:endParaRPr lang="pt-BR" dirty="0"/>
          </a:p>
          <a:p>
            <a:endParaRPr lang="pt-BR" dirty="0"/>
          </a:p>
        </p:txBody>
      </p:sp>
      <p:grpSp>
        <p:nvGrpSpPr>
          <p:cNvPr id="3" name="Grupo 2"/>
          <p:cNvGrpSpPr/>
          <p:nvPr/>
        </p:nvGrpSpPr>
        <p:grpSpPr>
          <a:xfrm>
            <a:off x="6221394" y="4202884"/>
            <a:ext cx="3191054" cy="2640615"/>
            <a:chOff x="315349" y="221708"/>
            <a:chExt cx="5501674" cy="4167327"/>
          </a:xfrm>
        </p:grpSpPr>
        <p:pic>
          <p:nvPicPr>
            <p:cNvPr id="22" name="Picture 2" descr="simo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349" y="221708"/>
              <a:ext cx="5501674" cy="4167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08468" y="2635939"/>
              <a:ext cx="145185" cy="150541"/>
            </a:xfrm>
            <a:prstGeom prst="rect">
              <a:avLst/>
            </a:prstGeom>
          </p:spPr>
        </p:pic>
        <p:pic>
          <p:nvPicPr>
            <p:cNvPr id="25" name="Imagem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4151" y="2510363"/>
              <a:ext cx="145185" cy="150541"/>
            </a:xfrm>
            <a:prstGeom prst="rect">
              <a:avLst/>
            </a:prstGeom>
          </p:spPr>
        </p:pic>
        <p:pic>
          <p:nvPicPr>
            <p:cNvPr id="26" name="Imagem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1001" y="3408230"/>
              <a:ext cx="145185" cy="150541"/>
            </a:xfrm>
            <a:prstGeom prst="rect">
              <a:avLst/>
            </a:prstGeom>
          </p:spPr>
        </p:pic>
        <p:pic>
          <p:nvPicPr>
            <p:cNvPr id="27" name="Imagem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73105" y="2957949"/>
              <a:ext cx="145185" cy="150541"/>
            </a:xfrm>
            <a:prstGeom prst="rect">
              <a:avLst/>
            </a:prstGeom>
          </p:spPr>
        </p:pic>
        <p:pic>
          <p:nvPicPr>
            <p:cNvPr id="28" name="Imagem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25195" y="2957949"/>
              <a:ext cx="145185" cy="150541"/>
            </a:xfrm>
            <a:prstGeom prst="rect">
              <a:avLst/>
            </a:prstGeom>
          </p:spPr>
        </p:pic>
        <p:pic>
          <p:nvPicPr>
            <p:cNvPr id="29" name="Imagem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8545" y="1851382"/>
              <a:ext cx="145185" cy="150541"/>
            </a:xfrm>
            <a:prstGeom prst="rect">
              <a:avLst/>
            </a:prstGeom>
          </p:spPr>
        </p:pic>
      </p:grpSp>
      <p:sp>
        <p:nvSpPr>
          <p:cNvPr id="32" name="Título 1"/>
          <p:cNvSpPr txBox="1">
            <a:spLocks/>
          </p:cNvSpPr>
          <p:nvPr/>
        </p:nvSpPr>
        <p:spPr>
          <a:xfrm>
            <a:off x="226503" y="69172"/>
            <a:ext cx="11677475" cy="59355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 smtClean="0">
                <a:latin typeface="+mn-lt"/>
              </a:rPr>
              <a:t>Regiões produtoras de tomate no Estado SP</a:t>
            </a:r>
            <a:endParaRPr lang="pt-BR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596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803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dirty="0" smtClean="0">
                <a:latin typeface="+mn-lt"/>
              </a:rPr>
              <a:t>Manejo da nutrição</a:t>
            </a:r>
            <a:endParaRPr lang="pt-B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099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13455"/>
            <a:ext cx="10515600" cy="733833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4000" b="1" dirty="0" smtClean="0">
                <a:latin typeface="+mn-lt"/>
              </a:rPr>
              <a:t>Nutrição</a:t>
            </a:r>
            <a:endParaRPr lang="pt-BR" sz="4000" b="1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22757" y="1356227"/>
            <a:ext cx="8796621" cy="4351338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Aplicação </a:t>
            </a:r>
            <a:r>
              <a:rPr lang="pt-BR" dirty="0"/>
              <a:t>de nitrogênio deve ser ajustada ao regime de irradiância disponível</a:t>
            </a: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Forte </a:t>
            </a:r>
            <a:r>
              <a:rPr lang="pt-BR" dirty="0"/>
              <a:t>interação entre </a:t>
            </a:r>
            <a:r>
              <a:rPr lang="pt-BR" dirty="0" smtClean="0"/>
              <a:t>N e irradiância</a:t>
            </a:r>
          </a:p>
          <a:p>
            <a:endParaRPr lang="pt-BR" dirty="0"/>
          </a:p>
          <a:p>
            <a:r>
              <a:rPr lang="pt-BR" dirty="0"/>
              <a:t>Sob alta irradiância, o incremento no suprimento de N estimula o desenvolvimento </a:t>
            </a:r>
            <a:r>
              <a:rPr lang="pt-BR" dirty="0" smtClean="0"/>
              <a:t>reprodutivo</a:t>
            </a:r>
          </a:p>
          <a:p>
            <a:endParaRPr lang="pt-BR" dirty="0" smtClean="0"/>
          </a:p>
          <a:p>
            <a:r>
              <a:rPr lang="pt-BR" dirty="0" smtClean="0"/>
              <a:t>Baixa </a:t>
            </a:r>
            <a:r>
              <a:rPr lang="pt-BR" dirty="0"/>
              <a:t>irradiância, a excessiva fertilização nitrogenada inibe o desenvolvimento floral e a </a:t>
            </a:r>
            <a:r>
              <a:rPr lang="pt-BR" dirty="0" smtClean="0"/>
              <a:t>frutificação</a:t>
            </a:r>
          </a:p>
          <a:p>
            <a:endParaRPr lang="pt-BR" dirty="0"/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57540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622300"/>
            <a:ext cx="12192000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Nitrogênio na planta</a:t>
            </a:r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01173" y="1448468"/>
            <a:ext cx="10985500" cy="28777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98450" marR="168910" indent="-285750">
              <a:spcBef>
                <a:spcPts val="1080"/>
              </a:spcBef>
              <a:buFont typeface="Arial" panose="020B0604020202020204" pitchFamily="34" charset="0"/>
              <a:buChar char="•"/>
              <a:tabLst>
                <a:tab pos="159385" algn="l"/>
              </a:tabLst>
            </a:pPr>
            <a:r>
              <a:rPr lang="pt-BR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Absorvido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como NO</a:t>
            </a:r>
            <a:r>
              <a:rPr lang="pt-BR" baseline="-20833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baseline="25462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pc="-5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pt-BR" spc="-7" baseline="-20833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pc="-7" baseline="25462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pt-BR" spc="-7" baseline="25462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pc="-7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aminoácidos</a:t>
            </a:r>
          </a:p>
          <a:p>
            <a:pPr marL="298450" marR="168910" indent="-285750">
              <a:spcBef>
                <a:spcPts val="1080"/>
              </a:spcBef>
              <a:buFont typeface="Arial" panose="020B0604020202020204" pitchFamily="34" charset="0"/>
              <a:buChar char="•"/>
              <a:tabLst>
                <a:tab pos="159385" algn="l"/>
              </a:tabLst>
            </a:pPr>
            <a:r>
              <a:rPr lang="pt-BR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Maior contribuição para absorção via fluxo </a:t>
            </a:r>
            <a:r>
              <a:rPr lang="pt-BR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</a:p>
          <a:p>
            <a:pPr marL="298450" marR="168910" indent="-285750">
              <a:spcBef>
                <a:spcPts val="1080"/>
              </a:spcBef>
              <a:buFont typeface="Arial" panose="020B0604020202020204" pitchFamily="34" charset="0"/>
              <a:buChar char="•"/>
              <a:tabLst>
                <a:tab pos="159385" algn="l"/>
              </a:tabLst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Nitrato </a:t>
            </a:r>
            <a:r>
              <a:rPr lang="pt-BR" spc="-10" dirty="0">
                <a:latin typeface="Arial" panose="020B0604020202020204" pitchFamily="34" charset="0"/>
                <a:cs typeface="Arial" panose="020B0604020202020204" pitchFamily="34" charset="0"/>
              </a:rPr>
              <a:t>pode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ser </a:t>
            </a:r>
            <a:r>
              <a:rPr lang="pt-BR" spc="-5" dirty="0">
                <a:latin typeface="Arial" panose="020B0604020202020204" pitchFamily="34" charset="0"/>
                <a:cs typeface="Arial" panose="020B0604020202020204" pitchFamily="34" charset="0"/>
              </a:rPr>
              <a:t>reduzido nas</a:t>
            </a:r>
            <a:r>
              <a:rPr lang="pt-BR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raízes.</a:t>
            </a:r>
          </a:p>
          <a:p>
            <a:pPr marL="298450" indent="-285750">
              <a:spcBef>
                <a:spcPts val="1080"/>
              </a:spcBef>
              <a:buFont typeface="Arial" panose="020B0604020202020204" pitchFamily="34" charset="0"/>
              <a:buChar char="•"/>
              <a:tabLst>
                <a:tab pos="180340" algn="l"/>
              </a:tabLst>
            </a:pPr>
            <a:r>
              <a:rPr lang="pt-BR" spc="-5" dirty="0">
                <a:latin typeface="Arial" panose="020B0604020202020204" pitchFamily="34" charset="0"/>
                <a:cs typeface="Arial" panose="020B0604020202020204" pitchFamily="34" charset="0"/>
              </a:rPr>
              <a:t>Transporte via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xilema, como </a:t>
            </a:r>
            <a:r>
              <a:rPr lang="pt-BR" spc="5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pt-BR" spc="7" baseline="-20833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pc="7" baseline="25462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pc="-1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pt-BR" baseline="-20833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baseline="25462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98450" indent="-285750">
              <a:spcBef>
                <a:spcPts val="1080"/>
              </a:spcBef>
              <a:buFont typeface="Arial" panose="020B0604020202020204" pitchFamily="34" charset="0"/>
              <a:buChar char="•"/>
              <a:tabLst>
                <a:tab pos="180340" algn="l"/>
              </a:tabLst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Nitrato </a:t>
            </a:r>
            <a:r>
              <a:rPr lang="pt-BR" spc="-10" dirty="0">
                <a:latin typeface="Arial" panose="020B0604020202020204" pitchFamily="34" charset="0"/>
                <a:cs typeface="Arial" panose="020B0604020202020204" pitchFamily="34" charset="0"/>
              </a:rPr>
              <a:t>pode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ser </a:t>
            </a:r>
            <a:r>
              <a:rPr lang="pt-BR" spc="-5" dirty="0">
                <a:latin typeface="Arial" panose="020B0604020202020204" pitchFamily="34" charset="0"/>
                <a:cs typeface="Arial" panose="020B0604020202020204" pitchFamily="34" charset="0"/>
              </a:rPr>
              <a:t>armazenado no vacúolo </a:t>
            </a:r>
            <a:endParaRPr lang="pt-BR" spc="-5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>
              <a:spcBef>
                <a:spcPts val="1080"/>
              </a:spcBef>
              <a:buFont typeface="Arial" panose="020B0604020202020204" pitchFamily="34" charset="0"/>
              <a:buChar char="•"/>
              <a:tabLst>
                <a:tab pos="180340" algn="l"/>
              </a:tabLst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Translocação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: muito </a:t>
            </a:r>
            <a:r>
              <a:rPr lang="pt-BR" spc="-5" dirty="0">
                <a:latin typeface="Arial" panose="020B0604020202020204" pitchFamily="34" charset="0"/>
                <a:cs typeface="Arial" panose="020B0604020202020204" pitchFamily="34" charset="0"/>
              </a:rPr>
              <a:t>móvel </a:t>
            </a:r>
            <a:r>
              <a:rPr lang="pt-BR" spc="5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pt-BR" spc="7" baseline="-20833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pc="7" baseline="25462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pc="5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pt-BR" baseline="-20833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baseline="25462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pc="-5" dirty="0">
                <a:latin typeface="Arial" panose="020B0604020202020204" pitchFamily="34" charset="0"/>
                <a:cs typeface="Arial" panose="020B0604020202020204" pitchFamily="34" charset="0"/>
              </a:rPr>
              <a:t>aminoácidos</a:t>
            </a:r>
            <a:r>
              <a:rPr lang="pt-BR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98450" indent="-285750">
              <a:spcBef>
                <a:spcPts val="1080"/>
              </a:spcBef>
              <a:buFont typeface="Arial" panose="020B0604020202020204" pitchFamily="34" charset="0"/>
              <a:buChar char="•"/>
              <a:tabLst>
                <a:tab pos="180340" algn="l"/>
              </a:tabLst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44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39370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Processos envolvidos na assimilação do nitrogênio mineral em uma célula foliar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custoassimilaçã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98613"/>
            <a:ext cx="914400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35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30900" y="2663220"/>
            <a:ext cx="5092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Redução do nitrato nas folhas nas raízes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5" descr="NR_raiz_parte_aér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505936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88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64234" y="450166"/>
            <a:ext cx="11162581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Funções do Enxofre na planta</a:t>
            </a:r>
            <a:endParaRPr lang="pt-BR" sz="3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1237957" y="1293323"/>
            <a:ext cx="92002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Constituinte de aminoácidos, os quais formam as proteínas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Grupo ativo de enzimas (Cisteína, cistina, metionina e taurina) e coenzimas  (Tiamina, Biotina e Coenzima A)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Necessário na formação de clorofila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Participação no transporte fotossintético e respiratório de elétrons (</a:t>
            </a:r>
            <a:r>
              <a:rPr lang="pt-BR" dirty="0" err="1" smtClean="0"/>
              <a:t>Ferredoxina</a:t>
            </a:r>
            <a:r>
              <a:rPr lang="pt-BR" dirty="0" smtClean="0"/>
              <a:t>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41570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2312576" y="2253354"/>
            <a:ext cx="176720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m</a:t>
            </a:r>
            <a:r>
              <a:rPr sz="2400" spc="-10" dirty="0">
                <a:latin typeface="Arial"/>
                <a:cs typeface="Arial"/>
              </a:rPr>
              <a:t>i</a:t>
            </a:r>
            <a:r>
              <a:rPr sz="2400" spc="-5" dirty="0">
                <a:latin typeface="Arial"/>
                <a:cs typeface="Arial"/>
              </a:rPr>
              <a:t>noá</a:t>
            </a:r>
            <a:r>
              <a:rPr sz="2400" dirty="0">
                <a:latin typeface="Arial"/>
                <a:cs typeface="Arial"/>
              </a:rPr>
              <a:t>c</a:t>
            </a:r>
            <a:r>
              <a:rPr sz="2400" spc="-10" dirty="0">
                <a:latin typeface="Arial"/>
                <a:cs typeface="Arial"/>
              </a:rPr>
              <a:t>i</a:t>
            </a:r>
            <a:r>
              <a:rPr sz="2400" spc="-5" dirty="0">
                <a:latin typeface="Arial"/>
                <a:cs typeface="Arial"/>
              </a:rPr>
              <a:t>do</a:t>
            </a:r>
            <a:r>
              <a:rPr sz="2400" dirty="0">
                <a:latin typeface="Arial"/>
                <a:cs typeface="Arial"/>
              </a:rPr>
              <a:t>s</a:t>
            </a:r>
          </a:p>
        </p:txBody>
      </p:sp>
      <p:sp>
        <p:nvSpPr>
          <p:cNvPr id="4" name="object 3"/>
          <p:cNvSpPr/>
          <p:nvPr/>
        </p:nvSpPr>
        <p:spPr>
          <a:xfrm>
            <a:off x="4332529" y="1840350"/>
            <a:ext cx="1664335" cy="678180"/>
          </a:xfrm>
          <a:custGeom>
            <a:avLst/>
            <a:gdLst/>
            <a:ahLst/>
            <a:cxnLst/>
            <a:rect l="l" t="t" r="r" b="b"/>
            <a:pathLst>
              <a:path w="1664335" h="678180">
                <a:moveTo>
                  <a:pt x="1565162" y="71157"/>
                </a:moveTo>
                <a:lnTo>
                  <a:pt x="1551616" y="36039"/>
                </a:lnTo>
                <a:lnTo>
                  <a:pt x="0" y="643127"/>
                </a:lnTo>
                <a:lnTo>
                  <a:pt x="13715" y="678179"/>
                </a:lnTo>
                <a:lnTo>
                  <a:pt x="1565162" y="71157"/>
                </a:lnTo>
                <a:close/>
              </a:path>
              <a:path w="1664335" h="678180">
                <a:moveTo>
                  <a:pt x="1664207" y="12191"/>
                </a:moveTo>
                <a:lnTo>
                  <a:pt x="1537715" y="0"/>
                </a:lnTo>
                <a:lnTo>
                  <a:pt x="1551616" y="36039"/>
                </a:lnTo>
                <a:lnTo>
                  <a:pt x="1569719" y="28955"/>
                </a:lnTo>
                <a:lnTo>
                  <a:pt x="1583435" y="64007"/>
                </a:lnTo>
                <a:lnTo>
                  <a:pt x="1583435" y="101618"/>
                </a:lnTo>
                <a:lnTo>
                  <a:pt x="1664207" y="12191"/>
                </a:lnTo>
                <a:close/>
              </a:path>
              <a:path w="1664335" h="678180">
                <a:moveTo>
                  <a:pt x="1583435" y="64007"/>
                </a:moveTo>
                <a:lnTo>
                  <a:pt x="1569719" y="28955"/>
                </a:lnTo>
                <a:lnTo>
                  <a:pt x="1551616" y="36039"/>
                </a:lnTo>
                <a:lnTo>
                  <a:pt x="1565162" y="71157"/>
                </a:lnTo>
                <a:lnTo>
                  <a:pt x="1583435" y="64007"/>
                </a:lnTo>
                <a:close/>
              </a:path>
              <a:path w="1664335" h="678180">
                <a:moveTo>
                  <a:pt x="1583435" y="101618"/>
                </a:moveTo>
                <a:lnTo>
                  <a:pt x="1583435" y="64007"/>
                </a:lnTo>
                <a:lnTo>
                  <a:pt x="1565162" y="71157"/>
                </a:lnTo>
                <a:lnTo>
                  <a:pt x="1578863" y="106679"/>
                </a:lnTo>
                <a:lnTo>
                  <a:pt x="1583435" y="10161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26195" y="1678868"/>
            <a:ext cx="1440152" cy="1772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 marR="5080" indent="-5080">
              <a:lnSpc>
                <a:spcPct val="120000"/>
              </a:lnSpc>
            </a:pPr>
            <a:r>
              <a:rPr lang="pt-BR" sz="2400" spc="-5" dirty="0" smtClean="0">
                <a:solidFill>
                  <a:srgbClr val="0032CC"/>
                </a:solidFill>
                <a:latin typeface="Arial"/>
                <a:cs typeface="Arial"/>
              </a:rPr>
              <a:t>Metionina</a:t>
            </a:r>
            <a:endParaRPr lang="pt-BR" sz="2400" dirty="0" smtClean="0">
              <a:latin typeface="Arial"/>
              <a:cs typeface="Arial"/>
            </a:endParaRPr>
          </a:p>
          <a:p>
            <a:pPr marL="17145" marR="5080" indent="-5080">
              <a:lnSpc>
                <a:spcPct val="120000"/>
              </a:lnSpc>
            </a:pPr>
            <a:r>
              <a:rPr sz="2400" spc="-5" dirty="0" err="1" smtClean="0">
                <a:solidFill>
                  <a:srgbClr val="0032CC"/>
                </a:solidFill>
                <a:latin typeface="Arial"/>
                <a:cs typeface="Arial"/>
              </a:rPr>
              <a:t>Cistina</a:t>
            </a:r>
            <a:r>
              <a:rPr sz="2400" spc="-5" dirty="0" smtClean="0">
                <a:solidFill>
                  <a:srgbClr val="0032CC"/>
                </a:solidFill>
                <a:latin typeface="Arial"/>
                <a:cs typeface="Arial"/>
              </a:rPr>
              <a:t>  </a:t>
            </a:r>
            <a:r>
              <a:rPr sz="2400" spc="-10" dirty="0">
                <a:latin typeface="Arial"/>
                <a:cs typeface="Arial"/>
              </a:rPr>
              <a:t>Ci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5" dirty="0">
                <a:latin typeface="Arial"/>
                <a:cs typeface="Arial"/>
              </a:rPr>
              <a:t>t</a:t>
            </a:r>
            <a:r>
              <a:rPr sz="2400" spc="-5" dirty="0">
                <a:latin typeface="Arial"/>
                <a:cs typeface="Arial"/>
              </a:rPr>
              <a:t>e</a:t>
            </a:r>
            <a:r>
              <a:rPr sz="2400" spc="-10" dirty="0">
                <a:latin typeface="Arial"/>
                <a:cs typeface="Arial"/>
              </a:rPr>
              <a:t>i</a:t>
            </a:r>
            <a:r>
              <a:rPr sz="2400" spc="-5" dirty="0">
                <a:latin typeface="Arial"/>
                <a:cs typeface="Arial"/>
              </a:rPr>
              <a:t>n</a:t>
            </a:r>
            <a:r>
              <a:rPr sz="2400" dirty="0">
                <a:latin typeface="Arial"/>
                <a:cs typeface="Arial"/>
              </a:rPr>
              <a:t>a  </a:t>
            </a:r>
            <a:r>
              <a:rPr sz="2400" spc="-45" dirty="0">
                <a:latin typeface="Arial"/>
                <a:cs typeface="Arial"/>
              </a:rPr>
              <a:t>Taurina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37102" y="2242687"/>
            <a:ext cx="1659889" cy="277495"/>
          </a:xfrm>
          <a:custGeom>
            <a:avLst/>
            <a:gdLst/>
            <a:ahLst/>
            <a:cxnLst/>
            <a:rect l="l" t="t" r="r" b="b"/>
            <a:pathLst>
              <a:path w="1659889" h="277494">
                <a:moveTo>
                  <a:pt x="1549256" y="74122"/>
                </a:moveTo>
                <a:lnTo>
                  <a:pt x="1544317" y="37573"/>
                </a:lnTo>
                <a:lnTo>
                  <a:pt x="0" y="239267"/>
                </a:lnTo>
                <a:lnTo>
                  <a:pt x="6095" y="277367"/>
                </a:lnTo>
                <a:lnTo>
                  <a:pt x="1549256" y="74122"/>
                </a:lnTo>
                <a:close/>
              </a:path>
              <a:path w="1659889" h="277494">
                <a:moveTo>
                  <a:pt x="1659635" y="41147"/>
                </a:moveTo>
                <a:lnTo>
                  <a:pt x="1539239" y="0"/>
                </a:lnTo>
                <a:lnTo>
                  <a:pt x="1544317" y="37573"/>
                </a:lnTo>
                <a:lnTo>
                  <a:pt x="1563623" y="35051"/>
                </a:lnTo>
                <a:lnTo>
                  <a:pt x="1568195" y="71627"/>
                </a:lnTo>
                <a:lnTo>
                  <a:pt x="1568195" y="103433"/>
                </a:lnTo>
                <a:lnTo>
                  <a:pt x="1659635" y="41147"/>
                </a:lnTo>
                <a:close/>
              </a:path>
              <a:path w="1659889" h="277494">
                <a:moveTo>
                  <a:pt x="1568195" y="71627"/>
                </a:moveTo>
                <a:lnTo>
                  <a:pt x="1563623" y="35051"/>
                </a:lnTo>
                <a:lnTo>
                  <a:pt x="1544317" y="37573"/>
                </a:lnTo>
                <a:lnTo>
                  <a:pt x="1549256" y="74122"/>
                </a:lnTo>
                <a:lnTo>
                  <a:pt x="1568195" y="71627"/>
                </a:lnTo>
                <a:close/>
              </a:path>
              <a:path w="1659889" h="277494">
                <a:moveTo>
                  <a:pt x="1568195" y="103433"/>
                </a:moveTo>
                <a:lnTo>
                  <a:pt x="1568195" y="71627"/>
                </a:lnTo>
                <a:lnTo>
                  <a:pt x="1549256" y="74122"/>
                </a:lnTo>
                <a:lnTo>
                  <a:pt x="1554479" y="112775"/>
                </a:lnTo>
                <a:lnTo>
                  <a:pt x="1568195" y="10343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37102" y="2480430"/>
            <a:ext cx="1803400" cy="279400"/>
          </a:xfrm>
          <a:custGeom>
            <a:avLst/>
            <a:gdLst/>
            <a:ahLst/>
            <a:cxnLst/>
            <a:rect l="l" t="t" r="r" b="b"/>
            <a:pathLst>
              <a:path w="1803400" h="279400">
                <a:moveTo>
                  <a:pt x="1691740" y="201857"/>
                </a:moveTo>
                <a:lnTo>
                  <a:pt x="4571" y="0"/>
                </a:lnTo>
                <a:lnTo>
                  <a:pt x="0" y="38099"/>
                </a:lnTo>
                <a:lnTo>
                  <a:pt x="1687168" y="239957"/>
                </a:lnTo>
                <a:lnTo>
                  <a:pt x="1691740" y="201857"/>
                </a:lnTo>
                <a:close/>
              </a:path>
              <a:path w="1803400" h="279400">
                <a:moveTo>
                  <a:pt x="1711451" y="268262"/>
                </a:moveTo>
                <a:lnTo>
                  <a:pt x="1711451" y="204215"/>
                </a:lnTo>
                <a:lnTo>
                  <a:pt x="1706879" y="242315"/>
                </a:lnTo>
                <a:lnTo>
                  <a:pt x="1687168" y="239957"/>
                </a:lnTo>
                <a:lnTo>
                  <a:pt x="1682495" y="278891"/>
                </a:lnTo>
                <a:lnTo>
                  <a:pt x="1711451" y="268262"/>
                </a:lnTo>
                <a:close/>
              </a:path>
              <a:path w="1803400" h="279400">
                <a:moveTo>
                  <a:pt x="1711451" y="204215"/>
                </a:moveTo>
                <a:lnTo>
                  <a:pt x="1691740" y="201857"/>
                </a:lnTo>
                <a:lnTo>
                  <a:pt x="1687168" y="239957"/>
                </a:lnTo>
                <a:lnTo>
                  <a:pt x="1706879" y="242315"/>
                </a:lnTo>
                <a:lnTo>
                  <a:pt x="1711451" y="204215"/>
                </a:lnTo>
                <a:close/>
              </a:path>
              <a:path w="1803400" h="279400">
                <a:moveTo>
                  <a:pt x="1802891" y="234695"/>
                </a:moveTo>
                <a:lnTo>
                  <a:pt x="1696211" y="164591"/>
                </a:lnTo>
                <a:lnTo>
                  <a:pt x="1691740" y="201857"/>
                </a:lnTo>
                <a:lnTo>
                  <a:pt x="1711451" y="204215"/>
                </a:lnTo>
                <a:lnTo>
                  <a:pt x="1711451" y="268262"/>
                </a:lnTo>
                <a:lnTo>
                  <a:pt x="1802891" y="23469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34054" y="2481954"/>
            <a:ext cx="1590040" cy="608330"/>
          </a:xfrm>
          <a:custGeom>
            <a:avLst/>
            <a:gdLst/>
            <a:ahLst/>
            <a:cxnLst/>
            <a:rect l="l" t="t" r="r" b="b"/>
            <a:pathLst>
              <a:path w="1590039" h="608329">
                <a:moveTo>
                  <a:pt x="1489246" y="537521"/>
                </a:moveTo>
                <a:lnTo>
                  <a:pt x="12191" y="0"/>
                </a:lnTo>
                <a:lnTo>
                  <a:pt x="0" y="35051"/>
                </a:lnTo>
                <a:lnTo>
                  <a:pt x="1476145" y="572790"/>
                </a:lnTo>
                <a:lnTo>
                  <a:pt x="1489246" y="537521"/>
                </a:lnTo>
                <a:close/>
              </a:path>
              <a:path w="1590039" h="608329">
                <a:moveTo>
                  <a:pt x="1507235" y="603283"/>
                </a:moveTo>
                <a:lnTo>
                  <a:pt x="1507235" y="544067"/>
                </a:lnTo>
                <a:lnTo>
                  <a:pt x="1493519" y="579119"/>
                </a:lnTo>
                <a:lnTo>
                  <a:pt x="1476145" y="572790"/>
                </a:lnTo>
                <a:lnTo>
                  <a:pt x="1463039" y="608075"/>
                </a:lnTo>
                <a:lnTo>
                  <a:pt x="1507235" y="603283"/>
                </a:lnTo>
                <a:close/>
              </a:path>
              <a:path w="1590039" h="608329">
                <a:moveTo>
                  <a:pt x="1507235" y="544067"/>
                </a:moveTo>
                <a:lnTo>
                  <a:pt x="1489246" y="537521"/>
                </a:lnTo>
                <a:lnTo>
                  <a:pt x="1476145" y="572790"/>
                </a:lnTo>
                <a:lnTo>
                  <a:pt x="1493519" y="579119"/>
                </a:lnTo>
                <a:lnTo>
                  <a:pt x="1507235" y="544067"/>
                </a:lnTo>
                <a:close/>
              </a:path>
              <a:path w="1590039" h="608329">
                <a:moveTo>
                  <a:pt x="1589531" y="594359"/>
                </a:moveTo>
                <a:lnTo>
                  <a:pt x="1502663" y="501395"/>
                </a:lnTo>
                <a:lnTo>
                  <a:pt x="1489246" y="537521"/>
                </a:lnTo>
                <a:lnTo>
                  <a:pt x="1507235" y="544067"/>
                </a:lnTo>
                <a:lnTo>
                  <a:pt x="1507235" y="603283"/>
                </a:lnTo>
                <a:lnTo>
                  <a:pt x="1589531" y="59435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7651802" y="1879974"/>
            <a:ext cx="215265" cy="657225"/>
          </a:xfrm>
          <a:custGeom>
            <a:avLst/>
            <a:gdLst/>
            <a:ahLst/>
            <a:cxnLst/>
            <a:rect l="l" t="t" r="r" b="b"/>
            <a:pathLst>
              <a:path w="215265" h="657225">
                <a:moveTo>
                  <a:pt x="114299" y="304799"/>
                </a:moveTo>
                <a:lnTo>
                  <a:pt x="114299" y="25907"/>
                </a:lnTo>
                <a:lnTo>
                  <a:pt x="112775" y="24383"/>
                </a:lnTo>
                <a:lnTo>
                  <a:pt x="112775" y="21335"/>
                </a:lnTo>
                <a:lnTo>
                  <a:pt x="109727" y="19811"/>
                </a:lnTo>
                <a:lnTo>
                  <a:pt x="106679" y="16763"/>
                </a:lnTo>
                <a:lnTo>
                  <a:pt x="103631" y="15239"/>
                </a:lnTo>
                <a:lnTo>
                  <a:pt x="103631" y="13715"/>
                </a:lnTo>
                <a:lnTo>
                  <a:pt x="102107" y="13715"/>
                </a:lnTo>
                <a:lnTo>
                  <a:pt x="92963" y="10667"/>
                </a:lnTo>
                <a:lnTo>
                  <a:pt x="86867" y="9143"/>
                </a:lnTo>
                <a:lnTo>
                  <a:pt x="79247" y="7619"/>
                </a:lnTo>
                <a:lnTo>
                  <a:pt x="73151" y="6095"/>
                </a:lnTo>
                <a:lnTo>
                  <a:pt x="57911" y="3047"/>
                </a:lnTo>
                <a:lnTo>
                  <a:pt x="39623" y="1523"/>
                </a:lnTo>
                <a:lnTo>
                  <a:pt x="19811" y="1523"/>
                </a:lnTo>
                <a:lnTo>
                  <a:pt x="0" y="0"/>
                </a:lnTo>
                <a:lnTo>
                  <a:pt x="0" y="28955"/>
                </a:lnTo>
                <a:lnTo>
                  <a:pt x="19811" y="28955"/>
                </a:lnTo>
                <a:lnTo>
                  <a:pt x="38099" y="30479"/>
                </a:lnTo>
                <a:lnTo>
                  <a:pt x="54863" y="32003"/>
                </a:lnTo>
                <a:lnTo>
                  <a:pt x="62483" y="33527"/>
                </a:lnTo>
                <a:lnTo>
                  <a:pt x="68579" y="33527"/>
                </a:lnTo>
                <a:lnTo>
                  <a:pt x="80771" y="36575"/>
                </a:lnTo>
                <a:lnTo>
                  <a:pt x="83819" y="38099"/>
                </a:lnTo>
                <a:lnTo>
                  <a:pt x="86867" y="38099"/>
                </a:lnTo>
                <a:lnTo>
                  <a:pt x="86867" y="33527"/>
                </a:lnTo>
                <a:lnTo>
                  <a:pt x="89915" y="39623"/>
                </a:lnTo>
                <a:lnTo>
                  <a:pt x="89915" y="323087"/>
                </a:lnTo>
                <a:lnTo>
                  <a:pt x="92963" y="324611"/>
                </a:lnTo>
                <a:lnTo>
                  <a:pt x="92963" y="326135"/>
                </a:lnTo>
                <a:lnTo>
                  <a:pt x="94487" y="326135"/>
                </a:lnTo>
                <a:lnTo>
                  <a:pt x="94487" y="327659"/>
                </a:lnTo>
                <a:lnTo>
                  <a:pt x="96011" y="328421"/>
                </a:lnTo>
                <a:lnTo>
                  <a:pt x="97535" y="327659"/>
                </a:lnTo>
                <a:lnTo>
                  <a:pt x="99059" y="327659"/>
                </a:lnTo>
                <a:lnTo>
                  <a:pt x="103631" y="324611"/>
                </a:lnTo>
                <a:lnTo>
                  <a:pt x="109727" y="323087"/>
                </a:lnTo>
                <a:lnTo>
                  <a:pt x="109727" y="303275"/>
                </a:lnTo>
                <a:lnTo>
                  <a:pt x="111251" y="304037"/>
                </a:lnTo>
                <a:lnTo>
                  <a:pt x="111251" y="303275"/>
                </a:lnTo>
                <a:lnTo>
                  <a:pt x="114299" y="304799"/>
                </a:lnTo>
                <a:close/>
              </a:path>
              <a:path w="215265" h="657225">
                <a:moveTo>
                  <a:pt x="89915" y="617219"/>
                </a:moveTo>
                <a:lnTo>
                  <a:pt x="83819" y="620267"/>
                </a:lnTo>
                <a:lnTo>
                  <a:pt x="79247" y="620267"/>
                </a:lnTo>
                <a:lnTo>
                  <a:pt x="74675" y="621791"/>
                </a:lnTo>
                <a:lnTo>
                  <a:pt x="68579" y="623315"/>
                </a:lnTo>
                <a:lnTo>
                  <a:pt x="60959" y="623315"/>
                </a:lnTo>
                <a:lnTo>
                  <a:pt x="54863" y="624839"/>
                </a:lnTo>
                <a:lnTo>
                  <a:pt x="38099" y="626363"/>
                </a:lnTo>
                <a:lnTo>
                  <a:pt x="19811" y="627887"/>
                </a:lnTo>
                <a:lnTo>
                  <a:pt x="0" y="627887"/>
                </a:lnTo>
                <a:lnTo>
                  <a:pt x="0" y="656843"/>
                </a:lnTo>
                <a:lnTo>
                  <a:pt x="21335" y="655319"/>
                </a:lnTo>
                <a:lnTo>
                  <a:pt x="39623" y="655319"/>
                </a:lnTo>
                <a:lnTo>
                  <a:pt x="57911" y="653795"/>
                </a:lnTo>
                <a:lnTo>
                  <a:pt x="80771" y="649223"/>
                </a:lnTo>
                <a:lnTo>
                  <a:pt x="86867" y="647699"/>
                </a:lnTo>
                <a:lnTo>
                  <a:pt x="86867" y="623315"/>
                </a:lnTo>
                <a:lnTo>
                  <a:pt x="88391" y="620267"/>
                </a:lnTo>
                <a:lnTo>
                  <a:pt x="88391" y="618743"/>
                </a:lnTo>
                <a:lnTo>
                  <a:pt x="89915" y="617219"/>
                </a:lnTo>
                <a:close/>
              </a:path>
              <a:path w="215265" h="657225">
                <a:moveTo>
                  <a:pt x="89915" y="39623"/>
                </a:moveTo>
                <a:lnTo>
                  <a:pt x="86867" y="33527"/>
                </a:lnTo>
                <a:lnTo>
                  <a:pt x="86867" y="38099"/>
                </a:lnTo>
                <a:lnTo>
                  <a:pt x="88391" y="38099"/>
                </a:lnTo>
                <a:lnTo>
                  <a:pt x="89915" y="39623"/>
                </a:lnTo>
                <a:close/>
              </a:path>
              <a:path w="215265" h="657225">
                <a:moveTo>
                  <a:pt x="89915" y="323087"/>
                </a:moveTo>
                <a:lnTo>
                  <a:pt x="89915" y="39623"/>
                </a:lnTo>
                <a:lnTo>
                  <a:pt x="88391" y="38099"/>
                </a:lnTo>
                <a:lnTo>
                  <a:pt x="86867" y="38099"/>
                </a:lnTo>
                <a:lnTo>
                  <a:pt x="86867" y="316991"/>
                </a:lnTo>
                <a:lnTo>
                  <a:pt x="88391" y="320039"/>
                </a:lnTo>
                <a:lnTo>
                  <a:pt x="88391" y="321563"/>
                </a:lnTo>
                <a:lnTo>
                  <a:pt x="89915" y="323087"/>
                </a:lnTo>
                <a:close/>
              </a:path>
              <a:path w="215265" h="657225">
                <a:moveTo>
                  <a:pt x="181355" y="342899"/>
                </a:moveTo>
                <a:lnTo>
                  <a:pt x="179831" y="342899"/>
                </a:lnTo>
                <a:lnTo>
                  <a:pt x="143255" y="339851"/>
                </a:lnTo>
                <a:lnTo>
                  <a:pt x="135635" y="338327"/>
                </a:lnTo>
                <a:lnTo>
                  <a:pt x="128015" y="338327"/>
                </a:lnTo>
                <a:lnTo>
                  <a:pt x="120395" y="336803"/>
                </a:lnTo>
                <a:lnTo>
                  <a:pt x="108203" y="333755"/>
                </a:lnTo>
                <a:lnTo>
                  <a:pt x="99059" y="329183"/>
                </a:lnTo>
                <a:lnTo>
                  <a:pt x="97535" y="329183"/>
                </a:lnTo>
                <a:lnTo>
                  <a:pt x="96011" y="328421"/>
                </a:lnTo>
                <a:lnTo>
                  <a:pt x="94487" y="329183"/>
                </a:lnTo>
                <a:lnTo>
                  <a:pt x="94487" y="330707"/>
                </a:lnTo>
                <a:lnTo>
                  <a:pt x="92963" y="330707"/>
                </a:lnTo>
                <a:lnTo>
                  <a:pt x="92963" y="332231"/>
                </a:lnTo>
                <a:lnTo>
                  <a:pt x="88391" y="336803"/>
                </a:lnTo>
                <a:lnTo>
                  <a:pt x="86867" y="339851"/>
                </a:lnTo>
                <a:lnTo>
                  <a:pt x="86867" y="618743"/>
                </a:lnTo>
                <a:lnTo>
                  <a:pt x="89915" y="617219"/>
                </a:lnTo>
                <a:lnTo>
                  <a:pt x="89915" y="646937"/>
                </a:lnTo>
                <a:lnTo>
                  <a:pt x="99059" y="644651"/>
                </a:lnTo>
                <a:lnTo>
                  <a:pt x="102107" y="643127"/>
                </a:lnTo>
                <a:lnTo>
                  <a:pt x="103631" y="643127"/>
                </a:lnTo>
                <a:lnTo>
                  <a:pt x="103631" y="641603"/>
                </a:lnTo>
                <a:lnTo>
                  <a:pt x="106679" y="640079"/>
                </a:lnTo>
                <a:lnTo>
                  <a:pt x="109727" y="637031"/>
                </a:lnTo>
                <a:lnTo>
                  <a:pt x="109727" y="353567"/>
                </a:lnTo>
                <a:lnTo>
                  <a:pt x="111759" y="352551"/>
                </a:lnTo>
                <a:lnTo>
                  <a:pt x="114299" y="347471"/>
                </a:lnTo>
                <a:lnTo>
                  <a:pt x="114299" y="351281"/>
                </a:lnTo>
                <a:lnTo>
                  <a:pt x="115823" y="350519"/>
                </a:lnTo>
                <a:lnTo>
                  <a:pt x="120395" y="350519"/>
                </a:lnTo>
                <a:lnTo>
                  <a:pt x="138683" y="345947"/>
                </a:lnTo>
                <a:lnTo>
                  <a:pt x="146303" y="345947"/>
                </a:lnTo>
                <a:lnTo>
                  <a:pt x="163067" y="344423"/>
                </a:lnTo>
                <a:lnTo>
                  <a:pt x="181355" y="342899"/>
                </a:lnTo>
                <a:close/>
              </a:path>
              <a:path w="215265" h="657225">
                <a:moveTo>
                  <a:pt x="89915" y="646937"/>
                </a:moveTo>
                <a:lnTo>
                  <a:pt x="89915" y="617219"/>
                </a:lnTo>
                <a:lnTo>
                  <a:pt x="86867" y="623315"/>
                </a:lnTo>
                <a:lnTo>
                  <a:pt x="86867" y="647699"/>
                </a:lnTo>
                <a:lnTo>
                  <a:pt x="89915" y="646937"/>
                </a:lnTo>
                <a:close/>
              </a:path>
              <a:path w="215265" h="657225">
                <a:moveTo>
                  <a:pt x="89915" y="617219"/>
                </a:moveTo>
                <a:lnTo>
                  <a:pt x="88391" y="618743"/>
                </a:lnTo>
                <a:lnTo>
                  <a:pt x="88391" y="620267"/>
                </a:lnTo>
                <a:lnTo>
                  <a:pt x="89915" y="617219"/>
                </a:lnTo>
                <a:close/>
              </a:path>
              <a:path w="215265" h="657225">
                <a:moveTo>
                  <a:pt x="214883" y="336803"/>
                </a:moveTo>
                <a:lnTo>
                  <a:pt x="214883" y="320039"/>
                </a:lnTo>
                <a:lnTo>
                  <a:pt x="208787" y="313943"/>
                </a:lnTo>
                <a:lnTo>
                  <a:pt x="181355" y="313943"/>
                </a:lnTo>
                <a:lnTo>
                  <a:pt x="161543" y="315467"/>
                </a:lnTo>
                <a:lnTo>
                  <a:pt x="143255" y="316991"/>
                </a:lnTo>
                <a:lnTo>
                  <a:pt x="128015" y="320039"/>
                </a:lnTo>
                <a:lnTo>
                  <a:pt x="120395" y="320039"/>
                </a:lnTo>
                <a:lnTo>
                  <a:pt x="114299" y="321563"/>
                </a:lnTo>
                <a:lnTo>
                  <a:pt x="109727" y="323087"/>
                </a:lnTo>
                <a:lnTo>
                  <a:pt x="103631" y="324611"/>
                </a:lnTo>
                <a:lnTo>
                  <a:pt x="99059" y="327659"/>
                </a:lnTo>
                <a:lnTo>
                  <a:pt x="97535" y="327659"/>
                </a:lnTo>
                <a:lnTo>
                  <a:pt x="96011" y="328421"/>
                </a:lnTo>
                <a:lnTo>
                  <a:pt x="97535" y="329183"/>
                </a:lnTo>
                <a:lnTo>
                  <a:pt x="99059" y="329183"/>
                </a:lnTo>
                <a:lnTo>
                  <a:pt x="108203" y="333755"/>
                </a:lnTo>
                <a:lnTo>
                  <a:pt x="120395" y="336803"/>
                </a:lnTo>
                <a:lnTo>
                  <a:pt x="128015" y="338327"/>
                </a:lnTo>
                <a:lnTo>
                  <a:pt x="135635" y="338327"/>
                </a:lnTo>
                <a:lnTo>
                  <a:pt x="143255" y="339851"/>
                </a:lnTo>
                <a:lnTo>
                  <a:pt x="179831" y="342899"/>
                </a:lnTo>
                <a:lnTo>
                  <a:pt x="208787" y="342899"/>
                </a:lnTo>
                <a:lnTo>
                  <a:pt x="214883" y="336803"/>
                </a:lnTo>
                <a:close/>
              </a:path>
              <a:path w="215265" h="657225">
                <a:moveTo>
                  <a:pt x="114299" y="321563"/>
                </a:moveTo>
                <a:lnTo>
                  <a:pt x="114299" y="309371"/>
                </a:lnTo>
                <a:lnTo>
                  <a:pt x="111759" y="304291"/>
                </a:lnTo>
                <a:lnTo>
                  <a:pt x="109727" y="303275"/>
                </a:lnTo>
                <a:lnTo>
                  <a:pt x="109727" y="323087"/>
                </a:lnTo>
                <a:lnTo>
                  <a:pt x="114299" y="321563"/>
                </a:lnTo>
                <a:close/>
              </a:path>
              <a:path w="215265" h="657225">
                <a:moveTo>
                  <a:pt x="111759" y="352551"/>
                </a:moveTo>
                <a:lnTo>
                  <a:pt x="109727" y="353567"/>
                </a:lnTo>
                <a:lnTo>
                  <a:pt x="109727" y="637031"/>
                </a:lnTo>
                <a:lnTo>
                  <a:pt x="111251" y="635507"/>
                </a:lnTo>
                <a:lnTo>
                  <a:pt x="111251" y="353567"/>
                </a:lnTo>
                <a:lnTo>
                  <a:pt x="111759" y="352551"/>
                </a:lnTo>
                <a:close/>
              </a:path>
              <a:path w="215265" h="657225">
                <a:moveTo>
                  <a:pt x="181355" y="313943"/>
                </a:moveTo>
                <a:lnTo>
                  <a:pt x="163067" y="312419"/>
                </a:lnTo>
                <a:lnTo>
                  <a:pt x="146303" y="310895"/>
                </a:lnTo>
                <a:lnTo>
                  <a:pt x="140207" y="310895"/>
                </a:lnTo>
                <a:lnTo>
                  <a:pt x="132587" y="309371"/>
                </a:lnTo>
                <a:lnTo>
                  <a:pt x="126491" y="307847"/>
                </a:lnTo>
                <a:lnTo>
                  <a:pt x="121919" y="307847"/>
                </a:lnTo>
                <a:lnTo>
                  <a:pt x="117347" y="306323"/>
                </a:lnTo>
                <a:lnTo>
                  <a:pt x="111251" y="303275"/>
                </a:lnTo>
                <a:lnTo>
                  <a:pt x="112775" y="304799"/>
                </a:lnTo>
                <a:lnTo>
                  <a:pt x="112775" y="306323"/>
                </a:lnTo>
                <a:lnTo>
                  <a:pt x="114299" y="309371"/>
                </a:lnTo>
                <a:lnTo>
                  <a:pt x="114299" y="321563"/>
                </a:lnTo>
                <a:lnTo>
                  <a:pt x="120395" y="320039"/>
                </a:lnTo>
                <a:lnTo>
                  <a:pt x="128015" y="320039"/>
                </a:lnTo>
                <a:lnTo>
                  <a:pt x="143255" y="316991"/>
                </a:lnTo>
                <a:lnTo>
                  <a:pt x="161543" y="315467"/>
                </a:lnTo>
                <a:lnTo>
                  <a:pt x="181355" y="313943"/>
                </a:lnTo>
                <a:close/>
              </a:path>
              <a:path w="215265" h="657225">
                <a:moveTo>
                  <a:pt x="112775" y="304799"/>
                </a:moveTo>
                <a:lnTo>
                  <a:pt x="111251" y="303275"/>
                </a:lnTo>
                <a:lnTo>
                  <a:pt x="111759" y="304291"/>
                </a:lnTo>
                <a:lnTo>
                  <a:pt x="112775" y="304799"/>
                </a:lnTo>
                <a:close/>
              </a:path>
              <a:path w="215265" h="657225">
                <a:moveTo>
                  <a:pt x="111759" y="304291"/>
                </a:moveTo>
                <a:lnTo>
                  <a:pt x="111251" y="303275"/>
                </a:lnTo>
                <a:lnTo>
                  <a:pt x="111251" y="304037"/>
                </a:lnTo>
                <a:lnTo>
                  <a:pt x="111759" y="304291"/>
                </a:lnTo>
                <a:close/>
              </a:path>
              <a:path w="215265" h="657225">
                <a:moveTo>
                  <a:pt x="112775" y="352043"/>
                </a:moveTo>
                <a:lnTo>
                  <a:pt x="111759" y="352551"/>
                </a:lnTo>
                <a:lnTo>
                  <a:pt x="111251" y="353567"/>
                </a:lnTo>
                <a:lnTo>
                  <a:pt x="112775" y="352043"/>
                </a:lnTo>
                <a:close/>
              </a:path>
              <a:path w="215265" h="657225">
                <a:moveTo>
                  <a:pt x="114299" y="630935"/>
                </a:moveTo>
                <a:lnTo>
                  <a:pt x="114299" y="351281"/>
                </a:lnTo>
                <a:lnTo>
                  <a:pt x="112775" y="352043"/>
                </a:lnTo>
                <a:lnTo>
                  <a:pt x="111251" y="353567"/>
                </a:lnTo>
                <a:lnTo>
                  <a:pt x="111251" y="635507"/>
                </a:lnTo>
                <a:lnTo>
                  <a:pt x="112775" y="632459"/>
                </a:lnTo>
                <a:lnTo>
                  <a:pt x="114299" y="630935"/>
                </a:lnTo>
                <a:close/>
              </a:path>
              <a:path w="215265" h="657225">
                <a:moveTo>
                  <a:pt x="112775" y="306323"/>
                </a:moveTo>
                <a:lnTo>
                  <a:pt x="112775" y="304799"/>
                </a:lnTo>
                <a:lnTo>
                  <a:pt x="111759" y="304291"/>
                </a:lnTo>
                <a:lnTo>
                  <a:pt x="112775" y="306323"/>
                </a:lnTo>
                <a:close/>
              </a:path>
              <a:path w="215265" h="657225">
                <a:moveTo>
                  <a:pt x="114299" y="351281"/>
                </a:moveTo>
                <a:lnTo>
                  <a:pt x="114299" y="347471"/>
                </a:lnTo>
                <a:lnTo>
                  <a:pt x="111759" y="352551"/>
                </a:lnTo>
                <a:lnTo>
                  <a:pt x="114299" y="35128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2"/>
          <p:cNvSpPr txBox="1"/>
          <p:nvPr/>
        </p:nvSpPr>
        <p:spPr>
          <a:xfrm>
            <a:off x="7976232" y="1994020"/>
            <a:ext cx="1903730" cy="52451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556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280"/>
              </a:spcBef>
            </a:pPr>
            <a:r>
              <a:rPr sz="2800" spc="-5" dirty="0">
                <a:solidFill>
                  <a:srgbClr val="365F92"/>
                </a:solidFill>
                <a:latin typeface="Arial"/>
                <a:cs typeface="Arial"/>
              </a:rPr>
              <a:t>Essenciais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1" name="object 14"/>
          <p:cNvSpPr/>
          <p:nvPr/>
        </p:nvSpPr>
        <p:spPr>
          <a:xfrm>
            <a:off x="5586781" y="4036434"/>
            <a:ext cx="1442085" cy="276225"/>
          </a:xfrm>
          <a:custGeom>
            <a:avLst/>
            <a:gdLst/>
            <a:ahLst/>
            <a:cxnLst/>
            <a:rect l="l" t="t" r="r" b="b"/>
            <a:pathLst>
              <a:path w="1442085" h="276225">
                <a:moveTo>
                  <a:pt x="1332611" y="76040"/>
                </a:moveTo>
                <a:lnTo>
                  <a:pt x="1326938" y="37876"/>
                </a:lnTo>
                <a:lnTo>
                  <a:pt x="0" y="237743"/>
                </a:lnTo>
                <a:lnTo>
                  <a:pt x="6095" y="275843"/>
                </a:lnTo>
                <a:lnTo>
                  <a:pt x="1332611" y="76040"/>
                </a:lnTo>
                <a:close/>
              </a:path>
              <a:path w="1442085" h="276225">
                <a:moveTo>
                  <a:pt x="1441703" y="39623"/>
                </a:moveTo>
                <a:lnTo>
                  <a:pt x="1321307" y="0"/>
                </a:lnTo>
                <a:lnTo>
                  <a:pt x="1326938" y="37876"/>
                </a:lnTo>
                <a:lnTo>
                  <a:pt x="1345691" y="35051"/>
                </a:lnTo>
                <a:lnTo>
                  <a:pt x="1351787" y="73151"/>
                </a:lnTo>
                <a:lnTo>
                  <a:pt x="1351787" y="103094"/>
                </a:lnTo>
                <a:lnTo>
                  <a:pt x="1441703" y="39623"/>
                </a:lnTo>
                <a:close/>
              </a:path>
              <a:path w="1442085" h="276225">
                <a:moveTo>
                  <a:pt x="1351787" y="73151"/>
                </a:moveTo>
                <a:lnTo>
                  <a:pt x="1345691" y="35051"/>
                </a:lnTo>
                <a:lnTo>
                  <a:pt x="1326938" y="37876"/>
                </a:lnTo>
                <a:lnTo>
                  <a:pt x="1332611" y="76040"/>
                </a:lnTo>
                <a:lnTo>
                  <a:pt x="1351787" y="73151"/>
                </a:lnTo>
                <a:close/>
              </a:path>
              <a:path w="1442085" h="276225">
                <a:moveTo>
                  <a:pt x="1351787" y="103094"/>
                </a:moveTo>
                <a:lnTo>
                  <a:pt x="1351787" y="73151"/>
                </a:lnTo>
                <a:lnTo>
                  <a:pt x="1332611" y="76040"/>
                </a:lnTo>
                <a:lnTo>
                  <a:pt x="1338071" y="112775"/>
                </a:lnTo>
                <a:lnTo>
                  <a:pt x="1351787" y="10309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5"/>
          <p:cNvSpPr/>
          <p:nvPr/>
        </p:nvSpPr>
        <p:spPr>
          <a:xfrm>
            <a:off x="5582210" y="4274178"/>
            <a:ext cx="1286510" cy="532130"/>
          </a:xfrm>
          <a:custGeom>
            <a:avLst/>
            <a:gdLst/>
            <a:ahLst/>
            <a:cxnLst/>
            <a:rect l="l" t="t" r="r" b="b"/>
            <a:pathLst>
              <a:path w="1286510" h="532129">
                <a:moveTo>
                  <a:pt x="1187563" y="460832"/>
                </a:moveTo>
                <a:lnTo>
                  <a:pt x="13715" y="0"/>
                </a:lnTo>
                <a:lnTo>
                  <a:pt x="0" y="35051"/>
                </a:lnTo>
                <a:lnTo>
                  <a:pt x="1173338" y="497185"/>
                </a:lnTo>
                <a:lnTo>
                  <a:pt x="1187563" y="460832"/>
                </a:lnTo>
                <a:close/>
              </a:path>
              <a:path w="1286510" h="532129">
                <a:moveTo>
                  <a:pt x="1205483" y="528020"/>
                </a:moveTo>
                <a:lnTo>
                  <a:pt x="1205483" y="467867"/>
                </a:lnTo>
                <a:lnTo>
                  <a:pt x="1191767" y="504443"/>
                </a:lnTo>
                <a:lnTo>
                  <a:pt x="1173338" y="497185"/>
                </a:lnTo>
                <a:lnTo>
                  <a:pt x="1159763" y="531875"/>
                </a:lnTo>
                <a:lnTo>
                  <a:pt x="1205483" y="528020"/>
                </a:lnTo>
                <a:close/>
              </a:path>
              <a:path w="1286510" h="532129">
                <a:moveTo>
                  <a:pt x="1205483" y="467867"/>
                </a:moveTo>
                <a:lnTo>
                  <a:pt x="1187563" y="460832"/>
                </a:lnTo>
                <a:lnTo>
                  <a:pt x="1173338" y="497185"/>
                </a:lnTo>
                <a:lnTo>
                  <a:pt x="1191767" y="504443"/>
                </a:lnTo>
                <a:lnTo>
                  <a:pt x="1205483" y="467867"/>
                </a:lnTo>
                <a:close/>
              </a:path>
              <a:path w="1286510" h="532129">
                <a:moveTo>
                  <a:pt x="1286255" y="521207"/>
                </a:moveTo>
                <a:lnTo>
                  <a:pt x="1200911" y="426719"/>
                </a:lnTo>
                <a:lnTo>
                  <a:pt x="1187563" y="460832"/>
                </a:lnTo>
                <a:lnTo>
                  <a:pt x="1205483" y="467867"/>
                </a:lnTo>
                <a:lnTo>
                  <a:pt x="1205483" y="528020"/>
                </a:lnTo>
                <a:lnTo>
                  <a:pt x="1286255" y="52120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6"/>
          <p:cNvSpPr txBox="1"/>
          <p:nvPr/>
        </p:nvSpPr>
        <p:spPr>
          <a:xfrm>
            <a:off x="1573588" y="3797165"/>
            <a:ext cx="8338820" cy="2559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991869" algn="r">
              <a:lnSpc>
                <a:spcPts val="2560"/>
              </a:lnSpc>
            </a:pPr>
            <a:r>
              <a:rPr sz="2400" spc="-5" dirty="0">
                <a:latin typeface="Arial"/>
                <a:cs typeface="Arial"/>
              </a:rPr>
              <a:t>Fe</a:t>
            </a:r>
            <a:r>
              <a:rPr sz="2400" dirty="0">
                <a:latin typeface="Arial"/>
                <a:cs typeface="Arial"/>
              </a:rPr>
              <a:t>rr</a:t>
            </a:r>
            <a:r>
              <a:rPr sz="2400" spc="-5" dirty="0">
                <a:latin typeface="Arial"/>
                <a:cs typeface="Arial"/>
              </a:rPr>
              <a:t>odo</a:t>
            </a:r>
            <a:r>
              <a:rPr sz="2400" spc="-15" dirty="0">
                <a:latin typeface="Arial"/>
                <a:cs typeface="Arial"/>
              </a:rPr>
              <a:t>x</a:t>
            </a:r>
            <a:r>
              <a:rPr sz="2400" spc="-10" dirty="0">
                <a:latin typeface="Arial"/>
                <a:cs typeface="Arial"/>
              </a:rPr>
              <a:t>i</a:t>
            </a:r>
            <a:r>
              <a:rPr sz="2400" spc="-5" dirty="0">
                <a:latin typeface="Arial"/>
                <a:cs typeface="Arial"/>
              </a:rPr>
              <a:t>n</a:t>
            </a:r>
            <a:r>
              <a:rPr sz="2400" dirty="0">
                <a:latin typeface="Arial"/>
                <a:cs typeface="Arial"/>
              </a:rPr>
              <a:t>a</a:t>
            </a:r>
          </a:p>
          <a:p>
            <a:pPr marL="12700">
              <a:lnSpc>
                <a:spcPts val="2560"/>
              </a:lnSpc>
            </a:pPr>
            <a:r>
              <a:rPr sz="2400" spc="-5" dirty="0">
                <a:latin typeface="Arial"/>
                <a:cs typeface="Arial"/>
              </a:rPr>
              <a:t>Proteínas (Aminoácidos </a:t>
            </a:r>
            <a:r>
              <a:rPr sz="2400" dirty="0">
                <a:latin typeface="Arial"/>
                <a:cs typeface="Arial"/>
              </a:rPr>
              <a:t>–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N)</a:t>
            </a:r>
            <a:endParaRPr sz="2400" dirty="0">
              <a:latin typeface="Arial"/>
              <a:cs typeface="Arial"/>
            </a:endParaRPr>
          </a:p>
          <a:p>
            <a:pPr marL="5593080">
              <a:lnSpc>
                <a:spcPct val="100000"/>
              </a:lnSpc>
              <a:spcBef>
                <a:spcPts val="680"/>
              </a:spcBef>
            </a:pPr>
            <a:r>
              <a:rPr sz="2400" spc="-5" dirty="0">
                <a:latin typeface="Arial"/>
                <a:cs typeface="Arial"/>
              </a:rPr>
              <a:t>Redutase do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Nitrato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94615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N/S </a:t>
            </a:r>
            <a:r>
              <a:rPr sz="2400" dirty="0">
                <a:latin typeface="Arial"/>
                <a:cs typeface="Arial"/>
              </a:rPr>
              <a:t>= </a:t>
            </a:r>
            <a:r>
              <a:rPr sz="2400" spc="-5" dirty="0">
                <a:latin typeface="Arial"/>
                <a:cs typeface="Arial"/>
              </a:rPr>
              <a:t>12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15/1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(vegetal)</a:t>
            </a:r>
            <a:endParaRPr sz="2400" dirty="0">
              <a:latin typeface="Arial"/>
              <a:cs typeface="Arial"/>
            </a:endParaRPr>
          </a:p>
          <a:p>
            <a:pPr marL="219710">
              <a:lnSpc>
                <a:spcPct val="100000"/>
              </a:lnSpc>
              <a:spcBef>
                <a:spcPts val="550"/>
              </a:spcBef>
            </a:pPr>
            <a:r>
              <a:rPr sz="2400" i="1" dirty="0">
                <a:latin typeface="Arial"/>
                <a:cs typeface="Arial"/>
              </a:rPr>
              <a:t>A </a:t>
            </a:r>
            <a:r>
              <a:rPr sz="2400" i="1" spc="-5" dirty="0">
                <a:latin typeface="Arial"/>
                <a:cs typeface="Arial"/>
              </a:rPr>
              <a:t>principal função do enxofre </a:t>
            </a:r>
            <a:r>
              <a:rPr sz="2400" i="1" dirty="0">
                <a:latin typeface="Arial"/>
                <a:cs typeface="Arial"/>
              </a:rPr>
              <a:t>é </a:t>
            </a:r>
            <a:r>
              <a:rPr sz="2400" i="1" spc="-5" dirty="0">
                <a:latin typeface="Arial"/>
                <a:cs typeface="Arial"/>
              </a:rPr>
              <a:t>ser constituinte de</a:t>
            </a:r>
            <a:r>
              <a:rPr sz="2400" i="1" spc="5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proteínas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4" name="object 18"/>
          <p:cNvSpPr/>
          <p:nvPr/>
        </p:nvSpPr>
        <p:spPr>
          <a:xfrm>
            <a:off x="3186481" y="4516494"/>
            <a:ext cx="114300" cy="934719"/>
          </a:xfrm>
          <a:custGeom>
            <a:avLst/>
            <a:gdLst/>
            <a:ahLst/>
            <a:cxnLst/>
            <a:rect l="l" t="t" r="r" b="b"/>
            <a:pathLst>
              <a:path w="114300" h="934720">
                <a:moveTo>
                  <a:pt x="114299" y="819911"/>
                </a:moveTo>
                <a:lnTo>
                  <a:pt x="0" y="819911"/>
                </a:lnTo>
                <a:lnTo>
                  <a:pt x="38099" y="897141"/>
                </a:lnTo>
                <a:lnTo>
                  <a:pt x="38099" y="839723"/>
                </a:lnTo>
                <a:lnTo>
                  <a:pt x="76199" y="839723"/>
                </a:lnTo>
                <a:lnTo>
                  <a:pt x="76199" y="895109"/>
                </a:lnTo>
                <a:lnTo>
                  <a:pt x="114299" y="819911"/>
                </a:lnTo>
                <a:close/>
              </a:path>
              <a:path w="114300" h="934720">
                <a:moveTo>
                  <a:pt x="76199" y="819911"/>
                </a:moveTo>
                <a:lnTo>
                  <a:pt x="76199" y="0"/>
                </a:lnTo>
                <a:lnTo>
                  <a:pt x="38099" y="0"/>
                </a:lnTo>
                <a:lnTo>
                  <a:pt x="38099" y="819911"/>
                </a:lnTo>
                <a:lnTo>
                  <a:pt x="76199" y="819911"/>
                </a:lnTo>
                <a:close/>
              </a:path>
              <a:path w="114300" h="934720">
                <a:moveTo>
                  <a:pt x="76199" y="895109"/>
                </a:moveTo>
                <a:lnTo>
                  <a:pt x="76199" y="839723"/>
                </a:lnTo>
                <a:lnTo>
                  <a:pt x="38099" y="839723"/>
                </a:lnTo>
                <a:lnTo>
                  <a:pt x="38099" y="897141"/>
                </a:lnTo>
                <a:lnTo>
                  <a:pt x="56387" y="934211"/>
                </a:lnTo>
                <a:lnTo>
                  <a:pt x="76199" y="89510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"/>
          <p:cNvSpPr/>
          <p:nvPr/>
        </p:nvSpPr>
        <p:spPr>
          <a:xfrm>
            <a:off x="3149954" y="2839531"/>
            <a:ext cx="114300" cy="934719"/>
          </a:xfrm>
          <a:custGeom>
            <a:avLst/>
            <a:gdLst/>
            <a:ahLst/>
            <a:cxnLst/>
            <a:rect l="l" t="t" r="r" b="b"/>
            <a:pathLst>
              <a:path w="114300" h="934720">
                <a:moveTo>
                  <a:pt x="114299" y="819911"/>
                </a:moveTo>
                <a:lnTo>
                  <a:pt x="0" y="819911"/>
                </a:lnTo>
                <a:lnTo>
                  <a:pt x="38099" y="897141"/>
                </a:lnTo>
                <a:lnTo>
                  <a:pt x="38099" y="839723"/>
                </a:lnTo>
                <a:lnTo>
                  <a:pt x="76199" y="839723"/>
                </a:lnTo>
                <a:lnTo>
                  <a:pt x="76199" y="895109"/>
                </a:lnTo>
                <a:lnTo>
                  <a:pt x="114299" y="819911"/>
                </a:lnTo>
                <a:close/>
              </a:path>
              <a:path w="114300" h="934720">
                <a:moveTo>
                  <a:pt x="76199" y="819911"/>
                </a:moveTo>
                <a:lnTo>
                  <a:pt x="76199" y="0"/>
                </a:lnTo>
                <a:lnTo>
                  <a:pt x="38099" y="0"/>
                </a:lnTo>
                <a:lnTo>
                  <a:pt x="38099" y="819911"/>
                </a:lnTo>
                <a:lnTo>
                  <a:pt x="76199" y="819911"/>
                </a:lnTo>
                <a:close/>
              </a:path>
              <a:path w="114300" h="934720">
                <a:moveTo>
                  <a:pt x="76199" y="895109"/>
                </a:moveTo>
                <a:lnTo>
                  <a:pt x="76199" y="839723"/>
                </a:lnTo>
                <a:lnTo>
                  <a:pt x="38099" y="839723"/>
                </a:lnTo>
                <a:lnTo>
                  <a:pt x="38099" y="897141"/>
                </a:lnTo>
                <a:lnTo>
                  <a:pt x="56387" y="934211"/>
                </a:lnTo>
                <a:lnTo>
                  <a:pt x="76199" y="89510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38433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017917" y="399618"/>
            <a:ext cx="9644333" cy="838200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b="1" cap="none" dirty="0" smtClean="0">
                <a:effectLst/>
              </a:rPr>
              <a:t>K na planta</a:t>
            </a:r>
            <a:endParaRPr lang="pt-BR" b="1" cap="none" dirty="0">
              <a:effectLst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17917" y="1811697"/>
            <a:ext cx="9609826" cy="435133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Nutriente </a:t>
            </a:r>
            <a:r>
              <a:rPr lang="pt-BR" sz="2600" u="sng" dirty="0">
                <a:latin typeface="Arial" panose="020B0604020202020204" pitchFamily="34" charset="0"/>
                <a:cs typeface="Arial" panose="020B0604020202020204" pitchFamily="34" charset="0"/>
              </a:rPr>
              <a:t>altamente móvel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na planta</a:t>
            </a:r>
          </a:p>
          <a:p>
            <a:pPr indent="-169863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Xilema (Raiz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Parte aérea)</a:t>
            </a:r>
          </a:p>
          <a:p>
            <a:pPr indent="-169863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Floema (Multidirecional)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Consequentemente, </a:t>
            </a:r>
            <a:r>
              <a:rPr lang="pt-BR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 redistribuição do K para órgãos mais  </a:t>
            </a:r>
            <a:r>
              <a:rPr lang="pt-BR" sz="2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novos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Ativa enzimas</a:t>
            </a:r>
            <a:endParaRPr lang="pt-BR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2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06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55941" y="1556792"/>
            <a:ext cx="9911750" cy="2304256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pt-B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Translocação</a:t>
            </a: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 de sintetizados</a:t>
            </a:r>
          </a:p>
          <a:p>
            <a:pPr marL="58737" indent="0">
              <a:lnSpc>
                <a:spcPct val="170000"/>
              </a:lnSpc>
              <a:buNone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Carregamento dos </a:t>
            </a:r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fotoassimilados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 no floema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Regulação do potencial osmótico</a:t>
            </a:r>
          </a:p>
          <a:p>
            <a:pPr indent="-169863">
              <a:lnSpc>
                <a:spcPct val="170000"/>
              </a:lnSpc>
              <a:buFont typeface="Wingdings" pitchFamily="2" charset="2"/>
              <a:buChar char="§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Componente principal no </a:t>
            </a:r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citosol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 na forma de íon K</a:t>
            </a:r>
            <a:r>
              <a:rPr lang="pt-BR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2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buFont typeface="Wingdings" pitchFamily="2" charset="2"/>
              <a:buChar char="§"/>
            </a:pP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buFont typeface="Wingdings" pitchFamily="2" charset="2"/>
              <a:buChar char="q"/>
            </a:pP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buNone/>
            </a:pP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155940" y="278993"/>
            <a:ext cx="9911751" cy="648072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/>
              <a:t>Transporte de carboidratos</a:t>
            </a:r>
            <a:endParaRPr lang="pt-BR" b="1" cap="non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5009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28800" y="1772816"/>
            <a:ext cx="8155632" cy="453650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s://www2.estrellamountain.edu/faculty/farabee/biobk/stomat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6369" y="1568442"/>
            <a:ext cx="7604303" cy="4159497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378143" y="6353564"/>
            <a:ext cx="255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Purves</a:t>
            </a:r>
            <a:r>
              <a:rPr lang="pt-BR" dirty="0"/>
              <a:t>  </a:t>
            </a:r>
            <a:r>
              <a:rPr lang="pt-BR" dirty="0" err="1"/>
              <a:t>et</a:t>
            </a:r>
            <a:r>
              <a:rPr lang="pt-BR" dirty="0"/>
              <a:t> al.,(1994)</a:t>
            </a: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069675" y="309130"/>
            <a:ext cx="9903125" cy="838200"/>
          </a:xfr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b="1" cap="none" dirty="0" smtClean="0">
                <a:effectLst/>
              </a:rPr>
              <a:t>Regula o movimento estomático</a:t>
            </a:r>
            <a:endParaRPr lang="pt-BR" b="1" cap="non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8171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14819</TotalTime>
  <Words>6621</Words>
  <Application>Microsoft Office PowerPoint</Application>
  <PresentationFormat>Widescreen</PresentationFormat>
  <Paragraphs>1462</Paragraphs>
  <Slides>183</Slides>
  <Notes>14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183</vt:i4>
      </vt:variant>
    </vt:vector>
  </HeadingPairs>
  <TitlesOfParts>
    <vt:vector size="195" baseType="lpstr">
      <vt:lpstr>Arial</vt:lpstr>
      <vt:lpstr>Calibri</vt:lpstr>
      <vt:lpstr>Calibri Light</vt:lpstr>
      <vt:lpstr>Garamond</vt:lpstr>
      <vt:lpstr>Myriad Roman</vt:lpstr>
      <vt:lpstr>Symbol</vt:lpstr>
      <vt:lpstr>Tahoma</vt:lpstr>
      <vt:lpstr>Times New Roman</vt:lpstr>
      <vt:lpstr>Wingdings</vt:lpstr>
      <vt:lpstr>Tema do Office</vt:lpstr>
      <vt:lpstr>Filme do Flash</vt:lpstr>
      <vt:lpstr>Apresentação</vt:lpstr>
      <vt:lpstr>ECOFISIOLOGIA DO TOMATEIRO</vt:lpstr>
      <vt:lpstr>Tomateiro (Solanum lycopersicum)</vt:lpstr>
      <vt:lpstr>Apresentação do PowerPoint</vt:lpstr>
      <vt:lpstr>Produção de tomate no Brasil – IBGE 2018</vt:lpstr>
      <vt:lpstr>Apresentação do PowerPoint</vt:lpstr>
      <vt:lpstr>Estádios de desenvolvimento do tomateiro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Aumento do cultivo protegido : estufas e telados</vt:lpstr>
      <vt:lpstr>Apresentação do PowerPoint</vt:lpstr>
      <vt:lpstr>Fisiologia do tomateiro em campo e em ambiente protegido</vt:lpstr>
      <vt:lpstr>Fisiologia da produção de tomate</vt:lpstr>
      <vt:lpstr>Efeito da luz no desenvolvimento das plantas</vt:lpstr>
      <vt:lpstr>            </vt:lpstr>
      <vt:lpstr>             Qualidade da luz: composição espectral das regiões de comprimentos de ondas diferentes </vt:lpstr>
      <vt:lpstr>Reações de luz </vt:lpstr>
      <vt:lpstr>Reações de escuro </vt:lpstr>
      <vt:lpstr>Luz</vt:lpstr>
      <vt:lpstr>Apresentação do PowerPoint</vt:lpstr>
      <vt:lpstr>Apresentação do PowerPoint</vt:lpstr>
      <vt:lpstr>Apresentação do PowerPoint</vt:lpstr>
      <vt:lpstr>Luminosidade deficiente</vt:lpstr>
      <vt:lpstr>Luminosidade excessiva</vt:lpstr>
      <vt:lpstr>Exigência hídrica do tomateiro</vt:lpstr>
      <vt:lpstr>Monitoramento do potencial hídrico do solo</vt:lpstr>
      <vt:lpstr>Manejo da irrigação com base na evapotranspiração</vt:lpstr>
      <vt:lpstr>Apresentação do PowerPoint</vt:lpstr>
      <vt:lpstr>Estresse hídrico de baixa intensidade - oscilações do nível de umidade do solo por períodos curtos</vt:lpstr>
      <vt:lpstr>Transporte de água para os frutos</vt:lpstr>
      <vt:lpstr>Apresentação do PowerPoint</vt:lpstr>
      <vt:lpstr>Apresentação do PowerPoint</vt:lpstr>
      <vt:lpstr>Locais de síntese</vt:lpstr>
      <vt:lpstr>Síntese de Ácido abscísico</vt:lpstr>
      <vt:lpstr>Apresentação do PowerPoint</vt:lpstr>
      <vt:lpstr>Transporte e mecanismo de ação</vt:lpstr>
      <vt:lpstr>Principais efeitos fisiológicos</vt:lpstr>
      <vt:lpstr>Abertura estomática</vt:lpstr>
      <vt:lpstr>Temperatura</vt:lpstr>
      <vt:lpstr>Taxa fotossintética</vt:lpstr>
      <vt:lpstr>Apresentação do PowerPoint</vt:lpstr>
      <vt:lpstr>Apresentação do PowerPoint</vt:lpstr>
      <vt:lpstr>Apresentação do PowerPoint</vt:lpstr>
      <vt:lpstr>Velocidade do ar</vt:lpstr>
      <vt:lpstr>Apresentação do PowerPoint</vt:lpstr>
      <vt:lpstr>Apresentação do PowerPoint</vt:lpstr>
      <vt:lpstr>Produção de espécies reativas de O2 (EROS)</vt:lpstr>
      <vt:lpstr>Apresentação do PowerPoint</vt:lpstr>
      <vt:lpstr>Síntese de solutos compatíveis e enzimas antioxidantes</vt:lpstr>
      <vt:lpstr>Fisiologia na fase vegetativa - mudas</vt:lpstr>
      <vt:lpstr>Fisiologia da produção de mudas de tomate</vt:lpstr>
      <vt:lpstr>Mudas de tomate</vt:lpstr>
      <vt:lpstr>Cotilédones</vt:lpstr>
      <vt:lpstr>Mudas tradicionais</vt:lpstr>
      <vt:lpstr>Mudas tradicionais</vt:lpstr>
      <vt:lpstr>Mudas de tomate enxertadas</vt:lpstr>
      <vt:lpstr>“Mudão” não enxertado</vt:lpstr>
      <vt:lpstr>Mudas enxertadas no palito</vt:lpstr>
      <vt:lpstr>Mudas enxertadas</vt:lpstr>
      <vt:lpstr>Mudões enxertados</vt:lpstr>
      <vt:lpstr>Principais limitações da produção de mudas</vt:lpstr>
      <vt:lpstr>A fase de muda tem uma exigência luminosa de 13-16 mol m-2 dia-1 </vt:lpstr>
      <vt:lpstr>Apresentação do PowerPoint</vt:lpstr>
      <vt:lpstr>Valores médios de Qg (MJ m-2 d-1)</vt:lpstr>
      <vt:lpstr>  Duração da luz (Fotoperíodo): número de horas de luz diária   Baixa intensidade luminosa e temperaturas amenas (outono-inverno): desenvolvimento mais lento da muda e coloração verde intenso  Intensidade luminosa e temperatura mais elevadas: produção mais acelerada e folhas com coloração verde mais claro</vt:lpstr>
      <vt:lpstr>Apresentação do PowerPoint</vt:lpstr>
      <vt:lpstr> SÍNTESE DE CLOROFILA  </vt:lpstr>
      <vt:lpstr>Apresentação do PowerPoint</vt:lpstr>
      <vt:lpstr>Temperatura e intensidade luminosa</vt:lpstr>
      <vt:lpstr>Desafios da produção de mudas</vt:lpstr>
      <vt:lpstr>Crescimento vegetativo até a emissão da 1° cacho floral</vt:lpstr>
      <vt:lpstr>Desenvolvimento vegetativo – verão </vt:lpstr>
      <vt:lpstr>Apresentação do PowerPoint</vt:lpstr>
      <vt:lpstr>Apresentação do PowerPoint</vt:lpstr>
      <vt:lpstr>Desenvolvimento vegetativo – inverno</vt:lpstr>
      <vt:lpstr>Quanto reduzir o EC no verão?</vt:lpstr>
      <vt:lpstr>Produção relativa de tomate em função da CE do solo</vt:lpstr>
      <vt:lpstr>Iniciação floral à maturação</vt:lpstr>
      <vt:lpstr>Início do florescimento</vt:lpstr>
      <vt:lpstr>Estrutura reprodutiva</vt:lpstr>
      <vt:lpstr>Primeira flor até a fixação do primeiro fruto</vt:lpstr>
      <vt:lpstr>Maturação do primeiro fruto até a primeira colheita</vt:lpstr>
      <vt:lpstr>Primeira colheita até o final da colheita</vt:lpstr>
      <vt:lpstr>Fatores ambientais - Luminosidade</vt:lpstr>
      <vt:lpstr>Fatores ambientais </vt:lpstr>
      <vt:lpstr>Fatores ambientais </vt:lpstr>
      <vt:lpstr>Maturação dos frutos</vt:lpstr>
      <vt:lpstr>Manejo da nutrição</vt:lpstr>
      <vt:lpstr>Nutrição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K na planta</vt:lpstr>
      <vt:lpstr>Transporte de carboidratos</vt:lpstr>
      <vt:lpstr>Regula o movimento estomático</vt:lpstr>
      <vt:lpstr>Resistência a pragas e doenças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Manejo da nutrição</vt:lpstr>
      <vt:lpstr>Adubação nitrogenada excessiva</vt:lpstr>
      <vt:lpstr>Bioestimulantes</vt:lpstr>
      <vt:lpstr>Estresse ambiental</vt:lpstr>
      <vt:lpstr>Regulação de íons</vt:lpstr>
      <vt:lpstr>Síntese de solutos compatíveis e enzimas anti-oxidativas</vt:lpstr>
      <vt:lpstr>Síntese de solutos compatíveis e enzimas anti-oxidativas</vt:lpstr>
      <vt:lpstr>Regulação hormonal</vt:lpstr>
      <vt:lpstr>Algas marinhas</vt:lpstr>
      <vt:lpstr>Apresentação do PowerPoint</vt:lpstr>
      <vt:lpstr>Produtos à base de algas</vt:lpstr>
      <vt:lpstr>Apresentação do PowerPoint</vt:lpstr>
      <vt:lpstr>Apresentação do PowerPoint</vt:lpstr>
      <vt:lpstr>Ácidos húmicos e fúlvicos</vt:lpstr>
      <vt:lpstr>Tipos de substâncias húmicas</vt:lpstr>
      <vt:lpstr>Funções dos ácidos húmicos</vt:lpstr>
      <vt:lpstr>O que são aminoácidos</vt:lpstr>
      <vt:lpstr>20 aminoácidos</vt:lpstr>
      <vt:lpstr>Apresentação do PowerPoint</vt:lpstr>
      <vt:lpstr>Família glutamato</vt:lpstr>
      <vt:lpstr>Família Serina</vt:lpstr>
      <vt:lpstr>Família aspartato</vt:lpstr>
      <vt:lpstr>Família Piruvato</vt:lpstr>
      <vt:lpstr>Família aromática</vt:lpstr>
      <vt:lpstr>a) Constituintes de compostos: clorofila, ácidos nucleicos (DNA e RNA), aminoácidos (peptídeos, proteínas);  b) Sinalizadores de estresse (prolina, serina e leucina);  c) Precursores da síntese de hormônios e outros metabólitos secundários com função sinalizadora.   d) Aumentam a disponibilidade de nutrientes , pois atuam como agentes quelatizantes </vt:lpstr>
      <vt:lpstr>Apresentação do PowerPoint</vt:lpstr>
      <vt:lpstr>Apresentação do PowerPoint</vt:lpstr>
      <vt:lpstr>Síntese de Auxinas</vt:lpstr>
      <vt:lpstr>Síntese de Etileno</vt:lpstr>
      <vt:lpstr>Quelatos com minerais</vt:lpstr>
      <vt:lpstr>a) Reduzir o estresse provocado pelo frio ou pelo calor, pela falta de água (seca); pelo excesso de sais (salinidade elevada);  c) Aumentar a absorção de nutrientes pelas plantas;   d) Aliviar o estresse provocado por agroquímicos  e) Aumentar o crescimento das raízes;  e) Maior resistência ao ataque de pragas e doenças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Microclima no ambiente protegido</vt:lpstr>
      <vt:lpstr>Estruturas de baixo grau tecnológico</vt:lpstr>
      <vt:lpstr>Estruturas de médio grau tecnológico</vt:lpstr>
      <vt:lpstr>Estruturas de médio grau tecnológico</vt:lpstr>
      <vt:lpstr>Estruturas de alto grau tecnológico</vt:lpstr>
      <vt:lpstr>Estruturas de alto grau tecnológico</vt:lpstr>
      <vt:lpstr>Tipo de filme</vt:lpstr>
      <vt:lpstr>Microclima</vt:lpstr>
      <vt:lpstr>Sistemas de cultivo em recipientes</vt:lpstr>
      <vt:lpstr>Apresentação do PowerPoint</vt:lpstr>
      <vt:lpstr>Cultivo em sacolas plásticas</vt:lpstr>
      <vt:lpstr>Cultivo em Sistema hidropônico</vt:lpstr>
      <vt:lpstr>Tipos de substratos</vt:lpstr>
      <vt:lpstr>Salinidade</vt:lpstr>
      <vt:lpstr>Apresentação do PowerPoint</vt:lpstr>
      <vt:lpstr>Recipientes</vt:lpstr>
      <vt:lpstr>Fase vegetativa</vt:lpstr>
      <vt:lpstr>Desenvolvimento reprodutivo</vt:lpstr>
      <vt:lpstr>Avaliação do crescimento</vt:lpstr>
      <vt:lpstr>Taxa de crescimento</vt:lpstr>
      <vt:lpstr>Comprimento da folha</vt:lpstr>
      <vt:lpstr>Interpretações</vt:lpstr>
      <vt:lpstr>Radiação fotossinteticamente ativa (RFA)</vt:lpstr>
      <vt:lpstr>Radiação no interior da estufa agrícola</vt:lpstr>
      <vt:lpstr>CONDUÇÃO VERTICAL</vt:lpstr>
      <vt:lpstr>Apresentação do PowerPoint</vt:lpstr>
      <vt:lpstr>CULTIVO EM AMBIENTE PROTEGIDO</vt:lpstr>
      <vt:lpstr>Desafios da produção de tomate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Usuario</cp:lastModifiedBy>
  <cp:revision>244</cp:revision>
  <dcterms:created xsi:type="dcterms:W3CDTF">2018-09-11T11:30:45Z</dcterms:created>
  <dcterms:modified xsi:type="dcterms:W3CDTF">2019-04-11T01:36:57Z</dcterms:modified>
</cp:coreProperties>
</file>