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34DFA-EB5B-49D2-A827-3C98C90E642E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42714-0453-47DB-8549-C126F2217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6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A07DA1-CBA0-4BE0-BED5-86B536580EF5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6499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00D809-ADD0-4FB5-B327-30C4AA7AC937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9537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05D66-910A-45BB-8D9E-66982BC6286F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488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FE51E8-D19F-484B-80DC-109BD81291A7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7577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0041F4-0B00-4CE1-8998-B80C30178A0A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725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151898-3921-4157-8F65-0F853D91C237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34317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33119D-09DE-4EAD-A849-29C913A158F1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8663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0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0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6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805A-97F0-4471-8D86-02B47480020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5742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82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58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29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51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7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4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43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CC53-B6AB-4F28-BD56-0CAAB149B4E5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B814-E5D8-4B1A-8571-A7E0A9BE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7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26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3389" y="1268414"/>
            <a:ext cx="8785225" cy="5113337"/>
          </a:xfrm>
        </p:spPr>
        <p:txBody>
          <a:bodyPr/>
          <a:lstStyle/>
          <a:p>
            <a:pPr eaLnBrk="1" hangingPunct="1"/>
            <a:r>
              <a:rPr lang="pt-BR" altLang="pt-BR" sz="2600" b="1">
                <a:latin typeface="Tahoma" panose="020B0604030504040204" pitchFamily="34" charset="0"/>
              </a:rPr>
              <a:t>Vantagens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Exige que sejam concretamente fixados objetivos e políticas para a empresa e suas unidades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Com a integração de diversos orçamentos (parciais em global) força os membros da adminsitração a fazerem planos de acordo entre si aumentando sua participação na definição de objetivos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Obriga administradores a quantificarem e datarem as atividades pelas quais serão responsável;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Alta administração passa a delegar poderes e os afsta das operações diárias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Identifica pontos de eficiência e ineficiências no desempenho das unidades de negócio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1" y="277813"/>
            <a:ext cx="7411915" cy="920750"/>
          </a:xfrm>
        </p:spPr>
        <p:txBody>
          <a:bodyPr/>
          <a:lstStyle/>
          <a:p>
            <a:pPr eaLnBrk="1" hangingPunct="1"/>
            <a:r>
              <a:rPr lang="pt-BR" altLang="pt-BR" sz="4500" dirty="0">
                <a:latin typeface="Tahoma" panose="020B0604030504040204" pitchFamily="34" charset="0"/>
              </a:rPr>
              <a:t>Orçamento Empresarial</a:t>
            </a:r>
          </a:p>
        </p:txBody>
      </p:sp>
    </p:spTree>
    <p:extLst>
      <p:ext uri="{BB962C8B-B14F-4D97-AF65-F5344CB8AC3E}">
        <p14:creationId xmlns:p14="http://schemas.microsoft.com/office/powerpoint/2010/main" val="3538746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919538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Tahoma" panose="020B0604030504040204" pitchFamily="34" charset="0"/>
              </a:rPr>
              <a:t>Limitações</a:t>
            </a:r>
          </a:p>
          <a:p>
            <a:pPr lvl="1" eaLnBrk="1" hangingPunct="1"/>
            <a:r>
              <a:rPr lang="pt-BR" altLang="pt-BR" smtClean="0">
                <a:latin typeface="Tahoma" panose="020B0604030504040204" pitchFamily="34" charset="0"/>
              </a:rPr>
              <a:t>Dados do orçamento são somente estimativas e estão sujeitos a erro</a:t>
            </a:r>
          </a:p>
          <a:p>
            <a:pPr lvl="1" eaLnBrk="1" hangingPunct="1"/>
            <a:r>
              <a:rPr lang="pt-BR" altLang="pt-BR" smtClean="0">
                <a:latin typeface="Tahoma" panose="020B0604030504040204" pitchFamily="34" charset="0"/>
              </a:rPr>
              <a:t>Custo do sistema para sua implantação (avaliar custo X benefício)</a:t>
            </a:r>
          </a:p>
          <a:p>
            <a:pPr lvl="1" eaLnBrk="1" hangingPunct="1"/>
            <a:r>
              <a:rPr lang="pt-BR" altLang="pt-BR" smtClean="0">
                <a:latin typeface="Tahoma" panose="020B0604030504040204" pitchFamily="34" charset="0"/>
              </a:rPr>
              <a:t>Necessidade de uma gestão participativa</a:t>
            </a:r>
          </a:p>
          <a:p>
            <a:pPr lvl="1" eaLnBrk="1" hangingPunct="1"/>
            <a:endParaRPr lang="pt-BR" altLang="pt-BR" smtClean="0">
              <a:latin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5000" dirty="0">
                <a:latin typeface="Tahoma" panose="020B0604030504040204" pitchFamily="34" charset="0"/>
              </a:rPr>
              <a:t>Orçamento Empresarial</a:t>
            </a:r>
          </a:p>
        </p:txBody>
      </p:sp>
    </p:spTree>
    <p:extLst>
      <p:ext uri="{BB962C8B-B14F-4D97-AF65-F5344CB8AC3E}">
        <p14:creationId xmlns:p14="http://schemas.microsoft.com/office/powerpoint/2010/main" val="1267311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2118946"/>
            <a:ext cx="8229600" cy="3400792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000" dirty="0">
                <a:latin typeface="Tahoma" panose="020B0604030504040204" pitchFamily="34" charset="0"/>
              </a:rPr>
              <a:t>Princípios da boa utilização</a:t>
            </a:r>
          </a:p>
          <a:p>
            <a:pPr lvl="1" eaLnBrk="1" hangingPunct="1"/>
            <a:r>
              <a:rPr lang="pt-BR" altLang="pt-BR" sz="3000" dirty="0">
                <a:latin typeface="Tahoma" panose="020B0604030504040204" pitchFamily="34" charset="0"/>
              </a:rPr>
              <a:t>Apoio da alta cúpula</a:t>
            </a:r>
          </a:p>
          <a:p>
            <a:pPr lvl="1" eaLnBrk="1" hangingPunct="1"/>
            <a:r>
              <a:rPr lang="pt-BR" altLang="pt-BR" sz="3000" dirty="0">
                <a:latin typeface="Tahoma" panose="020B0604030504040204" pitchFamily="34" charset="0"/>
              </a:rPr>
              <a:t>Definição clara de prazos e responsabilidades</a:t>
            </a:r>
          </a:p>
          <a:p>
            <a:pPr lvl="1" eaLnBrk="1" hangingPunct="1"/>
            <a:r>
              <a:rPr lang="pt-BR" altLang="pt-BR" sz="3000" dirty="0">
                <a:latin typeface="Tahoma" panose="020B0604030504040204" pitchFamily="34" charset="0"/>
              </a:rPr>
              <a:t>Controle deve enfocar principalmente alterações significativas – definição de critérios</a:t>
            </a:r>
          </a:p>
          <a:p>
            <a:pPr lvl="1" eaLnBrk="1" hangingPunct="1"/>
            <a:endParaRPr lang="pt-BR" altLang="pt-BR" sz="3000" dirty="0">
              <a:latin typeface="Tahom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655885" y="563336"/>
            <a:ext cx="7640515" cy="6776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600" dirty="0">
                <a:latin typeface="Tahoma" panose="020B0604030504040204" pitchFamily="34" charset="0"/>
              </a:rPr>
              <a:t>Orçamento Empresarial – Implantação e Utilização</a:t>
            </a:r>
          </a:p>
        </p:txBody>
      </p:sp>
    </p:spTree>
    <p:extLst>
      <p:ext uri="{BB962C8B-B14F-4D97-AF65-F5344CB8AC3E}">
        <p14:creationId xmlns:p14="http://schemas.microsoft.com/office/powerpoint/2010/main" val="841788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3389" y="1890347"/>
            <a:ext cx="8785225" cy="3626217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latin typeface="Tahoma" panose="020B0604030504040204" pitchFamily="34" charset="0"/>
              </a:rPr>
              <a:t>Centros de responsabilidade</a:t>
            </a:r>
          </a:p>
          <a:p>
            <a:pPr lvl="1" eaLnBrk="1" hangingPunct="1"/>
            <a:r>
              <a:rPr lang="pt-BR" altLang="pt-BR" dirty="0" smtClean="0">
                <a:latin typeface="Tahoma" panose="020B0604030504040204" pitchFamily="34" charset="0"/>
              </a:rPr>
              <a:t>Centro de resultado – desempenho do administrador de um segmento é aferido com base na maneira pela qual o resultado é atingido</a:t>
            </a:r>
          </a:p>
          <a:p>
            <a:pPr lvl="1" eaLnBrk="1" hangingPunct="1"/>
            <a:r>
              <a:rPr lang="pt-BR" altLang="pt-BR" dirty="0" smtClean="0">
                <a:latin typeface="Tahoma" panose="020B0604030504040204" pitchFamily="34" charset="0"/>
              </a:rPr>
              <a:t>Centro de investimento – unidade geradora de resultado – desempenho medido com base na taxa de retorno do ativo a ela alocado. </a:t>
            </a:r>
          </a:p>
          <a:p>
            <a:pPr lvl="2" eaLnBrk="1" hangingPunct="1"/>
            <a:r>
              <a:rPr lang="pt-BR" altLang="pt-BR" dirty="0" smtClean="0">
                <a:latin typeface="Tahoma" panose="020B0604030504040204" pitchFamily="34" charset="0"/>
              </a:rPr>
              <a:t>Arbitrariedade? (preço de transferência, pesquisa...)</a:t>
            </a:r>
          </a:p>
          <a:p>
            <a:pPr lvl="1" eaLnBrk="1" hangingPunct="1"/>
            <a:r>
              <a:rPr lang="pt-BR" altLang="pt-BR" dirty="0" smtClean="0">
                <a:latin typeface="Tahoma" panose="020B0604030504040204" pitchFamily="34" charset="0"/>
              </a:rPr>
              <a:t>Plano de contas por centro de responsabilidade</a:t>
            </a:r>
          </a:p>
          <a:p>
            <a:pPr lvl="1" eaLnBrk="1" hangingPunct="1"/>
            <a:endParaRPr lang="pt-BR" altLang="pt-BR" dirty="0" smtClean="0">
              <a:latin typeface="Tahoma" panose="020B060403050404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703389" y="563336"/>
            <a:ext cx="7405233" cy="6776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600" dirty="0">
                <a:latin typeface="Tahoma" panose="020B0604030504040204" pitchFamily="34" charset="0"/>
              </a:rPr>
              <a:t>Orçamento Empresarial – Responsabilidade e Controle</a:t>
            </a:r>
          </a:p>
        </p:txBody>
      </p:sp>
    </p:spTree>
    <p:extLst>
      <p:ext uri="{BB962C8B-B14F-4D97-AF65-F5344CB8AC3E}">
        <p14:creationId xmlns:p14="http://schemas.microsoft.com/office/powerpoint/2010/main" val="1220466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1" y="1600201"/>
            <a:ext cx="8893175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300">
                <a:latin typeface="Tahoma" panose="020B0604030504040204" pitchFamily="34" charset="0"/>
              </a:rPr>
              <a:t>Participação de todos é importante para o exito de sua implantação e é facilitada pela delegação de responsabilidades.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300">
                <a:latin typeface="Tahoma" panose="020B0604030504040204" pitchFamily="34" charset="0"/>
              </a:rPr>
              <a:t>Quando do surgimento de desvios os setor de controle pode ser visto como agente policialesco, e muitas vezes age desta forma, assim deve-se: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100">
                <a:latin typeface="Tahoma" panose="020B0604030504040204" pitchFamily="34" charset="0"/>
              </a:rPr>
              <a:t>Orçamento - &gt; definição de padrões de desempenho para melhorias e não como instrumento de pressão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100">
                <a:latin typeface="Tahoma" panose="020B0604030504040204" pitchFamily="34" charset="0"/>
              </a:rPr>
              <a:t>Não substituir planos por orçamento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100">
                <a:latin typeface="Tahoma" panose="020B0604030504040204" pitchFamily="34" charset="0"/>
              </a:rPr>
              <a:t>Definição clara das linhas de autoridade e de responsabilidade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100">
                <a:latin typeface="Tahoma" panose="020B0604030504040204" pitchFamily="34" charset="0"/>
              </a:rPr>
              <a:t>Relatórios devem enfocar mais aspectos operacionais do que contábeis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100">
                <a:latin typeface="Tahoma" panose="020B0604030504040204" pitchFamily="34" charset="0"/>
              </a:rPr>
              <a:t>Controladoria: implanta, mantêm e coordena e não emite ordens aos setores operacionais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z="2100">
              <a:latin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1" y="563336"/>
            <a:ext cx="7356021" cy="6776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500" dirty="0">
                <a:latin typeface="Tahoma" panose="020B0604030504040204" pitchFamily="34" charset="0"/>
              </a:rPr>
              <a:t>Orçamento Empresarial – Problemas Comportamentais</a:t>
            </a:r>
          </a:p>
        </p:txBody>
      </p:sp>
    </p:spTree>
    <p:extLst>
      <p:ext uri="{BB962C8B-B14F-4D97-AF65-F5344CB8AC3E}">
        <p14:creationId xmlns:p14="http://schemas.microsoft.com/office/powerpoint/2010/main" val="214490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1" y="1600201"/>
            <a:ext cx="8893175" cy="4492625"/>
          </a:xfrm>
        </p:spPr>
        <p:txBody>
          <a:bodyPr/>
          <a:lstStyle/>
          <a:p>
            <a:pPr eaLnBrk="1" hangingPunct="1"/>
            <a:r>
              <a:rPr lang="pt-BR" altLang="pt-BR" sz="2600">
                <a:latin typeface="Tahoma" panose="020B0604030504040204" pitchFamily="34" charset="0"/>
              </a:rPr>
              <a:t>Período de cobertura do orçamento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Projetos (da aquisição de insumos até o recimento – mais apropriado para grandes projetos)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Períodos fixos (associação ao processo da contabilidade)</a:t>
            </a:r>
          </a:p>
          <a:p>
            <a:pPr lvl="2" eaLnBrk="1" hangingPunct="1"/>
            <a:r>
              <a:rPr lang="pt-BR" altLang="pt-BR">
                <a:latin typeface="Tahoma" panose="020B0604030504040204" pitchFamily="34" charset="0"/>
              </a:rPr>
              <a:t>Anual com segmentos mensais e trimestrais que facilitam ajsutes de previsões por informação ser mais concreta</a:t>
            </a:r>
          </a:p>
          <a:p>
            <a:pPr eaLnBrk="1" hangingPunct="1"/>
            <a:r>
              <a:rPr lang="pt-BR" altLang="pt-BR" sz="2600">
                <a:latin typeface="Tahoma" panose="020B0604030504040204" pitchFamily="34" charset="0"/>
              </a:rPr>
              <a:t>Elaboração de manual de apoio a elaboração, controle e desenvolvimento de relatórios: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Formulários de planos orçamentários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Cronogramas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Relatórios de controle</a:t>
            </a:r>
          </a:p>
          <a:p>
            <a:pPr lvl="1" eaLnBrk="1" hangingPunct="1"/>
            <a:r>
              <a:rPr lang="pt-BR" altLang="pt-BR" sz="2200">
                <a:latin typeface="Tahoma" panose="020B0604030504040204" pitchFamily="34" charset="0"/>
              </a:rPr>
              <a:t>Quem deve receber as informações...</a:t>
            </a:r>
          </a:p>
          <a:p>
            <a:pPr lvl="1" eaLnBrk="1" hangingPunct="1"/>
            <a:endParaRPr lang="pt-BR" altLang="pt-BR" sz="2200">
              <a:latin typeface="Tahoma" panose="020B0604030504040204" pitchFamily="34" charset="0"/>
            </a:endParaRPr>
          </a:p>
          <a:p>
            <a:pPr lvl="1" eaLnBrk="1" hangingPunct="1"/>
            <a:endParaRPr lang="pt-BR" altLang="pt-BR" sz="2200">
              <a:latin typeface="Tahom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 dirty="0">
                <a:latin typeface="Tahoma" panose="020B0604030504040204" pitchFamily="34" charset="0"/>
              </a:rPr>
              <a:t>Orçamento Empresarial – Exigências importantes</a:t>
            </a:r>
          </a:p>
        </p:txBody>
      </p:sp>
    </p:spTree>
    <p:extLst>
      <p:ext uri="{BB962C8B-B14F-4D97-AF65-F5344CB8AC3E}">
        <p14:creationId xmlns:p14="http://schemas.microsoft.com/office/powerpoint/2010/main" val="174920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tx1"/>
                </a:solidFill>
              </a:rPr>
              <a:t>Orçamento anual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676401"/>
            <a:ext cx="8642350" cy="4632325"/>
          </a:xfrm>
        </p:spPr>
        <p:txBody>
          <a:bodyPr/>
          <a:lstStyle/>
          <a:p>
            <a:pPr eaLnBrk="1" hangingPunct="1"/>
            <a:r>
              <a:rPr lang="pt-BR" altLang="pt-BR" sz="2600"/>
              <a:t>Ter planejamento formal ou informal de longo prazo;</a:t>
            </a:r>
          </a:p>
          <a:p>
            <a:pPr eaLnBrk="1" hangingPunct="1"/>
            <a:r>
              <a:rPr lang="pt-BR" altLang="pt-BR" sz="2600"/>
              <a:t>Sempre haverá um planejamento orçamentário anual;</a:t>
            </a:r>
          </a:p>
          <a:p>
            <a:pPr eaLnBrk="1" hangingPunct="1"/>
            <a:r>
              <a:rPr lang="pt-BR" altLang="pt-BR" sz="2600"/>
              <a:t> última etapa do planejamento formal.</a:t>
            </a:r>
          </a:p>
          <a:p>
            <a:pPr eaLnBrk="1" hangingPunct="1"/>
            <a:r>
              <a:rPr lang="pt-BR" altLang="pt-BR" sz="2600"/>
              <a:t>O início da preparação do orçamento anual é o resultado da conjugação de uma análise das condições externas da empresa (Oportunidades e Ameaças em potencial, além de recursos).</a:t>
            </a:r>
          </a:p>
          <a:p>
            <a:pPr eaLnBrk="1" hangingPunct="1"/>
            <a:endParaRPr lang="pt-BR" altLang="pt-BR" sz="2600"/>
          </a:p>
        </p:txBody>
      </p:sp>
    </p:spTree>
    <p:extLst>
      <p:ext uri="{BB962C8B-B14F-4D97-AF65-F5344CB8AC3E}">
        <p14:creationId xmlns:p14="http://schemas.microsoft.com/office/powerpoint/2010/main" val="1997589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375"/>
            <a:ext cx="7772400" cy="1811338"/>
          </a:xfrm>
        </p:spPr>
        <p:txBody>
          <a:bodyPr/>
          <a:lstStyle/>
          <a:p>
            <a:pPr eaLnBrk="1" hangingPunct="1"/>
            <a:r>
              <a:rPr lang="pt-BR" altLang="pt-BR" sz="3800"/>
              <a:t>Quais informações são relevantes e importantes para as áreas?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420938"/>
            <a:ext cx="7558088" cy="3816350"/>
          </a:xfrm>
        </p:spPr>
        <p:txBody>
          <a:bodyPr/>
          <a:lstStyle/>
          <a:p>
            <a:pPr eaLnBrk="1" hangingPunct="1"/>
            <a:r>
              <a:rPr lang="pt-BR" altLang="pt-BR" smtClean="0"/>
              <a:t>Áreas de mercado</a:t>
            </a:r>
          </a:p>
          <a:p>
            <a:pPr eaLnBrk="1" hangingPunct="1"/>
            <a:r>
              <a:rPr lang="pt-BR" altLang="pt-BR" smtClean="0"/>
              <a:t>Produtos</a:t>
            </a:r>
          </a:p>
          <a:p>
            <a:pPr eaLnBrk="1" hangingPunct="1"/>
            <a:r>
              <a:rPr lang="pt-BR" altLang="pt-BR" smtClean="0"/>
              <a:t>Pessoal</a:t>
            </a:r>
          </a:p>
          <a:p>
            <a:pPr eaLnBrk="1" hangingPunct="1"/>
            <a:r>
              <a:rPr lang="pt-BR" altLang="pt-BR" smtClean="0"/>
              <a:t>Relações públicas</a:t>
            </a:r>
          </a:p>
          <a:p>
            <a:pPr eaLnBrk="1" hangingPunct="1"/>
            <a:r>
              <a:rPr lang="pt-BR" altLang="pt-BR" smtClean="0"/>
              <a:t>Finanças</a:t>
            </a:r>
          </a:p>
          <a:p>
            <a:pPr eaLnBrk="1" hangingPunct="1"/>
            <a:r>
              <a:rPr lang="pt-BR" altLang="pt-BR" smtClean="0"/>
              <a:t>Produção e outras</a:t>
            </a:r>
          </a:p>
        </p:txBody>
      </p:sp>
    </p:spTree>
    <p:extLst>
      <p:ext uri="{BB962C8B-B14F-4D97-AF65-F5344CB8AC3E}">
        <p14:creationId xmlns:p14="http://schemas.microsoft.com/office/powerpoint/2010/main" val="2804381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4964"/>
            <a:ext cx="7772400" cy="911225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tx1"/>
                </a:solidFill>
              </a:rPr>
              <a:t>Orçamento anual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676400"/>
            <a:ext cx="8496300" cy="4560888"/>
          </a:xfrm>
        </p:spPr>
        <p:txBody>
          <a:bodyPr/>
          <a:lstStyle/>
          <a:p>
            <a:pPr eaLnBrk="1" hangingPunct="1"/>
            <a:r>
              <a:rPr lang="pt-BR" altLang="pt-BR" sz="2600"/>
              <a:t>A elaboração de um orçamento a cada período de 12 meses é o detalhamento das políticas, metas e condições esperadas de atividade nesse período de 12 meses.</a:t>
            </a:r>
          </a:p>
          <a:p>
            <a:pPr eaLnBrk="1" hangingPunct="1"/>
            <a:r>
              <a:rPr lang="pt-BR" altLang="pt-BR" sz="2600"/>
              <a:t>Para um plano de 12 meses que coincide com o ano civil (janeiro a Dezembro) é melhor começar em setembro ou outubro.</a:t>
            </a:r>
          </a:p>
          <a:p>
            <a:pPr eaLnBrk="1" hangingPunct="1"/>
            <a:r>
              <a:rPr lang="pt-BR" altLang="pt-BR" sz="2600"/>
              <a:t>Cada administrador de área deve iniciar seu próprio planejamento com uma idéia do programa global do qual seu plano será parte.</a:t>
            </a:r>
          </a:p>
          <a:p>
            <a:pPr eaLnBrk="1" hangingPunct="1"/>
            <a:endParaRPr lang="pt-BR" altLang="pt-BR" sz="2600"/>
          </a:p>
        </p:txBody>
      </p:sp>
    </p:spTree>
    <p:extLst>
      <p:ext uri="{BB962C8B-B14F-4D97-AF65-F5344CB8AC3E}">
        <p14:creationId xmlns:p14="http://schemas.microsoft.com/office/powerpoint/2010/main" val="4016770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4964"/>
            <a:ext cx="7772400" cy="911225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tx1"/>
                </a:solidFill>
              </a:rPr>
              <a:t>Orçamento anual - início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560888"/>
          </a:xfrm>
        </p:spPr>
        <p:txBody>
          <a:bodyPr/>
          <a:lstStyle/>
          <a:p>
            <a:pPr eaLnBrk="1" hangingPunct="1"/>
            <a:r>
              <a:rPr lang="pt-BR" altLang="pt-BR" smtClean="0"/>
              <a:t>Previsão de vendas (avaliar estoques e produção)</a:t>
            </a:r>
          </a:p>
          <a:p>
            <a:pPr eaLnBrk="1" hangingPunct="1"/>
            <a:r>
              <a:rPr lang="pt-BR" altLang="pt-BR" smtClean="0"/>
              <a:t>Quando produção restrita, ela deve ser o ponto de partida.</a:t>
            </a:r>
          </a:p>
          <a:p>
            <a:pPr eaLnBrk="1" hangingPunct="1"/>
            <a:r>
              <a:rPr lang="pt-BR" altLang="pt-BR" smtClean="0"/>
              <a:t>Orçamento de produção:</a:t>
            </a:r>
          </a:p>
          <a:p>
            <a:pPr lvl="1" eaLnBrk="1" hangingPunct="1"/>
            <a:r>
              <a:rPr lang="pt-BR" altLang="pt-BR" smtClean="0"/>
              <a:t>Estoque final desejado de produtos acabados + vendas orçadas -  Estoque inicial desejado de produtos acabados</a:t>
            </a:r>
          </a:p>
        </p:txBody>
      </p:sp>
    </p:spTree>
    <p:extLst>
      <p:ext uri="{BB962C8B-B14F-4D97-AF65-F5344CB8AC3E}">
        <p14:creationId xmlns:p14="http://schemas.microsoft.com/office/powerpoint/2010/main" val="2289677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843589" y="1557339"/>
            <a:ext cx="2268537" cy="1150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1882775" y="1557339"/>
            <a:ext cx="2268538" cy="1150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115888"/>
            <a:ext cx="7341577" cy="1371600"/>
          </a:xfrm>
        </p:spPr>
        <p:txBody>
          <a:bodyPr/>
          <a:lstStyle/>
          <a:p>
            <a:r>
              <a:rPr lang="pt-BR" altLang="pt-BR" sz="3500" dirty="0"/>
              <a:t>PLANEJAMENTO ESTRATÉGICO</a:t>
            </a:r>
            <a:endParaRPr lang="en-US" altLang="pt-BR" sz="35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368801" y="1700214"/>
            <a:ext cx="1223963" cy="376237"/>
          </a:xfrm>
          <a:prstGeom prst="rect">
            <a:avLst/>
          </a:prstGeom>
          <a:solidFill>
            <a:srgbClr val="6FBF6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/>
              <a:t>MISSÃO</a:t>
            </a:r>
            <a:endParaRPr lang="en-US" altLang="pt-BR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11676" y="2476500"/>
            <a:ext cx="936625" cy="376238"/>
          </a:xfrm>
          <a:prstGeom prst="rect">
            <a:avLst/>
          </a:prstGeom>
          <a:solidFill>
            <a:srgbClr val="6FBF6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/>
              <a:t>VISÃO</a:t>
            </a:r>
            <a:endParaRPr lang="en-US" altLang="pt-BR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711451" y="3352801"/>
            <a:ext cx="1800225" cy="650875"/>
          </a:xfrm>
          <a:prstGeom prst="rect">
            <a:avLst/>
          </a:prstGeom>
          <a:solidFill>
            <a:srgbClr val="6FBF6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/>
              <a:t>OBJETIVOS GERAIS</a:t>
            </a:r>
            <a:endParaRPr lang="en-US" altLang="pt-BR" b="1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519738" y="3352801"/>
            <a:ext cx="1873250" cy="650875"/>
          </a:xfrm>
          <a:prstGeom prst="rect">
            <a:avLst/>
          </a:prstGeom>
          <a:solidFill>
            <a:srgbClr val="6FBF6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/>
              <a:t>ESTRATÉGIAS GERAIS</a:t>
            </a:r>
            <a:endParaRPr lang="en-US" altLang="pt-BR" b="1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713039" y="4433889"/>
            <a:ext cx="180022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/>
              <a:t>OBJETIVOS ESPECÍFICOS</a:t>
            </a:r>
            <a:endParaRPr lang="en-US" altLang="pt-BR" b="1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521325" y="4433889"/>
            <a:ext cx="187325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/>
              <a:t>ESTRATÉGIAS ESPECÍFICAS</a:t>
            </a:r>
            <a:endParaRPr lang="en-US" altLang="pt-BR" b="1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505200" y="3141663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505200" y="31416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505200" y="40052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457950" y="31416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457950" y="40052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945063" y="2060576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945063" y="2852739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404622" y="1792289"/>
            <a:ext cx="12073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b="1"/>
              <a:t>AMBIENTE</a:t>
            </a:r>
          </a:p>
          <a:p>
            <a:pPr algn="ctr"/>
            <a:r>
              <a:rPr lang="pt-BR" altLang="pt-BR" b="1"/>
              <a:t>INTERNO</a:t>
            </a:r>
            <a:endParaRPr lang="en-US" altLang="pt-BR" b="1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386072" y="1771651"/>
            <a:ext cx="12073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b="1"/>
              <a:t>AMBIENTE</a:t>
            </a:r>
          </a:p>
          <a:p>
            <a:pPr algn="ctr"/>
            <a:r>
              <a:rPr lang="pt-BR" altLang="pt-BR" b="1"/>
              <a:t>EXTERNO</a:t>
            </a:r>
            <a:endParaRPr lang="en-US" altLang="pt-BR" b="1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605214" y="6292850"/>
            <a:ext cx="2472665" cy="36933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/>
              <a:t>PLANOS OPERACIONAIS</a:t>
            </a:r>
            <a:endParaRPr lang="en-US" altLang="pt-BR" b="1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432176" y="5373688"/>
            <a:ext cx="3025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432175" y="5084764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457950" y="5084764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4943475" y="5373688"/>
            <a:ext cx="158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8399464" y="1557338"/>
            <a:ext cx="1587" cy="5111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8255001" y="1557338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8256589" y="42211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8256589" y="6669088"/>
            <a:ext cx="287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8256589" y="5734050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8505825" y="2500313"/>
            <a:ext cx="1963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/>
              <a:t>NÍVEL ESTRATÉGICO</a:t>
            </a:r>
            <a:endParaRPr lang="en-US" altLang="pt-BR" b="1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8505825" y="4791076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/>
              <a:t>NÍVEL TÁTICO</a:t>
            </a:r>
            <a:endParaRPr lang="en-US" altLang="pt-BR" b="1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8524875" y="5883275"/>
            <a:ext cx="1963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/>
              <a:t>NÍVEL OPERACIONAL</a:t>
            </a:r>
            <a:endParaRPr lang="en-US" altLang="pt-BR" b="1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774825" y="1268413"/>
            <a:ext cx="6408738" cy="43926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087938" y="5661025"/>
            <a:ext cx="2415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PREMISSAS PARA O PCR</a:t>
            </a: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4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60350"/>
            <a:ext cx="6828081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>
                <a:solidFill>
                  <a:schemeClr val="tx1"/>
                </a:solidFill>
              </a:rPr>
              <a:t>Orçamento anual – Papel do  Estoque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560888"/>
          </a:xfrm>
        </p:spPr>
        <p:txBody>
          <a:bodyPr/>
          <a:lstStyle/>
          <a:p>
            <a:pPr eaLnBrk="1" hangingPunct="1"/>
            <a:r>
              <a:rPr lang="pt-BR" altLang="pt-BR" smtClean="0"/>
              <a:t>Elo de coordenação entre produção e vendas, funcionando como um amortecedor que atende às necessidades de produtos da área comercial quando a procura é muito intensa, e também atende as exigências da produção, na utilização de operários, máquinas e instalações.</a:t>
            </a:r>
          </a:p>
        </p:txBody>
      </p:sp>
    </p:spTree>
    <p:extLst>
      <p:ext uri="{BB962C8B-B14F-4D97-AF65-F5344CB8AC3E}">
        <p14:creationId xmlns:p14="http://schemas.microsoft.com/office/powerpoint/2010/main" val="4018770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3563938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400"/>
              <a:t>Estrutura Orçamento Empresarial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591176" y="404814"/>
            <a:ext cx="1655763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Vendas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591176" y="1052514"/>
            <a:ext cx="1655763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Produção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591176" y="1701800"/>
            <a:ext cx="1655763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Compras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800600" y="2420939"/>
            <a:ext cx="3240088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Consumo de Materiais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872039" y="3141664"/>
            <a:ext cx="3095625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Despesas Departamentais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399463" y="2432051"/>
            <a:ext cx="1655762" cy="92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Custo dos produtos vendidos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401051" y="3641726"/>
            <a:ext cx="165576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Projeção da DRE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8401051" y="4545014"/>
            <a:ext cx="1655763" cy="14763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/>
          </a:p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Projeção do BP</a:t>
            </a:r>
          </a:p>
          <a:p>
            <a:pPr algn="ctr"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919288" y="5645150"/>
            <a:ext cx="165735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Investimentos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4079876" y="5675314"/>
            <a:ext cx="1655763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600"/>
              <a:t>Financiamentos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6600825" y="5661025"/>
            <a:ext cx="8636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Caixa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4078288" y="4506914"/>
            <a:ext cx="1655762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Despesas Financeiras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6311901" y="4510089"/>
            <a:ext cx="143986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Receitas Financeiras</a:t>
            </a:r>
          </a:p>
        </p:txBody>
      </p:sp>
      <p:cxnSp>
        <p:nvCxnSpPr>
          <p:cNvPr id="32784" name="AutoShape 16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>
            <a:off x="6419850" y="781051"/>
            <a:ext cx="0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AutoShape 17"/>
          <p:cNvCxnSpPr>
            <a:cxnSpLocks noChangeShapeType="1"/>
            <a:stCxn id="32772" idx="2"/>
            <a:endCxn id="32773" idx="0"/>
          </p:cNvCxnSpPr>
          <p:nvPr/>
        </p:nvCxnSpPr>
        <p:spPr bwMode="auto">
          <a:xfrm>
            <a:off x="6419850" y="1428750"/>
            <a:ext cx="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AutoShape 18"/>
          <p:cNvCxnSpPr>
            <a:cxnSpLocks noChangeShapeType="1"/>
            <a:stCxn id="32773" idx="2"/>
            <a:endCxn id="32774" idx="0"/>
          </p:cNvCxnSpPr>
          <p:nvPr/>
        </p:nvCxnSpPr>
        <p:spPr bwMode="auto">
          <a:xfrm>
            <a:off x="6419850" y="2078038"/>
            <a:ext cx="1588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AutoShape 19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 flipH="1">
            <a:off x="6419850" y="2797175"/>
            <a:ext cx="1588" cy="344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AutoShape 20"/>
          <p:cNvCxnSpPr>
            <a:cxnSpLocks noChangeShapeType="1"/>
            <a:stCxn id="32774" idx="3"/>
            <a:endCxn id="32776" idx="1"/>
          </p:cNvCxnSpPr>
          <p:nvPr/>
        </p:nvCxnSpPr>
        <p:spPr bwMode="auto">
          <a:xfrm>
            <a:off x="8040689" y="2609850"/>
            <a:ext cx="3587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AutoShape 21"/>
          <p:cNvCxnSpPr>
            <a:cxnSpLocks noChangeShapeType="1"/>
            <a:stCxn id="32775" idx="3"/>
            <a:endCxn id="32777" idx="1"/>
          </p:cNvCxnSpPr>
          <p:nvPr/>
        </p:nvCxnSpPr>
        <p:spPr bwMode="auto">
          <a:xfrm>
            <a:off x="7967664" y="3330575"/>
            <a:ext cx="433387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AutoShape 22"/>
          <p:cNvCxnSpPr>
            <a:cxnSpLocks noChangeShapeType="1"/>
            <a:stCxn id="32776" idx="2"/>
            <a:endCxn id="32777" idx="0"/>
          </p:cNvCxnSpPr>
          <p:nvPr/>
        </p:nvCxnSpPr>
        <p:spPr bwMode="auto">
          <a:xfrm>
            <a:off x="9228139" y="3357563"/>
            <a:ext cx="1587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3" name="AutoShape 23"/>
          <p:cNvCxnSpPr>
            <a:cxnSpLocks noChangeShapeType="1"/>
            <a:stCxn id="32777" idx="2"/>
            <a:endCxn id="102410" idx="0"/>
          </p:cNvCxnSpPr>
          <p:nvPr/>
        </p:nvCxnSpPr>
        <p:spPr bwMode="auto">
          <a:xfrm>
            <a:off x="9229725" y="4292601"/>
            <a:ext cx="0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4" name="AutoShape 24"/>
          <p:cNvCxnSpPr>
            <a:cxnSpLocks noChangeShapeType="1"/>
            <a:stCxn id="102411" idx="3"/>
            <a:endCxn id="102412" idx="1"/>
          </p:cNvCxnSpPr>
          <p:nvPr/>
        </p:nvCxnSpPr>
        <p:spPr bwMode="auto">
          <a:xfrm>
            <a:off x="3576639" y="5834064"/>
            <a:ext cx="503237" cy="1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5" name="AutoShape 25"/>
          <p:cNvCxnSpPr>
            <a:cxnSpLocks noChangeShapeType="1"/>
            <a:stCxn id="102412" idx="3"/>
            <a:endCxn id="102413" idx="1"/>
          </p:cNvCxnSpPr>
          <p:nvPr/>
        </p:nvCxnSpPr>
        <p:spPr bwMode="auto">
          <a:xfrm>
            <a:off x="5735639" y="5848350"/>
            <a:ext cx="8651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6" name="AutoShape 26"/>
          <p:cNvCxnSpPr>
            <a:cxnSpLocks noChangeShapeType="1"/>
            <a:stCxn id="102412" idx="0"/>
            <a:endCxn id="102414" idx="2"/>
          </p:cNvCxnSpPr>
          <p:nvPr/>
        </p:nvCxnSpPr>
        <p:spPr bwMode="auto">
          <a:xfrm flipH="1" flipV="1">
            <a:off x="4906964" y="5157789"/>
            <a:ext cx="15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7" name="AutoShape 27"/>
          <p:cNvCxnSpPr>
            <a:cxnSpLocks noChangeShapeType="1"/>
            <a:stCxn id="102413" idx="0"/>
            <a:endCxn id="102415" idx="2"/>
          </p:cNvCxnSpPr>
          <p:nvPr/>
        </p:nvCxnSpPr>
        <p:spPr bwMode="auto">
          <a:xfrm flipV="1">
            <a:off x="7032625" y="5160963"/>
            <a:ext cx="0" cy="500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8" name="AutoShape 28"/>
          <p:cNvCxnSpPr>
            <a:cxnSpLocks noChangeShapeType="1"/>
            <a:stCxn id="102414" idx="3"/>
            <a:endCxn id="102415" idx="1"/>
          </p:cNvCxnSpPr>
          <p:nvPr/>
        </p:nvCxnSpPr>
        <p:spPr bwMode="auto">
          <a:xfrm>
            <a:off x="5734050" y="4832351"/>
            <a:ext cx="5778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29" name="AutoShape 29"/>
          <p:cNvCxnSpPr>
            <a:cxnSpLocks noChangeShapeType="1"/>
            <a:stCxn id="102413" idx="3"/>
            <a:endCxn id="102410" idx="1"/>
          </p:cNvCxnSpPr>
          <p:nvPr/>
        </p:nvCxnSpPr>
        <p:spPr bwMode="auto">
          <a:xfrm flipV="1">
            <a:off x="7464426" y="5283200"/>
            <a:ext cx="936625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1741488" y="3717925"/>
            <a:ext cx="6083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>
            <a:off x="2063751" y="429260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Orçamento Financeiro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063751" y="1484313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Orçamento Operacional</a:t>
            </a:r>
          </a:p>
        </p:txBody>
      </p:sp>
      <p:cxnSp>
        <p:nvCxnSpPr>
          <p:cNvPr id="102433" name="AutoShape 33"/>
          <p:cNvCxnSpPr>
            <a:cxnSpLocks noChangeShapeType="1"/>
            <a:stCxn id="102415" idx="0"/>
            <a:endCxn id="32777" idx="1"/>
          </p:cNvCxnSpPr>
          <p:nvPr/>
        </p:nvCxnSpPr>
        <p:spPr bwMode="auto">
          <a:xfrm flipV="1">
            <a:off x="7032626" y="3967164"/>
            <a:ext cx="1368425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7997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 animBg="1"/>
      <p:bldP spid="102411" grpId="0" animBg="1"/>
      <p:bldP spid="102412" grpId="0" animBg="1"/>
      <p:bldP spid="102413" grpId="0" animBg="1"/>
      <p:bldP spid="102414" grpId="0" animBg="1"/>
      <p:bldP spid="102415" grpId="0" animBg="1"/>
      <p:bldP spid="1024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90513"/>
            <a:ext cx="864235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800"/>
              <a:t>Orçamento de Vendas - Condicionantes Básicos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43014"/>
            <a:ext cx="8747125" cy="5354637"/>
          </a:xfrm>
        </p:spPr>
        <p:txBody>
          <a:bodyPr/>
          <a:lstStyle/>
          <a:p>
            <a:pPr eaLnBrk="1" hangingPunct="1"/>
            <a:r>
              <a:rPr lang="pt-BR" altLang="pt-BR" sz="2600"/>
              <a:t>Diagnóstico da empresa</a:t>
            </a:r>
          </a:p>
          <a:p>
            <a:pPr eaLnBrk="1" hangingPunct="1"/>
            <a:r>
              <a:rPr lang="pt-BR" altLang="pt-BR" sz="2600"/>
              <a:t>Macroambiente</a:t>
            </a:r>
          </a:p>
          <a:p>
            <a:pPr eaLnBrk="1" hangingPunct="1"/>
            <a:r>
              <a:rPr lang="pt-BR" altLang="pt-BR" sz="2600"/>
              <a:t>Restrições Internas</a:t>
            </a:r>
          </a:p>
          <a:p>
            <a:pPr lvl="1" eaLnBrk="1" hangingPunct="1"/>
            <a:r>
              <a:rPr lang="pt-BR" altLang="pt-BR" sz="2200"/>
              <a:t>Que problemas ou limitações terá a empresa internamente para atender à procura de seus produtos?</a:t>
            </a:r>
          </a:p>
          <a:p>
            <a:pPr lvl="1" eaLnBrk="1" hangingPunct="1"/>
            <a:r>
              <a:rPr lang="pt-BR" altLang="pt-BR" sz="2200"/>
              <a:t>Capacidade produtiva</a:t>
            </a:r>
          </a:p>
          <a:p>
            <a:pPr lvl="1" eaLnBrk="1" hangingPunct="1"/>
            <a:r>
              <a:rPr lang="pt-BR" altLang="pt-BR" sz="2200"/>
              <a:t>Pessoal habilitado</a:t>
            </a:r>
          </a:p>
          <a:p>
            <a:pPr lvl="1" eaLnBrk="1" hangingPunct="1"/>
            <a:r>
              <a:rPr lang="pt-BR" altLang="pt-BR" sz="2200"/>
              <a:t>Capital de giro...</a:t>
            </a:r>
          </a:p>
          <a:p>
            <a:pPr eaLnBrk="1" hangingPunct="1"/>
            <a:r>
              <a:rPr lang="pt-BR" altLang="pt-BR" sz="2600"/>
              <a:t>Restrições Externas</a:t>
            </a:r>
          </a:p>
          <a:p>
            <a:pPr lvl="1" eaLnBrk="1" hangingPunct="1"/>
            <a:r>
              <a:rPr lang="pt-BR" altLang="pt-BR" sz="2200"/>
              <a:t>Que problemas ou limitações terá a empresa na relação com seu meio ambiente para atender à procura de seus produtos?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BR" altLang="pt-BR" sz="2200"/>
          </a:p>
        </p:txBody>
      </p:sp>
    </p:spTree>
    <p:extLst>
      <p:ext uri="{BB962C8B-B14F-4D97-AF65-F5344CB8AC3E}">
        <p14:creationId xmlns:p14="http://schemas.microsoft.com/office/powerpoint/2010/main" val="2938904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Decisões Fundamentais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638425"/>
            <a:ext cx="7770812" cy="1804988"/>
          </a:xfrm>
        </p:spPr>
        <p:txBody>
          <a:bodyPr/>
          <a:lstStyle/>
          <a:p>
            <a:pPr eaLnBrk="1" hangingPunct="1"/>
            <a:r>
              <a:rPr lang="pt-BR" altLang="pt-BR" smtClean="0"/>
              <a:t>Objetivos – claros e diretos</a:t>
            </a:r>
          </a:p>
          <a:p>
            <a:pPr eaLnBrk="1" hangingPunct="1"/>
            <a:r>
              <a:rPr lang="pt-BR" altLang="pt-BR" smtClean="0"/>
              <a:t>Políticas de Marketing: preços, produtos, distribuição e propaganda.</a:t>
            </a:r>
          </a:p>
        </p:txBody>
      </p:sp>
    </p:spTree>
    <p:extLst>
      <p:ext uri="{BB962C8B-B14F-4D97-AF65-F5344CB8AC3E}">
        <p14:creationId xmlns:p14="http://schemas.microsoft.com/office/powerpoint/2010/main" val="158876671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16925" y="1117600"/>
          <a:ext cx="183673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icrosoft ClipArt Gallery" r:id="rId3" imgW="5486400" imgH="5546725" progId="MS_ClipArt_Gallery">
                  <p:embed/>
                </p:oleObj>
              </mc:Choice>
              <mc:Fallback>
                <p:oleObj name="Microsoft ClipArt Gallery" r:id="rId3" imgW="5486400" imgH="5546725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925" y="1117600"/>
                        <a:ext cx="1836738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</a:pPr>
            <a:r>
              <a:rPr lang="pt-BR" altLang="pt-BR" sz="1900"/>
              <a:t>Normalmente inicia a montagem do plano</a:t>
            </a:r>
          </a:p>
          <a:p>
            <a:pPr eaLnBrk="1" hangingPunct="1">
              <a:lnSpc>
                <a:spcPct val="60000"/>
              </a:lnSpc>
            </a:pPr>
            <a:endParaRPr lang="pt-BR" altLang="pt-BR" sz="1900"/>
          </a:p>
          <a:p>
            <a:pPr eaLnBrk="1" hangingPunct="1">
              <a:lnSpc>
                <a:spcPct val="60000"/>
              </a:lnSpc>
            </a:pPr>
            <a:r>
              <a:rPr lang="pt-BR" altLang="pt-BR" sz="1900"/>
              <a:t>Os demais orçamentos dependem dele.</a:t>
            </a:r>
          </a:p>
          <a:p>
            <a:pPr eaLnBrk="1" hangingPunct="1">
              <a:lnSpc>
                <a:spcPct val="60000"/>
              </a:lnSpc>
            </a:pPr>
            <a:endParaRPr lang="pt-BR" altLang="pt-BR" sz="1900"/>
          </a:p>
          <a:p>
            <a:pPr eaLnBrk="1" hangingPunct="1">
              <a:lnSpc>
                <a:spcPct val="60000"/>
              </a:lnSpc>
            </a:pPr>
            <a:r>
              <a:rPr lang="pt-BR" altLang="pt-BR" sz="1900"/>
              <a:t> Expressa julgamento da empresa sobre: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Conhecimento das condições atuais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Meio externo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Impacto dos objetivos sobre a empresa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Estratégias de curto e longo prazos</a:t>
            </a:r>
          </a:p>
          <a:p>
            <a:pPr eaLnBrk="1" hangingPunct="1">
              <a:lnSpc>
                <a:spcPct val="60000"/>
              </a:lnSpc>
            </a:pPr>
            <a:r>
              <a:rPr lang="pt-BR" altLang="pt-BR" sz="1900"/>
              <a:t> </a:t>
            </a:r>
          </a:p>
          <a:p>
            <a:pPr eaLnBrk="1" hangingPunct="1">
              <a:lnSpc>
                <a:spcPct val="60000"/>
              </a:lnSpc>
            </a:pPr>
            <a:r>
              <a:rPr lang="pt-BR" altLang="pt-BR" sz="1900"/>
              <a:t>Divide-se em: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Plano de venda dos serviços e produtos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Plano de propaganda e publicidade</a:t>
            </a:r>
          </a:p>
          <a:p>
            <a:pPr lvl="1" eaLnBrk="1" hangingPunct="1">
              <a:lnSpc>
                <a:spcPct val="60000"/>
              </a:lnSpc>
            </a:pPr>
            <a:r>
              <a:rPr lang="pt-BR" altLang="pt-BR" sz="1900"/>
              <a:t>Plano de despesas comerciais</a:t>
            </a:r>
          </a:p>
          <a:p>
            <a:pPr lvl="1" eaLnBrk="1" hangingPunct="1">
              <a:lnSpc>
                <a:spcPct val="60000"/>
              </a:lnSpc>
            </a:pPr>
            <a:endParaRPr lang="pt-BR" altLang="pt-BR" sz="1900"/>
          </a:p>
          <a:p>
            <a:pPr eaLnBrk="1" hangingPunct="1">
              <a:lnSpc>
                <a:spcPct val="60000"/>
              </a:lnSpc>
            </a:pPr>
            <a:r>
              <a:rPr lang="pt-BR" altLang="pt-BR" sz="1900"/>
              <a:t> A parte mais importante diz respeito ao plano de vendas. Os demais existem para suportá-lo.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chemeClr val="tx1"/>
                </a:solidFill>
              </a:rPr>
              <a:t>Plano de Marketing</a:t>
            </a:r>
          </a:p>
        </p:txBody>
      </p:sp>
    </p:spTree>
    <p:extLst>
      <p:ext uri="{BB962C8B-B14F-4D97-AF65-F5344CB8AC3E}">
        <p14:creationId xmlns:p14="http://schemas.microsoft.com/office/powerpoint/2010/main" val="200791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Plano de Marketing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1900" b="1"/>
              <a:t>Plano de vendas ou prestação de serviços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Relação com o plano estratégico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Participação da equipe de vendas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Definição de metas: estatística (dados passados),Julgamento (feeling da equipe comercial)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1700"/>
          </a:p>
          <a:p>
            <a:pPr lvl="1" eaLnBrk="1" hangingPunct="1">
              <a:lnSpc>
                <a:spcPct val="80000"/>
              </a:lnSpc>
            </a:pPr>
            <a:r>
              <a:rPr lang="pt-BR" altLang="pt-BR" sz="1700" i="1"/>
              <a:t>Os dados históricos são utilizados no sentido de relacionar os desempenhos passados e presentes com aqueles que se pretende para o futuro.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1700" i="1"/>
          </a:p>
          <a:p>
            <a:pPr eaLnBrk="1" hangingPunct="1">
              <a:lnSpc>
                <a:spcPct val="80000"/>
              </a:lnSpc>
            </a:pPr>
            <a:r>
              <a:rPr lang="pt-BR" altLang="pt-BR" sz="1900" b="1"/>
              <a:t>Plano de comunicação com o mercado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Imagem organizacional   e /ou produto o mercado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Ações da área de propaganda e publicidade (imagem institucional)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Ações voltadas para imagem do produto ou serviço - desenvolvidas com base no perfil (produto, volume e preços)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1100"/>
          </a:p>
          <a:p>
            <a:pPr eaLnBrk="1" hangingPunct="1">
              <a:lnSpc>
                <a:spcPct val="80000"/>
              </a:lnSpc>
            </a:pPr>
            <a:r>
              <a:rPr lang="pt-BR" altLang="pt-BR" sz="1900" b="1"/>
              <a:t>Plano de despesas comerciais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/>
              <a:t>Projeções dos gastos com a estrutura comercial (salários e encargos, marketing do produto, pesquisa de mercado e administração de vendas)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910638" y="6440488"/>
            <a:ext cx="14462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/>
              <a:t> </a:t>
            </a:r>
            <a:r>
              <a:rPr lang="pt-BR" altLang="pt-BR" sz="1400">
                <a:solidFill>
                  <a:schemeClr val="tx2"/>
                </a:solidFill>
              </a:rPr>
              <a:t>(Frezatti, 2006)</a:t>
            </a:r>
            <a:br>
              <a:rPr lang="pt-BR" altLang="pt-BR" sz="1400">
                <a:solidFill>
                  <a:schemeClr val="tx2"/>
                </a:solidFill>
              </a:rPr>
            </a:br>
            <a:endParaRPr lang="pt-BR" altLang="pt-B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04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/>
              <a:t>Questões – Modelo de Previsão Vendas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Como é medida a precisão (erro) das previsões e como é avaliado o desempenho?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Quais são as variáveis relevantes nas previsões de vendas?</a:t>
            </a:r>
          </a:p>
        </p:txBody>
      </p:sp>
    </p:spTree>
    <p:extLst>
      <p:ext uri="{BB962C8B-B14F-4D97-AF65-F5344CB8AC3E}">
        <p14:creationId xmlns:p14="http://schemas.microsoft.com/office/powerpoint/2010/main" val="424096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900"/>
              <a:t>ASPECTOS EXTERNOS podem influenciar a comercialização dos produtos e serviços da empresa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sz="2100"/>
              <a:t>Cenários Econômico / Político / regulatório</a:t>
            </a:r>
          </a:p>
          <a:p>
            <a:pPr eaLnBrk="1" hangingPunct="1"/>
            <a:endParaRPr lang="pt-BR" altLang="pt-BR" sz="2100"/>
          </a:p>
          <a:p>
            <a:pPr eaLnBrk="1" hangingPunct="1"/>
            <a:r>
              <a:rPr lang="pt-BR" altLang="pt-BR" sz="2100"/>
              <a:t>aumento, ou redução da renda da população-alvo,</a:t>
            </a:r>
          </a:p>
          <a:p>
            <a:pPr eaLnBrk="1" hangingPunct="1"/>
            <a:r>
              <a:rPr lang="pt-BR" altLang="pt-BR" sz="2100"/>
              <a:t>cotação do dólar, </a:t>
            </a:r>
          </a:p>
          <a:p>
            <a:pPr eaLnBrk="1" hangingPunct="1"/>
            <a:r>
              <a:rPr lang="pt-BR" altLang="pt-BR" sz="2100"/>
              <a:t>expectativas de crescimento da atividade econômica,</a:t>
            </a:r>
          </a:p>
          <a:p>
            <a:pPr eaLnBrk="1" hangingPunct="1"/>
            <a:r>
              <a:rPr lang="pt-BR" altLang="pt-BR" sz="2100"/>
              <a:t>eleições, </a:t>
            </a:r>
          </a:p>
          <a:p>
            <a:pPr eaLnBrk="1" hangingPunct="1"/>
            <a:r>
              <a:rPr lang="pt-BR" altLang="pt-BR" sz="2100"/>
              <a:t>redução, ou aumento do número de empregados no mercado de trabalho, </a:t>
            </a:r>
          </a:p>
          <a:p>
            <a:pPr eaLnBrk="1" hangingPunct="1"/>
            <a:r>
              <a:rPr lang="pt-BR" altLang="pt-BR" sz="2100"/>
              <a:t>entrada e saída de concorrentes,</a:t>
            </a:r>
          </a:p>
          <a:p>
            <a:pPr eaLnBrk="1" hangingPunct="1"/>
            <a:r>
              <a:rPr lang="pt-BR" altLang="pt-BR" sz="2100"/>
              <a:t>lançamento de novos produtos pela concorrência etc. </a:t>
            </a:r>
          </a:p>
        </p:txBody>
      </p:sp>
    </p:spTree>
    <p:extLst>
      <p:ext uri="{BB962C8B-B14F-4D97-AF65-F5344CB8AC3E}">
        <p14:creationId xmlns:p14="http://schemas.microsoft.com/office/powerpoint/2010/main" val="305264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900"/>
              <a:t>aspectos externos podem influenciar a comercialização dos produtos e serviços da empresa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pt-BR" altLang="pt-BR" smtClean="0"/>
              <a:t>deve ser considerada a sazonalidade, lembrando também dos eventos com prazo maior que um ano como eleições, copa do mundo, olimpíadas, festas locais etc </a:t>
            </a:r>
          </a:p>
        </p:txBody>
      </p:sp>
    </p:spTree>
    <p:extLst>
      <p:ext uri="{BB962C8B-B14F-4D97-AF65-F5344CB8AC3E}">
        <p14:creationId xmlns:p14="http://schemas.microsoft.com/office/powerpoint/2010/main" val="2381605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 eaLnBrk="1" hangingPunct="1"/>
            <a:r>
              <a:rPr lang="pt-BR" altLang="pt-BR" sz="3800"/>
              <a:t>Tipos de Análise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81076"/>
            <a:ext cx="8713788" cy="5616575"/>
          </a:xfrm>
        </p:spPr>
        <p:txBody>
          <a:bodyPr/>
          <a:lstStyle/>
          <a:p>
            <a:pPr eaLnBrk="1" hangingPunct="1"/>
            <a:r>
              <a:rPr lang="pt-BR" altLang="pt-BR" sz="2100"/>
              <a:t>De modo geral, uma técnica de previsão consiste no cálculo matemático ou estatístico empregado para converter dados históricos e parâmetros em quantidades futuras. </a:t>
            </a:r>
          </a:p>
          <a:p>
            <a:pPr eaLnBrk="1" hangingPunct="1"/>
            <a:endParaRPr lang="pt-BR" altLang="pt-BR" sz="2100"/>
          </a:p>
          <a:p>
            <a:pPr eaLnBrk="1" hangingPunct="1"/>
            <a:r>
              <a:rPr lang="pt-BR" altLang="pt-BR" sz="2100" b="1"/>
              <a:t>Técnicas qualitativas</a:t>
            </a:r>
            <a:r>
              <a:rPr lang="pt-BR" altLang="pt-BR" sz="2100"/>
              <a:t>. Estas técnicas dependem exclusivamente do </a:t>
            </a:r>
            <a:r>
              <a:rPr lang="pt-BR" altLang="pt-BR" sz="2100" i="1"/>
              <a:t>expertise</a:t>
            </a:r>
            <a:r>
              <a:rPr lang="pt-BR" altLang="pt-BR" sz="2100"/>
              <a:t> do(s) previsor(es), sendo geralmente mais caras e trabalhosas que os métodos quantitativos de previsão. São ideais para situações onde não há séries históricas disponíveis e/ou o julgamento humano é necessário, sendo desenvolvidas através de pesquisas de opinião, painéis e reuniões de especialistas.</a:t>
            </a:r>
            <a:br>
              <a:rPr lang="pt-BR" altLang="pt-BR" sz="2100"/>
            </a:br>
            <a:r>
              <a:rPr lang="pt-BR" altLang="pt-BR" sz="2100"/>
              <a:t/>
            </a:r>
            <a:br>
              <a:rPr lang="pt-BR" altLang="pt-BR" sz="2100"/>
            </a:br>
            <a:r>
              <a:rPr lang="pt-BR" altLang="pt-BR" sz="2100" b="1"/>
              <a:t>Técnicas quantitativas</a:t>
            </a:r>
            <a:r>
              <a:rPr lang="pt-BR" altLang="pt-BR" sz="2100"/>
              <a:t>. Estas técnicas dividem-se em dois subgrupos principais: séries temporais e modelos causais. As técnicas de séries temporais utilizam dados históricos de vendas como base para determinação de padrões que podem se repetir no futuro.</a:t>
            </a:r>
          </a:p>
        </p:txBody>
      </p:sp>
    </p:spTree>
    <p:extLst>
      <p:ext uri="{BB962C8B-B14F-4D97-AF65-F5344CB8AC3E}">
        <p14:creationId xmlns:p14="http://schemas.microsoft.com/office/powerpoint/2010/main" val="2721935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7769" y="563336"/>
            <a:ext cx="7403123" cy="677635"/>
          </a:xfrm>
        </p:spPr>
        <p:txBody>
          <a:bodyPr>
            <a:normAutofit fontScale="90000"/>
          </a:bodyPr>
          <a:lstStyle/>
          <a:p>
            <a:r>
              <a:rPr lang="pt-BR" altLang="pt-BR" sz="4000" dirty="0"/>
              <a:t>PLANEJAMENTO E CONTROLE DE RESULTADOS (PCR)</a:t>
            </a:r>
            <a:endParaRPr lang="en-US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Ferramenta de auxílio à tomada de decisão administrativa</a:t>
            </a:r>
          </a:p>
          <a:p>
            <a:r>
              <a:rPr lang="pt-BR" altLang="pt-BR" dirty="0" smtClean="0"/>
              <a:t>Extensão e complementação do planejamento estratégico</a:t>
            </a:r>
          </a:p>
          <a:p>
            <a:r>
              <a:rPr lang="pt-BR" altLang="pt-BR" dirty="0" smtClean="0"/>
              <a:t>Procura adequar as operações da empresa aos objetivos de curto e longo prazos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055525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7238" y="188913"/>
            <a:ext cx="795655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800"/>
              <a:t>Métodos de Estimação da procura futura - Qualitativa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125539"/>
            <a:ext cx="8243888" cy="4967287"/>
          </a:xfrm>
        </p:spPr>
        <p:txBody>
          <a:bodyPr/>
          <a:lstStyle/>
          <a:p>
            <a:pPr eaLnBrk="1" hangingPunct="1"/>
            <a:r>
              <a:rPr lang="pt-BR" altLang="pt-BR" smtClean="0"/>
              <a:t>O QUE SE DIZ:</a:t>
            </a:r>
          </a:p>
          <a:p>
            <a:pPr lvl="1" eaLnBrk="1" hangingPunct="1"/>
            <a:r>
              <a:rPr lang="pt-BR" altLang="pt-BR" smtClean="0"/>
              <a:t>Levantamentos de intenções de compradores</a:t>
            </a:r>
          </a:p>
          <a:p>
            <a:pPr lvl="1" eaLnBrk="1" hangingPunct="1"/>
            <a:r>
              <a:rPr lang="pt-BR" altLang="pt-BR" smtClean="0"/>
              <a:t>Levantamento de opiniões de vendedores</a:t>
            </a:r>
          </a:p>
          <a:p>
            <a:pPr lvl="1" eaLnBrk="1" hangingPunct="1"/>
            <a:r>
              <a:rPr lang="pt-BR" altLang="pt-BR" smtClean="0"/>
              <a:t>Levantamento de opiniões de especialistas</a:t>
            </a:r>
          </a:p>
          <a:p>
            <a:pPr eaLnBrk="1" hangingPunct="1"/>
            <a:r>
              <a:rPr lang="pt-BR" altLang="pt-BR" smtClean="0"/>
              <a:t>O QUE SE FAZ:</a:t>
            </a:r>
          </a:p>
          <a:p>
            <a:pPr lvl="1" eaLnBrk="1" hangingPunct="1"/>
            <a:r>
              <a:rPr lang="pt-BR" altLang="pt-BR" smtClean="0"/>
              <a:t>Mercado-teste para produtos novos – difícil elaboração da demanda</a:t>
            </a:r>
          </a:p>
          <a:p>
            <a:pPr lvl="1" eaLnBrk="1" hangingPunct="1"/>
            <a:r>
              <a:rPr lang="pt-BR" altLang="pt-BR" smtClean="0"/>
              <a:t>Pouca quantidade de produto</a:t>
            </a:r>
          </a:p>
          <a:p>
            <a:pPr lvl="1" eaLnBrk="1" hangingPunct="1"/>
            <a:endParaRPr lang="pt-BR" altLang="pt-BR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8330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Modelo Quantitativos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600"/>
              <a:t>Desta forma, a execução de previsões de vendas eficazes necessita de um procedimento que integre três componentes principais: </a:t>
            </a:r>
          </a:p>
          <a:p>
            <a:pPr eaLnBrk="1" hangingPunct="1">
              <a:lnSpc>
                <a:spcPct val="90000"/>
              </a:lnSpc>
            </a:pPr>
            <a:endParaRPr lang="pt-BR" altLang="pt-BR" sz="2600"/>
          </a:p>
          <a:p>
            <a:pPr eaLnBrk="1" hangingPunct="1">
              <a:lnSpc>
                <a:spcPct val="90000"/>
              </a:lnSpc>
            </a:pPr>
            <a:r>
              <a:rPr lang="pt-BR" altLang="pt-BR" sz="2600"/>
              <a:t>as técnicas de previsão, </a:t>
            </a:r>
          </a:p>
          <a:p>
            <a:pPr eaLnBrk="1" hangingPunct="1">
              <a:lnSpc>
                <a:spcPct val="90000"/>
              </a:lnSpc>
            </a:pPr>
            <a:endParaRPr lang="pt-BR" altLang="pt-BR" sz="2600"/>
          </a:p>
          <a:p>
            <a:pPr eaLnBrk="1" hangingPunct="1">
              <a:lnSpc>
                <a:spcPct val="90000"/>
              </a:lnSpc>
            </a:pPr>
            <a:r>
              <a:rPr lang="pt-BR" altLang="pt-BR" sz="2600"/>
              <a:t>as novas tecnologias de informação (sistemas de suporte à decisão) e </a:t>
            </a:r>
          </a:p>
          <a:p>
            <a:pPr eaLnBrk="1" hangingPunct="1">
              <a:lnSpc>
                <a:spcPct val="90000"/>
              </a:lnSpc>
            </a:pPr>
            <a:endParaRPr lang="pt-BR" altLang="pt-BR" sz="2600"/>
          </a:p>
          <a:p>
            <a:pPr eaLnBrk="1" hangingPunct="1">
              <a:lnSpc>
                <a:spcPct val="90000"/>
              </a:lnSpc>
            </a:pPr>
            <a:r>
              <a:rPr lang="pt-BR" altLang="pt-BR" sz="2600"/>
              <a:t>o gerenciamento das pessoas.</a:t>
            </a:r>
          </a:p>
        </p:txBody>
      </p:sp>
    </p:spTree>
    <p:extLst>
      <p:ext uri="{BB962C8B-B14F-4D97-AF65-F5344CB8AC3E}">
        <p14:creationId xmlns:p14="http://schemas.microsoft.com/office/powerpoint/2010/main" val="55924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24000" y="24114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pt-BR" altLang="pt-BR"/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/>
        </p:nvGraphicFramePr>
        <p:xfrm>
          <a:off x="1992313" y="692150"/>
          <a:ext cx="8280400" cy="1384300"/>
        </p:xfrm>
        <a:graphic>
          <a:graphicData uri="http://schemas.openxmlformats.org/drawingml/2006/table">
            <a:tbl>
              <a:tblPr/>
              <a:tblGrid>
                <a:gridCol w="2760662"/>
                <a:gridCol w="2759075"/>
                <a:gridCol w="2760663"/>
              </a:tblGrid>
              <a:tr h="1384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Bases de Dados</a:t>
                      </a:r>
                      <a:b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kumimoji="0" lang="pt-BR" altLang="pt-BR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 Processo de</a:t>
                      </a:r>
                      <a:b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Previsão de Vendas</a:t>
                      </a:r>
                      <a:endParaRPr kumimoji="0" lang="pt-BR" altLang="pt-BR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Usuários</a:t>
                      </a:r>
                      <a:b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kumimoji="0" lang="pt-BR" altLang="pt-BR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4295776" y="3716338"/>
            <a:ext cx="1439863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/>
              <a:t>Técnica de</a:t>
            </a:r>
          </a:p>
          <a:p>
            <a:pPr algn="ctr" eaLnBrk="1" hangingPunct="1"/>
            <a:r>
              <a:rPr lang="pt-BR" altLang="pt-BR" sz="1400"/>
              <a:t> Previsão</a:t>
            </a:r>
          </a:p>
        </p:txBody>
      </p:sp>
      <p:sp>
        <p:nvSpPr>
          <p:cNvPr id="44040" name="Rectangle 12"/>
          <p:cNvSpPr>
            <a:spLocks noChangeArrowheads="1"/>
          </p:cNvSpPr>
          <p:nvPr/>
        </p:nvSpPr>
        <p:spPr bwMode="auto">
          <a:xfrm>
            <a:off x="5664200" y="3716338"/>
            <a:ext cx="1944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/>
              <a:t>Tecnologias</a:t>
            </a:r>
          </a:p>
          <a:p>
            <a:pPr algn="ctr" eaLnBrk="1" hangingPunct="1"/>
            <a:r>
              <a:rPr lang="pt-BR" altLang="pt-BR" sz="1400"/>
              <a:t>De Informação</a:t>
            </a:r>
          </a:p>
        </p:txBody>
      </p:sp>
      <p:sp>
        <p:nvSpPr>
          <p:cNvPr id="44041" name="Rectangle 13"/>
          <p:cNvSpPr>
            <a:spLocks noChangeArrowheads="1"/>
          </p:cNvSpPr>
          <p:nvPr/>
        </p:nvSpPr>
        <p:spPr bwMode="auto">
          <a:xfrm>
            <a:off x="4295776" y="3141663"/>
            <a:ext cx="33115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b="1"/>
              <a:t>Gerenciamento de Pessoas</a:t>
            </a:r>
          </a:p>
        </p:txBody>
      </p:sp>
      <p:sp>
        <p:nvSpPr>
          <p:cNvPr id="44042" name="Rectangle 14"/>
          <p:cNvSpPr>
            <a:spLocks noChangeArrowheads="1"/>
          </p:cNvSpPr>
          <p:nvPr/>
        </p:nvSpPr>
        <p:spPr bwMode="auto">
          <a:xfrm>
            <a:off x="1919289" y="2852738"/>
            <a:ext cx="1944687" cy="1801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600"/>
              <a:t>Histórico:</a:t>
            </a:r>
          </a:p>
          <a:p>
            <a:pPr eaLnBrk="1" hangingPunct="1">
              <a:buFontTx/>
              <a:buChar char="-"/>
            </a:pPr>
            <a:r>
              <a:rPr lang="pt-BR" altLang="pt-BR" sz="1600"/>
              <a:t>Vendas</a:t>
            </a:r>
          </a:p>
          <a:p>
            <a:pPr eaLnBrk="1" hangingPunct="1">
              <a:buFontTx/>
              <a:buChar char="-"/>
            </a:pPr>
            <a:r>
              <a:rPr lang="pt-BR" altLang="pt-BR" sz="1600"/>
              <a:t>Preços</a:t>
            </a:r>
          </a:p>
          <a:p>
            <a:pPr eaLnBrk="1" hangingPunct="1">
              <a:buFontTx/>
              <a:buChar char="-"/>
            </a:pPr>
            <a:r>
              <a:rPr lang="pt-BR" altLang="pt-BR" sz="1600"/>
              <a:t>Promoções</a:t>
            </a:r>
          </a:p>
          <a:p>
            <a:pPr eaLnBrk="1" hangingPunct="1">
              <a:buFontTx/>
              <a:buChar char="-"/>
            </a:pPr>
            <a:r>
              <a:rPr lang="pt-BR" altLang="pt-BR" sz="1600"/>
              <a:t>Ações da </a:t>
            </a:r>
          </a:p>
          <a:p>
            <a:pPr eaLnBrk="1" hangingPunct="1"/>
            <a:r>
              <a:rPr lang="pt-BR" altLang="pt-BR" sz="1600"/>
              <a:t>Concorrência</a:t>
            </a:r>
          </a:p>
        </p:txBody>
      </p:sp>
      <p:sp>
        <p:nvSpPr>
          <p:cNvPr id="44043" name="Rectangle 15"/>
          <p:cNvSpPr>
            <a:spLocks noChangeArrowheads="1"/>
          </p:cNvSpPr>
          <p:nvPr/>
        </p:nvSpPr>
        <p:spPr bwMode="auto">
          <a:xfrm>
            <a:off x="8112126" y="2781301"/>
            <a:ext cx="2016125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BR" altLang="pt-BR" sz="2400"/>
              <a:t>Finanças</a:t>
            </a:r>
          </a:p>
          <a:p>
            <a:pPr eaLnBrk="1" hangingPunct="1">
              <a:buFontTx/>
              <a:buChar char="•"/>
            </a:pPr>
            <a:r>
              <a:rPr lang="pt-BR" altLang="pt-BR" sz="2400"/>
              <a:t>Marketing</a:t>
            </a:r>
          </a:p>
          <a:p>
            <a:pPr eaLnBrk="1" hangingPunct="1">
              <a:buFontTx/>
              <a:buChar char="•"/>
            </a:pPr>
            <a:r>
              <a:rPr lang="pt-BR" altLang="pt-BR" sz="2400"/>
              <a:t>Compras</a:t>
            </a:r>
          </a:p>
          <a:p>
            <a:pPr eaLnBrk="1" hangingPunct="1">
              <a:buFontTx/>
              <a:buChar char="•"/>
            </a:pPr>
            <a:r>
              <a:rPr lang="pt-BR" altLang="pt-BR" sz="2400"/>
              <a:t>Produção</a:t>
            </a:r>
          </a:p>
          <a:p>
            <a:pPr eaLnBrk="1" hangingPunct="1">
              <a:buFontTx/>
              <a:buChar char="•"/>
            </a:pPr>
            <a:r>
              <a:rPr lang="pt-BR" altLang="pt-BR" sz="2400"/>
              <a:t>Logística</a:t>
            </a:r>
          </a:p>
        </p:txBody>
      </p:sp>
      <p:sp>
        <p:nvSpPr>
          <p:cNvPr id="44044" name="AutoShape 16"/>
          <p:cNvSpPr>
            <a:spLocks noChangeArrowheads="1"/>
          </p:cNvSpPr>
          <p:nvPr/>
        </p:nvSpPr>
        <p:spPr bwMode="auto">
          <a:xfrm>
            <a:off x="3935414" y="3573463"/>
            <a:ext cx="288925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4045" name="AutoShape 17"/>
          <p:cNvSpPr>
            <a:spLocks noChangeArrowheads="1"/>
          </p:cNvSpPr>
          <p:nvPr/>
        </p:nvSpPr>
        <p:spPr bwMode="auto">
          <a:xfrm>
            <a:off x="7678739" y="3500438"/>
            <a:ext cx="288925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9436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524000" y="1690688"/>
            <a:ext cx="1841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pt-BR" altLang="pt-BR" sz="100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pt-BR" alt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100"/>
              <a:t>	As empresas, portanto, devem adotar procedimentos de previsão de acordo com suas necessidades de previsão no que diz respeito: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ao horizonte de previsão (curto, médio ou longo prazo),</a:t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tipo de produto (classe A, B ou C; novo ou já existente),</a:t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tipo de decisão a ser tomada (o departamento que vai usar a previsão).</a:t>
            </a:r>
          </a:p>
        </p:txBody>
      </p:sp>
    </p:spTree>
    <p:extLst>
      <p:ext uri="{BB962C8B-B14F-4D97-AF65-F5344CB8AC3E}">
        <p14:creationId xmlns:p14="http://schemas.microsoft.com/office/powerpoint/2010/main" val="3098923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2900" b="1"/>
              <a:t>Modelos de Previsão de Demanda</a:t>
            </a:r>
            <a:endParaRPr lang="pt-BR" altLang="pt-BR" sz="290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681038"/>
            <a:ext cx="6553200" cy="591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113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z="2900" b="1"/>
              <a:t>Modelos de Previsão de Demanda</a:t>
            </a:r>
            <a:endParaRPr lang="pt-BR" altLang="pt-BR" sz="290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765175"/>
            <a:ext cx="8424863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498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Group 2"/>
          <p:cNvGraphicFramePr>
            <a:graphicFrameLocks noGrp="1"/>
          </p:cNvGraphicFramePr>
          <p:nvPr>
            <p:ph idx="1"/>
          </p:nvPr>
        </p:nvGraphicFramePr>
        <p:xfrm>
          <a:off x="1595438" y="230188"/>
          <a:ext cx="8964612" cy="5870574"/>
        </p:xfrm>
        <a:graphic>
          <a:graphicData uri="http://schemas.openxmlformats.org/drawingml/2006/table">
            <a:tbl>
              <a:tblPr/>
              <a:tblGrid>
                <a:gridCol w="1619250"/>
                <a:gridCol w="7345362"/>
              </a:tblGrid>
              <a:tr h="518216">
                <a:tc>
                  <a:txBody>
                    <a:bodyPr/>
                    <a:lstStyle>
                      <a:lvl1pPr indent="142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6613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446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52588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60575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77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49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321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93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142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Métodos Quantitativos</a:t>
                      </a:r>
                      <a:endParaRPr kumimoji="0" lang="pt-BR" alt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Breve descrição Modelos de Previsão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Extrapolação</a:t>
                      </a:r>
                      <a:endParaRPr kumimoji="0" lang="pt-BR" alt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 indent="111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34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41425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494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1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partir de dados passados de vendas, da análise das sazonalidades e dos ciclos de vendas projeta se a previsão de vendas. </a:t>
                      </a:r>
                      <a:endParaRPr kumimoji="0" lang="pt-BR" alt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8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Suavização</a:t>
                      </a:r>
                      <a:endParaRPr kumimoji="0" lang="pt-BR" alt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Exponencial</a:t>
                      </a:r>
                      <a:endParaRPr kumimoji="0" lang="pt-BR" alt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Aplicação particular da média ponderada e da média móvel – premissa de que os dados disponíveis para o cálculo da previsão tornam-se cada vez menos relevantes conforme o aumento de sua idade. Há a associação de pesos mais altos aos dados mais recentes.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Média Simples </a:t>
                      </a:r>
                      <a:endParaRPr kumimoji="0" lang="pt-BR" alt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22325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30313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83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Previsão é feita a partir da média aritmética das demandas passadas. Considera o mesmo peso para todos os dados históricos.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8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Média Móvel</a:t>
                      </a:r>
                      <a:endParaRPr kumimoji="0" lang="pt-BR" alt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191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27138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51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Muito útil na suavização de curvas que representam tendências e atenuação de distorções (como sazonalidades). Média dos N dados mais recentes. Atribui o mesmo peso para todos os dados no cálculo da previsão, além de necessitar de uma grande quantidade de dados para a produção de bons resultados.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748">
                <a:tc>
                  <a:txBody>
                    <a:bodyPr/>
                    <a:lstStyle>
                      <a:lvl1pPr indent="142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080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316038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240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32013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89213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46413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03613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60813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142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Box-Jenkins (ARIMA) </a:t>
                      </a:r>
                      <a:endParaRPr kumimoji="0" lang="pt-BR" alt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191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27138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51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Modelo que apresenta o menor erro. Considera-se série histórica de vendas, em ordem cronológica, em que se realizam análises de autocorrelações 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autocorrelações parciais, para se calcular uma estimação dos parâmetros, minimizando o erro quadrático. A grande vantagem do modelo é o diagnóstico dos resíduos de tal forma que os parâmetros estimados apresentem o erro quadrático mínimo. Ferramenta acurada e custosa, que requer maior tempo para a análise.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9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Correlação e Regressão</a:t>
                      </a:r>
                      <a:endParaRPr kumimoji="0" lang="pt-BR" alt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análise de regressão é muito utilizada para o desenvolvimento da função de demanda (pode envolver fator simples ou múltiplos fatores). A relação de correlação entre os diversos fatores pode ser linear ou não (logarítmica, exponencial, etc.)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 indent="142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36613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446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52588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60575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77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49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321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9375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142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Modelos Econométricos</a:t>
                      </a:r>
                      <a:endParaRPr kumimoji="0" lang="pt-BR" alt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191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27138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5125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São consideradas variáveis endógenas, como exógenas. São modelos complexos que requerem a utilização de especialistas em estatística.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31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Processo de Planejamento,  Orçamento e Controle</a:t>
            </a:r>
          </a:p>
        </p:txBody>
      </p:sp>
      <p:pic>
        <p:nvPicPr>
          <p:cNvPr id="7171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54300" y="1600201"/>
            <a:ext cx="6883400" cy="4530725"/>
          </a:xfrm>
        </p:spPr>
      </p:pic>
    </p:spTree>
    <p:extLst>
      <p:ext uri="{BB962C8B-B14F-4D97-AF65-F5344CB8AC3E}">
        <p14:creationId xmlns:p14="http://schemas.microsoft.com/office/powerpoint/2010/main" val="34180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Processo de Planejamento, Orçamento e Controle</a:t>
            </a:r>
          </a:p>
        </p:txBody>
      </p:sp>
      <p:pic>
        <p:nvPicPr>
          <p:cNvPr id="8195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724026"/>
            <a:ext cx="8229600" cy="4283075"/>
          </a:xfrm>
        </p:spPr>
      </p:pic>
    </p:spTree>
    <p:extLst>
      <p:ext uri="{BB962C8B-B14F-4D97-AF65-F5344CB8AC3E}">
        <p14:creationId xmlns:p14="http://schemas.microsoft.com/office/powerpoint/2010/main" val="380014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4376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36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>
                <a:latin typeface="Tahoma" panose="020B0604030504040204" pitchFamily="34" charset="0"/>
              </a:rPr>
              <a:t>É a expressão monetária de um plano operacional.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>
                <a:latin typeface="Tahoma" panose="020B0604030504040204" pitchFamily="34" charset="0"/>
              </a:rPr>
              <a:t>É a etapa final do processo de planejamento.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>
                <a:latin typeface="Tahoma" panose="020B0604030504040204" pitchFamily="34" charset="0"/>
              </a:rPr>
              <a:t>Fornece um compromisso de realização.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>
                <a:latin typeface="Tahoma" panose="020B0604030504040204" pitchFamily="34" charset="0"/>
              </a:rPr>
              <a:t>É  um instrumento de acompanhamento e contínua avaliação de desempenho das atividades e dos departamentos.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87769" y="563336"/>
            <a:ext cx="7798777" cy="6776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500" dirty="0">
                <a:latin typeface="Tahoma" panose="020B0604030504040204" pitchFamily="34" charset="0"/>
              </a:rPr>
              <a:t>Orçamento Empresarial</a:t>
            </a:r>
          </a:p>
        </p:txBody>
      </p:sp>
    </p:spTree>
    <p:extLst>
      <p:ext uri="{BB962C8B-B14F-4D97-AF65-F5344CB8AC3E}">
        <p14:creationId xmlns:p14="http://schemas.microsoft.com/office/powerpoint/2010/main" val="74792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Orçamento – Aplicação nas empresas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Borinelli (2006) – Principal atividade desenvolvida pelos Controllers da 100 maiores empresas paulistas.</a:t>
            </a:r>
          </a:p>
          <a:p>
            <a:pPr eaLnBrk="1" hangingPunct="1"/>
            <a:r>
              <a:rPr lang="pt-BR" altLang="pt-BR" smtClean="0"/>
              <a:t>Frezzati (2007) e Soutes (2006) – Orçamento entre os principais artefatos de contabilidade gerencial utilizada por empresas brasileiras</a:t>
            </a:r>
          </a:p>
          <a:p>
            <a:pPr eaLnBrk="1" hangingPunct="1"/>
            <a:r>
              <a:rPr lang="pt-BR" altLang="pt-BR" smtClean="0"/>
              <a:t>O mesmo é válido em estudos de CBK (Common Based Knowledge) para contadores em diversas partes do mundo.</a:t>
            </a:r>
          </a:p>
        </p:txBody>
      </p:sp>
    </p:spTree>
    <p:extLst>
      <p:ext uri="{BB962C8B-B14F-4D97-AF65-F5344CB8AC3E}">
        <p14:creationId xmlns:p14="http://schemas.microsoft.com/office/powerpoint/2010/main" val="306457791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Orçamento – Aplicação nas empresas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Miranda (2011)</a:t>
            </a:r>
          </a:p>
          <a:p>
            <a:pPr lvl="2" eaLnBrk="1" hangingPunct="1"/>
            <a:r>
              <a:rPr lang="pt-BR" altLang="pt-BR" smtClean="0"/>
              <a:t>13 de 15 livros de contabilidade gerencial em media 10% das paginas</a:t>
            </a:r>
          </a:p>
          <a:p>
            <a:pPr lvl="2" eaLnBrk="1" hangingPunct="1"/>
            <a:r>
              <a:rPr lang="pt-BR" altLang="pt-BR" smtClean="0"/>
              <a:t>Esta entre as 3 principais atividades de profissionais da área financeira/controladoria</a:t>
            </a:r>
          </a:p>
          <a:p>
            <a:pPr lvl="2" eaLnBrk="1" hangingPunct="1"/>
            <a:r>
              <a:rPr lang="pt-BR" altLang="pt-BR" smtClean="0"/>
              <a:t>Esta também entre os 3 principais artefatos de contabilidade gerencial (perde para fluxo de caixa e sistemas erp)</a:t>
            </a:r>
          </a:p>
          <a:p>
            <a:pPr lvl="1" eaLnBrk="1" hangingPunct="1"/>
            <a:r>
              <a:rPr lang="pt-BR" altLang="pt-BR" smtClean="0"/>
              <a:t>Miranda (2016) </a:t>
            </a:r>
          </a:p>
          <a:p>
            <a:pPr lvl="2" eaLnBrk="1" hangingPunct="1"/>
            <a:r>
              <a:rPr lang="pt-BR" altLang="pt-BR" smtClean="0"/>
              <a:t>193 profissionais (financeiro,controladoria) (65%) </a:t>
            </a:r>
          </a:p>
          <a:p>
            <a:pPr lvl="2" eaLnBrk="1" hangingPunct="1"/>
            <a:r>
              <a:rPr lang="pt-BR" altLang="pt-BR" smtClean="0"/>
              <a:t>8,2 media importância planilhas (media geral 7,8 com 318 profissionais)</a:t>
            </a:r>
          </a:p>
        </p:txBody>
      </p:sp>
    </p:spTree>
    <p:extLst>
      <p:ext uri="{BB962C8B-B14F-4D97-AF65-F5344CB8AC3E}">
        <p14:creationId xmlns:p14="http://schemas.microsoft.com/office/powerpoint/2010/main" val="123819189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1769" y="831180"/>
            <a:ext cx="3563938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400" dirty="0"/>
              <a:t>Estrutura Orçamento Empresarial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591176" y="404814"/>
            <a:ext cx="1655763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Vendas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591176" y="1052514"/>
            <a:ext cx="1655763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Produção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591176" y="1701800"/>
            <a:ext cx="1655763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Compras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800600" y="2420939"/>
            <a:ext cx="3240088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Consumo de Materiais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872039" y="3141664"/>
            <a:ext cx="3095625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Despesas Departamentais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8399463" y="2432051"/>
            <a:ext cx="1655762" cy="92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Custo dos produtos vendidos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8401051" y="3641726"/>
            <a:ext cx="165576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Projeção da DRE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8401051" y="4545014"/>
            <a:ext cx="1655763" cy="14763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/>
          </a:p>
          <a:p>
            <a:pPr algn="ctr" eaLnBrk="1" hangingPunct="1">
              <a:spcBef>
                <a:spcPct val="50000"/>
              </a:spcBef>
            </a:pPr>
            <a:r>
              <a:rPr lang="pt-BR" altLang="pt-BR"/>
              <a:t>Projeção do BP</a:t>
            </a:r>
          </a:p>
          <a:p>
            <a:pPr algn="ctr"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919288" y="5645150"/>
            <a:ext cx="165735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Investimentos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079876" y="5675314"/>
            <a:ext cx="1655763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600"/>
              <a:t>Financiamentos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600825" y="5661025"/>
            <a:ext cx="8636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Caixa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078288" y="4506914"/>
            <a:ext cx="1655762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Despesas Financeiras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6311901" y="4510089"/>
            <a:ext cx="143986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/>
              <a:t>Receitas Financeiras</a:t>
            </a:r>
          </a:p>
        </p:txBody>
      </p:sp>
      <p:cxnSp>
        <p:nvCxnSpPr>
          <p:cNvPr id="75792" name="AutoShape 16"/>
          <p:cNvCxnSpPr>
            <a:cxnSpLocks noChangeShapeType="1"/>
            <a:stCxn id="75779" idx="2"/>
            <a:endCxn id="75780" idx="0"/>
          </p:cNvCxnSpPr>
          <p:nvPr/>
        </p:nvCxnSpPr>
        <p:spPr bwMode="auto">
          <a:xfrm>
            <a:off x="6419850" y="781051"/>
            <a:ext cx="0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3" name="AutoShape 17"/>
          <p:cNvCxnSpPr>
            <a:cxnSpLocks noChangeShapeType="1"/>
            <a:stCxn id="75780" idx="2"/>
            <a:endCxn id="75781" idx="0"/>
          </p:cNvCxnSpPr>
          <p:nvPr/>
        </p:nvCxnSpPr>
        <p:spPr bwMode="auto">
          <a:xfrm>
            <a:off x="6419850" y="1428750"/>
            <a:ext cx="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4" name="AutoShape 18"/>
          <p:cNvCxnSpPr>
            <a:cxnSpLocks noChangeShapeType="1"/>
            <a:stCxn id="75781" idx="2"/>
            <a:endCxn id="75782" idx="0"/>
          </p:cNvCxnSpPr>
          <p:nvPr/>
        </p:nvCxnSpPr>
        <p:spPr bwMode="auto">
          <a:xfrm>
            <a:off x="6419850" y="2078038"/>
            <a:ext cx="1588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5" name="AutoShape 19"/>
          <p:cNvCxnSpPr>
            <a:cxnSpLocks noChangeShapeType="1"/>
            <a:stCxn id="75782" idx="2"/>
            <a:endCxn id="75783" idx="0"/>
          </p:cNvCxnSpPr>
          <p:nvPr/>
        </p:nvCxnSpPr>
        <p:spPr bwMode="auto">
          <a:xfrm flipH="1">
            <a:off x="6419850" y="2797175"/>
            <a:ext cx="1588" cy="344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6" name="AutoShape 20"/>
          <p:cNvCxnSpPr>
            <a:cxnSpLocks noChangeShapeType="1"/>
            <a:stCxn id="75782" idx="3"/>
            <a:endCxn id="75784" idx="1"/>
          </p:cNvCxnSpPr>
          <p:nvPr/>
        </p:nvCxnSpPr>
        <p:spPr bwMode="auto">
          <a:xfrm>
            <a:off x="8040689" y="2609850"/>
            <a:ext cx="3587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7" name="AutoShape 21"/>
          <p:cNvCxnSpPr>
            <a:cxnSpLocks noChangeShapeType="1"/>
            <a:stCxn id="75783" idx="3"/>
            <a:endCxn id="75785" idx="1"/>
          </p:cNvCxnSpPr>
          <p:nvPr/>
        </p:nvCxnSpPr>
        <p:spPr bwMode="auto">
          <a:xfrm>
            <a:off x="7967664" y="3330575"/>
            <a:ext cx="433387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8" name="AutoShape 22"/>
          <p:cNvCxnSpPr>
            <a:cxnSpLocks noChangeShapeType="1"/>
            <a:stCxn id="75784" idx="2"/>
            <a:endCxn id="75785" idx="0"/>
          </p:cNvCxnSpPr>
          <p:nvPr/>
        </p:nvCxnSpPr>
        <p:spPr bwMode="auto">
          <a:xfrm>
            <a:off x="9228139" y="3357563"/>
            <a:ext cx="1587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99" name="AutoShape 23"/>
          <p:cNvCxnSpPr>
            <a:cxnSpLocks noChangeShapeType="1"/>
            <a:stCxn id="75785" idx="2"/>
            <a:endCxn id="75786" idx="0"/>
          </p:cNvCxnSpPr>
          <p:nvPr/>
        </p:nvCxnSpPr>
        <p:spPr bwMode="auto">
          <a:xfrm>
            <a:off x="9229725" y="4292601"/>
            <a:ext cx="0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0" name="AutoShape 24"/>
          <p:cNvCxnSpPr>
            <a:cxnSpLocks noChangeShapeType="1"/>
            <a:stCxn id="75787" idx="3"/>
            <a:endCxn id="75788" idx="1"/>
          </p:cNvCxnSpPr>
          <p:nvPr/>
        </p:nvCxnSpPr>
        <p:spPr bwMode="auto">
          <a:xfrm>
            <a:off x="3576639" y="5834064"/>
            <a:ext cx="503237" cy="1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1" name="AutoShape 25"/>
          <p:cNvCxnSpPr>
            <a:cxnSpLocks noChangeShapeType="1"/>
            <a:stCxn id="75788" idx="3"/>
            <a:endCxn id="75789" idx="1"/>
          </p:cNvCxnSpPr>
          <p:nvPr/>
        </p:nvCxnSpPr>
        <p:spPr bwMode="auto">
          <a:xfrm>
            <a:off x="5735639" y="5848350"/>
            <a:ext cx="8651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2" name="AutoShape 26"/>
          <p:cNvCxnSpPr>
            <a:cxnSpLocks noChangeShapeType="1"/>
            <a:stCxn id="75788" idx="0"/>
            <a:endCxn id="75790" idx="2"/>
          </p:cNvCxnSpPr>
          <p:nvPr/>
        </p:nvCxnSpPr>
        <p:spPr bwMode="auto">
          <a:xfrm flipH="1" flipV="1">
            <a:off x="4906964" y="5157789"/>
            <a:ext cx="15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3" name="AutoShape 27"/>
          <p:cNvCxnSpPr>
            <a:cxnSpLocks noChangeShapeType="1"/>
            <a:stCxn id="75789" idx="0"/>
            <a:endCxn id="75791" idx="2"/>
          </p:cNvCxnSpPr>
          <p:nvPr/>
        </p:nvCxnSpPr>
        <p:spPr bwMode="auto">
          <a:xfrm flipV="1">
            <a:off x="7032625" y="5160963"/>
            <a:ext cx="0" cy="500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4" name="AutoShape 28"/>
          <p:cNvCxnSpPr>
            <a:cxnSpLocks noChangeShapeType="1"/>
            <a:stCxn id="75790" idx="3"/>
            <a:endCxn id="75791" idx="1"/>
          </p:cNvCxnSpPr>
          <p:nvPr/>
        </p:nvCxnSpPr>
        <p:spPr bwMode="auto">
          <a:xfrm>
            <a:off x="5734050" y="4832351"/>
            <a:ext cx="5778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5" name="AutoShape 29"/>
          <p:cNvCxnSpPr>
            <a:cxnSpLocks noChangeShapeType="1"/>
            <a:stCxn id="75789" idx="3"/>
            <a:endCxn id="75786" idx="1"/>
          </p:cNvCxnSpPr>
          <p:nvPr/>
        </p:nvCxnSpPr>
        <p:spPr bwMode="auto">
          <a:xfrm flipV="1">
            <a:off x="7464426" y="5283200"/>
            <a:ext cx="936625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1741488" y="3717925"/>
            <a:ext cx="6083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063751" y="429260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Orçamento Financeiro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747964" y="2321842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dirty="0"/>
              <a:t>Orçamento Operacional</a:t>
            </a:r>
          </a:p>
        </p:txBody>
      </p:sp>
      <p:cxnSp>
        <p:nvCxnSpPr>
          <p:cNvPr id="75809" name="AutoShape 33"/>
          <p:cNvCxnSpPr>
            <a:cxnSpLocks noChangeShapeType="1"/>
            <a:stCxn id="75791" idx="0"/>
            <a:endCxn id="75785" idx="1"/>
          </p:cNvCxnSpPr>
          <p:nvPr/>
        </p:nvCxnSpPr>
        <p:spPr bwMode="auto">
          <a:xfrm flipV="1">
            <a:off x="7032626" y="3967164"/>
            <a:ext cx="1368425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10" name="Oval 34"/>
          <p:cNvSpPr>
            <a:spLocks noChangeArrowheads="1"/>
          </p:cNvSpPr>
          <p:nvPr/>
        </p:nvSpPr>
        <p:spPr bwMode="auto">
          <a:xfrm>
            <a:off x="5591176" y="333375"/>
            <a:ext cx="1584325" cy="50323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2462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7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80" grpId="0" build="allAtOnce" animBg="1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806" grpId="0" animBg="1"/>
      <p:bldP spid="75807" grpId="0"/>
      <p:bldP spid="75808" grpId="0"/>
      <p:bldP spid="758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1950</Words>
  <Application>Microsoft Office PowerPoint</Application>
  <PresentationFormat>Widescreen</PresentationFormat>
  <Paragraphs>273</Paragraphs>
  <Slides>36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Tema do Office</vt:lpstr>
      <vt:lpstr>Microsoft ClipArt Gallery</vt:lpstr>
      <vt:lpstr>Apresentação do PowerPoint</vt:lpstr>
      <vt:lpstr>PLANEJAMENTO ESTRATÉGICO</vt:lpstr>
      <vt:lpstr>PLANEJAMENTO E CONTROLE DE RESULTADOS (PCR)</vt:lpstr>
      <vt:lpstr>Processo de Planejamento,  Orçamento e Controle</vt:lpstr>
      <vt:lpstr>Processo de Planejamento, Orçamento e Controle</vt:lpstr>
      <vt:lpstr>Orçamento Empresarial</vt:lpstr>
      <vt:lpstr>Orçamento – Aplicação nas empresas</vt:lpstr>
      <vt:lpstr>Orçamento – Aplicação nas empresas</vt:lpstr>
      <vt:lpstr>Estrutura Orçamento Empresarial</vt:lpstr>
      <vt:lpstr>Orçamento Empresarial</vt:lpstr>
      <vt:lpstr>Orçamento Empresarial</vt:lpstr>
      <vt:lpstr>Orçamento Empresarial – Implantação e Utilização</vt:lpstr>
      <vt:lpstr>Orçamento Empresarial – Responsabilidade e Controle</vt:lpstr>
      <vt:lpstr>Orçamento Empresarial – Problemas Comportamentais</vt:lpstr>
      <vt:lpstr>Orçamento Empresarial – Exigências importantes</vt:lpstr>
      <vt:lpstr>Orçamento anual</vt:lpstr>
      <vt:lpstr>Quais informações são relevantes e importantes para as áreas?</vt:lpstr>
      <vt:lpstr>Orçamento anual</vt:lpstr>
      <vt:lpstr>Orçamento anual - início</vt:lpstr>
      <vt:lpstr>Orçamento anual – Papel do  Estoque</vt:lpstr>
      <vt:lpstr>Estrutura Orçamento Empresarial</vt:lpstr>
      <vt:lpstr>Orçamento de Vendas - Condicionantes Básicos</vt:lpstr>
      <vt:lpstr>Decisões Fundamentais</vt:lpstr>
      <vt:lpstr>Plano de Marketing</vt:lpstr>
      <vt:lpstr>Plano de Marketing</vt:lpstr>
      <vt:lpstr>Questões – Modelo de Previsão Vendas</vt:lpstr>
      <vt:lpstr>ASPECTOS EXTERNOS podem influenciar a comercialização dos produtos e serviços da empresa</vt:lpstr>
      <vt:lpstr>aspectos externos podem influenciar a comercialização dos produtos e serviços da empresa</vt:lpstr>
      <vt:lpstr>Tipos de Análise</vt:lpstr>
      <vt:lpstr>Métodos de Estimação da procura futura - Qualitativa</vt:lpstr>
      <vt:lpstr>Modelo Quantitativos</vt:lpstr>
      <vt:lpstr>Apresentação do PowerPoint</vt:lpstr>
      <vt:lpstr> As empresas, portanto, devem adotar procedimentos de previsão de acordo com suas necessidades de previsão no que diz respeito:</vt:lpstr>
      <vt:lpstr>Modelos de Previsão de Demanda</vt:lpstr>
      <vt:lpstr>Modelos de Previsão de Demanda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</dc:creator>
  <cp:lastModifiedBy>c</cp:lastModifiedBy>
  <cp:revision>1</cp:revision>
  <dcterms:created xsi:type="dcterms:W3CDTF">2017-08-22T15:51:30Z</dcterms:created>
  <dcterms:modified xsi:type="dcterms:W3CDTF">2017-08-22T15:51:46Z</dcterms:modified>
</cp:coreProperties>
</file>