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Action1.xml" ContentType="application/vnd.ms-office.inkAction+xml"/>
  <Override PartName="/ppt/notesSlides/notesSlide14.xml" ContentType="application/vnd.openxmlformats-officedocument.presentationml.notesSlide+xml"/>
  <Override PartName="/ppt/ink/inkAction2.xml" ContentType="application/vnd.ms-office.inkAction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46" r:id="rId2"/>
    <p:sldId id="370" r:id="rId3"/>
    <p:sldId id="298" r:id="rId4"/>
    <p:sldId id="326" r:id="rId5"/>
    <p:sldId id="336" r:id="rId6"/>
    <p:sldId id="292" r:id="rId7"/>
    <p:sldId id="279" r:id="rId8"/>
    <p:sldId id="257" r:id="rId9"/>
    <p:sldId id="300" r:id="rId10"/>
    <p:sldId id="286" r:id="rId11"/>
    <p:sldId id="288" r:id="rId12"/>
    <p:sldId id="264" r:id="rId13"/>
    <p:sldId id="343" r:id="rId14"/>
    <p:sldId id="308" r:id="rId15"/>
    <p:sldId id="303" r:id="rId16"/>
    <p:sldId id="339" r:id="rId17"/>
    <p:sldId id="328" r:id="rId18"/>
    <p:sldId id="341" r:id="rId19"/>
    <p:sldId id="342" r:id="rId20"/>
    <p:sldId id="314" r:id="rId21"/>
    <p:sldId id="310" r:id="rId22"/>
    <p:sldId id="333" r:id="rId23"/>
    <p:sldId id="317" r:id="rId24"/>
    <p:sldId id="318" r:id="rId25"/>
    <p:sldId id="334" r:id="rId26"/>
    <p:sldId id="335" r:id="rId27"/>
    <p:sldId id="325" r:id="rId28"/>
    <p:sldId id="345" r:id="rId29"/>
    <p:sldId id="330" r:id="rId30"/>
    <p:sldId id="322" r:id="rId31"/>
    <p:sldId id="371" r:id="rId32"/>
    <p:sldId id="332" r:id="rId33"/>
    <p:sldId id="348" r:id="rId34"/>
    <p:sldId id="373" r:id="rId35"/>
    <p:sldId id="374" r:id="rId36"/>
    <p:sldId id="375" r:id="rId37"/>
    <p:sldId id="376" r:id="rId38"/>
    <p:sldId id="372" r:id="rId3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79925" autoAdjust="0"/>
  </p:normalViewPr>
  <p:slideViewPr>
    <p:cSldViewPr snapToGrid="0">
      <p:cViewPr varScale="1">
        <p:scale>
          <a:sx n="37" d="100"/>
          <a:sy n="37" d="100"/>
        </p:scale>
        <p:origin x="171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3.54298" units="1/cm"/>
          <inkml:channelProperty channel="Y" name="resolution" value="44.77612" units="1/cm"/>
          <inkml:channelProperty channel="T" name="resolution" value="1" units="1/dev"/>
        </inkml:channelProperties>
      </inkml:inkSource>
      <inkml:timestamp xml:id="ts0" timeString="2018-04-16T18:59:31.9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787">
    <iact:property name="dataType"/>
    <iact:actionData xml:id="d0">
      <inkml:trace xmlns:inkml="http://www.w3.org/2003/InkML" xml:id="stk0" contextRef="#ctx0" brushRef="#br0">3673 4432 0,'19'0'238,"1"0"-184,19 0-23,-20 0-28,20 0 21,-20 0 10,1 0-20,-1 0 3,1 0-2,-1 0 34,1 20-34,-1-20 41,0 19-17,1-19-3,-1 0-6,1 0 2,-1 20-14,1-1-14,18-19 29,-38 19 11,20-19-40,-1 20 4,1-20 18,-20 19-20,19-19 30,1 0-33,19 39 24,-20-39-22,0 20 22,1-1-14,-1-19 5,20 20-12,0-1 27,-20-19-8,1 0-3,-1 19-14,1-19 11,19 20-6,-20-20 10,0 19-8,20-19-13,-19 0 6,-1 0 11,1 0-19,18 20 20,-18-20-11,-20 19 10,19-19-18,20 0 20,-39 20-14,20-20 13,-1 0-2,1 0-16,-1 0 27,0 19-18,1-19 38,-1 19-27,1-19 8,-1 0 2,1 20-28,-1-20 24,0 0 4,1 0 0,-1 0 221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3.54298" units="1/cm"/>
          <inkml:channelProperty channel="Y" name="resolution" value="44.77612" units="1/cm"/>
          <inkml:channelProperty channel="T" name="resolution" value="1" units="1/dev"/>
        </inkml:channelProperties>
      </inkml:inkSource>
      <inkml:timestamp xml:id="ts0" timeString="2018-04-16T18:59:31.9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7626">
    <iact:property name="dataType"/>
    <iact:actionData xml:id="d0">
      <inkml:trace xmlns:inkml="http://www.w3.org/2003/InkML" xml:id="stk0" contextRef="#ctx0" brushRef="#br0">9911 10167 0,'-19'0'222,"-40"0"-173,1 19 61,39 1-86,-1-20-16,1 0 24,-1 0-8,20 19 6,-19-19 1,0 0 245,-20 0-220,39 19-40,-20-19 7,1 20 41,-1-20 8,1 0 32,0 19-39,-1-19-43,1 0 11,-1 0-15,20 20-4,-19-20 14,19 19-24,-20-19 35,1 0-14,-1 0-17,1 0 12,0 0-9,-1 20 10,1-20-9,-1 0 8,-19 0-16,39 19 25,-19 1-19,0-20 15,-1 0 7,1 0 0,-20 19 8,19 0-7,1-19-13,0 20-17,-1-20 26,1 0 4,-1 19-24,1-19 17,-20 20-20,19-1 28,1-19-10,-39 0 5,38 20 21,1-20-1,-1 0-42,1 19 3,19 0 11,-19-19 3,-20 0-16,39 20 25,-20-20-24,1 0 7,-1 19-16,-38 1 31,39-20 2,-1 19-31,1-19 27,-1 20-11,1-20 5,19 19 1,-19-19-3,-1 0-11,-19 20 21,20-20 18,-1 0-49,1 0 8,-1 19 24,1-19-22,0 0 22,-1 19-19,1-19 10,-1 0-13,1 20 12,-1-20-4,1 0 38,-20 0-24,20 0-24,-1 0 47,1 0-24,-1 0-11,1 19 9,0-19-28,-1 0 39,-19 0-8,20 0-8,-1 20-1,1-20-14,0 0 13,-1 0-4,1 0 5,-1 19-22,1-19 31,-20 0-24,0 0 47,20 0-5,-1 0-32,1 0-2,-1 20-11,1-20 50,-1 0-54,1 0 39,0 0-8,-1 0 16,1 0 16,-1 0-41,1 0-14,-1 0 55,1 0-32,0 0 14,-1 0 13,1 0-52,-1 0 20,1 0-11,-1 0 1,1 0 28,-1 0-23,1 0 11,0 0-9,-1 0 8,1 0 0,-1 0 16,-19 0-8,20 0 15,-20 0-19,20 0 1,-1 0 4,1 0-34,-1 0 21,-18 0 18,18 0-40,1-39 23,-20 39 0,19 0-7,1-20-14,19 1 41,-19 19-42,-1 0 35,1 0-36,19-20 2,-20 20 42,1 0-36,-1-19 3,1 19 54,-1 0-39,1 0-24,19-19 13,-19 19-21,19-20 11,-20 20 9,1 0 0,-1-19-12,20-1 16,-19 20 7,-1-19-5,20-1-18,-19 20 23,0-19-24,19-1 11,-20 20-4,20-19 22,0-20-23,-19 20 19,19-1 0,0 1-15,0-1 3,0 1-17,0 0 29,0-1-5,0 1-23,0-20 24,0 19-9,0 1-9,0-1 9,0-18-17,0 18 9,0 1 8,0-1-6,0 1 7,0-1 8,0 1 25,0-1-21,0 1-5,0 0 13,19 19-11,-19-39-10,20 39 13,-1-39-24,0 39 0,1-20 22,-1 1-20,1 0 11,-1-1-17,1 20 3,-1-19 14,0-1-10,20 20 12,-19-19-21,19-1 27,-20 1-18,20-1 10,-20 20-11,-19-19 13,39 19-21,-39-19 5,20 19 14,19-20-20,-20 1 9,39 19 13,-19-59-6,-19 59-16,-1 0 6,0-19 16,1 0-22,19 19 7,-39-20 1,19 20 5,1-19-5,-1 19 14,0-39-6,1 39-9,-1-20 15,1 1-5,19 19-3,-39-20-14,19 20 6,-19-19 17,20 0-22,18-1 29,-18 1-15,-1-1-9,1 20 16,-20-19-20,19 19 3,-19-20 19,20 20-19,-1-19 3,20 0 7,-39-1 0,19 20 0,1-19 2,-1 19 30,-19-20-34,20 1 5,-1-1 18,0 1-7,1-1-19,-20 1 5,39 0 15</inkml:trace>
    </iact:actionData>
  </iact:action>
  <iact:action type="add" startTime="114994">
    <iact:property name="dataType"/>
    <iact:actionData xml:id="d1">
      <inkml:trace xmlns:inkml="http://www.w3.org/2003/InkML" xml:id="stk1" contextRef="#ctx0" brushRef="#br0">7696 9078 0,'19'0'133,"1"0"-61,-1 0-49,20-39-22,-20 39 17,1 0-12,-1 0 12,1-19 3,-1 19-12,1-20 7,-1 20 55,0 0-41,1-19-27,-1 19 25,-38 19 176,-1-19-183,1 20-9,0-1 20,19 1 0,0-1-9,-20 1 10,20-1 7,0 0-31,0 1 7,0-1 14,-19 20-7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ADC4A9-33F2-4DB5-B339-EE25265BE617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9812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Mas, antes de </a:t>
            </a:r>
            <a:r>
              <a:rPr lang="en-US" dirty="0" err="1"/>
              <a:t>atentarmos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ciclo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, </a:t>
            </a:r>
            <a:r>
              <a:rPr lang="en-US" dirty="0" err="1"/>
              <a:t>seria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rever</a:t>
            </a:r>
            <a:r>
              <a:rPr lang="en-US" dirty="0"/>
              <a:t> </a:t>
            </a:r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processos</a:t>
            </a:r>
            <a:r>
              <a:rPr lang="en-US" dirty="0"/>
              <a:t> </a:t>
            </a:r>
            <a:r>
              <a:rPr lang="en-US" dirty="0" err="1"/>
              <a:t>básicos</a:t>
            </a:r>
            <a:r>
              <a:rPr lang="en-US" dirty="0"/>
              <a:t> que </a:t>
            </a:r>
            <a:r>
              <a:rPr lang="en-US" dirty="0" err="1"/>
              <a:t>regulam</a:t>
            </a:r>
            <a:r>
              <a:rPr lang="en-US" dirty="0"/>
              <a:t> o </a:t>
            </a:r>
            <a:r>
              <a:rPr lang="en-US" dirty="0" err="1"/>
              <a:t>ciclo</a:t>
            </a:r>
            <a:r>
              <a:rPr lang="en-US" dirty="0"/>
              <a:t> do </a:t>
            </a:r>
            <a:r>
              <a:rPr lang="en-US" dirty="0" err="1"/>
              <a:t>carbono</a:t>
            </a:r>
            <a:r>
              <a:rPr lang="en-US" dirty="0"/>
              <a:t>. Por </a:t>
            </a:r>
            <a:r>
              <a:rPr lang="en-US" dirty="0" err="1"/>
              <a:t>exemplo</a:t>
            </a:r>
            <a:r>
              <a:rPr lang="en-US" dirty="0"/>
              <a:t>, o </a:t>
            </a:r>
            <a:r>
              <a:rPr lang="en-US" dirty="0" err="1"/>
              <a:t>processo</a:t>
            </a:r>
            <a:r>
              <a:rPr lang="en-US" dirty="0"/>
              <a:t> de </a:t>
            </a:r>
            <a:r>
              <a:rPr lang="en-US" dirty="0" err="1"/>
              <a:t>intemperismo</a:t>
            </a:r>
            <a:r>
              <a:rPr lang="en-US" dirty="0"/>
              <a:t> das </a:t>
            </a:r>
            <a:r>
              <a:rPr lang="en-US" dirty="0" err="1"/>
              <a:t>rochas</a:t>
            </a:r>
            <a:r>
              <a:rPr lang="en-US" dirty="0"/>
              <a:t>, que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deixa</a:t>
            </a:r>
            <a:r>
              <a:rPr lang="en-US" dirty="0"/>
              <a:t> de ser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hidrólise</a:t>
            </a:r>
            <a:r>
              <a:rPr lang="en-US" dirty="0"/>
              <a:t> </a:t>
            </a:r>
            <a:r>
              <a:rPr lang="en-US" dirty="0" err="1"/>
              <a:t>consome</a:t>
            </a:r>
            <a:r>
              <a:rPr lang="en-US" dirty="0"/>
              <a:t> CO2, </a:t>
            </a:r>
            <a:r>
              <a:rPr lang="en-US" dirty="0" err="1"/>
              <a:t>não</a:t>
            </a:r>
            <a:r>
              <a:rPr lang="en-US" dirty="0"/>
              <a:t> no </a:t>
            </a:r>
            <a:r>
              <a:rPr lang="en-US" dirty="0" err="1"/>
              <a:t>caso</a:t>
            </a:r>
            <a:r>
              <a:rPr lang="en-US" dirty="0"/>
              <a:t> dos </a:t>
            </a:r>
            <a:r>
              <a:rPr lang="en-US" dirty="0" err="1"/>
              <a:t>carbonatos</a:t>
            </a:r>
            <a:r>
              <a:rPr lang="en-US" dirty="0"/>
              <a:t>, que a </a:t>
            </a:r>
            <a:r>
              <a:rPr lang="en-US" dirty="0" err="1"/>
              <a:t>longo</a:t>
            </a:r>
            <a:r>
              <a:rPr lang="en-US" dirty="0"/>
              <a:t> </a:t>
            </a:r>
            <a:r>
              <a:rPr lang="en-US" dirty="0" err="1"/>
              <a:t>prazo</a:t>
            </a:r>
            <a:r>
              <a:rPr lang="en-US" dirty="0"/>
              <a:t> </a:t>
            </a:r>
            <a:r>
              <a:rPr lang="en-US" dirty="0" err="1"/>
              <a:t>acaba</a:t>
            </a:r>
            <a:r>
              <a:rPr lang="en-US" dirty="0"/>
              <a:t> </a:t>
            </a:r>
            <a:r>
              <a:rPr lang="en-US" dirty="0" err="1"/>
              <a:t>emitindo</a:t>
            </a:r>
            <a:r>
              <a:rPr lang="en-US" dirty="0"/>
              <a:t> o CO2 </a:t>
            </a:r>
            <a:r>
              <a:rPr lang="en-US" dirty="0" err="1"/>
              <a:t>gasto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dissolução</a:t>
            </a:r>
            <a:r>
              <a:rPr lang="en-US" dirty="0"/>
              <a:t> de volta a </a:t>
            </a:r>
            <a:r>
              <a:rPr lang="en-US" dirty="0" err="1"/>
              <a:t>atmosfera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da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precipitação</a:t>
            </a:r>
            <a:r>
              <a:rPr lang="en-US" dirty="0"/>
              <a:t>. Mas, o </a:t>
            </a:r>
            <a:r>
              <a:rPr lang="en-US" dirty="0" err="1"/>
              <a:t>intemperimso</a:t>
            </a:r>
            <a:r>
              <a:rPr lang="en-US" dirty="0"/>
              <a:t> de </a:t>
            </a:r>
            <a:r>
              <a:rPr lang="en-US" dirty="0" err="1"/>
              <a:t>basaltos</a:t>
            </a:r>
            <a:r>
              <a:rPr lang="en-US" dirty="0"/>
              <a:t> e </a:t>
            </a:r>
            <a:r>
              <a:rPr lang="en-US" dirty="0" err="1"/>
              <a:t>silicatos</a:t>
            </a:r>
            <a:r>
              <a:rPr lang="en-US" dirty="0"/>
              <a:t> </a:t>
            </a:r>
            <a:r>
              <a:rPr lang="en-US" dirty="0" err="1"/>
              <a:t>consome</a:t>
            </a:r>
            <a:r>
              <a:rPr lang="en-US" dirty="0"/>
              <a:t> </a:t>
            </a:r>
            <a:r>
              <a:rPr lang="en-US" dirty="0" err="1"/>
              <a:t>efetivamente</a:t>
            </a:r>
            <a:r>
              <a:rPr lang="en-US" dirty="0"/>
              <a:t> CO2, </a:t>
            </a:r>
            <a:r>
              <a:rPr lang="en-US" dirty="0" err="1"/>
              <a:t>sendo</a:t>
            </a:r>
            <a:r>
              <a:rPr lang="en-US" dirty="0"/>
              <a:t> que o consume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intemperização</a:t>
            </a:r>
            <a:r>
              <a:rPr lang="en-US" dirty="0"/>
              <a:t> do </a:t>
            </a:r>
            <a:r>
              <a:rPr lang="en-US" dirty="0" err="1"/>
              <a:t>basalto</a:t>
            </a:r>
            <a:r>
              <a:rPr lang="en-US" dirty="0"/>
              <a:t> </a:t>
            </a:r>
            <a:r>
              <a:rPr lang="en-US" dirty="0" err="1"/>
              <a:t>corresponde</a:t>
            </a:r>
            <a:r>
              <a:rPr lang="en-US" dirty="0"/>
              <a:t> a </a:t>
            </a:r>
            <a:r>
              <a:rPr lang="en-US" dirty="0" err="1"/>
              <a:t>metade</a:t>
            </a:r>
            <a:r>
              <a:rPr lang="en-US" dirty="0"/>
              <a:t> do que é </a:t>
            </a:r>
            <a:r>
              <a:rPr lang="en-US" dirty="0" err="1"/>
              <a:t>consumido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da </a:t>
            </a:r>
            <a:r>
              <a:rPr lang="en-US" dirty="0" err="1"/>
              <a:t>decomposição</a:t>
            </a:r>
            <a:r>
              <a:rPr lang="en-US" dirty="0"/>
              <a:t> de </a:t>
            </a:r>
            <a:r>
              <a:rPr lang="en-US" dirty="0" err="1"/>
              <a:t>rochas</a:t>
            </a:r>
            <a:r>
              <a:rPr lang="en-US" dirty="0"/>
              <a:t> </a:t>
            </a:r>
            <a:r>
              <a:rPr lang="en-US" dirty="0" err="1"/>
              <a:t>silicatadas</a:t>
            </a:r>
            <a:r>
              <a:rPr lang="en-US" dirty="0"/>
              <a:t>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28139F-284F-43B7-A1F3-0530136EE63B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57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F4CDE2-1490-426B-81C1-C1FE9C0F0A99}" type="slidenum">
              <a:rPr lang="pt-BR"/>
              <a:pPr/>
              <a:t>11</a:t>
            </a:fld>
            <a:endParaRPr lang="pt-BR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Mesma</a:t>
            </a:r>
            <a:r>
              <a:rPr lang="en-US" dirty="0"/>
              <a:t> </a:t>
            </a:r>
            <a:r>
              <a:rPr lang="en-US" dirty="0" err="1"/>
              <a:t>figura</a:t>
            </a:r>
            <a:r>
              <a:rPr lang="en-US" dirty="0"/>
              <a:t> </a:t>
            </a:r>
            <a:r>
              <a:rPr lang="en-US" dirty="0" err="1"/>
              <a:t>mostrando</a:t>
            </a:r>
            <a:r>
              <a:rPr lang="en-US" dirty="0"/>
              <a:t> o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latente</a:t>
            </a:r>
            <a:r>
              <a:rPr lang="en-US" dirty="0"/>
              <a:t>,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disponível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evaporar</a:t>
            </a:r>
            <a:r>
              <a:rPr lang="en-US" dirty="0"/>
              <a:t> a </a:t>
            </a:r>
            <a:r>
              <a:rPr lang="en-US" dirty="0" err="1"/>
              <a:t>água</a:t>
            </a:r>
            <a:r>
              <a:rPr lang="en-US" dirty="0"/>
              <a:t>. </a:t>
            </a:r>
            <a:endParaRPr lang="pt-B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BAB02C-02B9-4430-A2AD-D5499649DC25}" type="slidenum">
              <a:rPr lang="pt-BR"/>
              <a:pPr/>
              <a:t>12</a:t>
            </a:fld>
            <a:endParaRPr lang="pt-BR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excess de </a:t>
            </a:r>
            <a:r>
              <a:rPr lang="en-US" dirty="0" err="1"/>
              <a:t>calor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trópicos</a:t>
            </a:r>
            <a:r>
              <a:rPr lang="en-US" dirty="0"/>
              <a:t> é </a:t>
            </a:r>
            <a:r>
              <a:rPr lang="en-US" dirty="0" err="1"/>
              <a:t>transferida</a:t>
            </a:r>
            <a:r>
              <a:rPr lang="en-US" dirty="0"/>
              <a:t> para </a:t>
            </a:r>
            <a:r>
              <a:rPr lang="en-US" dirty="0" err="1"/>
              <a:t>maiores</a:t>
            </a:r>
            <a:r>
              <a:rPr lang="en-US" dirty="0"/>
              <a:t> latitudes, </a:t>
            </a:r>
            <a:r>
              <a:rPr lang="en-US" dirty="0" err="1"/>
              <a:t>aquecendo</a:t>
            </a:r>
            <a:r>
              <a:rPr lang="en-US" dirty="0"/>
              <a:t> as </a:t>
            </a:r>
            <a:r>
              <a:rPr lang="en-US" dirty="0" err="1"/>
              <a:t>altas</a:t>
            </a:r>
            <a:r>
              <a:rPr lang="en-US" dirty="0"/>
              <a:t> latitudes e </a:t>
            </a:r>
            <a:r>
              <a:rPr lang="en-US" dirty="0" err="1"/>
              <a:t>esfriando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trópicos</a:t>
            </a:r>
            <a:r>
              <a:rPr lang="en-US" dirty="0"/>
              <a:t> e </a:t>
            </a:r>
            <a:r>
              <a:rPr lang="en-US" dirty="0" err="1"/>
              <a:t>essa</a:t>
            </a:r>
            <a:r>
              <a:rPr lang="en-US" dirty="0"/>
              <a:t> </a:t>
            </a:r>
            <a:r>
              <a:rPr lang="en-US" dirty="0" err="1"/>
              <a:t>transferência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 se </a:t>
            </a:r>
            <a:r>
              <a:rPr lang="en-US" dirty="0" err="1"/>
              <a:t>dá</a:t>
            </a:r>
            <a:r>
              <a:rPr lang="en-US" dirty="0"/>
              <a:t> pela </a:t>
            </a:r>
            <a:r>
              <a:rPr lang="en-US" dirty="0" err="1"/>
              <a:t>atmosfera</a:t>
            </a:r>
            <a:r>
              <a:rPr lang="en-US" dirty="0"/>
              <a:t> e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correntes</a:t>
            </a:r>
            <a:r>
              <a:rPr lang="en-US" dirty="0"/>
              <a:t> </a:t>
            </a:r>
            <a:r>
              <a:rPr lang="en-US" dirty="0" err="1"/>
              <a:t>marítimas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r>
              <a:rPr lang="en-US" dirty="0"/>
              <a:t>Uma das </a:t>
            </a:r>
            <a:r>
              <a:rPr lang="en-US" dirty="0" err="1"/>
              <a:t>formas</a:t>
            </a:r>
            <a:r>
              <a:rPr lang="en-US" dirty="0"/>
              <a:t>  de </a:t>
            </a:r>
            <a:r>
              <a:rPr lang="en-US" dirty="0" err="1"/>
              <a:t>transferir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 para </a:t>
            </a:r>
            <a:r>
              <a:rPr lang="en-US" dirty="0" err="1"/>
              <a:t>maiores</a:t>
            </a:r>
            <a:r>
              <a:rPr lang="en-US" dirty="0"/>
              <a:t> latitudes é </a:t>
            </a:r>
            <a:r>
              <a:rPr lang="en-US" dirty="0" err="1"/>
              <a:t>através</a:t>
            </a:r>
            <a:r>
              <a:rPr lang="en-US" dirty="0"/>
              <a:t> da </a:t>
            </a:r>
            <a:r>
              <a:rPr lang="en-US" dirty="0" err="1"/>
              <a:t>formação</a:t>
            </a:r>
            <a:r>
              <a:rPr lang="en-US" dirty="0"/>
              <a:t> das </a:t>
            </a:r>
            <a:r>
              <a:rPr lang="en-US" dirty="0" err="1"/>
              <a:t>céluas</a:t>
            </a:r>
            <a:r>
              <a:rPr lang="en-US" dirty="0"/>
              <a:t> de </a:t>
            </a:r>
            <a:r>
              <a:rPr lang="en-US" dirty="0" err="1"/>
              <a:t>Hardley</a:t>
            </a:r>
            <a:r>
              <a:rPr lang="en-US" dirty="0"/>
              <a:t>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DC4A9-33F2-4DB5-B339-EE25265BE617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73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DC4A9-33F2-4DB5-B339-EE25265BE617}" type="slidenum">
              <a:rPr lang="pt-BR" smtClean="0"/>
              <a:pPr/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Outra</a:t>
            </a:r>
            <a:r>
              <a:rPr lang="en-US" dirty="0"/>
              <a:t> forma de </a:t>
            </a:r>
            <a:r>
              <a:rPr lang="en-US" dirty="0" err="1"/>
              <a:t>transferir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 para as </a:t>
            </a:r>
            <a:r>
              <a:rPr lang="en-US" dirty="0" err="1"/>
              <a:t>maiores</a:t>
            </a:r>
            <a:r>
              <a:rPr lang="en-US" dirty="0"/>
              <a:t> latitudes é </a:t>
            </a:r>
            <a:r>
              <a:rPr lang="en-US" dirty="0" err="1"/>
              <a:t>através</a:t>
            </a:r>
            <a:r>
              <a:rPr lang="en-US" dirty="0"/>
              <a:t> da </a:t>
            </a:r>
            <a:r>
              <a:rPr lang="en-US" dirty="0" err="1"/>
              <a:t>corrente</a:t>
            </a:r>
            <a:r>
              <a:rPr lang="en-US" dirty="0"/>
              <a:t> </a:t>
            </a:r>
            <a:r>
              <a:rPr lang="en-US" dirty="0" err="1"/>
              <a:t>termohalina</a:t>
            </a:r>
            <a:r>
              <a:rPr lang="en-US" dirty="0"/>
              <a:t>, </a:t>
            </a:r>
            <a:r>
              <a:rPr lang="en-US" dirty="0" err="1"/>
              <a:t>onde</a:t>
            </a:r>
            <a:r>
              <a:rPr lang="en-US" dirty="0"/>
              <a:t> a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aquecida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calor</a:t>
            </a:r>
            <a:r>
              <a:rPr lang="en-US" dirty="0"/>
              <a:t>, segue para </a:t>
            </a:r>
            <a:r>
              <a:rPr lang="en-US" dirty="0" err="1"/>
              <a:t>maiores</a:t>
            </a:r>
            <a:r>
              <a:rPr lang="en-US" dirty="0"/>
              <a:t> latitudes </a:t>
            </a:r>
            <a:r>
              <a:rPr lang="en-US" dirty="0" err="1"/>
              <a:t>onde</a:t>
            </a:r>
            <a:r>
              <a:rPr lang="en-US" dirty="0"/>
              <a:t> </a:t>
            </a:r>
            <a:r>
              <a:rPr lang="en-US" dirty="0" err="1"/>
              <a:t>esfria</a:t>
            </a:r>
            <a:r>
              <a:rPr lang="en-US" dirty="0"/>
              <a:t>, </a:t>
            </a:r>
            <a:r>
              <a:rPr lang="en-US" dirty="0" err="1"/>
              <a:t>afunda</a:t>
            </a:r>
            <a:r>
              <a:rPr lang="en-US" dirty="0"/>
              <a:t> e volta para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trópicos</a:t>
            </a:r>
            <a:r>
              <a:rPr lang="en-US" dirty="0"/>
              <a:t>  e resurge e </a:t>
            </a:r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pontos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Cabo Frio.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DC4A9-33F2-4DB5-B339-EE25265BE617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9871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DC4A9-33F2-4DB5-B339-EE25265BE617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8380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nós</a:t>
            </a:r>
            <a:r>
              <a:rPr lang="en-US" dirty="0"/>
              <a:t> e outros </a:t>
            </a:r>
            <a:r>
              <a:rPr lang="en-US" dirty="0" err="1"/>
              <a:t>organismos</a:t>
            </a:r>
            <a:r>
              <a:rPr lang="en-US" dirty="0"/>
              <a:t> a </a:t>
            </a:r>
            <a:r>
              <a:rPr lang="en-US" dirty="0" err="1"/>
              <a:t>água</a:t>
            </a:r>
            <a:r>
              <a:rPr lang="en-US" dirty="0"/>
              <a:t> é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devido</a:t>
            </a:r>
            <a:r>
              <a:rPr lang="en-US" dirty="0"/>
              <a:t> a </a:t>
            </a:r>
            <a:r>
              <a:rPr lang="en-US" dirty="0" err="1"/>
              <a:t>ciclose</a:t>
            </a:r>
            <a:r>
              <a:rPr lang="en-US" dirty="0"/>
              <a:t> e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controle</a:t>
            </a:r>
            <a:r>
              <a:rPr lang="en-US" dirty="0"/>
              <a:t> da temperature corporal.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DC4A9-33F2-4DB5-B339-EE25265BE617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9261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Humanos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nascidos</a:t>
            </a:r>
            <a:r>
              <a:rPr lang="en-US" dirty="0"/>
              <a:t> para corer, </a:t>
            </a:r>
            <a:r>
              <a:rPr lang="en-US" dirty="0" err="1"/>
              <a:t>humanos</a:t>
            </a:r>
            <a:r>
              <a:rPr lang="en-US" dirty="0"/>
              <a:t> </a:t>
            </a:r>
            <a:r>
              <a:rPr lang="en-US" dirty="0" err="1"/>
              <a:t>evoluiram</a:t>
            </a:r>
            <a:r>
              <a:rPr lang="en-US" dirty="0"/>
              <a:t> </a:t>
            </a:r>
            <a:r>
              <a:rPr lang="en-US" dirty="0" err="1"/>
              <a:t>correram</a:t>
            </a:r>
            <a:r>
              <a:rPr lang="en-US" dirty="0"/>
              <a:t>. </a:t>
            </a:r>
            <a:r>
              <a:rPr lang="en-US" dirty="0" err="1"/>
              <a:t>Peço</a:t>
            </a:r>
            <a:r>
              <a:rPr lang="en-US" dirty="0"/>
              <a:t> a </a:t>
            </a:r>
            <a:r>
              <a:rPr lang="en-US" dirty="0" err="1"/>
              <a:t>vcs</a:t>
            </a:r>
            <a:r>
              <a:rPr lang="en-US" dirty="0"/>
              <a:t> que </a:t>
            </a:r>
            <a:r>
              <a:rPr lang="en-US" dirty="0" err="1"/>
              <a:t>assistam</a:t>
            </a:r>
            <a:r>
              <a:rPr lang="en-US" dirty="0"/>
              <a:t> </a:t>
            </a:r>
            <a:r>
              <a:rPr lang="en-US" dirty="0" err="1"/>
              <a:t>essa</a:t>
            </a:r>
            <a:r>
              <a:rPr lang="en-US" dirty="0"/>
              <a:t> palestra dada </a:t>
            </a:r>
            <a:r>
              <a:rPr lang="en-US" dirty="0" err="1"/>
              <a:t>pelo</a:t>
            </a:r>
            <a:r>
              <a:rPr lang="en-US" dirty="0"/>
              <a:t> Daniel E. Lieberman. Humanos </a:t>
            </a:r>
            <a:r>
              <a:rPr lang="en-US" dirty="0" err="1"/>
              <a:t>andam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m</a:t>
            </a:r>
            <a:r>
              <a:rPr lang="pt-BR" dirty="0" err="1"/>
              <a:t>édia</a:t>
            </a:r>
            <a:r>
              <a:rPr lang="pt-BR" dirty="0"/>
              <a:t> &lt; 4 km por dia e guiam 50 km por dia. 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DC4A9-33F2-4DB5-B339-EE25265BE617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0334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Houveram</a:t>
            </a:r>
            <a:r>
              <a:rPr lang="en-US" dirty="0"/>
              <a:t> </a:t>
            </a:r>
            <a:r>
              <a:rPr lang="en-US" dirty="0" err="1"/>
              <a:t>mudanças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entre </a:t>
            </a:r>
            <a:r>
              <a:rPr lang="en-US" dirty="0" err="1"/>
              <a:t>nós</a:t>
            </a:r>
            <a:r>
              <a:rPr lang="en-US" dirty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DC4A9-33F2-4DB5-B339-EE25265BE617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57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E4FB55-CCC8-4108-A92E-9FE2A40E4650}" type="slidenum">
              <a:rPr lang="pt-BR"/>
              <a:pPr/>
              <a:t>6</a:t>
            </a:fld>
            <a:endParaRPr lang="pt-BR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onde</a:t>
            </a:r>
            <a:r>
              <a:rPr lang="en-US" dirty="0"/>
              <a:t> </a:t>
            </a:r>
            <a:r>
              <a:rPr lang="en-US" dirty="0" err="1"/>
              <a:t>veio</a:t>
            </a:r>
            <a:r>
              <a:rPr lang="en-US" dirty="0"/>
              <a:t> a </a:t>
            </a:r>
            <a:r>
              <a:rPr lang="en-US" dirty="0" err="1"/>
              <a:t>primeira</a:t>
            </a:r>
            <a:r>
              <a:rPr lang="en-US" dirty="0"/>
              <a:t> </a:t>
            </a:r>
            <a:r>
              <a:rPr lang="en-US" dirty="0" err="1"/>
              <a:t>gota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 err="1"/>
              <a:t>Tudo</a:t>
            </a:r>
            <a:r>
              <a:rPr lang="en-US" dirty="0"/>
              <a:t> </a:t>
            </a:r>
            <a:r>
              <a:rPr lang="en-US" dirty="0" err="1"/>
              <a:t>indica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somente</a:t>
            </a:r>
            <a:r>
              <a:rPr lang="en-US" dirty="0"/>
              <a:t> a </a:t>
            </a:r>
            <a:r>
              <a:rPr lang="en-US" dirty="0" err="1"/>
              <a:t>primeira</a:t>
            </a:r>
            <a:r>
              <a:rPr lang="en-US" dirty="0"/>
              <a:t>, </a:t>
            </a:r>
            <a:r>
              <a:rPr lang="en-US" dirty="0" err="1"/>
              <a:t>mas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as </a:t>
            </a:r>
            <a:r>
              <a:rPr lang="en-US" dirty="0" err="1"/>
              <a:t>gotas</a:t>
            </a:r>
            <a:r>
              <a:rPr lang="en-US" dirty="0"/>
              <a:t> </a:t>
            </a:r>
            <a:r>
              <a:rPr lang="en-US" dirty="0" err="1"/>
              <a:t>vieram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só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atmosfera</a:t>
            </a:r>
            <a:r>
              <a:rPr lang="en-US" dirty="0"/>
              <a:t> e </a:t>
            </a:r>
            <a:r>
              <a:rPr lang="en-US" dirty="0" err="1"/>
              <a:t>depois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a </a:t>
            </a:r>
            <a:r>
              <a:rPr lang="en-US" dirty="0" err="1"/>
              <a:t>superfície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Terra </a:t>
            </a:r>
            <a:r>
              <a:rPr lang="en-US" dirty="0" err="1"/>
              <a:t>através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degaseificação</a:t>
            </a:r>
            <a:r>
              <a:rPr lang="en-US" dirty="0"/>
              <a:t> do </a:t>
            </a:r>
            <a:r>
              <a:rPr lang="en-US" dirty="0" err="1"/>
              <a:t>planeta</a:t>
            </a:r>
            <a:r>
              <a:rPr lang="en-US" dirty="0"/>
              <a:t>.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seja</a:t>
            </a:r>
            <a:r>
              <a:rPr lang="en-US" dirty="0"/>
              <a:t>, </a:t>
            </a:r>
            <a:r>
              <a:rPr lang="en-US" dirty="0" err="1"/>
              <a:t>através</a:t>
            </a:r>
            <a:r>
              <a:rPr lang="en-US" dirty="0"/>
              <a:t> da </a:t>
            </a:r>
            <a:r>
              <a:rPr lang="en-US" dirty="0" err="1"/>
              <a:t>liberação</a:t>
            </a:r>
            <a:r>
              <a:rPr lang="en-US" dirty="0"/>
              <a:t> de gases </a:t>
            </a:r>
            <a:r>
              <a:rPr lang="en-US" dirty="0" err="1"/>
              <a:t>quando</a:t>
            </a:r>
            <a:r>
              <a:rPr lang="en-US" dirty="0"/>
              <a:t> do </a:t>
            </a:r>
            <a:r>
              <a:rPr lang="en-US" dirty="0" err="1"/>
              <a:t>resfriamento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 de </a:t>
            </a:r>
            <a:r>
              <a:rPr lang="en-US" dirty="0" err="1"/>
              <a:t>rochas</a:t>
            </a:r>
            <a:r>
              <a:rPr lang="en-US" dirty="0"/>
              <a:t> </a:t>
            </a:r>
            <a:r>
              <a:rPr lang="en-US" dirty="0" err="1"/>
              <a:t>ígneas</a:t>
            </a:r>
            <a:r>
              <a:rPr lang="en-US" dirty="0"/>
              <a:t> com a </a:t>
            </a:r>
            <a:r>
              <a:rPr lang="en-US" dirty="0" err="1"/>
              <a:t>liberação</a:t>
            </a:r>
            <a:r>
              <a:rPr lang="en-US" dirty="0"/>
              <a:t> de vapor </a:t>
            </a:r>
            <a:r>
              <a:rPr lang="en-US" dirty="0" err="1"/>
              <a:t>d’água</a:t>
            </a:r>
            <a:r>
              <a:rPr lang="en-US" dirty="0"/>
              <a:t> e </a:t>
            </a:r>
            <a:r>
              <a:rPr lang="en-US" dirty="0" err="1"/>
              <a:t>e</a:t>
            </a:r>
            <a:r>
              <a:rPr lang="en-US" dirty="0"/>
              <a:t> </a:t>
            </a:r>
            <a:r>
              <a:rPr lang="en-US" dirty="0" err="1"/>
              <a:t>gás</a:t>
            </a:r>
            <a:r>
              <a:rPr lang="en-US" dirty="0"/>
              <a:t> </a:t>
            </a:r>
            <a:r>
              <a:rPr lang="en-US" dirty="0" err="1"/>
              <a:t>carbônico</a:t>
            </a:r>
            <a:r>
              <a:rPr lang="en-US" dirty="0"/>
              <a:t>. Por outro </a:t>
            </a:r>
            <a:r>
              <a:rPr lang="en-US" dirty="0" err="1"/>
              <a:t>lado</a:t>
            </a:r>
            <a:r>
              <a:rPr lang="en-US" dirty="0"/>
              <a:t>, </a:t>
            </a:r>
            <a:r>
              <a:rPr lang="en-US" dirty="0" err="1"/>
              <a:t>várias</a:t>
            </a:r>
            <a:r>
              <a:rPr lang="en-US" dirty="0"/>
              <a:t> </a:t>
            </a:r>
            <a:r>
              <a:rPr lang="en-US" dirty="0" err="1"/>
              <a:t>evidências</a:t>
            </a:r>
            <a:r>
              <a:rPr lang="en-US" dirty="0"/>
              <a:t> </a:t>
            </a:r>
            <a:r>
              <a:rPr lang="en-US" dirty="0" err="1"/>
              <a:t>mostram</a:t>
            </a:r>
            <a:r>
              <a:rPr lang="en-US" dirty="0"/>
              <a:t> que </a:t>
            </a:r>
            <a:r>
              <a:rPr lang="en-US" dirty="0" err="1"/>
              <a:t>meteóritos</a:t>
            </a:r>
            <a:r>
              <a:rPr lang="en-US" dirty="0"/>
              <a:t>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trouxeram</a:t>
            </a:r>
            <a:r>
              <a:rPr lang="en-US" dirty="0"/>
              <a:t> </a:t>
            </a:r>
            <a:r>
              <a:rPr lang="en-US" dirty="0" err="1"/>
              <a:t>água</a:t>
            </a:r>
            <a:r>
              <a:rPr lang="en-US" dirty="0"/>
              <a:t> para o </a:t>
            </a:r>
            <a:r>
              <a:rPr lang="en-US" dirty="0" err="1"/>
              <a:t>planeta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há</a:t>
            </a:r>
            <a:r>
              <a:rPr lang="en-US" baseline="0" dirty="0"/>
              <a:t> “</a:t>
            </a:r>
            <a:r>
              <a:rPr lang="en-US" baseline="0" dirty="0" err="1"/>
              <a:t>criação</a:t>
            </a:r>
            <a:r>
              <a:rPr lang="en-US" baseline="0" dirty="0"/>
              <a:t>” de </a:t>
            </a:r>
            <a:r>
              <a:rPr lang="en-US" baseline="0" dirty="0" err="1"/>
              <a:t>água</a:t>
            </a:r>
            <a:r>
              <a:rPr lang="en-US" baseline="0" dirty="0"/>
              <a:t> no </a:t>
            </a:r>
            <a:r>
              <a:rPr lang="en-US" baseline="0" dirty="0" err="1"/>
              <a:t>planeta</a:t>
            </a:r>
            <a:r>
              <a:rPr lang="en-US" baseline="0" dirty="0"/>
              <a:t>. </a:t>
            </a:r>
            <a:r>
              <a:rPr lang="en-US" baseline="0" dirty="0" err="1"/>
              <a:t>Temos</a:t>
            </a:r>
            <a:r>
              <a:rPr lang="en-US" baseline="0" dirty="0"/>
              <a:t> e </a:t>
            </a:r>
            <a:r>
              <a:rPr lang="en-US" baseline="0" dirty="0" err="1"/>
              <a:t>vamos</a:t>
            </a:r>
            <a:r>
              <a:rPr lang="en-US" baseline="0" dirty="0"/>
              <a:t> </a:t>
            </a:r>
            <a:r>
              <a:rPr lang="en-US" baseline="0" dirty="0" err="1"/>
              <a:t>ter</a:t>
            </a:r>
            <a:r>
              <a:rPr lang="en-US" baseline="0" dirty="0"/>
              <a:t> </a:t>
            </a:r>
            <a:r>
              <a:rPr lang="en-US" baseline="0" dirty="0" err="1"/>
              <a:t>sempre</a:t>
            </a:r>
            <a:r>
              <a:rPr lang="en-US" baseline="0" dirty="0"/>
              <a:t> a </a:t>
            </a:r>
            <a:r>
              <a:rPr lang="en-US" baseline="0" dirty="0" err="1"/>
              <a:t>mesma</a:t>
            </a:r>
            <a:r>
              <a:rPr lang="en-US" baseline="0" dirty="0"/>
              <a:t> </a:t>
            </a:r>
            <a:r>
              <a:rPr lang="en-US" baseline="0" dirty="0" err="1"/>
              <a:t>quantidade</a:t>
            </a:r>
            <a:r>
              <a:rPr lang="en-US" baseline="0" dirty="0"/>
              <a:t> de </a:t>
            </a:r>
            <a:r>
              <a:rPr lang="en-US" baseline="0" dirty="0" err="1"/>
              <a:t>água</a:t>
            </a:r>
            <a:r>
              <a:rPr lang="en-US" baseline="0" dirty="0"/>
              <a:t>. </a:t>
            </a:r>
            <a:endParaRPr lang="pt-B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521FB-2790-4F19-81B9-3671E9CBD5E4}" type="slidenum">
              <a:rPr lang="pt-BR"/>
              <a:pPr/>
              <a:t>7</a:t>
            </a:fld>
            <a:endParaRPr lang="pt-BR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Apesar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abundância</a:t>
            </a:r>
            <a:r>
              <a:rPr lang="en-US" dirty="0"/>
              <a:t> de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existe</a:t>
            </a:r>
            <a:r>
              <a:rPr lang="en-US" dirty="0"/>
              <a:t> no </a:t>
            </a:r>
            <a:r>
              <a:rPr lang="en-US" dirty="0" err="1"/>
              <a:t>nosso</a:t>
            </a:r>
            <a:r>
              <a:rPr lang="en-US" dirty="0"/>
              <a:t> </a:t>
            </a:r>
            <a:r>
              <a:rPr lang="en-US" dirty="0" err="1"/>
              <a:t>planeta</a:t>
            </a:r>
            <a:r>
              <a:rPr lang="en-US" dirty="0"/>
              <a:t>, a </a:t>
            </a:r>
            <a:r>
              <a:rPr lang="en-US" dirty="0" err="1"/>
              <a:t>grande</a:t>
            </a:r>
            <a:r>
              <a:rPr lang="en-US" dirty="0"/>
              <a:t> </a:t>
            </a:r>
            <a:r>
              <a:rPr lang="en-US" dirty="0" err="1"/>
              <a:t>maioria</a:t>
            </a:r>
            <a:r>
              <a:rPr lang="en-US" dirty="0"/>
              <a:t> (97-98%) se </a:t>
            </a:r>
            <a:r>
              <a:rPr lang="en-US" dirty="0" err="1"/>
              <a:t>encontra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oceanos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salgada</a:t>
            </a:r>
            <a:r>
              <a:rPr lang="en-US" dirty="0"/>
              <a:t>. </a:t>
            </a:r>
            <a:r>
              <a:rPr lang="en-US" dirty="0" err="1"/>
              <a:t>Sobmente</a:t>
            </a:r>
            <a:r>
              <a:rPr lang="en-US" dirty="0"/>
              <a:t> 2-3% </a:t>
            </a:r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água</a:t>
            </a:r>
            <a:r>
              <a:rPr lang="en-US" dirty="0"/>
              <a:t> do </a:t>
            </a:r>
            <a:r>
              <a:rPr lang="en-US" dirty="0" err="1"/>
              <a:t>planeta</a:t>
            </a:r>
            <a:r>
              <a:rPr lang="en-US" dirty="0"/>
              <a:t> é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doce</a:t>
            </a:r>
            <a:r>
              <a:rPr lang="en-US" dirty="0"/>
              <a:t>, </a:t>
            </a:r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qual</a:t>
            </a:r>
            <a:r>
              <a:rPr lang="en-US" dirty="0"/>
              <a:t> o ser </a:t>
            </a:r>
            <a:r>
              <a:rPr lang="en-US" dirty="0" err="1"/>
              <a:t>humano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fazer</a:t>
            </a:r>
            <a:r>
              <a:rPr lang="en-US" dirty="0"/>
              <a:t> </a:t>
            </a:r>
            <a:r>
              <a:rPr lang="en-US" dirty="0" err="1"/>
              <a:t>uso</a:t>
            </a:r>
            <a:r>
              <a:rPr lang="en-US" dirty="0"/>
              <a:t> a um </a:t>
            </a:r>
            <a:r>
              <a:rPr lang="en-US" dirty="0" err="1"/>
              <a:t>custo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acessível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subterrânea</a:t>
            </a:r>
            <a:r>
              <a:rPr lang="en-US" dirty="0"/>
              <a:t>. </a:t>
            </a:r>
            <a:endParaRPr lang="pt-B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4739B6-3629-43FC-BE0C-E6A7BED7C17F}" type="slidenum">
              <a:rPr lang="pt-BR"/>
              <a:pPr/>
              <a:t>8</a:t>
            </a:fld>
            <a:endParaRPr lang="pt-BR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ciclo</a:t>
            </a:r>
            <a:r>
              <a:rPr lang="en-US" dirty="0"/>
              <a:t> da </a:t>
            </a:r>
            <a:r>
              <a:rPr lang="en-US" dirty="0" err="1"/>
              <a:t>água</a:t>
            </a:r>
            <a:r>
              <a:rPr lang="en-US" dirty="0"/>
              <a:t> é </a:t>
            </a:r>
            <a:r>
              <a:rPr lang="en-US" dirty="0" err="1"/>
              <a:t>simplesmente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sequência</a:t>
            </a:r>
            <a:r>
              <a:rPr lang="en-US" dirty="0"/>
              <a:t> de </a:t>
            </a:r>
            <a:r>
              <a:rPr lang="en-US" dirty="0" err="1"/>
              <a:t>mudanças</a:t>
            </a:r>
            <a:r>
              <a:rPr lang="en-US" dirty="0"/>
              <a:t> de </a:t>
            </a:r>
            <a:r>
              <a:rPr lang="en-US" dirty="0" err="1"/>
              <a:t>estado</a:t>
            </a:r>
            <a:r>
              <a:rPr lang="en-US" dirty="0"/>
              <a:t> da </a:t>
            </a:r>
            <a:r>
              <a:rPr lang="en-US" dirty="0" err="1"/>
              <a:t>água</a:t>
            </a:r>
            <a:r>
              <a:rPr lang="en-US" dirty="0"/>
              <a:t>, </a:t>
            </a:r>
            <a:r>
              <a:rPr lang="en-US" dirty="0" err="1"/>
              <a:t>principalmente</a:t>
            </a:r>
            <a:r>
              <a:rPr lang="en-US" dirty="0"/>
              <a:t> </a:t>
            </a:r>
            <a:r>
              <a:rPr lang="en-US" dirty="0" err="1"/>
              <a:t>evaporação</a:t>
            </a:r>
            <a:r>
              <a:rPr lang="en-US" dirty="0"/>
              <a:t> e </a:t>
            </a:r>
            <a:r>
              <a:rPr lang="en-US" dirty="0" err="1"/>
              <a:t>condensação</a:t>
            </a:r>
            <a:r>
              <a:rPr lang="en-US" dirty="0"/>
              <a:t> </a:t>
            </a:r>
            <a:r>
              <a:rPr lang="en-US" dirty="0" err="1"/>
              <a:t>movido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fonte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que é o sol. </a:t>
            </a:r>
          </a:p>
          <a:p>
            <a:endParaRPr lang="en-US" dirty="0"/>
          </a:p>
          <a:p>
            <a:r>
              <a:rPr lang="en-US" dirty="0"/>
              <a:t>O </a:t>
            </a:r>
            <a:r>
              <a:rPr lang="en-US" dirty="0" err="1"/>
              <a:t>ciclo</a:t>
            </a:r>
            <a:r>
              <a:rPr lang="en-US" dirty="0"/>
              <a:t> da </a:t>
            </a:r>
            <a:r>
              <a:rPr lang="en-US" dirty="0" err="1"/>
              <a:t>água</a:t>
            </a:r>
            <a:r>
              <a:rPr lang="en-US" dirty="0"/>
              <a:t> é o principal </a:t>
            </a:r>
            <a:r>
              <a:rPr lang="en-US" dirty="0" err="1"/>
              <a:t>condutor</a:t>
            </a:r>
            <a:r>
              <a:rPr lang="en-US" dirty="0"/>
              <a:t> de </a:t>
            </a:r>
            <a:r>
              <a:rPr lang="en-US" dirty="0" err="1"/>
              <a:t>água</a:t>
            </a:r>
            <a:r>
              <a:rPr lang="en-US" dirty="0"/>
              <a:t>, </a:t>
            </a:r>
            <a:r>
              <a:rPr lang="en-US" dirty="0" err="1"/>
              <a:t>energia</a:t>
            </a:r>
            <a:r>
              <a:rPr lang="en-US" dirty="0"/>
              <a:t> e </a:t>
            </a:r>
            <a:r>
              <a:rPr lang="en-US" dirty="0" err="1"/>
              <a:t>elementos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carbono</a:t>
            </a:r>
            <a:r>
              <a:rPr lang="en-US" dirty="0"/>
              <a:t> e </a:t>
            </a:r>
            <a:r>
              <a:rPr lang="en-US" dirty="0" err="1"/>
              <a:t>nitrogênio</a:t>
            </a:r>
            <a:r>
              <a:rPr lang="en-US" dirty="0"/>
              <a:t> entre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partes</a:t>
            </a:r>
            <a:r>
              <a:rPr lang="en-US" dirty="0"/>
              <a:t> do </a:t>
            </a:r>
            <a:r>
              <a:rPr lang="en-US" dirty="0" err="1"/>
              <a:t>globo</a:t>
            </a:r>
            <a:r>
              <a:rPr lang="en-US" dirty="0"/>
              <a:t> e </a:t>
            </a:r>
            <a:r>
              <a:rPr lang="en-US" dirty="0" err="1"/>
              <a:t>também</a:t>
            </a:r>
            <a:r>
              <a:rPr lang="en-US" dirty="0"/>
              <a:t> entre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compartimentos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O </a:t>
            </a:r>
            <a:r>
              <a:rPr lang="en-US" dirty="0" err="1"/>
              <a:t>funcionamento</a:t>
            </a:r>
            <a:r>
              <a:rPr lang="en-US" dirty="0"/>
              <a:t> é </a:t>
            </a:r>
            <a:r>
              <a:rPr lang="en-US" dirty="0" err="1"/>
              <a:t>muito</a:t>
            </a:r>
            <a:r>
              <a:rPr lang="en-US" dirty="0"/>
              <a:t> simples e </a:t>
            </a:r>
            <a:r>
              <a:rPr lang="en-US" dirty="0" err="1"/>
              <a:t>amplamente</a:t>
            </a:r>
            <a:r>
              <a:rPr lang="en-US" dirty="0"/>
              <a:t> </a:t>
            </a:r>
            <a:r>
              <a:rPr lang="en-US" dirty="0" err="1"/>
              <a:t>conhecido</a:t>
            </a:r>
            <a:r>
              <a:rPr lang="en-US" dirty="0"/>
              <a:t>. </a:t>
            </a:r>
            <a:r>
              <a:rPr lang="en-US" dirty="0" err="1"/>
              <a:t>Parte</a:t>
            </a:r>
            <a:r>
              <a:rPr lang="en-US" dirty="0"/>
              <a:t> da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precipitar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continentes</a:t>
            </a:r>
            <a:r>
              <a:rPr lang="en-US" dirty="0"/>
              <a:t> volta à </a:t>
            </a:r>
            <a:r>
              <a:rPr lang="en-US" dirty="0" err="1"/>
              <a:t>atmosfera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evaporação</a:t>
            </a:r>
            <a:r>
              <a:rPr lang="en-US" dirty="0"/>
              <a:t>; o </a:t>
            </a:r>
            <a:r>
              <a:rPr lang="en-US" dirty="0" err="1"/>
              <a:t>excedente</a:t>
            </a:r>
            <a:r>
              <a:rPr lang="en-US" dirty="0"/>
              <a:t> que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evaporado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infiltra</a:t>
            </a:r>
            <a:r>
              <a:rPr lang="en-US" dirty="0"/>
              <a:t>-se no solo, </a:t>
            </a:r>
            <a:r>
              <a:rPr lang="en-US" dirty="0" err="1"/>
              <a:t>alimentando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aquíferos</a:t>
            </a:r>
            <a:r>
              <a:rPr lang="en-US" dirty="0"/>
              <a:t>, </a:t>
            </a:r>
            <a:r>
              <a:rPr lang="en-US" dirty="0" err="1"/>
              <a:t>escoa</a:t>
            </a:r>
            <a:r>
              <a:rPr lang="en-US" dirty="0"/>
              <a:t> pela </a:t>
            </a:r>
            <a:r>
              <a:rPr lang="en-US" dirty="0" err="1"/>
              <a:t>superfície</a:t>
            </a:r>
            <a:r>
              <a:rPr lang="en-US" dirty="0"/>
              <a:t>, </a:t>
            </a:r>
            <a:r>
              <a:rPr lang="en-US" dirty="0" err="1"/>
              <a:t>formando</a:t>
            </a:r>
            <a:r>
              <a:rPr lang="en-US" dirty="0"/>
              <a:t> </a:t>
            </a:r>
            <a:r>
              <a:rPr lang="en-US" dirty="0" err="1"/>
              <a:t>rios</a:t>
            </a:r>
            <a:r>
              <a:rPr lang="en-US" dirty="0"/>
              <a:t> e </a:t>
            </a:r>
            <a:r>
              <a:rPr lang="en-US" dirty="0" err="1"/>
              <a:t>lagos</a:t>
            </a:r>
            <a:r>
              <a:rPr lang="en-US" dirty="0"/>
              <a:t>, </a:t>
            </a:r>
            <a:r>
              <a:rPr lang="en-US" dirty="0" err="1"/>
              <a:t>voltando</a:t>
            </a:r>
            <a:r>
              <a:rPr lang="en-US" dirty="0"/>
              <a:t> </a:t>
            </a:r>
            <a:r>
              <a:rPr lang="en-US" dirty="0" err="1"/>
              <a:t>eventualmente</a:t>
            </a:r>
            <a:r>
              <a:rPr lang="en-US" dirty="0"/>
              <a:t> </a:t>
            </a:r>
            <a:r>
              <a:rPr lang="en-US" dirty="0" err="1"/>
              <a:t>aos</a:t>
            </a:r>
            <a:r>
              <a:rPr lang="en-US" dirty="0"/>
              <a:t> </a:t>
            </a:r>
            <a:r>
              <a:rPr lang="en-US" dirty="0" err="1"/>
              <a:t>oceanos</a:t>
            </a:r>
            <a:r>
              <a:rPr lang="en-US" dirty="0"/>
              <a:t>, </a:t>
            </a:r>
            <a:r>
              <a:rPr lang="en-US" dirty="0" err="1"/>
              <a:t>onde</a:t>
            </a:r>
            <a:r>
              <a:rPr lang="en-US" dirty="0"/>
              <a:t> é </a:t>
            </a:r>
            <a:r>
              <a:rPr lang="en-US" dirty="0" err="1"/>
              <a:t>evaporada</a:t>
            </a:r>
            <a:r>
              <a:rPr lang="en-US" dirty="0"/>
              <a:t> </a:t>
            </a:r>
            <a:r>
              <a:rPr lang="en-US" dirty="0" err="1"/>
              <a:t>novamente</a:t>
            </a:r>
            <a:r>
              <a:rPr lang="en-US" dirty="0"/>
              <a:t>.   </a:t>
            </a:r>
            <a:endParaRPr lang="pt-B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baseline="0" dirty="0"/>
              <a:t> </a:t>
            </a:r>
            <a:r>
              <a:rPr lang="en-US" baseline="0" dirty="0" err="1"/>
              <a:t>quantidade</a:t>
            </a:r>
            <a:r>
              <a:rPr lang="en-US" baseline="0" dirty="0"/>
              <a:t> de </a:t>
            </a:r>
            <a:r>
              <a:rPr lang="en-US" baseline="0" dirty="0" err="1"/>
              <a:t>energia</a:t>
            </a:r>
            <a:r>
              <a:rPr lang="en-US" baseline="0" dirty="0"/>
              <a:t> é a </a:t>
            </a:r>
            <a:r>
              <a:rPr lang="en-US" baseline="0" dirty="0" err="1"/>
              <a:t>mesma</a:t>
            </a:r>
            <a:r>
              <a:rPr lang="en-US" baseline="0" dirty="0"/>
              <a:t>, </a:t>
            </a:r>
            <a:r>
              <a:rPr lang="en-US" baseline="0" dirty="0" err="1"/>
              <a:t>mas</a:t>
            </a:r>
            <a:r>
              <a:rPr lang="en-US" baseline="0" dirty="0"/>
              <a:t> </a:t>
            </a:r>
            <a:r>
              <a:rPr lang="en-US" baseline="0" dirty="0" err="1"/>
              <a:t>devido</a:t>
            </a:r>
            <a:r>
              <a:rPr lang="en-US" baseline="0" dirty="0"/>
              <a:t> a forma circular </a:t>
            </a:r>
            <a:r>
              <a:rPr lang="en-US" baseline="0" dirty="0" err="1"/>
              <a:t>da</a:t>
            </a:r>
            <a:r>
              <a:rPr lang="en-US" baseline="0" dirty="0"/>
              <a:t> Terra, as </a:t>
            </a:r>
            <a:r>
              <a:rPr lang="en-US" baseline="0" dirty="0" err="1"/>
              <a:t>regiões</a:t>
            </a:r>
            <a:r>
              <a:rPr lang="en-US" baseline="0" dirty="0"/>
              <a:t> </a:t>
            </a:r>
            <a:r>
              <a:rPr lang="en-US" baseline="0" dirty="0" err="1"/>
              <a:t>polares</a:t>
            </a:r>
            <a:r>
              <a:rPr lang="en-US" baseline="0" dirty="0"/>
              <a:t> </a:t>
            </a:r>
            <a:r>
              <a:rPr lang="en-US" baseline="0" dirty="0" err="1"/>
              <a:t>recebem</a:t>
            </a:r>
            <a:r>
              <a:rPr lang="en-US" baseline="0" dirty="0"/>
              <a:t> a </a:t>
            </a:r>
            <a:r>
              <a:rPr lang="en-US" baseline="0" dirty="0" err="1"/>
              <a:t>mesma</a:t>
            </a:r>
            <a:r>
              <a:rPr lang="en-US" baseline="0" dirty="0"/>
              <a:t> </a:t>
            </a:r>
            <a:r>
              <a:rPr lang="en-US" baseline="0" dirty="0" err="1"/>
              <a:t>quantidade</a:t>
            </a:r>
            <a:r>
              <a:rPr lang="en-US" baseline="0" dirty="0"/>
              <a:t> de </a:t>
            </a:r>
            <a:r>
              <a:rPr lang="en-US" baseline="0" dirty="0" err="1"/>
              <a:t>energia</a:t>
            </a:r>
            <a:r>
              <a:rPr lang="en-US" baseline="0" dirty="0"/>
              <a:t>, </a:t>
            </a:r>
            <a:r>
              <a:rPr lang="en-US" baseline="0" dirty="0" err="1"/>
              <a:t>mas</a:t>
            </a:r>
            <a:r>
              <a:rPr lang="en-US" baseline="0" dirty="0"/>
              <a:t> </a:t>
            </a:r>
            <a:r>
              <a:rPr lang="en-US" baseline="0" dirty="0" err="1"/>
              <a:t>sobre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superfície</a:t>
            </a:r>
            <a:r>
              <a:rPr lang="en-US" baseline="0" dirty="0"/>
              <a:t> </a:t>
            </a:r>
            <a:r>
              <a:rPr lang="en-US" baseline="0" dirty="0" err="1"/>
              <a:t>maior</a:t>
            </a:r>
            <a:r>
              <a:rPr lang="en-US" baseline="0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DC4A9-33F2-4DB5-B339-EE25265BE617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E55AD-735E-4490-A3F4-22F603246015}" type="slidenum">
              <a:rPr lang="pt-BR"/>
              <a:pPr/>
              <a:t>10</a:t>
            </a:fld>
            <a:endParaRPr lang="pt-BR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Neste</a:t>
            </a:r>
            <a:r>
              <a:rPr lang="en-US" dirty="0"/>
              <a:t> </a:t>
            </a:r>
            <a:r>
              <a:rPr lang="en-US" dirty="0" err="1"/>
              <a:t>gráfico</a:t>
            </a:r>
            <a:r>
              <a:rPr lang="en-US" dirty="0"/>
              <a:t> </a:t>
            </a:r>
            <a:r>
              <a:rPr lang="en-US" dirty="0" err="1"/>
              <a:t>vemos</a:t>
            </a:r>
            <a:r>
              <a:rPr lang="en-US" dirty="0"/>
              <a:t> a </a:t>
            </a:r>
            <a:r>
              <a:rPr lang="en-US" dirty="0" err="1"/>
              <a:t>distribuição</a:t>
            </a:r>
            <a:r>
              <a:rPr lang="en-US" dirty="0"/>
              <a:t> </a:t>
            </a:r>
            <a:r>
              <a:rPr lang="en-US" dirty="0" err="1"/>
              <a:t>média</a:t>
            </a:r>
            <a:r>
              <a:rPr lang="en-US" dirty="0"/>
              <a:t> mensal  de </a:t>
            </a:r>
            <a:r>
              <a:rPr lang="en-US" dirty="0" err="1"/>
              <a:t>radiação</a:t>
            </a:r>
            <a:r>
              <a:rPr lang="en-US" dirty="0"/>
              <a:t> </a:t>
            </a:r>
            <a:r>
              <a:rPr lang="en-US" dirty="0" err="1"/>
              <a:t>líquida</a:t>
            </a:r>
            <a:r>
              <a:rPr lang="en-US" dirty="0"/>
              <a:t> no </a:t>
            </a:r>
            <a:r>
              <a:rPr lang="en-US" dirty="0" err="1"/>
              <a:t>globo</a:t>
            </a:r>
            <a:r>
              <a:rPr lang="en-US" dirty="0"/>
              <a:t>. As cores </a:t>
            </a:r>
            <a:r>
              <a:rPr lang="en-US" dirty="0" err="1"/>
              <a:t>vermelhas</a:t>
            </a:r>
            <a:r>
              <a:rPr lang="en-US" dirty="0"/>
              <a:t> (</a:t>
            </a:r>
            <a:r>
              <a:rPr lang="en-US" dirty="0" err="1"/>
              <a:t>números</a:t>
            </a:r>
            <a:r>
              <a:rPr lang="en-US" dirty="0"/>
              <a:t> </a:t>
            </a:r>
            <a:r>
              <a:rPr lang="en-US" dirty="0" err="1"/>
              <a:t>positivos</a:t>
            </a:r>
            <a:r>
              <a:rPr lang="en-US" dirty="0"/>
              <a:t>)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áreas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tem um </a:t>
            </a:r>
            <a:r>
              <a:rPr lang="en-US" dirty="0" err="1"/>
              <a:t>excesso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e as cores </a:t>
            </a:r>
            <a:r>
              <a:rPr lang="en-US" dirty="0" err="1"/>
              <a:t>azuis</a:t>
            </a:r>
            <a:r>
              <a:rPr lang="en-US" dirty="0"/>
              <a:t> (</a:t>
            </a:r>
            <a:r>
              <a:rPr lang="en-US" dirty="0" err="1"/>
              <a:t>números</a:t>
            </a:r>
            <a:r>
              <a:rPr lang="en-US" dirty="0"/>
              <a:t> </a:t>
            </a:r>
            <a:r>
              <a:rPr lang="en-US" dirty="0" err="1"/>
              <a:t>negativos</a:t>
            </a:r>
            <a:r>
              <a:rPr lang="en-US" dirty="0"/>
              <a:t>) tem um </a:t>
            </a:r>
            <a:r>
              <a:rPr lang="en-US" dirty="0" err="1"/>
              <a:t>déficit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Note </a:t>
            </a:r>
            <a:r>
              <a:rPr lang="en-US" dirty="0" err="1"/>
              <a:t>que</a:t>
            </a:r>
            <a:r>
              <a:rPr lang="en-US" dirty="0"/>
              <a:t> as </a:t>
            </a:r>
            <a:r>
              <a:rPr lang="en-US" dirty="0" err="1"/>
              <a:t>zonas</a:t>
            </a:r>
            <a:r>
              <a:rPr lang="en-US" dirty="0"/>
              <a:t> </a:t>
            </a:r>
            <a:r>
              <a:rPr lang="en-US" dirty="0" err="1"/>
              <a:t>tropicais</a:t>
            </a:r>
            <a:r>
              <a:rPr lang="en-US" dirty="0"/>
              <a:t> </a:t>
            </a:r>
            <a:r>
              <a:rPr lang="en-US" dirty="0" err="1"/>
              <a:t>recebem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o </a:t>
            </a:r>
            <a:r>
              <a:rPr lang="en-US" dirty="0" err="1"/>
              <a:t>ano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as </a:t>
            </a:r>
            <a:r>
              <a:rPr lang="en-US" dirty="0" err="1"/>
              <a:t>zonas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equatoriais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direção</a:t>
            </a:r>
            <a:r>
              <a:rPr lang="en-US" dirty="0"/>
              <a:t> </a:t>
            </a:r>
            <a:r>
              <a:rPr lang="en-US" dirty="0" err="1"/>
              <a:t>aos</a:t>
            </a:r>
            <a:r>
              <a:rPr lang="en-US" dirty="0"/>
              <a:t> </a:t>
            </a:r>
            <a:r>
              <a:rPr lang="en-US" dirty="0" err="1"/>
              <a:t>polos</a:t>
            </a:r>
            <a:r>
              <a:rPr lang="en-US" dirty="0"/>
              <a:t>.  </a:t>
            </a:r>
            <a:endParaRPr lang="pt-B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C8B03-7EC4-47F7-9691-B4B369D66BF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AA6CF8-8926-49B5-A65B-6B7814E12B2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C6438-4353-4CF8-940A-3B5584B6671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1A6F6-A397-4066-8BD9-9A24EB859A1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D5C3E-8D11-4CB0-8367-5BDBE26C9D1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55E92-1516-49F8-A0D5-FA173A38B9B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4288F-2FBF-41C3-ADAE-59C549288D0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01FA0-2AA7-470E-8E02-8FDA55B46EB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95B58-20D6-4283-B0C2-635C62CBF81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2990D-5378-49AD-A522-C326550DC90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084C0-AA6A-4D7A-8B8F-120B69D5CC5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57D5F2-5B0F-4412-8B5E-22C7050A7B51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qh011eAYjAA&amp;sns=e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bxU6-8he_w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e45DGkqUkE?start=6&amp;feature=oembed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nationalgeographic.com/news/2013/05/130527-map-video-balloon-bomb-wwii-japanese-air-current-jet-strea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https://www.youtube.com/embed/URUJD5NEXC8?feature=oembed" TargetMode="External"/><Relationship Id="rId1" Type="http://schemas.openxmlformats.org/officeDocument/2006/relationships/video" Target="https://www.youtube.com/embed/-3pCJ7MdUIQ?feature=oembed" TargetMode="External"/><Relationship Id="rId6" Type="http://schemas.openxmlformats.org/officeDocument/2006/relationships/hyperlink" Target="https://www.youtube.com/watch?v=URUJD5NEXC8" TargetMode="External"/><Relationship Id="rId5" Type="http://schemas.openxmlformats.org/officeDocument/2006/relationships/hyperlink" Target="https://www.youtube.com/watch?v=-3pCJ7MdUIQ" TargetMode="External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vgvTeuoDWY&amp;app=desktop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microsoft.com/office/2011/relationships/inkAction" Target="../ink/inkAction2.xml"/><Relationship Id="rId4" Type="http://schemas.openxmlformats.org/officeDocument/2006/relationships/image" Target="../media/image46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1.xml"/><Relationship Id="rId6" Type="http://schemas.openxmlformats.org/officeDocument/2006/relationships/hyperlink" Target="https://www.youtube.com/watch?v=1bxU6-8he_w" TargetMode="External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cSQl5wZ4g6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oaDkph9yQBs&amp;app=deskto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9FFA2-F84C-4928-923F-09AD720D8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Aula 3 – O </a:t>
            </a:r>
            <a:r>
              <a:rPr lang="en-US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ciclo</a:t>
            </a:r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da </a:t>
            </a:r>
            <a:r>
              <a:rPr lang="en-US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água</a:t>
            </a:r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como</a:t>
            </a:r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vc</a:t>
            </a:r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nunca</a:t>
            </a:r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viu</a:t>
            </a:r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….</a:t>
            </a:r>
            <a:b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b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en-US" sz="2400" i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Primeiro</a:t>
            </a:r>
            <a:r>
              <a:rPr lang="en-US" sz="2400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2400" i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semestre</a:t>
            </a:r>
            <a:r>
              <a:rPr lang="en-US" sz="2400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- 2023</a:t>
            </a:r>
          </a:p>
        </p:txBody>
      </p:sp>
    </p:spTree>
    <p:extLst>
      <p:ext uri="{BB962C8B-B14F-4D97-AF65-F5344CB8AC3E}">
        <p14:creationId xmlns:p14="http://schemas.microsoft.com/office/powerpoint/2010/main" val="715141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Water cycle - net radiation - Australi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3"/>
            <a:ext cx="9144000" cy="62007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68"/>
    </mc:Choice>
    <mc:Fallback xmlns="">
      <p:transition spd="slow" advTm="7046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Water cycle - Global latent heat flux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6238"/>
            <a:ext cx="9144000" cy="6213475"/>
          </a:xfrm>
          <a:prstGeom prst="rect">
            <a:avLst/>
          </a:prstGeom>
          <a:noFill/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723A2CB-5065-447C-8521-D175AD077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42"/>
    </mc:Choice>
    <mc:Fallback xmlns="">
      <p:transition spd="slow" advTm="47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Water cycle - Global temperature animati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0" y="244475"/>
            <a:ext cx="8285163" cy="6402388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2846231" y="605307"/>
            <a:ext cx="3762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Temperaturas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superfície</a:t>
            </a:r>
            <a:r>
              <a:rPr lang="en-US" dirty="0"/>
              <a:t> do mar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13"/>
    </mc:Choice>
    <mc:Fallback xmlns="">
      <p:transition spd="slow" advTm="2771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311F9932-FCD7-4BAA-8989-3A4DAB5AF4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7"/>
          <a:stretch/>
        </p:blipFill>
        <p:spPr>
          <a:xfrm>
            <a:off x="3559127" y="178661"/>
            <a:ext cx="1800664" cy="2237742"/>
          </a:xfrm>
          <a:prstGeom prst="rect">
            <a:avLst/>
          </a:prstGeom>
        </p:spPr>
      </p:pic>
      <p:pic>
        <p:nvPicPr>
          <p:cNvPr id="4" name="Imagem 3" descr="Uma imagem contendo pessoa&#10;&#10;Descrição gerada automaticamente">
            <a:extLst>
              <a:ext uri="{FF2B5EF4-FFF2-40B4-BE49-F238E27FC236}">
                <a16:creationId xmlns:a16="http://schemas.microsoft.com/office/drawing/2014/main" id="{43D0CF3B-1716-4632-B55A-583998B1D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962"/>
            <a:ext cx="9144000" cy="41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37"/>
    </mc:Choice>
    <mc:Fallback xmlns="">
      <p:transition spd="slow" advTm="279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Ficheiro:HadleyCross-s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4462" y="1506828"/>
            <a:ext cx="7401820" cy="422427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75"/>
    </mc:Choice>
    <mc:Fallback xmlns="">
      <p:transition spd="slow" advTm="7697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0556" y="721217"/>
            <a:ext cx="6484285" cy="574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15155" y="231820"/>
            <a:ext cx="7019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hlinkClick r:id="rId4"/>
              </a:rPr>
              <a:t>Células</a:t>
            </a:r>
            <a:r>
              <a:rPr lang="en-US" dirty="0">
                <a:hlinkClick r:id="rId4"/>
              </a:rPr>
              <a:t> de </a:t>
            </a:r>
            <a:r>
              <a:rPr lang="en-US" dirty="0" err="1">
                <a:hlinkClick r:id="rId4"/>
              </a:rPr>
              <a:t>Hardley</a:t>
            </a:r>
            <a:r>
              <a:rPr lang="en-US" dirty="0">
                <a:hlinkClick r:id="rId4"/>
              </a:rPr>
              <a:t> </a:t>
            </a:r>
            <a:r>
              <a:rPr lang="en-US" dirty="0"/>
              <a:t>e </a:t>
            </a:r>
            <a:r>
              <a:rPr lang="en-US" dirty="0" err="1"/>
              <a:t>circulação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atmosfera</a:t>
            </a:r>
            <a:r>
              <a:rPr lang="en-US" dirty="0"/>
              <a:t>: </a:t>
            </a:r>
            <a:r>
              <a:rPr lang="en-US" dirty="0" err="1"/>
              <a:t>distribuição</a:t>
            </a:r>
            <a:r>
              <a:rPr lang="en-US" dirty="0"/>
              <a:t> de </a:t>
            </a:r>
            <a:r>
              <a:rPr lang="en-US" dirty="0" err="1"/>
              <a:t>calor</a:t>
            </a:r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EC5AEB0-173E-4BDA-A947-2BC214F45BE6}"/>
              </a:ext>
            </a:extLst>
          </p:cNvPr>
          <p:cNvSpPr/>
          <p:nvPr/>
        </p:nvSpPr>
        <p:spPr>
          <a:xfrm>
            <a:off x="691467" y="6441514"/>
            <a:ext cx="6548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https://www.youtube.com/watch?v=qh011eAYjAA&amp;sns=em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92"/>
    </mc:Choice>
    <mc:Fallback xmlns="">
      <p:transition spd="slow" advTm="468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A16AD9A-A8B0-404C-BE1F-E4AA300E82D1}"/>
              </a:ext>
            </a:extLst>
          </p:cNvPr>
          <p:cNvSpPr/>
          <p:nvPr/>
        </p:nvSpPr>
        <p:spPr>
          <a:xfrm>
            <a:off x="1636096" y="5924606"/>
            <a:ext cx="6177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https://www.youtube.com/watch?v=Ye45DGkqUkE&amp;t=6s</a:t>
            </a:r>
            <a:endParaRPr lang="en-US" dirty="0"/>
          </a:p>
        </p:txBody>
      </p:sp>
      <p:pic>
        <p:nvPicPr>
          <p:cNvPr id="4" name="Mídia Online 3" title="Global Atmospheric Circulation">
            <a:hlinkClick r:id="" action="ppaction://media"/>
            <a:extLst>
              <a:ext uri="{FF2B5EF4-FFF2-40B4-BE49-F238E27FC236}">
                <a16:creationId xmlns:a16="http://schemas.microsoft.com/office/drawing/2014/main" id="{915D626E-B8E8-4A78-9FEB-90AEFF1837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57350" y="1244600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3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71"/>
    </mc:Choice>
    <mc:Fallback xmlns="">
      <p:transition spd="slow" advTm="148671"/>
    </mc:Fallback>
  </mc:AlternateContent>
  <p:extLst>
    <p:ext uri="{E180D4A7-C9FB-4DFB-919C-405C955672EB}">
      <p14:showEvtLst xmlns:p14="http://schemas.microsoft.com/office/powerpoint/2010/main">
        <p14:playEvt time="9731" objId="4"/>
        <p14:stopEvt time="18187" objId="4"/>
        <p14:playEvt time="18187" objId="4"/>
        <p14:stopEvt time="19267" objId="4"/>
        <p14:playEvt time="19267" objId="4"/>
        <p14:pauseEvt time="148671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849BC71-D8FF-477A-BF5C-C77945519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752"/>
            <a:ext cx="9144000" cy="39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4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60"/>
    </mc:Choice>
    <mc:Fallback xmlns="">
      <p:transition spd="slow" advTm="6776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5C56DF5-6511-4F3D-B45A-69F1BCBFE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6" t="15159" r="36302" b="43379"/>
          <a:stretch/>
        </p:blipFill>
        <p:spPr>
          <a:xfrm>
            <a:off x="388306" y="1039659"/>
            <a:ext cx="7974833" cy="417116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D9859BD-EE15-48BF-855F-4D3A3A4B5E32}"/>
              </a:ext>
            </a:extLst>
          </p:cNvPr>
          <p:cNvSpPr/>
          <p:nvPr/>
        </p:nvSpPr>
        <p:spPr>
          <a:xfrm>
            <a:off x="1706671" y="5381728"/>
            <a:ext cx="5730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cap="all" dirty="0">
                <a:solidFill>
                  <a:srgbClr val="999999"/>
                </a:solidFill>
                <a:latin typeface="GeoBrandRegular"/>
              </a:rPr>
              <a:t>MAP BY JEROME N. COOKSON, NATIONAL GEOGRAPHIC; SOURCE: DAVE TEWKSBURY, HAMILTON COLLEGE</a:t>
            </a:r>
            <a:endParaRPr lang="en-US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30E266F-9A48-4A26-B2A2-F569BD981C00}"/>
              </a:ext>
            </a:extLst>
          </p:cNvPr>
          <p:cNvSpPr/>
          <p:nvPr/>
        </p:nvSpPr>
        <p:spPr>
          <a:xfrm>
            <a:off x="3413342" y="6334780"/>
            <a:ext cx="57306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https://news.nationalgeographic.com/news/2013/05/130527-map-video-balloon-bomb-wwii-japanese-air-current-jet-stream/</a:t>
            </a:r>
            <a:endParaRPr lang="en-US" sz="14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D317D07-D3AC-4705-9705-C55306B0F6A7}"/>
              </a:ext>
            </a:extLst>
          </p:cNvPr>
          <p:cNvSpPr/>
          <p:nvPr/>
        </p:nvSpPr>
        <p:spPr>
          <a:xfrm>
            <a:off x="2339747" y="584876"/>
            <a:ext cx="4071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"Where'd the damn sand come from?"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0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01"/>
    </mc:Choice>
    <mc:Fallback xmlns="">
      <p:transition spd="slow" advTm="15980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4BDD028-F084-43D4-810F-936A0B492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15" t="17169" r="40411" b="39543"/>
          <a:stretch/>
        </p:blipFill>
        <p:spPr>
          <a:xfrm>
            <a:off x="851769" y="1177446"/>
            <a:ext cx="6851737" cy="442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5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45"/>
    </mc:Choice>
    <mc:Fallback xmlns="">
      <p:transition spd="slow" advTm="164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C9CC62-5832-4D3B-A982-7F0C8CBD1D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00" t="23689" r="9900" b="40045"/>
          <a:stretch/>
        </p:blipFill>
        <p:spPr>
          <a:xfrm>
            <a:off x="79023" y="1460151"/>
            <a:ext cx="9144000" cy="25106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E306217-49D3-4CC3-A654-B884027FC1CE}"/>
              </a:ext>
            </a:extLst>
          </p:cNvPr>
          <p:cNvSpPr txBox="1"/>
          <p:nvPr/>
        </p:nvSpPr>
        <p:spPr>
          <a:xfrm>
            <a:off x="6821424" y="6519446"/>
            <a:ext cx="2239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Hartmann et al. (2009)</a:t>
            </a:r>
            <a:endParaRPr lang="pt-BR" sz="1600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F73F3C69-D131-82A6-793B-B4FC1C1EC3FE}"/>
              </a:ext>
            </a:extLst>
          </p:cNvPr>
          <p:cNvSpPr txBox="1">
            <a:spLocks/>
          </p:cNvSpPr>
          <p:nvPr/>
        </p:nvSpPr>
        <p:spPr bwMode="auto">
          <a:xfrm>
            <a:off x="457200" y="-2975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Garamond" panose="02020404030301010803" pitchFamily="18" charset="0"/>
              </a:rPr>
              <a:t>Por que </a:t>
            </a:r>
            <a:r>
              <a:rPr lang="en-US" kern="0" dirty="0" err="1">
                <a:latin typeface="Garamond" panose="02020404030301010803" pitchFamily="18" charset="0"/>
              </a:rPr>
              <a:t>estudar</a:t>
            </a:r>
            <a:r>
              <a:rPr lang="en-US" kern="0" dirty="0">
                <a:latin typeface="Garamond" panose="02020404030301010803" pitchFamily="18" charset="0"/>
              </a:rPr>
              <a:t> o </a:t>
            </a:r>
            <a:r>
              <a:rPr lang="en-US" kern="0" dirty="0" err="1">
                <a:latin typeface="Garamond" panose="02020404030301010803" pitchFamily="18" charset="0"/>
              </a:rPr>
              <a:t>ciclo</a:t>
            </a:r>
            <a:r>
              <a:rPr lang="en-US" kern="0" dirty="0">
                <a:latin typeface="Garamond" panose="02020404030301010803" pitchFamily="18" charset="0"/>
              </a:rPr>
              <a:t> da </a:t>
            </a:r>
            <a:r>
              <a:rPr lang="en-US" kern="0" dirty="0" err="1">
                <a:latin typeface="Garamond" panose="02020404030301010803" pitchFamily="18" charset="0"/>
              </a:rPr>
              <a:t>água</a:t>
            </a:r>
            <a:r>
              <a:rPr lang="en-US" kern="0" dirty="0">
                <a:latin typeface="Garamond" panose="02020404030301010803" pitchFamily="18" charset="0"/>
              </a:rPr>
              <a:t>?</a:t>
            </a:r>
            <a:endParaRPr lang="pt-BR" kern="0" dirty="0">
              <a:latin typeface="Garamond" panose="02020404030301010803" pitchFamily="18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C2889965-9A78-9559-08F1-B70CCD78834D}"/>
              </a:ext>
            </a:extLst>
          </p:cNvPr>
          <p:cNvGrpSpPr/>
          <p:nvPr/>
        </p:nvGrpSpPr>
        <p:grpSpPr>
          <a:xfrm>
            <a:off x="457200" y="4026089"/>
            <a:ext cx="8229600" cy="1069769"/>
            <a:chOff x="694266" y="910356"/>
            <a:chExt cx="8229600" cy="1069769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F27C6AB3-51CE-58F4-D503-AAEC11F2C7C4}"/>
                </a:ext>
              </a:extLst>
            </p:cNvPr>
            <p:cNvSpPr txBox="1"/>
            <p:nvPr/>
          </p:nvSpPr>
          <p:spPr>
            <a:xfrm>
              <a:off x="784577" y="910356"/>
              <a:ext cx="813928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kern="0" dirty="0">
                  <a:latin typeface="Garamond" panose="02020404030301010803" pitchFamily="18" charset="0"/>
                </a:rPr>
                <a:t>A</a:t>
              </a:r>
              <a:r>
                <a:rPr lang="pt-BR" sz="3200" kern="0" dirty="0">
                  <a:latin typeface="Garamond" panose="02020404030301010803" pitchFamily="18" charset="0"/>
                </a:rPr>
                <a:t> água participa da reação de fotossíntese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83DFB2F2-D07E-BA8A-977F-BFF00A046E7B}"/>
                </a:ext>
              </a:extLst>
            </p:cNvPr>
            <p:cNvSpPr txBox="1"/>
            <p:nvPr/>
          </p:nvSpPr>
          <p:spPr>
            <a:xfrm>
              <a:off x="694266" y="1638493"/>
              <a:ext cx="5774267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90000"/>
                </a:lnSpc>
                <a:buFontTx/>
                <a:buNone/>
              </a:pPr>
              <a:r>
                <a:rPr lang="en-US" altLang="en-US" b="1" dirty="0"/>
                <a:t>CO</a:t>
              </a:r>
              <a:r>
                <a:rPr lang="en-US" altLang="en-US" b="1" baseline="-25000" dirty="0"/>
                <a:t>2</a:t>
              </a:r>
              <a:r>
                <a:rPr lang="en-US" altLang="en-US" dirty="0"/>
                <a:t> + </a:t>
              </a:r>
              <a:r>
                <a:rPr lang="en-US" altLang="en-US" b="1" u="sng" dirty="0"/>
                <a:t>H</a:t>
              </a:r>
              <a:r>
                <a:rPr lang="en-US" altLang="en-US" b="1" baseline="-25000" dirty="0"/>
                <a:t>2</a:t>
              </a:r>
              <a:r>
                <a:rPr lang="en-US" altLang="en-US" b="1" dirty="0"/>
                <a:t>0 + </a:t>
              </a:r>
              <a:r>
                <a:rPr lang="en-US" altLang="en-US" b="1" i="1" dirty="0" err="1"/>
                <a:t>En</a:t>
              </a:r>
              <a:r>
                <a:rPr lang="en-US" altLang="en-US" dirty="0"/>
                <a:t> </a:t>
              </a:r>
              <a:r>
                <a:rPr lang="en-US" altLang="en-US" dirty="0">
                  <a:cs typeface="Arial" panose="020B0604020202020204" pitchFamily="34" charset="0"/>
                </a:rPr>
                <a:t>→</a:t>
              </a:r>
              <a:r>
                <a:rPr lang="en-US" altLang="en-US" dirty="0"/>
                <a:t> </a:t>
              </a:r>
              <a:r>
                <a:rPr lang="en-US" altLang="en-US" b="1" dirty="0"/>
                <a:t>C</a:t>
              </a:r>
              <a:r>
                <a:rPr lang="en-US" altLang="en-US" b="1" u="sng" dirty="0"/>
                <a:t>H</a:t>
              </a:r>
              <a:r>
                <a:rPr lang="en-US" altLang="en-US" b="1" baseline="-25000" dirty="0"/>
                <a:t>2</a:t>
              </a:r>
              <a:r>
                <a:rPr lang="en-US" altLang="en-US" b="1" dirty="0"/>
                <a:t>O</a:t>
              </a:r>
              <a:r>
                <a:rPr lang="en-US" altLang="en-US" dirty="0"/>
                <a:t> + </a:t>
              </a:r>
              <a:r>
                <a:rPr lang="en-US" altLang="en-US" sz="1800" b="1" dirty="0"/>
                <a:t>O</a:t>
              </a:r>
              <a:r>
                <a:rPr lang="en-US" altLang="en-US" sz="1800" b="1" baseline="-25000" dirty="0"/>
                <a:t>2</a:t>
              </a:r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A882A31-4848-FA1E-4A28-0954344BB5F2}"/>
              </a:ext>
            </a:extLst>
          </p:cNvPr>
          <p:cNvSpPr txBox="1"/>
          <p:nvPr/>
        </p:nvSpPr>
        <p:spPr>
          <a:xfrm>
            <a:off x="547510" y="823185"/>
            <a:ext cx="81392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kern="0" dirty="0">
                <a:latin typeface="Garamond" panose="02020404030301010803" pitchFamily="18" charset="0"/>
              </a:rPr>
              <a:t>A</a:t>
            </a:r>
            <a:r>
              <a:rPr lang="pt-BR" sz="3200" kern="0" dirty="0">
                <a:latin typeface="Garamond" panose="02020404030301010803" pitchFamily="18" charset="0"/>
              </a:rPr>
              <a:t> água participa das reações de intemperismo</a:t>
            </a:r>
          </a:p>
        </p:txBody>
      </p:sp>
    </p:spTree>
    <p:extLst>
      <p:ext uri="{BB962C8B-B14F-4D97-AF65-F5344CB8AC3E}">
        <p14:creationId xmlns:p14="http://schemas.microsoft.com/office/powerpoint/2010/main" val="1024840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BF3DAA8-E3C7-44DE-BF2A-B73ABDA21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355"/>
            <a:ext cx="9144000" cy="409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95"/>
    </mc:Choice>
    <mc:Fallback xmlns="">
      <p:transition spd="slow" advTm="16319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309E793E-5563-4472-8052-E5599E901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97" y="1717646"/>
            <a:ext cx="7620000" cy="5105400"/>
          </a:xfrm>
          <a:prstGeom prst="rect">
            <a:avLst/>
          </a:prstGeom>
        </p:spPr>
      </p:pic>
      <p:pic>
        <p:nvPicPr>
          <p:cNvPr id="3" name="Imagem 2" descr="Uma imagem contendo transporte, embarcação, barco, céu&#10;&#10;Descrição gerada com muito alta confiança">
            <a:extLst>
              <a:ext uri="{FF2B5EF4-FFF2-40B4-BE49-F238E27FC236}">
                <a16:creationId xmlns:a16="http://schemas.microsoft.com/office/drawing/2014/main" id="{19FF66F4-B982-4C86-9F2C-4A0B68AE1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1" y="66238"/>
            <a:ext cx="6096000" cy="2933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EB57B16-E6E1-4DCD-9BF8-C50425D21FB8}"/>
              </a:ext>
            </a:extLst>
          </p:cNvPr>
          <p:cNvSpPr/>
          <p:nvPr/>
        </p:nvSpPr>
        <p:spPr>
          <a:xfrm>
            <a:off x="6513881" y="425804"/>
            <a:ext cx="1723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1492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69"/>
    </mc:Choice>
    <mc:Fallback xmlns="">
      <p:transition spd="slow" advTm="16716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EA9335DA-6057-4FDC-B6B7-8CEA72E7B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296"/>
            <a:ext cx="9144000" cy="44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77"/>
    </mc:Choice>
    <mc:Fallback xmlns="">
      <p:transition spd="slow" advTm="4297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E4A9B2B1-617D-4547-87EE-3EE411800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300"/>
    </mc:Choice>
    <mc:Fallback xmlns="">
      <p:transition spd="slow" advTm="2193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6D07712-BDBE-4C80-81E9-AFE58BBA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587" y="89681"/>
            <a:ext cx="6581210" cy="215018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36B5F74-4787-44FB-ABD1-67D4A796E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07717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DCC5FD6-4072-4106-8DD4-2B28376CE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961" y="2329543"/>
            <a:ext cx="3859465" cy="427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18"/>
    </mc:Choice>
    <mc:Fallback xmlns="">
      <p:transition spd="slow" advTm="11541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1B50B9D9-B8F7-4AD9-8E36-EC39B1422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2" y="1062505"/>
            <a:ext cx="7414736" cy="47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25"/>
    </mc:Choice>
    <mc:Fallback xmlns="">
      <p:transition spd="slow" advTm="4422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água&#10;&#10;Descrição gerada com muito alta confiança">
            <a:extLst>
              <a:ext uri="{FF2B5EF4-FFF2-40B4-BE49-F238E27FC236}">
                <a16:creationId xmlns:a16="http://schemas.microsoft.com/office/drawing/2014/main" id="{B03059F0-091D-4380-A673-F67C5FB86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202" y="1499599"/>
            <a:ext cx="4375756" cy="2080391"/>
          </a:xfrm>
          <a:prstGeom prst="rect">
            <a:avLst/>
          </a:prstGeom>
        </p:spPr>
      </p:pic>
      <p:pic>
        <p:nvPicPr>
          <p:cNvPr id="5" name="Imagem 4" descr="Uma imagem contendo pessoa, interior, mulher, vestuário&#10;&#10;Descrição gerada com alta confiança">
            <a:extLst>
              <a:ext uri="{FF2B5EF4-FFF2-40B4-BE49-F238E27FC236}">
                <a16:creationId xmlns:a16="http://schemas.microsoft.com/office/drawing/2014/main" id="{CC7A8A30-BF09-45D3-A086-18F325FD9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42" y="2304516"/>
            <a:ext cx="2751284" cy="2550948"/>
          </a:xfrm>
          <a:prstGeom prst="rect">
            <a:avLst/>
          </a:prstGeom>
        </p:spPr>
      </p:pic>
      <p:pic>
        <p:nvPicPr>
          <p:cNvPr id="7" name="Imagem 6" descr="Uma imagem contendo ao ar livre, foto, antigo, chão&#10;&#10;Descrição gerada com muito alta confiança">
            <a:extLst>
              <a:ext uri="{FF2B5EF4-FFF2-40B4-BE49-F238E27FC236}">
                <a16:creationId xmlns:a16="http://schemas.microsoft.com/office/drawing/2014/main" id="{BA5AF844-95BC-4715-8640-1FFABFEB8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68" y="146090"/>
            <a:ext cx="2653414" cy="1990060"/>
          </a:xfrm>
          <a:prstGeom prst="rect">
            <a:avLst/>
          </a:prstGeom>
        </p:spPr>
      </p:pic>
      <p:pic>
        <p:nvPicPr>
          <p:cNvPr id="11" name="Imagem 10" descr="Uma imagem contendo edifício, mesa, pessoas, pessoa&#10;&#10;Descrição gerada com alta confiança">
            <a:extLst>
              <a:ext uri="{FF2B5EF4-FFF2-40B4-BE49-F238E27FC236}">
                <a16:creationId xmlns:a16="http://schemas.microsoft.com/office/drawing/2014/main" id="{BCCD153A-67C9-4503-B0BB-55EE8DC8B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71" y="4721850"/>
            <a:ext cx="3053133" cy="190283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2771F39-CDE7-4924-99F6-3FB24A6FB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77" y="3712464"/>
            <a:ext cx="3379159" cy="277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49"/>
    </mc:Choice>
    <mc:Fallback xmlns="">
      <p:transition spd="slow" advTm="4564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364555-C884-46B6-8FFD-757A4FFCD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62" y="965345"/>
            <a:ext cx="9108049" cy="5158618"/>
          </a:xfrm>
          <a:prstGeom prst="rect">
            <a:avLst/>
          </a:prstGeom>
        </p:spPr>
      </p:pic>
      <p:pic>
        <p:nvPicPr>
          <p:cNvPr id="5" name="Imagem 4" descr="Uma imagem contendo texto, livro&#10;&#10;Descrição gerada com muito alta confiança">
            <a:extLst>
              <a:ext uri="{FF2B5EF4-FFF2-40B4-BE49-F238E27FC236}">
                <a16:creationId xmlns:a16="http://schemas.microsoft.com/office/drawing/2014/main" id="{9EEEF824-609E-425A-BDD6-2CBBD9122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62" y="159390"/>
            <a:ext cx="1771183" cy="2357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695D55D-BA48-4173-8E65-3075E9983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10686" cy="161068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03112BC-A626-4CDE-93DC-977156D2D909}"/>
              </a:ext>
            </a:extLst>
          </p:cNvPr>
          <p:cNvSpPr/>
          <p:nvPr/>
        </p:nvSpPr>
        <p:spPr>
          <a:xfrm>
            <a:off x="3302145" y="42015"/>
            <a:ext cx="1723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1499</a:t>
            </a:r>
          </a:p>
        </p:txBody>
      </p:sp>
    </p:spTree>
    <p:extLst>
      <p:ext uri="{BB962C8B-B14F-4D97-AF65-F5344CB8AC3E}">
        <p14:creationId xmlns:p14="http://schemas.microsoft.com/office/powerpoint/2010/main" val="66639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68"/>
    </mc:Choice>
    <mc:Fallback xmlns="">
      <p:transition spd="slow" advTm="10186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1CC4FC2-3771-487C-9E0D-F84409EA69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31" t="8258" r="12769" b="15075"/>
          <a:stretch/>
        </p:blipFill>
        <p:spPr>
          <a:xfrm>
            <a:off x="1125415" y="815926"/>
            <a:ext cx="694944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02"/>
    </mc:Choice>
    <mc:Fallback xmlns="">
      <p:transition spd="slow" advTm="5830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39434DEC-2F51-4D17-821D-00EFC05C6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5" y="2258881"/>
            <a:ext cx="8134350" cy="40481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6FA9D75-5314-464F-A185-0BA06F2C4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11" y="550994"/>
            <a:ext cx="3501644" cy="185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AF3CAB1A-1312-4B81-BB11-7BBB252205A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22280" y="1595520"/>
              <a:ext cx="489960" cy="15444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AF3CAB1A-1312-4B81-BB11-7BBB252205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12920" y="1586160"/>
                <a:ext cx="508680" cy="17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75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10"/>
    </mc:Choice>
    <mc:Fallback xmlns="">
      <p:transition spd="slow" advTm="38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E9528FC8-3D50-40D7-B7D4-3C1C6E608973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Garamond" panose="02020404030301010803" pitchFamily="18" charset="0"/>
              </a:rPr>
              <a:t>Por que </a:t>
            </a:r>
            <a:r>
              <a:rPr lang="en-US" kern="0" dirty="0" err="1">
                <a:latin typeface="Garamond" panose="02020404030301010803" pitchFamily="18" charset="0"/>
              </a:rPr>
              <a:t>estudar</a:t>
            </a:r>
            <a:r>
              <a:rPr lang="en-US" kern="0" dirty="0">
                <a:latin typeface="Garamond" panose="02020404030301010803" pitchFamily="18" charset="0"/>
              </a:rPr>
              <a:t> o </a:t>
            </a:r>
            <a:r>
              <a:rPr lang="en-US" kern="0" dirty="0" err="1">
                <a:latin typeface="Garamond" panose="02020404030301010803" pitchFamily="18" charset="0"/>
              </a:rPr>
              <a:t>ciclo</a:t>
            </a:r>
            <a:r>
              <a:rPr lang="en-US" kern="0" dirty="0">
                <a:latin typeface="Garamond" panose="02020404030301010803" pitchFamily="18" charset="0"/>
              </a:rPr>
              <a:t> da </a:t>
            </a:r>
            <a:r>
              <a:rPr lang="en-US" kern="0" dirty="0" err="1">
                <a:latin typeface="Garamond" panose="02020404030301010803" pitchFamily="18" charset="0"/>
              </a:rPr>
              <a:t>água</a:t>
            </a:r>
            <a:r>
              <a:rPr lang="en-US" kern="0" dirty="0">
                <a:latin typeface="Garamond" panose="02020404030301010803" pitchFamily="18" charset="0"/>
              </a:rPr>
              <a:t>?</a:t>
            </a:r>
            <a:endParaRPr lang="pt-BR" kern="0" dirty="0">
              <a:latin typeface="Garamond" panose="02020404030301010803" pitchFamily="18" charset="0"/>
            </a:endParaRP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EE3385EB-0A59-498B-B73F-FCDF28212210}"/>
              </a:ext>
            </a:extLst>
          </p:cNvPr>
          <p:cNvSpPr txBox="1">
            <a:spLocks/>
          </p:cNvSpPr>
          <p:nvPr/>
        </p:nvSpPr>
        <p:spPr bwMode="auto">
          <a:xfrm>
            <a:off x="350729" y="10741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kern="0" dirty="0">
                <a:latin typeface="Garamond" panose="02020404030301010803" pitchFamily="18" charset="0"/>
              </a:rPr>
              <a:t>Em uma semana estaríamos mortos sem água</a:t>
            </a:r>
          </a:p>
          <a:p>
            <a:pPr marL="0" indent="0">
              <a:buNone/>
            </a:pPr>
            <a:endParaRPr lang="pt-BR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kern="0" dirty="0" err="1">
                <a:latin typeface="Garamond" panose="02020404030301010803" pitchFamily="18" charset="0"/>
              </a:rPr>
              <a:t>Ciclose</a:t>
            </a:r>
            <a:endParaRPr lang="pt-BR" kern="0" dirty="0">
              <a:latin typeface="Garamond" panose="02020404030301010803" pitchFamily="18" charset="0"/>
            </a:endParaRPr>
          </a:p>
          <a:p>
            <a:endParaRPr lang="pt-BR" kern="0" dirty="0">
              <a:latin typeface="Garamond" panose="02020404030301010803" pitchFamily="18" charset="0"/>
            </a:endParaRPr>
          </a:p>
          <a:p>
            <a:endParaRPr lang="pt-BR" kern="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t-BR" kern="0" dirty="0">
              <a:latin typeface="Garamond" panose="02020404030301010803" pitchFamily="18" charset="0"/>
            </a:endParaRPr>
          </a:p>
          <a:p>
            <a:r>
              <a:rPr lang="pt-BR" kern="0" dirty="0">
                <a:latin typeface="Garamond" panose="02020404030301010803" pitchFamily="18" charset="0"/>
              </a:rPr>
              <a:t>Temperatura corporal </a:t>
            </a:r>
          </a:p>
          <a:p>
            <a:endParaRPr lang="pt-BR" kern="0" dirty="0">
              <a:latin typeface="Garamond" panose="02020404030301010803" pitchFamily="18" charset="0"/>
            </a:endParaRPr>
          </a:p>
          <a:p>
            <a:pPr marL="0" indent="0">
              <a:buFontTx/>
              <a:buNone/>
            </a:pPr>
            <a:endParaRPr lang="pt-BR" kern="0" dirty="0">
              <a:latin typeface="Garamond" panose="02020404030301010803" pitchFamily="18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2FDB7B1-6427-4ACC-A66B-1E7835909606}"/>
              </a:ext>
            </a:extLst>
          </p:cNvPr>
          <p:cNvSpPr/>
          <p:nvPr/>
        </p:nvSpPr>
        <p:spPr>
          <a:xfrm>
            <a:off x="1438405" y="6550223"/>
            <a:ext cx="58767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https://www.youtube.com/watch?v=-3pCJ7MdUIQ</a:t>
            </a:r>
            <a:endParaRPr lang="en-US" sz="1400" dirty="0"/>
          </a:p>
        </p:txBody>
      </p:sp>
      <p:sp>
        <p:nvSpPr>
          <p:cNvPr id="12" name="Retângulo 11">
            <a:hlinkClick r:id="rId6"/>
            <a:extLst>
              <a:ext uri="{FF2B5EF4-FFF2-40B4-BE49-F238E27FC236}">
                <a16:creationId xmlns:a16="http://schemas.microsoft.com/office/drawing/2014/main" id="{24613D34-B1C8-4F5A-95A4-FBC2C2BDAD67}"/>
              </a:ext>
            </a:extLst>
          </p:cNvPr>
          <p:cNvSpPr/>
          <p:nvPr/>
        </p:nvSpPr>
        <p:spPr>
          <a:xfrm>
            <a:off x="3057974" y="3429000"/>
            <a:ext cx="5137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https://www.youtube.com/watch?v=URUJD5NEXC8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ídia Online 8" title="How our Bodies control Temperature">
            <a:hlinkClick r:id="" action="ppaction://media"/>
            <a:extLst>
              <a:ext uri="{FF2B5EF4-FFF2-40B4-BE49-F238E27FC236}">
                <a16:creationId xmlns:a16="http://schemas.microsoft.com/office/drawing/2014/main" id="{C3C490A2-2119-45B7-9C35-E938CF14D8A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096027" y="5197395"/>
            <a:ext cx="2559485" cy="1439710"/>
          </a:xfrm>
          <a:prstGeom prst="rect">
            <a:avLst/>
          </a:prstGeom>
        </p:spPr>
      </p:pic>
      <p:pic>
        <p:nvPicPr>
          <p:cNvPr id="14" name="Mídia Online 5" title="Biology: Cell Structure I Nucleus Medical Media">
            <a:hlinkClick r:id="" action="ppaction://media"/>
            <a:extLst>
              <a:ext uri="{FF2B5EF4-FFF2-40B4-BE49-F238E27FC236}">
                <a16:creationId xmlns:a16="http://schemas.microsoft.com/office/drawing/2014/main" id="{A6861859-C757-4070-9B62-25B97191EBB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753649" y="2910130"/>
            <a:ext cx="2222629" cy="1250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42"/>
    </mc:Choice>
    <mc:Fallback xmlns="">
      <p:transition spd="slow" advTm="27504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26EACBB-D392-41B7-B861-D0B2647DC466}"/>
              </a:ext>
            </a:extLst>
          </p:cNvPr>
          <p:cNvSpPr txBox="1"/>
          <p:nvPr/>
        </p:nvSpPr>
        <p:spPr>
          <a:xfrm>
            <a:off x="506766" y="542212"/>
            <a:ext cx="84239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Garamond" panose="02020404030301010803" pitchFamily="18" charset="0"/>
              </a:rPr>
              <a:t>Correntes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oceânicas</a:t>
            </a:r>
            <a:r>
              <a:rPr lang="en-US" sz="2400" dirty="0">
                <a:latin typeface="Garamond" panose="02020404030301010803" pitchFamily="18" charset="0"/>
              </a:rPr>
              <a:t> é </a:t>
            </a:r>
            <a:r>
              <a:rPr lang="en-US" sz="2400" dirty="0" err="1">
                <a:latin typeface="Garamond" panose="02020404030301010803" pitchFamily="18" charset="0"/>
              </a:rPr>
              <a:t>outra</a:t>
            </a:r>
            <a:r>
              <a:rPr lang="en-US" sz="2400" dirty="0">
                <a:latin typeface="Garamond" panose="02020404030301010803" pitchFamily="18" charset="0"/>
              </a:rPr>
              <a:t> forma que a Terra </a:t>
            </a:r>
            <a:r>
              <a:rPr lang="en-US" sz="2400" dirty="0" err="1">
                <a:latin typeface="Garamond" panose="02020404030301010803" pitchFamily="18" charset="0"/>
              </a:rPr>
              <a:t>distribui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calor</a:t>
            </a:r>
            <a:r>
              <a:rPr lang="en-US" sz="2400" dirty="0">
                <a:latin typeface="Garamond" panose="02020404030301010803" pitchFamily="18" charset="0"/>
              </a:rPr>
              <a:t> entre o </a:t>
            </a:r>
          </a:p>
          <a:p>
            <a:r>
              <a:rPr lang="en-US" sz="2400" dirty="0" err="1">
                <a:latin typeface="Garamond" panose="02020404030301010803" pitchFamily="18" charset="0"/>
              </a:rPr>
              <a:t>Equador</a:t>
            </a:r>
            <a:r>
              <a:rPr lang="en-US" sz="2400" dirty="0">
                <a:latin typeface="Garamond" panose="02020404030301010803" pitchFamily="18" charset="0"/>
              </a:rPr>
              <a:t> e </a:t>
            </a:r>
            <a:r>
              <a:rPr lang="en-US" sz="2400" dirty="0" err="1">
                <a:latin typeface="Garamond" panose="02020404030301010803" pitchFamily="18" charset="0"/>
              </a:rPr>
              <a:t>os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>
                <a:latin typeface="Garamond" panose="02020404030301010803" pitchFamily="18" charset="0"/>
                <a:hlinkClick r:id="rId3"/>
              </a:rPr>
              <a:t>polos</a:t>
            </a:r>
            <a:r>
              <a:rPr lang="en-US" sz="2400" dirty="0">
                <a:latin typeface="Garamond" panose="02020404030301010803" pitchFamily="18" charset="0"/>
              </a:rPr>
              <a:t> (</a:t>
            </a:r>
            <a:r>
              <a:rPr lang="en-US" sz="1600" dirty="0">
                <a:latin typeface="Garamond" panose="02020404030301010803" pitchFamily="18" charset="0"/>
              </a:rPr>
              <a:t>https://www.youtube.com/watch?v=6vgvTeuoDWY&amp;app=desktop).</a:t>
            </a:r>
          </a:p>
          <a:p>
            <a:endParaRPr lang="en-US" sz="1600" dirty="0">
              <a:latin typeface="Garamond" panose="02020404030301010803" pitchFamily="18" charset="0"/>
            </a:endParaRPr>
          </a:p>
          <a:p>
            <a:r>
              <a:rPr lang="en-US" sz="2400" dirty="0">
                <a:latin typeface="Garamond" panose="02020404030301010803" pitchFamily="18" charset="0"/>
              </a:rPr>
              <a:t>Corrente </a:t>
            </a:r>
            <a:r>
              <a:rPr lang="en-US" sz="2400" dirty="0" err="1">
                <a:latin typeface="Garamond" panose="02020404030301010803" pitchFamily="18" charset="0"/>
              </a:rPr>
              <a:t>termohalina</a:t>
            </a:r>
            <a:endParaRPr lang="pt-BR" sz="2400" dirty="0">
              <a:latin typeface="Garamond" panose="02020404030301010803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F517D3-CEA4-4D6E-8801-4BEB850BE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82" y="1988762"/>
            <a:ext cx="6802635" cy="47731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F753EF96-EDF5-4C2D-B453-92C13E25ECD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50800" y="3233160"/>
              <a:ext cx="1217520" cy="665280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F753EF96-EDF5-4C2D-B453-92C13E25EC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41440" y="3223800"/>
                <a:ext cx="1236240" cy="68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9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98"/>
    </mc:Choice>
    <mc:Fallback xmlns="">
      <p:transition spd="slow" advTm="132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rmohaline circulation - Correntes Oceânicas">
            <a:extLst>
              <a:ext uri="{FF2B5EF4-FFF2-40B4-BE49-F238E27FC236}">
                <a16:creationId xmlns:a16="http://schemas.microsoft.com/office/drawing/2014/main" id="{0D66188D-236A-D805-45D5-0119A38CB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298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003658_Thermohaline_circulation">
            <a:hlinkClick r:id="" action="ppaction://media"/>
            <a:extLst>
              <a:ext uri="{FF2B5EF4-FFF2-40B4-BE49-F238E27FC236}">
                <a16:creationId xmlns:a16="http://schemas.microsoft.com/office/drawing/2014/main" id="{2429F38D-555A-4F70-A19C-7B67C1C5701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967" y="597724"/>
            <a:ext cx="6558726" cy="4928523"/>
          </a:xfrm>
          <a:prstGeom prst="rect">
            <a:avLst/>
          </a:prstGeom>
        </p:spPr>
      </p:pic>
      <p:sp>
        <p:nvSpPr>
          <p:cNvPr id="5" name="CaixaDeTexto 4">
            <a:hlinkClick r:id="rId6"/>
            <a:extLst>
              <a:ext uri="{FF2B5EF4-FFF2-40B4-BE49-F238E27FC236}">
                <a16:creationId xmlns:a16="http://schemas.microsoft.com/office/drawing/2014/main" id="{744F1516-8488-E234-AB76-29B4A6995971}"/>
              </a:ext>
            </a:extLst>
          </p:cNvPr>
          <p:cNvSpPr txBox="1"/>
          <p:nvPr/>
        </p:nvSpPr>
        <p:spPr>
          <a:xfrm>
            <a:off x="1807029" y="6260276"/>
            <a:ext cx="5529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6"/>
              </a:rPr>
              <a:t>https://www.youtube.com/watch?v=1bxU6-8he_w</a:t>
            </a:r>
            <a:endParaRPr lang="pt-B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606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60"/>
    </mc:Choice>
    <mc:Fallback xmlns="">
      <p:transition spd="slow" advTm="35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544" objId="3"/>
        <p14:stopEvt time="35560" objId="3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63EA88-E89E-480C-B1BA-CDE086745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9" y="679725"/>
            <a:ext cx="5715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BF4557F-BA12-469C-AA59-0BB0CCA34852}"/>
              </a:ext>
            </a:extLst>
          </p:cNvPr>
          <p:cNvSpPr txBox="1"/>
          <p:nvPr/>
        </p:nvSpPr>
        <p:spPr>
          <a:xfrm>
            <a:off x="1517944" y="135093"/>
            <a:ext cx="5961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Montreal (CA) e Bordeaux (FR) </a:t>
            </a:r>
            <a:r>
              <a:rPr lang="en-US" sz="28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estão</a:t>
            </a:r>
            <a:r>
              <a:rPr lang="en-US" sz="2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28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na</a:t>
            </a:r>
            <a:r>
              <a:rPr lang="en-US" sz="2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28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mesma</a:t>
            </a:r>
            <a:r>
              <a:rPr lang="en-US" sz="2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latitude</a:t>
            </a:r>
          </a:p>
        </p:txBody>
      </p:sp>
      <p:pic>
        <p:nvPicPr>
          <p:cNvPr id="1028" name="Picture 4" descr="Montreal climate: Average Temperature, weather by month, Montreal water  temperature - Climate-Data.org">
            <a:extLst>
              <a:ext uri="{FF2B5EF4-FFF2-40B4-BE49-F238E27FC236}">
                <a16:creationId xmlns:a16="http://schemas.microsoft.com/office/drawing/2014/main" id="{52A0098F-88D3-4144-9BB3-77D64EF56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56" y="3962488"/>
            <a:ext cx="3412070" cy="26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mperatura média, Bordeaux">
            <a:extLst>
              <a:ext uri="{FF2B5EF4-FFF2-40B4-BE49-F238E27FC236}">
                <a16:creationId xmlns:a16="http://schemas.microsoft.com/office/drawing/2014/main" id="{7754AF87-9316-49CA-98DF-1D4E5CC9A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83" y="3958509"/>
            <a:ext cx="3867571" cy="289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6B5C415C-62B7-4BC0-A982-218A6330AEDE}"/>
              </a:ext>
            </a:extLst>
          </p:cNvPr>
          <p:cNvCxnSpPr/>
          <p:nvPr/>
        </p:nvCxnSpPr>
        <p:spPr>
          <a:xfrm>
            <a:off x="5368954" y="6409189"/>
            <a:ext cx="26928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9D1FA2EB-D569-4CAF-B6D6-A2E78FDBDFC7}"/>
              </a:ext>
            </a:extLst>
          </p:cNvPr>
          <p:cNvCxnSpPr/>
          <p:nvPr/>
        </p:nvCxnSpPr>
        <p:spPr>
          <a:xfrm>
            <a:off x="1289043" y="5580077"/>
            <a:ext cx="26928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Bordeaux Wine Region Map | Bordeaux frankreich, Essen und wein, Weinführer">
            <a:extLst>
              <a:ext uri="{FF2B5EF4-FFF2-40B4-BE49-F238E27FC236}">
                <a16:creationId xmlns:a16="http://schemas.microsoft.com/office/drawing/2014/main" id="{0388F19D-6138-4918-9CE7-40CFEA4E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420" y="805735"/>
            <a:ext cx="1655418" cy="2558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903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">
            <a:extLst>
              <a:ext uri="{FF2B5EF4-FFF2-40B4-BE49-F238E27FC236}">
                <a16:creationId xmlns:a16="http://schemas.microsoft.com/office/drawing/2014/main" id="{DCD0AB21-BFAE-7E05-B688-9B0FA6FF7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12" y="32223"/>
            <a:ext cx="7608710" cy="685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379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FF46CA5-2DBD-88EF-6F03-7C564BA5F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800" dirty="0" err="1"/>
              <a:t>Precipitação</a:t>
            </a:r>
            <a:r>
              <a:rPr lang="en-US" sz="2800" dirty="0"/>
              <a:t> annual (mm)</a:t>
            </a:r>
          </a:p>
        </p:txBody>
      </p:sp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3D0B120E-2E4E-C4F4-0743-9A17B7371C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7" b="9194"/>
          <a:stretch/>
        </p:blipFill>
        <p:spPr>
          <a:xfrm>
            <a:off x="1664378" y="1185333"/>
            <a:ext cx="5529648" cy="4525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3288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47C7A7B4-A856-DEDF-9E31-184D717238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4" b="20000"/>
          <a:stretch/>
        </p:blipFill>
        <p:spPr>
          <a:xfrm>
            <a:off x="1949974" y="1185333"/>
            <a:ext cx="5244052" cy="4301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063575C-1555-CABB-D57D-85ECA52C7CC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 err="1"/>
              <a:t>Evapotranspiração</a:t>
            </a:r>
            <a:r>
              <a:rPr lang="en-US" sz="2800" kern="0" dirty="0"/>
              <a:t> </a:t>
            </a:r>
            <a:r>
              <a:rPr lang="en-US" sz="2800" kern="0" dirty="0" err="1"/>
              <a:t>anual</a:t>
            </a:r>
            <a:r>
              <a:rPr lang="en-US" sz="2800" kern="0" dirty="0"/>
              <a:t> (mm)</a:t>
            </a:r>
          </a:p>
        </p:txBody>
      </p:sp>
    </p:spTree>
    <p:extLst>
      <p:ext uri="{BB962C8B-B14F-4D97-AF65-F5344CB8AC3E}">
        <p14:creationId xmlns:p14="http://schemas.microsoft.com/office/powerpoint/2010/main" val="93867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47C7A7B4-A856-DEDF-9E31-184D717238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4" b="20000"/>
          <a:stretch/>
        </p:blipFill>
        <p:spPr>
          <a:xfrm>
            <a:off x="1949974" y="1185333"/>
            <a:ext cx="5244052" cy="4301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063575C-1555-CABB-D57D-85ECA52C7CC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 err="1"/>
              <a:t>Anual</a:t>
            </a:r>
            <a:r>
              <a:rPr lang="en-US" sz="2800" kern="0" dirty="0"/>
              <a:t> runoff (mm)</a:t>
            </a:r>
          </a:p>
        </p:txBody>
      </p:sp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6217E22B-1104-4E10-2290-8B8ED4BECA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1" b="20000"/>
          <a:stretch/>
        </p:blipFill>
        <p:spPr>
          <a:xfrm>
            <a:off x="1949974" y="1275644"/>
            <a:ext cx="5244052" cy="421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11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llery of Global Watersheds and Waterways Captured in Vibrant Colorized  Maps - 2">
            <a:extLst>
              <a:ext uri="{FF2B5EF4-FFF2-40B4-BE49-F238E27FC236}">
                <a16:creationId xmlns:a16="http://schemas.microsoft.com/office/drawing/2014/main" id="{9B95C749-C30C-851D-FB0B-ED4FAE1A2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441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chão, escultura&#10;&#10;Descrição gerada com alta confiança">
            <a:extLst>
              <a:ext uri="{FF2B5EF4-FFF2-40B4-BE49-F238E27FC236}">
                <a16:creationId xmlns:a16="http://schemas.microsoft.com/office/drawing/2014/main" id="{EEA532E2-0FEC-4FD1-9FF8-BD457BFFCE6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6" y="1577629"/>
            <a:ext cx="7810500" cy="4391025"/>
          </a:xfr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705E744-ACD0-4179-B96A-23D9399EC8D0}"/>
              </a:ext>
            </a:extLst>
          </p:cNvPr>
          <p:cNvSpPr/>
          <p:nvPr/>
        </p:nvSpPr>
        <p:spPr>
          <a:xfrm>
            <a:off x="4133693" y="6128645"/>
            <a:ext cx="46664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https://www.youtube.com/watch?v=cSQl5wZ4g6I</a:t>
            </a:r>
            <a:endParaRPr lang="en-US" sz="16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30F8937-B0E4-4B87-BBC0-21B72AA27E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351" t="20780" r="22207" b="58268"/>
          <a:stretch/>
        </p:blipFill>
        <p:spPr>
          <a:xfrm>
            <a:off x="1004544" y="0"/>
            <a:ext cx="6258297" cy="143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8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0"/>
    </mc:Choice>
    <mc:Fallback xmlns="">
      <p:transition spd="slow" advTm="2143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6915B3E-E123-4376-9B59-410C65DB9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575" y="6665100"/>
            <a:ext cx="3048030" cy="1206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DC87059-340A-9DFC-5C08-D5AE5DD496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58" t="12750" r="27737" b="5344"/>
          <a:stretch/>
        </p:blipFill>
        <p:spPr>
          <a:xfrm>
            <a:off x="1017783" y="0"/>
            <a:ext cx="6368145" cy="625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2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49"/>
    </mc:Choice>
    <mc:Fallback xmlns="">
      <p:transition spd="slow" advTm="10334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586643" y="0"/>
            <a:ext cx="4081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Garamond" panose="02020404030301010803" pitchFamily="18" charset="0"/>
              </a:rPr>
              <a:t>Da</a:t>
            </a:r>
            <a:r>
              <a:rPr lang="en-US" sz="2400" b="1" dirty="0">
                <a:latin typeface="Garamond" panose="02020404030301010803" pitchFamily="18" charset="0"/>
              </a:rPr>
              <a:t> </a:t>
            </a:r>
            <a:r>
              <a:rPr lang="en-US" sz="2400" b="1" dirty="0" err="1">
                <a:latin typeface="Garamond" panose="02020404030301010803" pitchFamily="18" charset="0"/>
              </a:rPr>
              <a:t>onde</a:t>
            </a:r>
            <a:r>
              <a:rPr lang="en-US" sz="2400" b="1" dirty="0">
                <a:latin typeface="Garamond" panose="02020404030301010803" pitchFamily="18" charset="0"/>
              </a:rPr>
              <a:t> </a:t>
            </a:r>
            <a:r>
              <a:rPr lang="en-US" sz="2400" b="1" dirty="0" err="1">
                <a:latin typeface="Garamond" panose="02020404030301010803" pitchFamily="18" charset="0"/>
              </a:rPr>
              <a:t>veio</a:t>
            </a:r>
            <a:r>
              <a:rPr lang="en-US" sz="2400" b="1" dirty="0">
                <a:latin typeface="Garamond" panose="02020404030301010803" pitchFamily="18" charset="0"/>
              </a:rPr>
              <a:t> a </a:t>
            </a:r>
            <a:r>
              <a:rPr lang="en-US" sz="2400" b="1" dirty="0" err="1">
                <a:latin typeface="Garamond" panose="02020404030301010803" pitchFamily="18" charset="0"/>
              </a:rPr>
              <a:t>primeira</a:t>
            </a:r>
            <a:r>
              <a:rPr lang="en-US" sz="2400" b="1" dirty="0">
                <a:latin typeface="Garamond" panose="02020404030301010803" pitchFamily="18" charset="0"/>
              </a:rPr>
              <a:t> </a:t>
            </a:r>
            <a:r>
              <a:rPr lang="en-US" sz="2400" b="1" dirty="0" err="1">
                <a:latin typeface="Garamond" panose="02020404030301010803" pitchFamily="18" charset="0"/>
              </a:rPr>
              <a:t>gota</a:t>
            </a:r>
            <a:r>
              <a:rPr lang="en-US" sz="2400" b="1" dirty="0">
                <a:latin typeface="Garamond" panose="02020404030301010803" pitchFamily="18" charset="0"/>
              </a:rPr>
              <a:t>?</a:t>
            </a:r>
          </a:p>
        </p:txBody>
      </p:sp>
      <p:pic>
        <p:nvPicPr>
          <p:cNvPr id="3" name="Imagem 2" descr="Uma imagem contendo satélite&#10;&#10;Descrição gerada com muito alta confiança">
            <a:extLst>
              <a:ext uri="{FF2B5EF4-FFF2-40B4-BE49-F238E27FC236}">
                <a16:creationId xmlns:a16="http://schemas.microsoft.com/office/drawing/2014/main" id="{998F2B46-FD96-4B08-9B37-7358CABC2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4" y="571500"/>
            <a:ext cx="8440813" cy="527550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F1DF5B1-26C9-4C13-8179-0C9B693AF32D}"/>
              </a:ext>
            </a:extLst>
          </p:cNvPr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DFDC0A4-A33B-43DB-804A-8670EC7B0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550" y="4995402"/>
            <a:ext cx="5610899" cy="136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87"/>
    </mc:Choice>
    <mc:Fallback xmlns="">
      <p:transition spd="slow" advTm="16278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68C53B4-D582-4DA7-A074-20297E157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65" y="216706"/>
            <a:ext cx="8114470" cy="608585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F3DEDE1-E239-474F-8E6F-1E41D2801125}"/>
              </a:ext>
            </a:extLst>
          </p:cNvPr>
          <p:cNvSpPr/>
          <p:nvPr/>
        </p:nvSpPr>
        <p:spPr>
          <a:xfrm>
            <a:off x="4243270" y="648740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https://www.youtube.com/watch?v=4HSFKwho7MQ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51"/>
    </mc:Choice>
    <mc:Fallback xmlns="">
      <p:transition spd="slow" advTm="17175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1" name="Picture 5" descr="Resultado de imagem para earth water cycle">
            <a:extLst>
              <a:ext uri="{FF2B5EF4-FFF2-40B4-BE49-F238E27FC236}">
                <a16:creationId xmlns:a16="http://schemas.microsoft.com/office/drawing/2014/main" id="{37851545-00F2-4119-B204-3B7AD526A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3" y="829077"/>
            <a:ext cx="8749907" cy="58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09624C7-790B-41BF-B2F2-8C242EC7D1E1}"/>
              </a:ext>
            </a:extLst>
          </p:cNvPr>
          <p:cNvSpPr/>
          <p:nvPr/>
        </p:nvSpPr>
        <p:spPr>
          <a:xfrm>
            <a:off x="2397366" y="54276"/>
            <a:ext cx="4349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Garamond" panose="02020404030301010803" pitchFamily="18" charset="0"/>
                <a:hlinkClick r:id="rId4"/>
              </a:rPr>
              <a:t>O </a:t>
            </a:r>
            <a:r>
              <a:rPr lang="en-US" sz="2400" b="1" dirty="0" err="1">
                <a:latin typeface="Garamond" panose="02020404030301010803" pitchFamily="18" charset="0"/>
                <a:hlinkClick r:id="rId4"/>
              </a:rPr>
              <a:t>ciclo</a:t>
            </a:r>
            <a:r>
              <a:rPr lang="en-US" sz="2400" b="1" dirty="0">
                <a:latin typeface="Garamond" panose="02020404030301010803" pitchFamily="18" charset="0"/>
                <a:hlinkClick r:id="rId4"/>
              </a:rPr>
              <a:t> da </a:t>
            </a:r>
            <a:r>
              <a:rPr lang="en-US" sz="2400" b="1" dirty="0" err="1">
                <a:latin typeface="Garamond" panose="02020404030301010803" pitchFamily="18" charset="0"/>
                <a:hlinkClick r:id="rId4"/>
              </a:rPr>
              <a:t>água</a:t>
            </a:r>
            <a:r>
              <a:rPr lang="en-US" sz="2400" b="1" dirty="0">
                <a:latin typeface="Garamond" panose="02020404030301010803" pitchFamily="18" charset="0"/>
                <a:hlinkClick r:id="rId4"/>
              </a:rPr>
              <a:t> </a:t>
            </a:r>
            <a:endParaRPr lang="en-US" sz="2400" b="1" dirty="0">
              <a:latin typeface="Garamond" panose="02020404030301010803" pitchFamily="18" charset="0"/>
            </a:endParaRPr>
          </a:p>
          <a:p>
            <a:pPr algn="ctr"/>
            <a:r>
              <a:rPr lang="en-US" sz="1200" b="1" dirty="0">
                <a:latin typeface="Garamond" panose="02020404030301010803" pitchFamily="18" charset="0"/>
              </a:rPr>
              <a:t>(</a:t>
            </a:r>
            <a:r>
              <a:rPr lang="en-US" sz="1100" b="1" dirty="0">
                <a:latin typeface="Garamond" panose="02020404030301010803" pitchFamily="18" charset="0"/>
              </a:rPr>
              <a:t>https://www.youtube.com/watch?v=oaDkph9yQBs&amp;app=desktop)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67"/>
    </mc:Choice>
    <mc:Fallback xmlns="">
      <p:transition spd="slow" advTm="13856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Illustration of how the intensity of sunlight on the Earth varies with latitud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1988" y="0"/>
            <a:ext cx="7566756" cy="3734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6260" name="Picture 4" descr="Graphs of solar insolation versus time at different latitude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1831" y="3899728"/>
            <a:ext cx="5725688" cy="29582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59"/>
    </mc:Choice>
    <mc:Fallback xmlns="">
      <p:transition spd="slow" advTm="10885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14909</TotalTime>
  <Words>994</Words>
  <Application>Microsoft Office PowerPoint</Application>
  <PresentationFormat>Apresentação na tela (4:3)</PresentationFormat>
  <Paragraphs>78</Paragraphs>
  <Slides>38</Slides>
  <Notes>15</Notes>
  <HiddenSlides>0</HiddenSlides>
  <MMClips>5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4" baseType="lpstr">
      <vt:lpstr>Arabic Typesetting</vt:lpstr>
      <vt:lpstr>Arial</vt:lpstr>
      <vt:lpstr>Garamond</vt:lpstr>
      <vt:lpstr>GeoBrandRegular</vt:lpstr>
      <vt:lpstr>Georgia</vt:lpstr>
      <vt:lpstr>Design padrão</vt:lpstr>
      <vt:lpstr>Aula 3 – O ciclo da água como vc nunca viu….  Primeiro semestre - 2023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Precipitação annual (mm)</vt:lpstr>
      <vt:lpstr>Apresentação do PowerPoint</vt:lpstr>
      <vt:lpstr>Apresentação do PowerPoint</vt:lpstr>
      <vt:lpstr>Apresentação do PowerPoint</vt:lpstr>
    </vt:vector>
  </TitlesOfParts>
  <Company>LEI - CENA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Zebu</dc:creator>
  <cp:lastModifiedBy>Gabriella araujo</cp:lastModifiedBy>
  <cp:revision>93</cp:revision>
  <dcterms:created xsi:type="dcterms:W3CDTF">2007-02-26T12:16:20Z</dcterms:created>
  <dcterms:modified xsi:type="dcterms:W3CDTF">2023-04-25T21:54:50Z</dcterms:modified>
</cp:coreProperties>
</file>