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2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08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10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39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71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11E69-6716-4FA2-AFC6-ACBF0A1F04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7498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EC2DE-F528-4003-8C99-CBFADA8D732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2909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7F1F3-4D96-40E8-BCF8-7D49107A26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2520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C22B2-0797-4C7E-BE54-DFF9469170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844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72435-2DA7-4061-906B-AA1CE60E67F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319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FB90E-203E-4304-9D0D-E305C4E9D1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1809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C371-3ADE-4730-98DB-25684FE901D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053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2C87-02EC-46DF-806B-1A8FA46D3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419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572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8FE3-BD72-4B23-AF7F-8EF7F1F2B82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0336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8A70D-D117-4050-90BF-A053840FB4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5199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3832-E4AC-41C2-9D16-7286AFD967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3184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28C6DE7-B116-46EF-B246-24BAF8FD7A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714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2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0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21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7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56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17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5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9F432-BA88-47A3-AA8D-0B7A4C51B4CA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3698-3DD2-4BFC-8F9E-9A766AAA23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14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51D787-AEF3-4EE8-AF39-E0F6F20112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03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GRUPO 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743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981076"/>
            <a:ext cx="8229600" cy="4525963"/>
          </a:xfrm>
        </p:spPr>
        <p:txBody>
          <a:bodyPr/>
          <a:lstStyle/>
          <a:p>
            <a:r>
              <a:rPr lang="en-US" altLang="pt-BR" b="1" dirty="0" err="1"/>
              <a:t>Comportamento</a:t>
            </a:r>
            <a:r>
              <a:rPr lang="en-US" altLang="pt-BR" b="1" dirty="0"/>
              <a:t> do </a:t>
            </a:r>
            <a:r>
              <a:rPr lang="en-US" altLang="pt-BR" b="1" dirty="0" err="1"/>
              <a:t>óleo</a:t>
            </a:r>
            <a:r>
              <a:rPr lang="en-US" altLang="pt-BR" b="1" dirty="0"/>
              <a:t> de </a:t>
            </a:r>
            <a:r>
              <a:rPr lang="en-US" altLang="pt-BR" b="1" dirty="0" err="1"/>
              <a:t>soja</a:t>
            </a:r>
            <a:r>
              <a:rPr lang="en-US" altLang="pt-BR" b="1" dirty="0"/>
              <a:t> </a:t>
            </a:r>
            <a:r>
              <a:rPr lang="en-US" altLang="pt-BR" b="1" dirty="0" err="1"/>
              <a:t>refinado</a:t>
            </a:r>
            <a:r>
              <a:rPr lang="en-US" altLang="pt-BR" b="1" dirty="0"/>
              <a:t> </a:t>
            </a:r>
            <a:r>
              <a:rPr lang="en-US" altLang="pt-BR" b="1" dirty="0" err="1"/>
              <a:t>utilizado</a:t>
            </a:r>
            <a:r>
              <a:rPr lang="en-US" altLang="pt-BR" b="1" dirty="0"/>
              <a:t> </a:t>
            </a:r>
            <a:r>
              <a:rPr lang="en-US" altLang="pt-BR" b="1" dirty="0" err="1"/>
              <a:t>em</a:t>
            </a:r>
            <a:r>
              <a:rPr lang="en-US" altLang="pt-BR" b="1" dirty="0"/>
              <a:t> </a:t>
            </a:r>
            <a:r>
              <a:rPr lang="en-US" altLang="pt-BR" b="1" dirty="0" err="1"/>
              <a:t>fritura</a:t>
            </a:r>
            <a:r>
              <a:rPr lang="en-US" altLang="pt-BR" b="1" dirty="0"/>
              <a:t> </a:t>
            </a:r>
            <a:r>
              <a:rPr lang="en-US" altLang="pt-BR" b="1" dirty="0" err="1"/>
              <a:t>por</a:t>
            </a:r>
            <a:r>
              <a:rPr lang="en-US" altLang="pt-BR" b="1" dirty="0"/>
              <a:t> </a:t>
            </a:r>
            <a:r>
              <a:rPr lang="en-US" altLang="pt-BR" b="1" dirty="0" err="1"/>
              <a:t>imersão</a:t>
            </a:r>
            <a:r>
              <a:rPr lang="en-US" altLang="pt-BR" b="1" dirty="0"/>
              <a:t> com </a:t>
            </a:r>
            <a:r>
              <a:rPr lang="en-US" altLang="pt-BR" b="1" dirty="0" err="1"/>
              <a:t>alimentos</a:t>
            </a:r>
            <a:r>
              <a:rPr lang="en-US" altLang="pt-BR" b="1" dirty="0"/>
              <a:t> de </a:t>
            </a:r>
            <a:r>
              <a:rPr lang="en-US" altLang="pt-BR" b="1" dirty="0" err="1"/>
              <a:t>origem</a:t>
            </a:r>
            <a:r>
              <a:rPr lang="en-US" altLang="pt-BR" b="1" dirty="0"/>
              <a:t> vegetal</a:t>
            </a:r>
          </a:p>
          <a:p>
            <a:endParaRPr lang="en-US" altLang="pt-BR" b="1" dirty="0"/>
          </a:p>
          <a:p>
            <a:r>
              <a:rPr lang="en-US" altLang="pt-BR" b="1" dirty="0" err="1"/>
              <a:t>Roseneide</a:t>
            </a:r>
            <a:r>
              <a:rPr lang="en-US" altLang="pt-BR" b="1" dirty="0"/>
              <a:t> </a:t>
            </a:r>
            <a:r>
              <a:rPr lang="en-US" altLang="pt-BR" b="1" dirty="0" err="1"/>
              <a:t>Cella</a:t>
            </a:r>
            <a:r>
              <a:rPr lang="en-US" altLang="pt-BR" b="1" dirty="0"/>
              <a:t> &amp; Marisa Regitano-d´Arce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9101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34197" y="214313"/>
            <a:ext cx="35205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4400" b="1" dirty="0">
                <a:latin typeface="Tahoma" pitchFamily="34" charset="0"/>
                <a:cs typeface="Tahoma" pitchFamily="34" charset="0"/>
              </a:rPr>
              <a:t>HISTÓRICO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1073426" y="1214439"/>
            <a:ext cx="1009815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CC6600"/>
              </a:buClr>
              <a:buSzPct val="170000"/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63252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Restaurante servindo em média 850 refeições diárias</a:t>
            </a:r>
          </a:p>
          <a:p>
            <a:pPr algn="just" eaLnBrk="1" hangingPunct="1">
              <a:lnSpc>
                <a:spcPct val="150000"/>
              </a:lnSpc>
              <a:buClr>
                <a:srgbClr val="CC6600"/>
              </a:buClr>
              <a:buSzPct val="170000"/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Óleo de soja (latas 900 mL)</a:t>
            </a:r>
          </a:p>
          <a:p>
            <a:pPr algn="just" eaLnBrk="1" hangingPunct="1">
              <a:lnSpc>
                <a:spcPct val="150000"/>
              </a:lnSpc>
              <a:buClr>
                <a:srgbClr val="CC6600"/>
              </a:buClr>
              <a:buSzPct val="170000"/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Fritadeira elétrica de aço inoxidável (60L)</a:t>
            </a:r>
          </a:p>
          <a:p>
            <a:pPr algn="just" eaLnBrk="1" hangingPunct="1">
              <a:lnSpc>
                <a:spcPct val="150000"/>
              </a:lnSpc>
              <a:buClr>
                <a:srgbClr val="CC6600"/>
              </a:buClr>
              <a:buSzPct val="170000"/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Temperatura inicial 170° a 180 °C/ 30 horas</a:t>
            </a:r>
          </a:p>
          <a:p>
            <a:pPr algn="just" eaLnBrk="1" hangingPunct="1">
              <a:lnSpc>
                <a:spcPct val="150000"/>
              </a:lnSpc>
              <a:buClr>
                <a:srgbClr val="CC6600"/>
              </a:buClr>
              <a:buSzPct val="170000"/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Controle de temperatura: Termostato e termômetro</a:t>
            </a:r>
          </a:p>
          <a:p>
            <a:pPr algn="just" eaLnBrk="1" hangingPunct="1">
              <a:lnSpc>
                <a:spcPct val="150000"/>
              </a:lnSpc>
              <a:buClr>
                <a:srgbClr val="CC6600"/>
              </a:buClr>
              <a:buSzPct val="170000"/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101 L de óleo de soja utilizados na fritura de 373 Kg de alimentos</a:t>
            </a:r>
          </a:p>
          <a:p>
            <a:pPr eaLnBrk="1" hangingPunct="1"/>
            <a:endParaRPr lang="pt-BR" altLang="pt-BR" dirty="0">
              <a:latin typeface="Calibri" panose="020F0502020204030204" pitchFamily="34" charset="0"/>
            </a:endParaRPr>
          </a:p>
          <a:p>
            <a:pPr eaLnBrk="1" hangingPunct="1"/>
            <a:endParaRPr lang="pt-BR" altLang="pt-BR" dirty="0">
              <a:latin typeface="Calibri" panose="020F0502020204030204" pitchFamily="34" charset="0"/>
            </a:endParaRPr>
          </a:p>
        </p:txBody>
      </p:sp>
      <p:sp>
        <p:nvSpPr>
          <p:cNvPr id="6148" name="CaixaDeTexto 5"/>
          <p:cNvSpPr txBox="1">
            <a:spLocks noChangeArrowheads="1"/>
          </p:cNvSpPr>
          <p:nvPr/>
        </p:nvSpPr>
        <p:spPr bwMode="auto">
          <a:xfrm>
            <a:off x="6524625" y="5572126"/>
            <a:ext cx="4000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2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t-BR" altLang="pt-BR">
              <a:latin typeface="Calibri" panose="020F0502020204030204" pitchFamily="34" charset="0"/>
            </a:endParaRPr>
          </a:p>
        </p:txBody>
      </p:sp>
      <p:graphicFrame>
        <p:nvGraphicFramePr>
          <p:cNvPr id="61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42969"/>
              </p:ext>
            </p:extLst>
          </p:nvPr>
        </p:nvGraphicFramePr>
        <p:xfrm>
          <a:off x="2782888" y="5373688"/>
          <a:ext cx="6697662" cy="1280068"/>
        </p:xfrm>
        <a:graphic>
          <a:graphicData uri="http://schemas.openxmlformats.org/drawingml/2006/table">
            <a:tbl>
              <a:tblPr/>
              <a:tblGrid>
                <a:gridCol w="3339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8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Mandioca cozida : 3,4%</a:t>
                      </a:r>
                    </a:p>
                  </a:txBody>
                  <a:tcPr marT="45697" marB="4569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Abobrinha à doré: 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T="45697" marB="4569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Couve flor cru à doré: 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697" marB="4569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Batata in natura: 66,7%</a:t>
                      </a:r>
                    </a:p>
                  </a:txBody>
                  <a:tcPr marT="45697" marB="4569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37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30017" y="557873"/>
            <a:ext cx="8335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Procedimento experimental</a:t>
            </a:r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556592" y="1357314"/>
            <a:ext cx="989709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CC6600"/>
              </a:buClr>
              <a:buFont typeface="Tahoma" panose="020B0604030504040204" pitchFamily="34" charset="0"/>
              <a:buChar char="●"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400" dirty="0">
                <a:solidFill>
                  <a:srgbClr val="63252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Óleo filtrado em tecido de algodão após cada momento de preparo/fritura</a:t>
            </a:r>
          </a:p>
          <a:p>
            <a:pPr algn="r" eaLnBrk="1" hangingPunct="1">
              <a:buClr>
                <a:srgbClr val="CC6600"/>
              </a:buClr>
              <a:buFont typeface="Tahoma" panose="020B0604030504040204" pitchFamily="34" charset="0"/>
              <a:buChar char="●"/>
            </a:pPr>
            <a:endParaRPr lang="pt-BR" altLang="pt-BR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r" eaLnBrk="1" hangingPunct="1">
              <a:buClr>
                <a:srgbClr val="CC6600"/>
              </a:buClr>
              <a:buFont typeface="Tahoma" panose="020B0604030504040204" pitchFamily="34" charset="0"/>
              <a:buChar char="●"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Acondicionamento em galões não transparentes </a:t>
            </a:r>
            <a:r>
              <a:rPr lang="pt-BR" altLang="pt-BR" sz="2300" dirty="0">
                <a:latin typeface="Tahoma" panose="020B0604030504040204" pitchFamily="34" charset="0"/>
                <a:cs typeface="Tahoma" panose="020B0604030504040204" pitchFamily="34" charset="0"/>
              </a:rPr>
              <a:t>(armazenamento </a:t>
            </a:r>
            <a:r>
              <a:rPr lang="pt-BR" altLang="pt-BR" sz="2300">
                <a:latin typeface="Tahoma" panose="020B0604030504040204" pitchFamily="34" charset="0"/>
                <a:cs typeface="Tahoma" panose="020B0604030504040204" pitchFamily="34" charset="0"/>
              </a:rPr>
              <a:t>à temperatura </a:t>
            </a:r>
            <a:r>
              <a:rPr lang="pt-BR" altLang="pt-BR" sz="2300" dirty="0">
                <a:latin typeface="Tahoma" panose="020B0604030504040204" pitchFamily="34" charset="0"/>
                <a:cs typeface="Tahoma" panose="020B0604030504040204" pitchFamily="34" charset="0"/>
              </a:rPr>
              <a:t>ambiente)</a:t>
            </a:r>
          </a:p>
          <a:p>
            <a:pPr algn="r" eaLnBrk="1" hangingPunct="1">
              <a:buClr>
                <a:srgbClr val="CC6600"/>
              </a:buClr>
              <a:buFont typeface="Tahoma" panose="020B0604030504040204" pitchFamily="34" charset="0"/>
              <a:buChar char="●"/>
            </a:pPr>
            <a:endParaRPr lang="pt-BR" altLang="pt-BR" sz="23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r" eaLnBrk="1" hangingPunct="1">
              <a:buClr>
                <a:srgbClr val="CC6600"/>
              </a:buClr>
              <a:buFont typeface="Tahoma" panose="020B0604030504040204" pitchFamily="34" charset="0"/>
              <a:buChar char="●"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Frequência da fritura semanal</a:t>
            </a:r>
          </a:p>
          <a:p>
            <a:pPr algn="r" eaLnBrk="1" hangingPunct="1">
              <a:buClr>
                <a:srgbClr val="CC6600"/>
              </a:buClr>
              <a:buFont typeface="Tahoma" panose="020B0604030504040204" pitchFamily="34" charset="0"/>
              <a:buChar char="●"/>
            </a:pPr>
            <a:endParaRPr lang="pt-BR" altLang="pt-BR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r" eaLnBrk="1" hangingPunct="1">
              <a:buClr>
                <a:srgbClr val="CC6600"/>
              </a:buClr>
              <a:buFont typeface="Tahoma" panose="020B0604030504040204" pitchFamily="34" charset="0"/>
              <a:buChar char="●"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Coleta: amostra 20 mL em frasco de </a:t>
            </a:r>
          </a:p>
          <a:p>
            <a:pPr algn="r" eaLnBrk="1" hangingPunct="1">
              <a:buClr>
                <a:srgbClr val="CC6600"/>
              </a:buClr>
              <a:buFont typeface="Tahoma" panose="020B0604030504040204" pitchFamily="34" charset="0"/>
              <a:buNone/>
            </a:pPr>
            <a:r>
              <a:rPr lang="pt-BR" altLang="pt-BR" sz="2400" dirty="0">
                <a:latin typeface="Tahoma" panose="020B0604030504040204" pitchFamily="34" charset="0"/>
                <a:cs typeface="Tahoma" panose="020B0604030504040204" pitchFamily="34" charset="0"/>
              </a:rPr>
              <a:t>    vidro âmbar (congelador)</a:t>
            </a:r>
          </a:p>
          <a:p>
            <a:pPr eaLnBrk="1" hangingPunct="1">
              <a:buClr>
                <a:srgbClr val="CC6600"/>
              </a:buClr>
              <a:buFontTx/>
              <a:buChar char="•"/>
            </a:pPr>
            <a:endParaRPr lang="pt-BR" altLang="pt-BR" dirty="0">
              <a:latin typeface="Calibri" panose="020F0502020204030204" pitchFamily="34" charset="0"/>
            </a:endParaRPr>
          </a:p>
        </p:txBody>
      </p:sp>
      <p:pic>
        <p:nvPicPr>
          <p:cNvPr id="23554" name="Picture 2" descr="http://melocozinha.com.br/index/images/fritadei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897" y="3071810"/>
            <a:ext cx="4028660" cy="34861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11671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a02tab0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1" y="765175"/>
            <a:ext cx="7345363" cy="5759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974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 descr="a02fig0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5548" y="1484314"/>
            <a:ext cx="7304640" cy="46757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 descr="a02fig04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9382" y="442992"/>
            <a:ext cx="7134948" cy="5560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360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158</Words>
  <Application>Microsoft Office PowerPoint</Application>
  <PresentationFormat>Personalizar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Tema do Office</vt:lpstr>
      <vt:lpstr>Design padrão</vt:lpstr>
      <vt:lpstr>GRUPO 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3</dc:title>
  <dc:creator>Marisa Regitano dArce</dc:creator>
  <cp:lastModifiedBy>Regina</cp:lastModifiedBy>
  <cp:revision>4</cp:revision>
  <dcterms:created xsi:type="dcterms:W3CDTF">2016-08-25T19:41:11Z</dcterms:created>
  <dcterms:modified xsi:type="dcterms:W3CDTF">2016-08-30T10:46:40Z</dcterms:modified>
</cp:coreProperties>
</file>