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19" r:id="rId4"/>
    <p:sldId id="317" r:id="rId5"/>
    <p:sldId id="320" r:id="rId6"/>
    <p:sldId id="318" r:id="rId7"/>
    <p:sldId id="333" r:id="rId8"/>
    <p:sldId id="324" r:id="rId9"/>
    <p:sldId id="322" r:id="rId10"/>
    <p:sldId id="329" r:id="rId11"/>
    <p:sldId id="330" r:id="rId12"/>
    <p:sldId id="323" r:id="rId13"/>
    <p:sldId id="332" r:id="rId14"/>
    <p:sldId id="326" r:id="rId15"/>
    <p:sldId id="328" r:id="rId16"/>
    <p:sldId id="327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0" r:id="rId25"/>
    <p:sldId id="31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>
        <p:scale>
          <a:sx n="84" d="100"/>
          <a:sy n="84" d="100"/>
        </p:scale>
        <p:origin x="1808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3878"/>
            <a:ext cx="7772400" cy="901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54810"/>
            <a:ext cx="6400800" cy="59320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EA6-A458-4871-97A2-672F20575A9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72D7-7CCF-4E93-ABF6-394E7AD5E9B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EA6-A458-4871-97A2-672F20575A9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72D7-7CCF-4E93-ABF6-394E7AD5E9B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)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EA6-A458-4871-97A2-672F20575A9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72D7-7CCF-4E93-ABF6-394E7AD5E9BB}" type="slidenum">
              <a:rPr lang="en-US" smtClean="0"/>
              <a:t>‹n.º›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8219256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635646"/>
            <a:ext cx="8219256" cy="2958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6EA6-A458-4871-97A2-672F20575A96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72D7-7CCF-4E93-ABF6-394E7AD5E9B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98019"/>
            <a:ext cx="8712968" cy="90192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 smtClean="0"/>
              <a:t>RNM4303 - CÁLCULO E ANÁLISE DE DIETAS PARA O INDIVÍDUO</a:t>
            </a:r>
            <a:endParaRPr lang="pt-B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54810"/>
            <a:ext cx="6400800" cy="593204"/>
          </a:xfrm>
        </p:spPr>
        <p:txBody>
          <a:bodyPr>
            <a:normAutofit fontScale="77500" lnSpcReduction="20000"/>
          </a:bodyPr>
          <a:lstStyle/>
          <a:p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Tabela de Composição Química de Alimentos (TCQA)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 smtClean="0"/>
              <a:t>Tabelas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Medidas Caseiras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7574"/>
            <a:ext cx="4068544" cy="393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POF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24" y="1059582"/>
            <a:ext cx="6238512" cy="351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UNIFESP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987574"/>
            <a:ext cx="611349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USDA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7574"/>
            <a:ext cx="2944168" cy="394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3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Vitaminas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7574"/>
            <a:ext cx="5457825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797919" y="4856261"/>
            <a:ext cx="338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http://abran.org.br/para-o-publico/tabelas/</a:t>
            </a:r>
          </a:p>
        </p:txBody>
      </p:sp>
    </p:spTree>
    <p:extLst>
      <p:ext uri="{BB962C8B-B14F-4D97-AF65-F5344CB8AC3E}">
        <p14:creationId xmlns:p14="http://schemas.microsoft.com/office/powerpoint/2010/main" val="5786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Vitaminas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15566"/>
            <a:ext cx="3604886" cy="389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97919" y="4856261"/>
            <a:ext cx="338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http://abran.org.br/para-o-publico/tabelas/</a:t>
            </a:r>
          </a:p>
        </p:txBody>
      </p:sp>
    </p:spTree>
    <p:extLst>
      <p:ext uri="{BB962C8B-B14F-4D97-AF65-F5344CB8AC3E}">
        <p14:creationId xmlns:p14="http://schemas.microsoft.com/office/powerpoint/2010/main" val="34257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Minerais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275606"/>
            <a:ext cx="15811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26" y="1052896"/>
            <a:ext cx="4789138" cy="346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97919" y="4856261"/>
            <a:ext cx="338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http://abran.org.br/para-o-publico/tabelas/</a:t>
            </a:r>
          </a:p>
        </p:txBody>
      </p:sp>
    </p:spTree>
    <p:extLst>
      <p:ext uri="{BB962C8B-B14F-4D97-AF65-F5344CB8AC3E}">
        <p14:creationId xmlns:p14="http://schemas.microsoft.com/office/powerpoint/2010/main" val="17788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Brasil (Regiões)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3598"/>
            <a:ext cx="2736304" cy="37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200" dirty="0"/>
              <a:t>Tabelas</a:t>
            </a:r>
            <a:r>
              <a:rPr lang="pt-BR" sz="3200" dirty="0" smtClean="0"/>
              <a:t>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Brasil (Regiões)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9582"/>
            <a:ext cx="2451000" cy="84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1670"/>
            <a:ext cx="5472608" cy="315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350"/>
            <a:ext cx="85344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81720" y="699542"/>
            <a:ext cx="129614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979712" y="1821190"/>
            <a:ext cx="676875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79712" y="2571750"/>
            <a:ext cx="6768752" cy="360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/>
              <a:t>Introdução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987574"/>
            <a:ext cx="6707088" cy="388843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pt-BR" sz="2400" dirty="0" smtClean="0"/>
          </a:p>
          <a:p>
            <a:pPr marL="0" indent="0" algn="ctr">
              <a:buNone/>
              <a:defRPr/>
            </a:pPr>
            <a:r>
              <a:rPr lang="pt-BR" sz="2400" dirty="0" smtClean="0"/>
              <a:t>MEDIR A INGESTÃO DE NUTRIENTES </a:t>
            </a:r>
            <a:endParaRPr lang="pt-BR" sz="2400" dirty="0" smtClean="0"/>
          </a:p>
          <a:p>
            <a:pPr marL="0" indent="0" algn="ctr">
              <a:buNone/>
              <a:defRPr/>
            </a:pPr>
            <a:r>
              <a:rPr lang="pt-BR" sz="2400" dirty="0" smtClean="0">
                <a:sym typeface="Wingdings" pitchFamily="2" charset="2"/>
              </a:rPr>
              <a:t>PRESCREVER DIETA </a:t>
            </a:r>
            <a:endParaRPr lang="pt-BR" sz="2400" dirty="0" smtClean="0">
              <a:sym typeface="Wingdings" pitchFamily="2" charset="2"/>
            </a:endParaRPr>
          </a:p>
          <a:p>
            <a:pPr algn="ctr">
              <a:defRPr/>
            </a:pPr>
            <a:endParaRPr lang="pt-BR" sz="2400" dirty="0" smtClean="0"/>
          </a:p>
          <a:p>
            <a:pPr algn="ctr">
              <a:defRPr/>
            </a:pPr>
            <a:endParaRPr lang="pt-BR" sz="2400" dirty="0"/>
          </a:p>
          <a:p>
            <a:pPr marL="0" indent="0" algn="ctr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/>
              <a:t> </a:t>
            </a:r>
            <a:r>
              <a:rPr lang="pt-BR" sz="2400" dirty="0" smtClean="0"/>
              <a:t>                    </a:t>
            </a:r>
            <a:r>
              <a:rPr lang="pt-BR" sz="2400" dirty="0" smtClean="0"/>
              <a:t>TAREFAS DO NUTRICIONISTA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pt-BR" dirty="0" smtClean="0"/>
          </a:p>
        </p:txBody>
      </p:sp>
      <p:sp>
        <p:nvSpPr>
          <p:cNvPr id="2" name="Seta para baixo 1"/>
          <p:cNvSpPr/>
          <p:nvPr/>
        </p:nvSpPr>
        <p:spPr>
          <a:xfrm>
            <a:off x="4860032" y="2715766"/>
            <a:ext cx="648072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1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350"/>
            <a:ext cx="85344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73368" y="699542"/>
            <a:ext cx="237626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959392" y="1962036"/>
            <a:ext cx="676875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58504" y="2643758"/>
            <a:ext cx="676875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1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Faixa de variação: Selênio</a:t>
            </a: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9628"/>
            <a:ext cx="7543800" cy="3850481"/>
          </a:xfrm>
          <a:prstGeom prst="rect">
            <a:avLst/>
          </a:prstGeom>
          <a:noFill/>
          <a:ln w="9525">
            <a:solidFill>
              <a:srgbClr val="0D0E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72000" y="2725926"/>
            <a:ext cx="23042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7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Faixa de variação: Selênio</a:t>
            </a: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963684"/>
            <a:ext cx="6264224" cy="413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200" dirty="0" smtClean="0"/>
              <a:t>Exercício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pt-BR" dirty="0" smtClean="0"/>
              <a:t>5 grupos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pt-BR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Grupo 1: TACO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Grupo 2: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IBGE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Grupo 3: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TBCA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Grupo 4: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UNIFESP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Grupo 5: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USDA</a:t>
            </a:r>
            <a:endParaRPr lang="pt-BR" sz="2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902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35696" y="771550"/>
            <a:ext cx="6912768" cy="4052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</a:rPr>
              <a:t>Cardápio</a:t>
            </a:r>
            <a:endParaRPr 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062081"/>
              </p:ext>
            </p:extLst>
          </p:nvPr>
        </p:nvGraphicFramePr>
        <p:xfrm>
          <a:off x="2150496" y="932512"/>
          <a:ext cx="6813992" cy="40155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65520"/>
                <a:gridCol w="1944216"/>
                <a:gridCol w="2304256"/>
              </a:tblGrid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ALIMENTOS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MEDIDA CASEIRA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QTDE (G/ML)</a:t>
                      </a: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>
                          <a:tab pos="2692400" algn="l"/>
                        </a:tabLst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Pão francês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unidade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Presunto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fatia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Mussarela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fatia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Leite desnatado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copo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Achocolatado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colher sobremesa cheia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Arroz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colheres sobremesa rasa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Feijão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concha média rasa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Alface crespa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folhas médias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Tomate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fatias médias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File de frango grelhado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unidade grande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Maçã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unidade média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Bolacha (leite) sem recheio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unidades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Macarrão ao sugo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pegadores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Carne de panela com batata e cenoura 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colher de servir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Coca-cola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copo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  <a:tr h="235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Sorvete flocos</a:t>
                      </a:r>
                      <a:endParaRPr kumimoji="0" lang="pt-B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bola grande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83" marB="3428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</a:rPr>
              <a:t>Calcular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400" dirty="0" smtClean="0"/>
              <a:t>Montar uma tabela no </a:t>
            </a:r>
            <a:r>
              <a:rPr lang="pt-BR" sz="2400" dirty="0" err="1" smtClean="0"/>
              <a:t>excel</a:t>
            </a:r>
            <a:r>
              <a:rPr lang="pt-BR" sz="2400" dirty="0" smtClean="0"/>
              <a:t> 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Calorias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Proteínas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Vit. B1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Vit. C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Fibras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Cálcio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Selênio</a:t>
            </a:r>
          </a:p>
          <a:p>
            <a:pPr lvl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sz="2000" dirty="0" smtClean="0"/>
              <a:t>Ferro</a:t>
            </a:r>
          </a:p>
        </p:txBody>
      </p:sp>
    </p:spTree>
    <p:extLst>
      <p:ext uri="{BB962C8B-B14F-4D97-AF65-F5344CB8AC3E}">
        <p14:creationId xmlns:p14="http://schemas.microsoft.com/office/powerpoint/2010/main" val="13295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Aplicação</a:t>
            </a:r>
            <a:endParaRPr lang="pt-BR" sz="32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400" dirty="0"/>
              <a:t>A determinação e quantificação dos </a:t>
            </a:r>
            <a:r>
              <a:rPr lang="pt-BR" sz="2400" dirty="0" smtClean="0"/>
              <a:t>nutrientes permite</a:t>
            </a:r>
            <a:r>
              <a:rPr lang="pt-BR" sz="2400" dirty="0" smtClean="0"/>
              <a:t>:</a:t>
            </a:r>
            <a:endParaRPr lang="pt-BR" sz="2400" dirty="0" smtClean="0"/>
          </a:p>
          <a:p>
            <a:pPr marL="0" indent="0" algn="ctr">
              <a:buNone/>
              <a:defRPr/>
            </a:pPr>
            <a:r>
              <a:rPr lang="pt-BR" altLang="pt-BR" sz="2400" dirty="0" smtClean="0"/>
              <a:t>Avaliar a dieta </a:t>
            </a:r>
            <a:r>
              <a:rPr lang="pt-BR" altLang="pt-BR" sz="2400" dirty="0" smtClean="0">
                <a:sym typeface="Wingdings" pitchFamily="2" charset="2"/>
              </a:rPr>
              <a:t> </a:t>
            </a:r>
            <a:r>
              <a:rPr lang="pt-BR" altLang="pt-BR" sz="2400" dirty="0" smtClean="0"/>
              <a:t>adequação </a:t>
            </a:r>
            <a:r>
              <a:rPr lang="pt-BR" altLang="pt-BR" sz="2400" dirty="0"/>
              <a:t>e </a:t>
            </a:r>
            <a:r>
              <a:rPr lang="pt-BR" altLang="pt-BR" sz="2400" dirty="0" smtClean="0"/>
              <a:t>inadequação (macro e micronutrientes)</a:t>
            </a:r>
          </a:p>
          <a:p>
            <a:pPr marL="0" indent="0" algn="ctr">
              <a:buNone/>
              <a:defRPr/>
            </a:pPr>
            <a:endParaRPr lang="pt-BR" sz="2400" i="1" dirty="0"/>
          </a:p>
          <a:p>
            <a:pPr marL="0" indent="0" algn="ctr">
              <a:buNone/>
              <a:defRPr/>
            </a:pPr>
            <a:r>
              <a:rPr lang="pt-BR" sz="2400" dirty="0" smtClean="0"/>
              <a:t>Fundamental </a:t>
            </a:r>
            <a:r>
              <a:rPr lang="pt-BR" sz="2400" dirty="0"/>
              <a:t>para a realização de um planejamento alimentar </a:t>
            </a:r>
            <a:r>
              <a:rPr lang="pt-BR" sz="2400" dirty="0" smtClean="0"/>
              <a:t>adequado</a:t>
            </a:r>
          </a:p>
          <a:p>
            <a:pPr marL="0" indent="0" algn="ctr">
              <a:buNone/>
              <a:defRPr/>
            </a:pPr>
            <a:endParaRPr lang="pt-BR" sz="24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051720" y="1995686"/>
            <a:ext cx="6696744" cy="936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051720" y="3147814"/>
            <a:ext cx="6696744" cy="115212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6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Desafios</a:t>
            </a:r>
            <a:endParaRPr lang="pt-BR" sz="32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pt-BR" sz="2100" dirty="0" smtClean="0"/>
              <a:t>PRECISÃO na </a:t>
            </a:r>
            <a:r>
              <a:rPr lang="pt-BR" sz="2100" dirty="0"/>
              <a:t>coleta dos dados sobre a ingestão de alimentos </a:t>
            </a:r>
            <a:endParaRPr lang="pt-BR" sz="2100" dirty="0" smtClean="0"/>
          </a:p>
          <a:p>
            <a:pPr>
              <a:buFont typeface="Courier New" pitchFamily="49" charset="0"/>
              <a:buChar char="o"/>
              <a:defRPr/>
            </a:pPr>
            <a:endParaRPr lang="pt-BR" sz="2100" dirty="0" smtClean="0"/>
          </a:p>
          <a:p>
            <a:pPr>
              <a:buFont typeface="Courier New" pitchFamily="49" charset="0"/>
              <a:buChar char="o"/>
              <a:defRPr/>
            </a:pPr>
            <a:r>
              <a:rPr lang="pt-BR" sz="2100" dirty="0" smtClean="0"/>
              <a:t>CONVERSÃO </a:t>
            </a:r>
            <a:r>
              <a:rPr lang="pt-BR" sz="2100" dirty="0" smtClean="0"/>
              <a:t>em quantidade </a:t>
            </a:r>
            <a:r>
              <a:rPr lang="pt-BR" sz="2100" dirty="0"/>
              <a:t>de </a:t>
            </a:r>
            <a:r>
              <a:rPr lang="pt-BR" sz="2100" dirty="0" smtClean="0"/>
              <a:t>nutrientes </a:t>
            </a:r>
            <a:r>
              <a:rPr lang="pt-BR" sz="2100" dirty="0"/>
              <a:t>e </a:t>
            </a:r>
            <a:r>
              <a:rPr lang="pt-BR" sz="2100" dirty="0" smtClean="0"/>
              <a:t>energia</a:t>
            </a:r>
          </a:p>
          <a:p>
            <a:pPr>
              <a:buFont typeface="Courier New" pitchFamily="49" charset="0"/>
              <a:buChar char="o"/>
              <a:defRPr/>
            </a:pPr>
            <a:endParaRPr lang="pt-BR" sz="2100" dirty="0" smtClean="0"/>
          </a:p>
          <a:p>
            <a:pPr>
              <a:buFont typeface="Courier New" pitchFamily="49" charset="0"/>
              <a:buChar char="o"/>
              <a:defRPr/>
            </a:pPr>
            <a:endParaRPr lang="pt-BR" sz="2100" dirty="0"/>
          </a:p>
          <a:p>
            <a:pPr marL="0" indent="0" algn="ctr">
              <a:buNone/>
              <a:defRPr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COMO FAZER ESSA CONVERSÃO?</a:t>
            </a:r>
          </a:p>
        </p:txBody>
      </p:sp>
    </p:spTree>
    <p:extLst>
      <p:ext uri="{BB962C8B-B14F-4D97-AF65-F5344CB8AC3E}">
        <p14:creationId xmlns:p14="http://schemas.microsoft.com/office/powerpoint/2010/main" val="5842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05979"/>
            <a:ext cx="6840760" cy="8572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Conversão</a:t>
            </a:r>
            <a:endParaRPr lang="pt-BR" sz="32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pt-BR" sz="2400" dirty="0" smtClean="0"/>
              <a:t>Análise laboratorial: forma </a:t>
            </a:r>
            <a:r>
              <a:rPr lang="pt-BR" sz="2400" dirty="0"/>
              <a:t>mais precisa de se obter dados sobre composição centesimal de </a:t>
            </a:r>
            <a:r>
              <a:rPr lang="pt-BR" sz="2400" dirty="0" smtClean="0"/>
              <a:t>alimentos</a:t>
            </a:r>
            <a:endParaRPr lang="pt-BR" sz="2400" dirty="0"/>
          </a:p>
          <a:p>
            <a:pPr>
              <a:buFont typeface="Courier New" pitchFamily="49" charset="0"/>
              <a:buChar char="o"/>
              <a:defRPr/>
            </a:pPr>
            <a:endParaRPr lang="pt-BR" sz="2400" dirty="0" smtClean="0"/>
          </a:p>
          <a:p>
            <a:pPr>
              <a:buFont typeface="Courier New" pitchFamily="49" charset="0"/>
              <a:buChar char="o"/>
              <a:defRPr/>
            </a:pPr>
            <a:r>
              <a:rPr lang="pt-BR" sz="2400" dirty="0" smtClean="0"/>
              <a:t>Impossibilidade de aplicação prática </a:t>
            </a:r>
          </a:p>
          <a:p>
            <a:pPr>
              <a:buFont typeface="Courier New" pitchFamily="49" charset="0"/>
              <a:buChar char="o"/>
              <a:defRPr/>
            </a:pPr>
            <a:endParaRPr lang="pt-BR" sz="2400" dirty="0" smtClean="0"/>
          </a:p>
          <a:p>
            <a:pPr>
              <a:buFont typeface="Courier New" pitchFamily="49" charset="0"/>
              <a:buChar char="o"/>
              <a:defRPr/>
            </a:pPr>
            <a:r>
              <a:rPr lang="pt-BR" sz="2400" dirty="0" smtClean="0"/>
              <a:t>Alternativa: tabelas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6439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/>
              <a:t>Introdução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A qualidade depende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pt-BR" sz="2100" dirty="0" smtClean="0"/>
              <a:t>Informação disponível em banco de dados</a:t>
            </a:r>
          </a:p>
          <a:p>
            <a:pPr>
              <a:buFont typeface="Courier New" pitchFamily="49" charset="0"/>
              <a:buChar char="o"/>
              <a:defRPr/>
            </a:pPr>
            <a:endParaRPr lang="pt-BR" sz="2100" dirty="0" smtClean="0"/>
          </a:p>
          <a:p>
            <a:pPr>
              <a:buFont typeface="Courier New" pitchFamily="49" charset="0"/>
              <a:buChar char="o"/>
              <a:defRPr/>
            </a:pPr>
            <a:r>
              <a:rPr lang="pt-BR" sz="2400" dirty="0" smtClean="0"/>
              <a:t>Tabelas brasileiras: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2000" dirty="0" smtClean="0"/>
              <a:t>Desatualizadas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2000" dirty="0" smtClean="0"/>
              <a:t>Incompletas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2000" dirty="0" smtClean="0"/>
              <a:t>Falta descrição do método analítico</a:t>
            </a:r>
          </a:p>
        </p:txBody>
      </p:sp>
    </p:spTree>
    <p:extLst>
      <p:ext uri="{BB962C8B-B14F-4D97-AF65-F5344CB8AC3E}">
        <p14:creationId xmlns:p14="http://schemas.microsoft.com/office/powerpoint/2010/main" val="7207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/>
              <a:t>Introdução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Diferença entre as tabelas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200150"/>
            <a:ext cx="6707088" cy="3747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dirty="0"/>
              <a:t>Descrição incorreta de alimentos e/ou valores </a:t>
            </a:r>
            <a:r>
              <a:rPr lang="pt-BR" sz="2400" dirty="0" smtClean="0"/>
              <a:t>nutricionais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Amostragem </a:t>
            </a:r>
            <a:r>
              <a:rPr lang="pt-BR" sz="2400" dirty="0" smtClean="0"/>
              <a:t>inadequada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Utilização de métodos analíticos </a:t>
            </a:r>
            <a:r>
              <a:rPr lang="pt-BR" sz="2400" dirty="0" smtClean="0"/>
              <a:t>impróprios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Variabilidade resultante de fatores genéticos, ambientais, de preparo e </a:t>
            </a:r>
            <a:r>
              <a:rPr lang="pt-BR" sz="2400" dirty="0" smtClean="0"/>
              <a:t>processamento</a:t>
            </a:r>
            <a:endParaRPr lang="pt-BR" sz="2400" dirty="0"/>
          </a:p>
          <a:p>
            <a:pPr>
              <a:buFont typeface="Courier New" pitchFamily="49" charset="0"/>
              <a:buChar char="o"/>
              <a:defRPr/>
            </a:pP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216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05979"/>
            <a:ext cx="6912768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/>
              <a:t>Introdução – </a:t>
            </a:r>
            <a:r>
              <a:rPr lang="pt-BR" sz="3200" i="1" dirty="0">
                <a:solidFill>
                  <a:schemeClr val="accent6">
                    <a:lumMod val="75000"/>
                  </a:schemeClr>
                </a:solidFill>
              </a:rPr>
              <a:t>Diferença entre as tabelas </a:t>
            </a:r>
            <a:endParaRPr lang="pt-BR" sz="32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pt-BR" sz="2400" dirty="0" smtClean="0"/>
              <a:t>Características </a:t>
            </a:r>
            <a:r>
              <a:rPr lang="pt-BR" sz="2400" dirty="0"/>
              <a:t>de cada país ou estado ou </a:t>
            </a:r>
            <a:r>
              <a:rPr lang="pt-BR" sz="2400" dirty="0" smtClean="0"/>
              <a:t>cidade: Clima e solo  </a:t>
            </a:r>
          </a:p>
          <a:p>
            <a:pPr>
              <a:buFont typeface="Courier New" pitchFamily="49" charset="0"/>
              <a:buChar char="o"/>
              <a:defRPr/>
            </a:pPr>
            <a:endParaRPr lang="pt-BR" sz="2400" dirty="0"/>
          </a:p>
          <a:p>
            <a:pPr>
              <a:buFont typeface="Courier New" pitchFamily="49" charset="0"/>
              <a:buChar char="o"/>
              <a:defRPr/>
            </a:pPr>
            <a:r>
              <a:rPr lang="pt-BR" sz="2400" dirty="0"/>
              <a:t>Mesmo alimento em regiões diferentes: 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2400" dirty="0"/>
              <a:t>Pode haver variação significativa na composição </a:t>
            </a:r>
            <a:r>
              <a:rPr lang="pt-BR" sz="2400" dirty="0" smtClean="0"/>
              <a:t>química</a:t>
            </a:r>
          </a:p>
          <a:p>
            <a:pPr marL="457200" lvl="1" indent="0">
              <a:buNone/>
              <a:defRPr/>
            </a:pPr>
            <a:endParaRPr lang="pt-BR" sz="2400" dirty="0" smtClean="0"/>
          </a:p>
          <a:p>
            <a:pPr>
              <a:buFont typeface="Courier New" pitchFamily="49" charset="0"/>
              <a:buChar char="o"/>
              <a:defRPr/>
            </a:pPr>
            <a:r>
              <a:rPr lang="pt-BR" sz="2400" dirty="0" smtClean="0"/>
              <a:t>Falta </a:t>
            </a:r>
            <a:r>
              <a:rPr lang="pt-BR" sz="2400" dirty="0"/>
              <a:t>de informações sobre determinados </a:t>
            </a:r>
            <a:r>
              <a:rPr lang="pt-BR" sz="2400" dirty="0" smtClean="0"/>
              <a:t>nutrientes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23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/>
              <a:t>Tabelas – </a:t>
            </a:r>
            <a:r>
              <a:rPr lang="pt-BR" sz="3200" i="1" dirty="0" smtClean="0">
                <a:solidFill>
                  <a:schemeClr val="accent6">
                    <a:lumMod val="75000"/>
                  </a:schemeClr>
                </a:solidFill>
              </a:rPr>
              <a:t>Exemplos: TACO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6"/>
            <a:ext cx="6867326" cy="412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</Template>
  <TotalTime>1448</TotalTime>
  <Words>422</Words>
  <Application>Microsoft Macintosh PowerPoint</Application>
  <PresentationFormat>Apresentação na tela (16:9)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Calibri</vt:lpstr>
      <vt:lpstr>Courier New</vt:lpstr>
      <vt:lpstr>Wingdings</vt:lpstr>
      <vt:lpstr>Arial</vt:lpstr>
      <vt:lpstr>36</vt:lpstr>
      <vt:lpstr>RNM4303 - CÁLCULO E ANÁLISE DE DIETAS PARA O INDIVÍDUO</vt:lpstr>
      <vt:lpstr>Introdução</vt:lpstr>
      <vt:lpstr>Aplicação</vt:lpstr>
      <vt:lpstr>Desafios</vt:lpstr>
      <vt:lpstr>Conversão</vt:lpstr>
      <vt:lpstr>Introdução – A qualidade depende</vt:lpstr>
      <vt:lpstr>Introdução – Diferença entre as tabelas </vt:lpstr>
      <vt:lpstr>Introdução – Diferença entre as tabelas </vt:lpstr>
      <vt:lpstr>Tabelas – Exemplos: TACO </vt:lpstr>
      <vt:lpstr>Tabelas – Exemplos: Medidas Caseiras</vt:lpstr>
      <vt:lpstr>Tabelas – Exemplos: POF</vt:lpstr>
      <vt:lpstr>Tabelas – Exemplos: UNIFESP </vt:lpstr>
      <vt:lpstr>Tabelas – Exemplos: USDA</vt:lpstr>
      <vt:lpstr>Tabelas – Exemplos: Vitaminas</vt:lpstr>
      <vt:lpstr>Tabelas – Exemplos: Vitaminas</vt:lpstr>
      <vt:lpstr>Tabelas – Exemplos: Minerais</vt:lpstr>
      <vt:lpstr>Tabelas – Exemplos: Brasil (Regiões)</vt:lpstr>
      <vt:lpstr>Tabelas – Exemplos: Brasil (Regiões)</vt:lpstr>
      <vt:lpstr>Apresentação do PowerPoint</vt:lpstr>
      <vt:lpstr>Apresentação do PowerPoint</vt:lpstr>
      <vt:lpstr>Faixa de variação: Selênio</vt:lpstr>
      <vt:lpstr>Faixa de variação: Selênio</vt:lpstr>
      <vt:lpstr>Exercício</vt:lpstr>
      <vt:lpstr>Cardápio</vt:lpstr>
      <vt:lpstr>Calcular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RNM4303 - CÁLCULO E ANÁLISE DE DIETAS PARA O INDIVÍDUO</dc:title>
  <dc:creator>DrieleQuinho</dc:creator>
  <cp:lastModifiedBy>carla nonino</cp:lastModifiedBy>
  <cp:revision>108</cp:revision>
  <dcterms:created xsi:type="dcterms:W3CDTF">2015-02-09T14:03:14Z</dcterms:created>
  <dcterms:modified xsi:type="dcterms:W3CDTF">2018-03-22T14:11:18Z</dcterms:modified>
</cp:coreProperties>
</file>