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0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229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29/09/20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4000" dirty="0" smtClean="0"/>
              <a:t>Capítulo </a:t>
            </a:r>
            <a:r>
              <a:rPr lang="pt-PT" sz="4000" dirty="0" smtClean="0"/>
              <a:t> </a:t>
            </a:r>
            <a:r>
              <a:rPr lang="mr-IN" sz="4000" dirty="0" smtClean="0"/>
              <a:t>–</a:t>
            </a:r>
            <a:r>
              <a:rPr lang="pt-PT" sz="4000" dirty="0" smtClean="0"/>
              <a:t> </a:t>
            </a:r>
            <a:r>
              <a:rPr lang="pt-PT" sz="4000" dirty="0" smtClean="0"/>
              <a:t>7 Compreender as Barreiras, os Benef</a:t>
            </a:r>
            <a:r>
              <a:rPr lang="pt-PT" sz="4000" dirty="0" smtClean="0"/>
              <a:t>ícios e a Competição pela mudança</a:t>
            </a:r>
            <a:endParaRPr lang="pt-PT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8767" y="1388962"/>
            <a:ext cx="8985233" cy="546903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As barreiras s</a:t>
            </a:r>
            <a:r>
              <a:rPr lang="pt-BR" sz="3600" dirty="0" smtClean="0">
                <a:solidFill>
                  <a:srgbClr val="FFFFFF"/>
                </a:solidFill>
              </a:rPr>
              <a:t>ão os motivos pelos quais o público alvo não quer, talvez não queira ou </a:t>
            </a:r>
            <a:r>
              <a:rPr lang="pt-BR" sz="3600" dirty="0" smtClean="0">
                <a:solidFill>
                  <a:srgbClr val="FFFFFF"/>
                </a:solidFill>
              </a:rPr>
              <a:t>nem pensa que pode adotar o comportamento</a:t>
            </a:r>
          </a:p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Essas barreiras podem ser reais ou percebidas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As barreiras ser</a:t>
            </a:r>
            <a:r>
              <a:rPr lang="pt-BR" sz="4000" dirty="0" smtClean="0"/>
              <a:t>ão examinadas uma a uma, e explorando-se qual ou quais dos instrumentos de Marketing (4P’s)</a:t>
            </a:r>
          </a:p>
          <a:p>
            <a:pPr algn="ctr"/>
            <a:r>
              <a:rPr lang="pt-BR" sz="4000" dirty="0" smtClean="0"/>
              <a:t>Pode potencialmente remover ou enfraquecer essa barreira</a:t>
            </a:r>
          </a:p>
          <a:p>
            <a:pPr algn="ctr"/>
            <a:r>
              <a:rPr lang="pt-BR" sz="4000" dirty="0" smtClean="0"/>
              <a:t>Os fazendeiros viam o custo como uma barreira significativa, o que sugere que os subsídios também seriam cruciais para a situação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739338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u="sng" dirty="0" smtClean="0"/>
              <a:t>BENEF</a:t>
            </a:r>
            <a:r>
              <a:rPr lang="pt-BR" sz="4800" b="1" u="sng" dirty="0" smtClean="0"/>
              <a:t>ÍCIOS</a:t>
            </a:r>
          </a:p>
          <a:p>
            <a:pPr algn="ctr"/>
            <a:r>
              <a:rPr lang="pt-BR" sz="4800" dirty="0" smtClean="0"/>
              <a:t>Os benef</a:t>
            </a:r>
            <a:r>
              <a:rPr lang="pt-BR" sz="4800" dirty="0" smtClean="0"/>
              <a:t>ícios, ao contrário das barreiras, são os motivos pelos quais o público-alvo quer adotar o comportamento</a:t>
            </a:r>
          </a:p>
          <a:p>
            <a:pPr algn="ctr"/>
            <a:r>
              <a:rPr lang="pt-BR" sz="4800" dirty="0" smtClean="0"/>
              <a:t>Estão sempre avaliando os benefícios potenciais quando pensam em “comprar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0739338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E pensando na teoria da Troca, eles n</a:t>
            </a:r>
            <a:r>
              <a:rPr lang="pt-BR" sz="4800" dirty="0" smtClean="0"/>
              <a:t>ão comprarão a menos que vejam o valor como igual ou maior do que os custos que pagarão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65231499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Tipos de Benef</a:t>
            </a:r>
            <a:r>
              <a:rPr lang="pt-BR" sz="4000" dirty="0" smtClean="0"/>
              <a:t>ícios</a:t>
            </a:r>
          </a:p>
          <a:p>
            <a:pPr algn="ctr"/>
            <a:r>
              <a:rPr lang="pt-BR" sz="4000" dirty="0" smtClean="0"/>
              <a:t>Saúde</a:t>
            </a:r>
          </a:p>
          <a:p>
            <a:pPr algn="ctr"/>
            <a:r>
              <a:rPr lang="pt-BR" sz="4000" dirty="0" smtClean="0"/>
              <a:t>Segurança</a:t>
            </a:r>
          </a:p>
          <a:p>
            <a:pPr algn="ctr"/>
            <a:r>
              <a:rPr lang="pt-BR" sz="4000" dirty="0" smtClean="0"/>
              <a:t>Emprego</a:t>
            </a:r>
          </a:p>
          <a:p>
            <a:pPr algn="ctr"/>
            <a:r>
              <a:rPr lang="pt-BR" sz="4000" dirty="0" smtClean="0"/>
              <a:t>Crescimento e Desenvolvimento</a:t>
            </a:r>
          </a:p>
          <a:p>
            <a:pPr algn="ctr"/>
            <a:r>
              <a:rPr lang="pt-BR" sz="4000" dirty="0" smtClean="0"/>
              <a:t>Proteção ambiental</a:t>
            </a:r>
          </a:p>
          <a:p>
            <a:pPr algn="ctr"/>
            <a:r>
              <a:rPr lang="pt-BR" sz="4000" dirty="0" smtClean="0"/>
              <a:t>Diversão</a:t>
            </a:r>
          </a:p>
          <a:p>
            <a:pPr algn="ctr"/>
            <a:r>
              <a:rPr lang="pt-BR" sz="4000" dirty="0" smtClean="0"/>
              <a:t>Auto-realização</a:t>
            </a:r>
          </a:p>
          <a:p>
            <a:pPr algn="ctr"/>
            <a:r>
              <a:rPr lang="pt-BR" sz="4000" dirty="0" smtClean="0"/>
              <a:t>Autoestima</a:t>
            </a:r>
          </a:p>
          <a:p>
            <a:pPr algn="ctr"/>
            <a:r>
              <a:rPr lang="pt-BR" sz="4000" dirty="0" smtClean="0"/>
              <a:t>Reconhecimento</a:t>
            </a:r>
          </a:p>
        </p:txBody>
      </p:sp>
    </p:spTree>
    <p:extLst>
      <p:ext uri="{BB962C8B-B14F-4D97-AF65-F5344CB8AC3E}">
        <p14:creationId xmlns:p14="http://schemas.microsoft.com/office/powerpoint/2010/main" val="165231499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u="sng" dirty="0" smtClean="0"/>
              <a:t>Identificar e Priorizar os benef</a:t>
            </a:r>
            <a:r>
              <a:rPr lang="pt-BR" sz="4800" b="1" u="sng" dirty="0" smtClean="0"/>
              <a:t>ícios</a:t>
            </a:r>
          </a:p>
          <a:p>
            <a:pPr algn="ctr"/>
            <a:r>
              <a:rPr lang="pt-BR" sz="4800" dirty="0" smtClean="0"/>
              <a:t>As t</a:t>
            </a:r>
            <a:r>
              <a:rPr lang="pt-BR" sz="4800" dirty="0" smtClean="0"/>
              <a:t>écnicas para identificar os benefícios são similares às usadas para descobrir as </a:t>
            </a:r>
            <a:r>
              <a:rPr lang="pt-BR" sz="4800" dirty="0" smtClean="0"/>
              <a:t>barreiras: revisar os dados e as pesquisas existentes, realizar pesquisas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65231499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Quais s</a:t>
            </a:r>
            <a:r>
              <a:rPr lang="pt-BR" sz="4800" dirty="0" smtClean="0"/>
              <a:t>ão alguns dos motivos pelos quais você pensaria em fazer isso?</a:t>
            </a:r>
          </a:p>
          <a:p>
            <a:pPr algn="ctr"/>
            <a:r>
              <a:rPr lang="pt-BR" sz="4800" dirty="0" smtClean="0"/>
              <a:t>O Que alguém pode lhe dizer, lhe dar ou lhe mostrar que pudesse aumentar sua inclinação a fazer isso?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65231499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52621" y="139495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Uma t</a:t>
            </a:r>
            <a:r>
              <a:rPr lang="pt-BR" sz="4800" dirty="0" smtClean="0"/>
              <a:t>écnica: análise comparativa dos que aderem ao comportamento e dos que não aderem</a:t>
            </a:r>
          </a:p>
          <a:p>
            <a:pPr algn="ctr"/>
            <a:r>
              <a:rPr lang="pt-BR" sz="4800" dirty="0" smtClean="0"/>
              <a:t>Pergunta importante: na sua opinião, quais são as vantagens de fazer isso?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38232891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Conhecer os benef</a:t>
            </a:r>
            <a:r>
              <a:rPr lang="pt-BR" sz="4800" dirty="0" smtClean="0"/>
              <a:t>ícios percebidos pelo público, em especial </a:t>
            </a:r>
            <a:r>
              <a:rPr lang="pt-BR" sz="4800" dirty="0" smtClean="0"/>
              <a:t>sua priorização, proporciona uma direção estratégica para desenvolver o plano de marketing especialmente para o componente da comunicação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38232891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u="sng" dirty="0" smtClean="0"/>
              <a:t>Concorr</a:t>
            </a:r>
            <a:r>
              <a:rPr lang="pt-BR" sz="4800" b="1" u="sng" dirty="0" smtClean="0"/>
              <a:t>ência</a:t>
            </a:r>
          </a:p>
          <a:p>
            <a:pPr algn="ctr"/>
            <a:r>
              <a:rPr lang="pt-BR" sz="4800" b="1" u="sng" dirty="0" smtClean="0"/>
              <a:t>Tipos de </a:t>
            </a:r>
            <a:r>
              <a:rPr lang="pt-BR" sz="4800" b="1" u="sng" dirty="0" smtClean="0"/>
              <a:t>Concorrentes</a:t>
            </a:r>
          </a:p>
          <a:p>
            <a:pPr algn="ctr"/>
            <a:r>
              <a:rPr lang="pt-BR" sz="4800" dirty="0" smtClean="0"/>
              <a:t>Existem 3 tipos principais de concorrentes em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</a:t>
            </a:r>
          </a:p>
          <a:p>
            <a:pPr algn="ctr"/>
            <a:r>
              <a:rPr lang="pt-BR" sz="4800" dirty="0" smtClean="0"/>
              <a:t>- Comportamento que o público-alvo preferiria fazer ou começar a fazer em vez daquele que está sendo promovido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38232891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Tx/>
              <a:buChar char="-"/>
            </a:pPr>
            <a:r>
              <a:rPr lang="pt-BR" sz="4000" dirty="0" smtClean="0"/>
              <a:t>Comportamento que o p</a:t>
            </a:r>
            <a:r>
              <a:rPr lang="pt-BR" sz="4000" dirty="0" smtClean="0"/>
              <a:t>úblico-alvo tem feito </a:t>
            </a:r>
            <a:r>
              <a:rPr lang="pt-BR" sz="4000" dirty="0" smtClean="0"/>
              <a:t>"</a:t>
            </a:r>
            <a:r>
              <a:rPr lang="pt-BR" sz="4000" dirty="0" smtClean="0"/>
              <a:t>desde sempre</a:t>
            </a:r>
            <a:r>
              <a:rPr lang="pt-BR" sz="4000" dirty="0" smtClean="0"/>
              <a:t>” e que deveria deixar de lado</a:t>
            </a:r>
          </a:p>
          <a:p>
            <a:pPr marL="685800" indent="-685800" algn="ctr">
              <a:buFontTx/>
              <a:buChar char="-"/>
            </a:pPr>
            <a:r>
              <a:rPr lang="pt-BR" sz="4000" dirty="0" smtClean="0"/>
              <a:t>Organiza</a:t>
            </a:r>
            <a:r>
              <a:rPr lang="pt-BR" sz="4000" dirty="0" smtClean="0"/>
              <a:t>ções e pessoas influentes que estão enviando mensagens que promovem o </a:t>
            </a:r>
            <a:r>
              <a:rPr lang="pt-BR" sz="4000" dirty="0" err="1" smtClean="0"/>
              <a:t>comportamente</a:t>
            </a:r>
            <a:r>
              <a:rPr lang="pt-BR" sz="4000" dirty="0" smtClean="0"/>
              <a:t> alternativo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382733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Os benef</a:t>
            </a:r>
            <a:r>
              <a:rPr lang="pt-BR" sz="4000" dirty="0" smtClean="0"/>
              <a:t>ícios são que eles veem que receberão ao adotar o comportamento</a:t>
            </a:r>
          </a:p>
          <a:p>
            <a:pPr algn="ctr"/>
            <a:r>
              <a:rPr lang="pt-BR" sz="4000" dirty="0" smtClean="0"/>
              <a:t>Os competidores são os comportamentos relacionados (ou organizações que os promovem) em que o público alvo está envolvido atualmente, ou prefere fazer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O Trabalho </a:t>
            </a:r>
            <a:r>
              <a:rPr lang="pt-BR" sz="3600" dirty="0" smtClean="0"/>
              <a:t>é mais difícil quando as três situações estão presentes ou quando o público-alvo vê mais benefícios ou custos menores no comportamento concorrente, quando o comportamento concorrente tem sido feito “desde sempre” por eles e pelos outros, e quando as organizações e outras pessoas influentes apoiam esse comportamento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382733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u="sng" dirty="0" smtClean="0"/>
              <a:t>Comportamento desejado</a:t>
            </a:r>
          </a:p>
          <a:p>
            <a:pPr algn="ctr"/>
            <a:r>
              <a:rPr lang="pt-BR" sz="4800" dirty="0" smtClean="0"/>
              <a:t>Terminar o ensino m</a:t>
            </a:r>
            <a:r>
              <a:rPr lang="pt-BR" sz="4800" dirty="0" smtClean="0"/>
              <a:t>édio</a:t>
            </a:r>
          </a:p>
          <a:p>
            <a:pPr algn="ctr"/>
            <a:r>
              <a:rPr lang="pt-BR" sz="4800" dirty="0" smtClean="0"/>
              <a:t>Usar preservativos</a:t>
            </a:r>
          </a:p>
          <a:p>
            <a:pPr algn="ctr"/>
            <a:r>
              <a:rPr lang="pt-BR" sz="4800" dirty="0" smtClean="0"/>
              <a:t>Ler para seu filho à noite todos os dias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382733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u="sng" dirty="0" smtClean="0"/>
              <a:t>Concorr</a:t>
            </a:r>
            <a:r>
              <a:rPr lang="pt-BR" sz="4800" b="1" u="sng" dirty="0" smtClean="0"/>
              <a:t>ência</a:t>
            </a:r>
          </a:p>
          <a:p>
            <a:pPr algn="ctr"/>
            <a:r>
              <a:rPr lang="pt-BR" sz="4800" dirty="0" smtClean="0"/>
              <a:t>Jogar vídeo game à noite</a:t>
            </a:r>
          </a:p>
          <a:p>
            <a:pPr algn="ctr"/>
            <a:r>
              <a:rPr lang="pt-BR" sz="4800" dirty="0" smtClean="0"/>
              <a:t>Ver TV juntos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8802084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Identificar e Priorizar os concorrentes</a:t>
            </a:r>
          </a:p>
          <a:p>
            <a:pPr marL="685800" indent="-685800" algn="ctr">
              <a:buFontTx/>
              <a:buChar char="•"/>
            </a:pPr>
            <a:r>
              <a:rPr lang="pt-BR" sz="4800" dirty="0" smtClean="0"/>
              <a:t>Que </a:t>
            </a:r>
            <a:r>
              <a:rPr lang="pt-BR" sz="4800" dirty="0" err="1" smtClean="0"/>
              <a:t>vc</a:t>
            </a:r>
            <a:r>
              <a:rPr lang="pt-BR" sz="4800" dirty="0" smtClean="0"/>
              <a:t> faz ou prefere fazer em vez do comportamento desejado</a:t>
            </a:r>
          </a:p>
          <a:p>
            <a:pPr marL="685800" indent="-685800" algn="ctr">
              <a:buFontTx/>
              <a:buChar char="•"/>
            </a:pPr>
            <a:r>
              <a:rPr lang="pt-BR" sz="4800" dirty="0" smtClean="0"/>
              <a:t>O que voc</a:t>
            </a:r>
            <a:r>
              <a:rPr lang="pt-BR" sz="4800" dirty="0" smtClean="0"/>
              <a:t>ê gosta na ideia de fazer isto?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8802084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Quais preocupa</a:t>
            </a:r>
            <a:r>
              <a:rPr lang="pt-BR" sz="4800" dirty="0" smtClean="0"/>
              <a:t>ç</a:t>
            </a:r>
            <a:r>
              <a:rPr lang="pt-BR" sz="4800" dirty="0" smtClean="0"/>
              <a:t>ões você em relação a fazer isto ?</a:t>
            </a:r>
          </a:p>
          <a:p>
            <a:pPr algn="ctr"/>
            <a:r>
              <a:rPr lang="pt-BR" sz="4800" dirty="0" smtClean="0"/>
              <a:t>Quem mais o incentiva a fazer isto?</a:t>
            </a:r>
          </a:p>
          <a:p>
            <a:pPr algn="ctr"/>
            <a:r>
              <a:rPr lang="pt-BR" sz="4800" dirty="0" smtClean="0"/>
              <a:t>Esse processo pode revelar vários concorrentes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8802084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92586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u="sng" dirty="0" smtClean="0"/>
              <a:t>Mudando a proporç</a:t>
            </a:r>
            <a:r>
              <a:rPr lang="pt-BR" sz="4000" b="1" u="sng" dirty="0" smtClean="0"/>
              <a:t>ão entre Benefícios e Custos </a:t>
            </a:r>
          </a:p>
          <a:p>
            <a:pPr algn="ctr"/>
            <a:r>
              <a:rPr lang="pt-BR" sz="4000" dirty="0" smtClean="0"/>
              <a:t>Aumentar os benefícios do comportamento desejado</a:t>
            </a:r>
          </a:p>
          <a:p>
            <a:pPr algn="ctr"/>
            <a:r>
              <a:rPr lang="pt-BR" sz="4000" dirty="0" smtClean="0"/>
              <a:t>Diminuir os custos do comportamento desejado</a:t>
            </a:r>
          </a:p>
          <a:p>
            <a:pPr algn="ctr"/>
            <a:r>
              <a:rPr lang="pt-BR" sz="4000" dirty="0" smtClean="0"/>
              <a:t>Diminuir os benefícios do comportamento concorrente</a:t>
            </a:r>
          </a:p>
          <a:p>
            <a:pPr algn="ctr"/>
            <a:r>
              <a:rPr lang="pt-BR" sz="4000" dirty="0" smtClean="0"/>
              <a:t>Aumentar os custos do comportamento concorrente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6960688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QUEST</a:t>
            </a:r>
            <a:r>
              <a:rPr lang="pt-BR" sz="4800" dirty="0" smtClean="0"/>
              <a:t>ÃO DA POBREZA EM DESTAQUE: PRODUTIVIDADE AGRÍCOLA </a:t>
            </a:r>
            <a:r>
              <a:rPr lang="mr-IN" sz="4800" dirty="0" smtClean="0"/>
              <a:t>–</a:t>
            </a:r>
            <a:r>
              <a:rPr lang="pt-BR" sz="4800" dirty="0" smtClean="0"/>
              <a:t> CASO MALAWI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6815873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Tipos de barreiras </a:t>
            </a:r>
          </a:p>
          <a:p>
            <a:pPr algn="ctr"/>
            <a:r>
              <a:rPr lang="pt-BR" sz="4800" dirty="0" smtClean="0"/>
              <a:t>As barreiras podem estar ligadas a diversos fatores, inclusive internos, como conhecimento pessoal, crenças, habilidades, e capacidades relacionadas ao comportamento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6815873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Pode haver tamb</a:t>
            </a:r>
            <a:r>
              <a:rPr lang="pt-BR" sz="4800" dirty="0" smtClean="0"/>
              <a:t>ém fatores externos, inclusive as restrições criadas pela infraestrutura, tecnologia, e economia existentes e as influências naturais ou culturais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6815873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Elas podem ser reais ou percebidas </a:t>
            </a:r>
          </a:p>
          <a:p>
            <a:pPr algn="ctr"/>
            <a:r>
              <a:rPr lang="pt-BR" sz="4800" dirty="0" smtClean="0"/>
              <a:t>“penso que as substâncias químicas dos fertilizantes podem ser perigosas</a:t>
            </a:r>
            <a:r>
              <a:rPr lang="pt-BR" sz="4800" dirty="0" smtClean="0"/>
              <a:t>"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19751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Algumas barreiras s</a:t>
            </a:r>
            <a:r>
              <a:rPr lang="pt-BR" sz="4800" dirty="0" smtClean="0"/>
              <a:t>ão muito mais importantes para seu público alvo do que outras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19751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Identificar e Priorizar as barreiras</a:t>
            </a:r>
          </a:p>
          <a:p>
            <a:pPr algn="ctr"/>
            <a:r>
              <a:rPr lang="pt-BR" sz="4400" dirty="0" smtClean="0"/>
              <a:t>A identificaç</a:t>
            </a:r>
            <a:r>
              <a:rPr lang="pt-BR" sz="4400" dirty="0" smtClean="0"/>
              <a:t>ão das barreiras do púbico deve começar pela exploração da pesquisa existente, realizando uma revisão da literatura e ou examinando registros e dados internos. Importante fazer pesquisas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19751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Usando a percepç</a:t>
            </a:r>
            <a:r>
              <a:rPr lang="pt-BR" sz="4800" dirty="0" smtClean="0"/>
              <a:t>ão das barreiras</a:t>
            </a:r>
          </a:p>
          <a:p>
            <a:pPr algn="ctr"/>
            <a:r>
              <a:rPr lang="pt-BR" sz="4800" dirty="0" smtClean="0"/>
              <a:t>A lista de barreiras será uma inspiração para as estratégias que se irá incluir no plano de Marketing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0739338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708</Words>
  <Application>Microsoft Macintosh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Capítulo  – 7 Compreender as Barreiras, os Benefícios e a Competição pela mudança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122</cp:revision>
  <cp:lastPrinted>2015-10-01T18:27:20Z</cp:lastPrinted>
  <dcterms:created xsi:type="dcterms:W3CDTF">2015-09-08T00:19:29Z</dcterms:created>
  <dcterms:modified xsi:type="dcterms:W3CDTF">2020-09-30T00:02:34Z</dcterms:modified>
</cp:coreProperties>
</file>