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86" r:id="rId3"/>
    <p:sldId id="271" r:id="rId4"/>
    <p:sldId id="287" r:id="rId5"/>
    <p:sldId id="288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</p:sldIdLst>
  <p:sldSz cx="9144000" cy="6858000" type="screen4x3"/>
  <p:notesSz cx="7099300" cy="102235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5" autoAdjust="0"/>
    <p:restoredTop sz="9466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6CB36CD-C300-47B3-99A6-A8536A5F7EE1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56162"/>
            <a:ext cx="5679440" cy="460057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10551"/>
            <a:ext cx="3076363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5" y="9710551"/>
            <a:ext cx="3076363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4FE59A-4243-4E2B-AD90-8904F6550D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73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FE59A-4243-4E2B-AD90-8904F6550D07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F755E-722D-4535-B35E-C07BE3BFBE0B}" type="slidenum">
              <a:rPr lang="en-US"/>
              <a:pPr/>
              <a:t>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7938"/>
            <a:ext cx="5679440" cy="4598800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7938"/>
            <a:ext cx="5679440" cy="4598799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7D7C922-EEE8-49B5-A485-37F100708D35}" type="datetime1">
              <a:rPr lang="pt-BR" smtClean="0"/>
              <a:pPr>
                <a:defRPr/>
              </a:pPr>
              <a:t>13/08/2020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4243" indent="-309324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37298" indent="-24746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32217" indent="-24746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227136" indent="-24746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722055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216974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711893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206812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1987C45-5B00-4311-B848-9B3EA40A91B1}" type="slidenum">
              <a:rPr lang="en-US" altLang="pt-BR">
                <a:latin typeface="Arial" charset="0"/>
              </a:rPr>
              <a:pPr/>
              <a:t>4</a:t>
            </a:fld>
            <a:endParaRPr lang="en-US" altLang="pt-BR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7938"/>
            <a:ext cx="5679440" cy="459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4243" indent="-309324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37298" indent="-24746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32217" indent="-24746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227136" indent="-24746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722055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216974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711893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206812" indent="-2474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9555E5A-1C05-4683-AD0B-DE4F4B2EF81F}" type="slidenum">
              <a:rPr lang="en-US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7938"/>
            <a:ext cx="5679440" cy="459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4C4844D-5D32-4F43-B492-152426A8CEDD}" type="datetime1">
              <a:rPr lang="pt-BR" smtClean="0"/>
              <a:pPr>
                <a:defRPr/>
              </a:pPr>
              <a:t>13/08/2020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D1A5-9E28-4EF5-9C33-5A4DDB2B2D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EBC7-6B48-4076-9F7A-DFA10DC07F5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8EBF-DF7F-4BAA-A769-8C30E4C1B0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F0452D-DEBA-4501-85F3-BA4069C0FE5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partes de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77813"/>
            <a:ext cx="7315200" cy="636587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371600" y="1295400"/>
            <a:ext cx="3581400" cy="24003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1371600" y="3848100"/>
            <a:ext cx="3581400" cy="24003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5105400" y="1295400"/>
            <a:ext cx="3581400" cy="4953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4648200" y="6781800"/>
            <a:ext cx="914400" cy="914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95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54D8E-41CC-4EB5-8C18-E83FB6E0C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B519-E886-4A73-A8D3-0A72510512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A0CD-7763-4E07-A637-7F7C47CCE8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EBB5-C102-41F6-8636-734FD102107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436A-2C68-47E0-8CA8-1B6BDA2EEB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E450-D09D-4F9A-B27E-6BF29996D1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8E77-46E9-469E-917E-5D72C35028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2473-A889-447E-9616-7D3AA5FB5C0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E2A-79EA-41B6-B6C9-D05E9E67874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hyperlink" Target="http://www.storyofstuff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hyperlink" Target="http://receitas.maisvoce.globo.com/Receitas/Doces_Sobremesas/0,,REC1129-7778-38+ALFAJOR,00.html" TargetMode="Externa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hyperlink" Target="http://receitas.maisvoce.globo.com/Receitas/Doces_Sobremesas/0,,REC1129-7778-38+ALFAJOR,00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130425"/>
            <a:ext cx="8353425" cy="1470025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Fluxos </a:t>
            </a:r>
            <a:r>
              <a:rPr lang="pt-BR" sz="3600" b="1" dirty="0"/>
              <a:t>de </a:t>
            </a:r>
            <a:r>
              <a:rPr lang="pt-BR" sz="3600" b="1" dirty="0" smtClean="0"/>
              <a:t>materiais</a:t>
            </a:r>
            <a:endParaRPr lang="pt-BR" sz="36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500570"/>
            <a:ext cx="7488238" cy="2160588"/>
          </a:xfrm>
        </p:spPr>
        <p:txBody>
          <a:bodyPr>
            <a:noAutofit/>
          </a:bodyPr>
          <a:lstStyle/>
          <a:p>
            <a:pPr algn="r"/>
            <a:r>
              <a:rPr lang="pt-BR" sz="2800" dirty="0">
                <a:solidFill>
                  <a:schemeClr val="tx1"/>
                </a:solidFill>
              </a:rPr>
              <a:t>Prof. Thiago Romanelli</a:t>
            </a:r>
          </a:p>
          <a:p>
            <a:pPr algn="r"/>
            <a:endParaRPr lang="pt-BR" sz="2800" dirty="0" smtClean="0">
              <a:solidFill>
                <a:schemeClr val="tx1"/>
              </a:solidFill>
            </a:endParaRPr>
          </a:p>
          <a:p>
            <a:pPr algn="r"/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3"/>
    </mc:Choice>
    <mc:Fallback>
      <p:transition spd="slow" advTm="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/>
              <a:t>Fluxo de </a:t>
            </a:r>
            <a:r>
              <a:rPr lang="pt-BR" sz="4000" b="1" dirty="0"/>
              <a:t>material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6183342" y="4005263"/>
            <a:ext cx="2674938" cy="1944687"/>
          </a:xfrm>
        </p:spPr>
        <p:txBody>
          <a:bodyPr/>
          <a:lstStyle/>
          <a:p>
            <a:pPr>
              <a:buFontTx/>
              <a:buNone/>
            </a:pPr>
            <a:r>
              <a:rPr lang="pt-BR" sz="2800" dirty="0"/>
              <a:t>a) 40 litros</a:t>
            </a:r>
          </a:p>
          <a:p>
            <a:pPr>
              <a:buFontTx/>
              <a:buNone/>
            </a:pPr>
            <a:r>
              <a:rPr lang="pt-BR" sz="2800" dirty="0"/>
              <a:t>b) R$100,00</a:t>
            </a:r>
          </a:p>
          <a:p>
            <a:pPr>
              <a:buFontTx/>
              <a:buNone/>
            </a:pPr>
            <a:r>
              <a:rPr lang="pt-BR" sz="2800" dirty="0"/>
              <a:t>c) 2138 MJ</a:t>
            </a:r>
          </a:p>
        </p:txBody>
      </p:sp>
      <p:pic>
        <p:nvPicPr>
          <p:cNvPr id="3076" name="Picture 4" descr="MPj042272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854200"/>
            <a:ext cx="3960813" cy="3960813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714876" y="1557338"/>
            <a:ext cx="3929090" cy="23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t-BR" sz="2400" dirty="0"/>
              <a:t>	Ao encher o tanque do carro com gasolina, o que foi inserido no subsistema carro?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03"/>
    </mc:Choice>
    <mc:Fallback xmlns="">
      <p:transition spd="slow" advTm="16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/>
              <a:t>Fluxo de material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r>
              <a:rPr lang="pt-BR">
                <a:solidFill>
                  <a:schemeClr val="hlink"/>
                </a:solidFill>
              </a:rPr>
              <a:t>Eucalipto</a:t>
            </a:r>
            <a:r>
              <a:rPr lang="pt-BR"/>
              <a:t> </a:t>
            </a:r>
          </a:p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r>
              <a:rPr lang="pt-BR"/>
              <a:t>Contém 7425 MJ/m³</a:t>
            </a:r>
          </a:p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r>
              <a:rPr lang="pt-BR"/>
              <a:t>Qual a receita desse m³?</a:t>
            </a:r>
          </a:p>
        </p:txBody>
      </p:sp>
      <p:pic>
        <p:nvPicPr>
          <p:cNvPr id="9220" name="Picture 4" descr="MPj040333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773238"/>
            <a:ext cx="3036888" cy="2428875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2"/>
    </mc:Choice>
    <mc:Fallback xmlns="">
      <p:transition spd="slow" advTm="3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966075" cy="417513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chemeClr val="tx1"/>
                </a:solidFill>
              </a:rPr>
              <a:t>Apenas no campo…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1341438"/>
            <a:ext cx="3810000" cy="5184775"/>
          </a:xfrm>
        </p:spPr>
        <p:txBody>
          <a:bodyPr/>
          <a:lstStyle/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2,7 L óleo diesel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61,0 g maquinário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47,8 min mão-de-obra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0,9 kg 06-30-10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1,4 kg 14-00-15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3,4 g Formicida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0,5 kg KCl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78,5 mL lubrificante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26,2 mL herbicida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3,2 mudas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19,1 L água</a:t>
            </a:r>
          </a:p>
          <a:p>
            <a:pPr>
              <a:spcBef>
                <a:spcPct val="15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sz="2400" b="1"/>
              <a:t>3.4 kg calcário</a:t>
            </a:r>
            <a:endParaRPr lang="en-US" sz="2400" b="1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858000" y="6248400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Romanelli (2007)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95"/>
    </mc:Choice>
    <mc:Fallback xmlns="">
      <p:transition spd="slow" advTm="12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agem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06659" y="135156"/>
            <a:ext cx="9693567" cy="62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62800" y="6324600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 smtClean="0">
                <a:latin typeface="Arial" charset="0"/>
              </a:rPr>
              <a:t>Romanelli (2009)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9"/>
    </mc:Choice>
    <mc:Fallback xmlns="">
      <p:transition spd="slow" advTm="6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6011863" y="620713"/>
            <a:ext cx="720725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5301" name="Picture 5" descr="MCj044128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492375"/>
            <a:ext cx="2089150" cy="2089150"/>
          </a:xfrm>
          <a:prstGeom prst="rect">
            <a:avLst/>
          </a:prstGeom>
          <a:noFill/>
        </p:spPr>
      </p:pic>
      <p:pic>
        <p:nvPicPr>
          <p:cNvPr id="55302" name="Picture 6" descr="MCj02900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765175"/>
            <a:ext cx="977900" cy="1214438"/>
          </a:xfrm>
          <a:prstGeom prst="rect">
            <a:avLst/>
          </a:prstGeom>
          <a:noFill/>
        </p:spPr>
      </p:pic>
      <p:pic>
        <p:nvPicPr>
          <p:cNvPr id="55303" name="Picture 7" descr="MCj043393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5143500"/>
            <a:ext cx="1714500" cy="1714500"/>
          </a:xfrm>
          <a:prstGeom prst="rect">
            <a:avLst/>
          </a:prstGeom>
          <a:noFill/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132138" y="1412875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Aço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3059113" y="2852738"/>
            <a:ext cx="1517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/>
              <a:t> Aço</a:t>
            </a:r>
          </a:p>
          <a:p>
            <a:pPr>
              <a:buFontTx/>
              <a:buChar char="-"/>
            </a:pPr>
            <a:r>
              <a:rPr lang="pt-BR"/>
              <a:t> Plástico</a:t>
            </a:r>
          </a:p>
          <a:p>
            <a:pPr>
              <a:buFontTx/>
              <a:buChar char="-"/>
            </a:pPr>
            <a:r>
              <a:rPr lang="pt-BR"/>
              <a:t> Eletricidade</a:t>
            </a:r>
          </a:p>
          <a:p>
            <a:pPr>
              <a:buFontTx/>
              <a:buChar char="-"/>
            </a:pPr>
            <a:endParaRPr lang="pt-BR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987675" y="5157788"/>
            <a:ext cx="1581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/>
              <a:t> Alimentação</a:t>
            </a:r>
          </a:p>
          <a:p>
            <a:pPr>
              <a:buFontTx/>
              <a:buChar char="-"/>
            </a:pPr>
            <a:r>
              <a:rPr lang="pt-BR"/>
              <a:t> Transporte</a:t>
            </a:r>
          </a:p>
          <a:p>
            <a:pPr>
              <a:buFontTx/>
              <a:buChar char="-"/>
            </a:pPr>
            <a:r>
              <a:rPr lang="pt-BR"/>
              <a:t> Moradia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6804025" y="1155700"/>
            <a:ext cx="172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Minério de Fe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4716463" y="14128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Fe gusa</a:t>
            </a:r>
          </a:p>
        </p:txBody>
      </p:sp>
      <p:cxnSp>
        <p:nvCxnSpPr>
          <p:cNvPr id="55309" name="AutoShape 13"/>
          <p:cNvCxnSpPr>
            <a:cxnSpLocks noChangeShapeType="1"/>
            <a:stCxn id="55307" idx="1"/>
            <a:endCxn id="55308" idx="3"/>
          </p:cNvCxnSpPr>
          <p:nvPr/>
        </p:nvCxnSpPr>
        <p:spPr bwMode="auto">
          <a:xfrm flipH="1">
            <a:off x="5865813" y="1339850"/>
            <a:ext cx="938212" cy="257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0" name="AutoShape 14"/>
          <p:cNvCxnSpPr>
            <a:cxnSpLocks noChangeShapeType="1"/>
            <a:stCxn id="55308" idx="1"/>
            <a:endCxn id="55304" idx="3"/>
          </p:cNvCxnSpPr>
          <p:nvPr/>
        </p:nvCxnSpPr>
        <p:spPr bwMode="auto">
          <a:xfrm flipH="1">
            <a:off x="3849688" y="1597025"/>
            <a:ext cx="8667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665788" y="333375"/>
            <a:ext cx="1441450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Siderurgica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6834188" y="7239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Carvão</a:t>
            </a: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6804025" y="1581150"/>
            <a:ext cx="168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Infraestrutura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6818313" y="2011363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Transporte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6804025" y="2387600"/>
            <a:ext cx="163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Mão-de-obra</a:t>
            </a:r>
          </a:p>
        </p:txBody>
      </p:sp>
      <p:cxnSp>
        <p:nvCxnSpPr>
          <p:cNvPr id="55316" name="AutoShape 20"/>
          <p:cNvCxnSpPr>
            <a:cxnSpLocks noChangeShapeType="1"/>
            <a:stCxn id="55312" idx="1"/>
            <a:endCxn id="55308" idx="3"/>
          </p:cNvCxnSpPr>
          <p:nvPr/>
        </p:nvCxnSpPr>
        <p:spPr bwMode="auto">
          <a:xfrm flipH="1">
            <a:off x="5865813" y="908050"/>
            <a:ext cx="968375" cy="688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7" name="AutoShape 21"/>
          <p:cNvCxnSpPr>
            <a:cxnSpLocks noChangeShapeType="1"/>
            <a:stCxn id="55313" idx="1"/>
            <a:endCxn id="55308" idx="3"/>
          </p:cNvCxnSpPr>
          <p:nvPr/>
        </p:nvCxnSpPr>
        <p:spPr bwMode="auto">
          <a:xfrm flipH="1" flipV="1">
            <a:off x="5865813" y="1597025"/>
            <a:ext cx="938212" cy="168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8" name="AutoShape 22"/>
          <p:cNvCxnSpPr>
            <a:cxnSpLocks noChangeShapeType="1"/>
            <a:stCxn id="55314" idx="1"/>
            <a:endCxn id="55308" idx="3"/>
          </p:cNvCxnSpPr>
          <p:nvPr/>
        </p:nvCxnSpPr>
        <p:spPr bwMode="auto">
          <a:xfrm flipH="1" flipV="1">
            <a:off x="5865813" y="1597025"/>
            <a:ext cx="952500" cy="5984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9" name="AutoShape 23"/>
          <p:cNvCxnSpPr>
            <a:cxnSpLocks noChangeShapeType="1"/>
            <a:stCxn id="55315" idx="1"/>
            <a:endCxn id="55308" idx="3"/>
          </p:cNvCxnSpPr>
          <p:nvPr/>
        </p:nvCxnSpPr>
        <p:spPr bwMode="auto">
          <a:xfrm flipH="1" flipV="1">
            <a:off x="5865813" y="1597025"/>
            <a:ext cx="938212" cy="974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94"/>
    </mc:Choice>
    <mc:Fallback xmlns="">
      <p:transition spd="slow" advTm="5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agem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5849"/>
            <a:ext cx="9144000" cy="593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62800" y="6324600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 smtClean="0">
                <a:latin typeface="Arial" charset="0"/>
              </a:rPr>
              <a:t>Romanelli (2009)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"/>
    </mc:Choice>
    <mc:Fallback xmlns="">
      <p:transition spd="slow" advTm="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63688" y="585788"/>
            <a:ext cx="6875462" cy="2936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300" smtClean="0"/>
              <a:t>Thomas Edison (1847-1931)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657600" y="1524000"/>
            <a:ext cx="5203825" cy="2720975"/>
          </a:xfr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400" smtClean="0"/>
              <a:t>	“I'd put my </a:t>
            </a:r>
            <a:r>
              <a:rPr lang="en-US" sz="2400" i="1" smtClean="0"/>
              <a:t>money</a:t>
            </a:r>
            <a:r>
              <a:rPr lang="en-US" sz="2400" smtClean="0"/>
              <a:t> on the sun and solar energy. What a source of power! I hope we don't have to wait 'til oil and coal run out before we tackle that.”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914400" y="5791200"/>
            <a:ext cx="8229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en-US" sz="1600" b="1"/>
              <a:t>www.ThomasEdison.com</a:t>
            </a:r>
          </a:p>
        </p:txBody>
      </p:sp>
      <p:pic>
        <p:nvPicPr>
          <p:cNvPr id="32773" name="Picture 5" descr="edis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219200" y="1360488"/>
            <a:ext cx="2724150" cy="3857625"/>
          </a:xfrm>
          <a:noFill/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038600" y="4756150"/>
            <a:ext cx="4906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 Collection and Transmission?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Recomendação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Vídeo: A história das coisas (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history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stuff</a:t>
            </a:r>
            <a:r>
              <a:rPr lang="pt-BR" dirty="0" smtClean="0"/>
              <a:t>) </a:t>
            </a:r>
            <a:r>
              <a:rPr lang="pt-BR" dirty="0" smtClean="0">
                <a:hlinkClick r:id="rId4"/>
              </a:rPr>
              <a:t>http://www.storyofstuff.com/</a:t>
            </a: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</a:t>
            </a:r>
          </a:p>
          <a:p>
            <a:pPr>
              <a:buNone/>
            </a:pPr>
            <a:r>
              <a:rPr lang="pt-BR" dirty="0"/>
              <a:t>	</a:t>
            </a:r>
            <a:r>
              <a:rPr lang="pt-BR" dirty="0" smtClean="0"/>
              <a:t>Favor ouvir a narração com viés material e energético.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3"/>
    </mc:Choice>
    <mc:Fallback xmlns="">
      <p:transition spd="slow" advTm="5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Exercício 1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Elaborem o fluxo material dessa aula.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76"/>
    </mc:Choice>
    <mc:Fallback xmlns="">
      <p:transition spd="slow" advTm="5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487613" y="3057525"/>
            <a:ext cx="3709987" cy="2898775"/>
          </a:xfrm>
          <a:prstGeom prst="ellipse">
            <a:avLst/>
          </a:prstGeom>
          <a:solidFill>
            <a:srgbClr val="339966"/>
          </a:solidFill>
          <a:ln w="76200" algn="ctr">
            <a:solidFill>
              <a:srgbClr val="339966"/>
            </a:solidFill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pPr algn="ctr"/>
            <a:endParaRPr kumimoji="1" lang="pt-BR" sz="2100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4219575" y="3763963"/>
            <a:ext cx="1935163" cy="1455737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endParaRPr lang="pt-BR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662238" y="4254500"/>
            <a:ext cx="1370012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system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503738" y="4265613"/>
            <a:ext cx="1187450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nomy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703888" y="6000750"/>
            <a:ext cx="3079750" cy="508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algn="ctr"/>
            <a:r>
              <a:rPr kumimoji="1" lang="pt-BR" sz="2400" b="1" i="1">
                <a:latin typeface="Arial" charset="0"/>
              </a:rPr>
              <a:t>f</a:t>
            </a:r>
            <a:r>
              <a:rPr kumimoji="1" lang="pt-BR" sz="2400" b="1">
                <a:latin typeface="Arial" charset="0"/>
              </a:rPr>
              <a:t>(Material,Energy)</a:t>
            </a:r>
          </a:p>
        </p:txBody>
      </p:sp>
      <p:cxnSp>
        <p:nvCxnSpPr>
          <p:cNvPr id="30727" name="AutoShape 7"/>
          <p:cNvCxnSpPr>
            <a:cxnSpLocks noChangeShapeType="1"/>
            <a:stCxn id="61445" idx="3"/>
            <a:endCxn id="30726" idx="0"/>
          </p:cNvCxnSpPr>
          <p:nvPr/>
        </p:nvCxnSpPr>
        <p:spPr bwMode="auto">
          <a:xfrm>
            <a:off x="6165850" y="4489450"/>
            <a:ext cx="1681163" cy="1511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828800" y="1382713"/>
            <a:ext cx="7086600" cy="88407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algn="ctr"/>
            <a:r>
              <a:rPr kumimoji="1" lang="pt-BR" sz="2400" b="1" dirty="0" smtClean="0">
                <a:latin typeface="Arial" charset="0"/>
              </a:rPr>
              <a:t>Sistemas econômicos são termodinamicamente abertos</a:t>
            </a:r>
            <a:endParaRPr kumimoji="1" lang="pt-BR" sz="2400" b="1" dirty="0">
              <a:latin typeface="Arial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1804608" y="228600"/>
            <a:ext cx="4991861" cy="5762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Economia e Termodinâmica</a:t>
            </a:r>
            <a:endParaRPr kumimoji="1" lang="pt-BR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06291"/>
      </p:ext>
    </p:extLst>
  </p:cSld>
  <p:clrMapOvr>
    <a:masterClrMapping/>
  </p:clrMapOvr>
  <p:transition advTm="78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lIns="72000" tIns="72000" rIns="72000" bIns="72000" anchor="ctr">
            <a:spAutoFit/>
          </a:bodyPr>
          <a:lstStyle/>
          <a:p>
            <a:endParaRPr lang="pt-BR"/>
          </a:p>
        </p:txBody>
      </p:sp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1295400" y="2165350"/>
          <a:ext cx="3998913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7" imgW="850531" imgH="215806" progId="Equation.3">
                  <p:embed/>
                </p:oleObj>
              </mc:Choice>
              <mc:Fallback>
                <p:oleObj name="Equation" r:id="rId7" imgW="850531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165350"/>
                        <a:ext cx="3998913" cy="112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lIns="72000" tIns="72000" rIns="72000" bIns="72000" anchor="ctr">
            <a:spAutoFit/>
          </a:bodyPr>
          <a:lstStyle/>
          <a:p>
            <a:endParaRPr lang="pt-BR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447800" y="1168400"/>
            <a:ext cx="5181600" cy="508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algn="ctr"/>
            <a:r>
              <a:rPr kumimoji="1" lang="pt-BR" sz="2400" b="1">
                <a:latin typeface="Arial" charset="0"/>
              </a:rPr>
              <a:t>Cobb-Douglas production function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426075" y="2208213"/>
            <a:ext cx="3078163" cy="16668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kumimoji="1" lang="pt-BR" sz="2000" b="1" i="1">
                <a:latin typeface="Times New Roman" pitchFamily="18" charset="0"/>
              </a:rPr>
              <a:t>Q </a:t>
            </a:r>
            <a:r>
              <a:rPr kumimoji="1" lang="pt-BR" sz="2000" b="1">
                <a:latin typeface="Times New Roman" pitchFamily="18" charset="0"/>
              </a:rPr>
              <a:t>= </a:t>
            </a:r>
            <a:r>
              <a:rPr kumimoji="1" lang="pt-BR" sz="2000" b="1">
                <a:latin typeface="Arial" charset="0"/>
              </a:rPr>
              <a:t>output</a:t>
            </a:r>
          </a:p>
          <a:p>
            <a:r>
              <a:rPr kumimoji="1" lang="pt-BR" sz="2000" b="1" i="1">
                <a:latin typeface="Times New Roman" pitchFamily="18" charset="0"/>
              </a:rPr>
              <a:t>K</a:t>
            </a:r>
            <a:r>
              <a:rPr kumimoji="1" lang="pt-BR" sz="2000" b="1">
                <a:latin typeface="Times New Roman" pitchFamily="18" charset="0"/>
              </a:rPr>
              <a:t> = </a:t>
            </a:r>
            <a:r>
              <a:rPr kumimoji="1" lang="pt-BR" sz="2000" b="1">
                <a:latin typeface="Arial" charset="0"/>
              </a:rPr>
              <a:t>capital</a:t>
            </a:r>
          </a:p>
          <a:p>
            <a:r>
              <a:rPr kumimoji="1" lang="pt-BR" sz="2000" b="1" i="1">
                <a:latin typeface="Times New Roman" pitchFamily="18" charset="0"/>
              </a:rPr>
              <a:t>R</a:t>
            </a:r>
            <a:r>
              <a:rPr kumimoji="1" lang="pt-BR" sz="2000" b="1">
                <a:latin typeface="Times New Roman" pitchFamily="18" charset="0"/>
              </a:rPr>
              <a:t> = </a:t>
            </a:r>
            <a:r>
              <a:rPr kumimoji="1" lang="pt-BR" sz="2000" b="1">
                <a:latin typeface="Arial" charset="0"/>
              </a:rPr>
              <a:t>natural resources</a:t>
            </a:r>
          </a:p>
          <a:p>
            <a:r>
              <a:rPr kumimoji="1" lang="pt-BR" sz="2000" b="1" i="1">
                <a:latin typeface="Times New Roman" pitchFamily="18" charset="0"/>
              </a:rPr>
              <a:t>L</a:t>
            </a:r>
            <a:r>
              <a:rPr kumimoji="1" lang="pt-BR" sz="2000" b="1">
                <a:latin typeface="Times New Roman" pitchFamily="18" charset="0"/>
              </a:rPr>
              <a:t> = </a:t>
            </a:r>
            <a:r>
              <a:rPr kumimoji="1" lang="pt-BR" sz="2000" b="1">
                <a:latin typeface="Arial" charset="0"/>
              </a:rPr>
              <a:t>labor</a:t>
            </a:r>
          </a:p>
          <a:p>
            <a:r>
              <a:rPr kumimoji="1" lang="pt-BR" sz="2000" b="1" i="1">
                <a:latin typeface="Times New Roman" pitchFamily="18" charset="0"/>
              </a:rPr>
              <a:t>a1,a2,a3</a:t>
            </a:r>
            <a:r>
              <a:rPr kumimoji="1" lang="pt-BR" sz="2000" b="1">
                <a:latin typeface="Times New Roman" pitchFamily="18" charset="0"/>
              </a:rPr>
              <a:t> = </a:t>
            </a:r>
            <a:r>
              <a:rPr kumimoji="1" lang="pt-BR" sz="2000" b="1">
                <a:latin typeface="Arial" charset="0"/>
              </a:rPr>
              <a:t>fixed parameters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52825" y="4121150"/>
            <a:ext cx="4143375" cy="2051050"/>
            <a:chOff x="2238" y="2596"/>
            <a:chExt cx="2610" cy="1292"/>
          </a:xfrm>
        </p:grpSpPr>
        <p:graphicFrame>
          <p:nvGraphicFramePr>
            <p:cNvPr id="5124" name="Object 6"/>
            <p:cNvGraphicFramePr>
              <a:graphicFrameLocks noChangeAspect="1"/>
            </p:cNvGraphicFramePr>
            <p:nvPr/>
          </p:nvGraphicFramePr>
          <p:xfrm>
            <a:off x="2374" y="2596"/>
            <a:ext cx="2474" cy="1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Equation" r:id="rId9" imgW="812447" imgH="393529" progId="Equation.3">
                    <p:embed/>
                  </p:oleObj>
                </mc:Choice>
                <mc:Fallback>
                  <p:oleObj name="Equation" r:id="rId9" imgW="812447" imgH="393529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4" y="2596"/>
                          <a:ext cx="2474" cy="12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1" name="Line 9"/>
            <p:cNvSpPr>
              <a:spLocks noChangeShapeType="1"/>
            </p:cNvSpPr>
            <p:nvPr/>
          </p:nvSpPr>
          <p:spPr bwMode="auto">
            <a:xfrm>
              <a:off x="2238" y="2875"/>
              <a:ext cx="0" cy="50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72000" tIns="72000" rIns="72000" bIns="72000" anchor="ctr"/>
            <a:lstStyle/>
            <a:p>
              <a:endParaRPr lang="pt-BR"/>
            </a:p>
          </p:txBody>
        </p:sp>
        <p:sp>
          <p:nvSpPr>
            <p:cNvPr id="5132" name="Line 10"/>
            <p:cNvSpPr>
              <a:spLocks noChangeShapeType="1"/>
            </p:cNvSpPr>
            <p:nvPr/>
          </p:nvSpPr>
          <p:spPr bwMode="auto">
            <a:xfrm flipV="1">
              <a:off x="3435" y="3292"/>
              <a:ext cx="0" cy="44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72000" tIns="72000" rIns="72000" bIns="72000" anchor="ctr"/>
            <a:lstStyle/>
            <a:p>
              <a:endParaRPr lang="pt-BR"/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162800" y="6324600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 smtClean="0">
                <a:latin typeface="Arial" charset="0"/>
              </a:rPr>
              <a:t>Romanelli (2009)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804608" y="228600"/>
            <a:ext cx="4991861" cy="5762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Economia e Termodinâmica</a:t>
            </a:r>
            <a:endParaRPr kumimoji="1" lang="pt-BR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1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43213" y="3057525"/>
            <a:ext cx="3709987" cy="2898775"/>
          </a:xfrm>
          <a:prstGeom prst="ellipse">
            <a:avLst/>
          </a:prstGeom>
          <a:solidFill>
            <a:srgbClr val="339966"/>
          </a:solidFill>
          <a:ln w="76200" algn="ctr">
            <a:solidFill>
              <a:srgbClr val="339966"/>
            </a:solidFill>
            <a:round/>
            <a:headEnd/>
            <a:tailEnd/>
          </a:ln>
        </p:spPr>
        <p:txBody>
          <a:bodyPr wrap="none" lIns="72000" tIns="72000" rIns="72000" bIns="72000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endParaRPr kumimoji="1" lang="pt-BR" altLang="pt-BR" sz="2100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4618038" y="3763963"/>
            <a:ext cx="1935162" cy="1455737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wrap="none" lIns="72000" tIns="72000" rIns="72000" bIns="72000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011488" y="3895725"/>
            <a:ext cx="1484312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system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113338" y="4265613"/>
            <a:ext cx="1287462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nomy</a:t>
            </a:r>
          </a:p>
        </p:txBody>
      </p:sp>
      <p:cxnSp>
        <p:nvCxnSpPr>
          <p:cNvPr id="31751" name="AutoShape 7"/>
          <p:cNvCxnSpPr>
            <a:cxnSpLocks noChangeShapeType="1"/>
          </p:cNvCxnSpPr>
          <p:nvPr/>
        </p:nvCxnSpPr>
        <p:spPr bwMode="auto">
          <a:xfrm>
            <a:off x="6111875" y="3506788"/>
            <a:ext cx="236538" cy="495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AutoShape 8"/>
          <p:cNvCxnSpPr>
            <a:cxnSpLocks noChangeShapeType="1"/>
          </p:cNvCxnSpPr>
          <p:nvPr/>
        </p:nvCxnSpPr>
        <p:spPr bwMode="auto">
          <a:xfrm>
            <a:off x="4705350" y="3108325"/>
            <a:ext cx="914400" cy="70643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AutoShape 9"/>
          <p:cNvCxnSpPr>
            <a:cxnSpLocks noChangeShapeType="1"/>
          </p:cNvCxnSpPr>
          <p:nvPr/>
        </p:nvCxnSpPr>
        <p:spPr bwMode="auto">
          <a:xfrm>
            <a:off x="3398838" y="3494088"/>
            <a:ext cx="1593850" cy="495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AutoShape 10"/>
          <p:cNvCxnSpPr>
            <a:cxnSpLocks noChangeShapeType="1"/>
          </p:cNvCxnSpPr>
          <p:nvPr/>
        </p:nvCxnSpPr>
        <p:spPr bwMode="auto">
          <a:xfrm>
            <a:off x="2836863" y="4452938"/>
            <a:ext cx="1900237" cy="39687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AutoShape 11"/>
          <p:cNvCxnSpPr>
            <a:cxnSpLocks noChangeShapeType="1"/>
          </p:cNvCxnSpPr>
          <p:nvPr/>
        </p:nvCxnSpPr>
        <p:spPr bwMode="auto">
          <a:xfrm flipV="1">
            <a:off x="3424238" y="4994275"/>
            <a:ext cx="1593850" cy="5254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6" name="AutoShape 12"/>
          <p:cNvCxnSpPr>
            <a:cxnSpLocks noChangeShapeType="1"/>
          </p:cNvCxnSpPr>
          <p:nvPr/>
        </p:nvCxnSpPr>
        <p:spPr bwMode="auto">
          <a:xfrm flipV="1">
            <a:off x="4718050" y="5156200"/>
            <a:ext cx="914400" cy="7366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7" name="AutoShape 13"/>
          <p:cNvCxnSpPr>
            <a:cxnSpLocks noChangeShapeType="1"/>
          </p:cNvCxnSpPr>
          <p:nvPr/>
        </p:nvCxnSpPr>
        <p:spPr bwMode="auto">
          <a:xfrm flipV="1">
            <a:off x="6022975" y="5019675"/>
            <a:ext cx="236538" cy="5254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437313" y="4087813"/>
            <a:ext cx="2401887" cy="8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pt-BR" altLang="pt-BR" sz="2400" b="1" dirty="0" smtClean="0">
                <a:latin typeface="Arial" charset="0"/>
              </a:rPr>
              <a:t>Convergência de recursos</a:t>
            </a:r>
            <a:endParaRPr kumimoji="1" lang="pt-BR" altLang="pt-BR" sz="2400" b="1" dirty="0">
              <a:latin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804608" y="228600"/>
            <a:ext cx="4991861" cy="5762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Economia e Termodinâmica</a:t>
            </a:r>
            <a:endParaRPr kumimoji="1" lang="pt-BR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238250" y="2211388"/>
            <a:ext cx="4857750" cy="5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pt-BR" sz="2400" b="1" dirty="0" smtClean="0">
                <a:latin typeface="Arial" charset="0"/>
              </a:rPr>
              <a:t>Fluxos de Material e de Energia</a:t>
            </a:r>
            <a:endParaRPr kumimoji="1" lang="pt-BR" sz="2400" b="1" dirty="0"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14054"/>
      </p:ext>
    </p:extLst>
  </p:cSld>
  <p:clrMapOvr>
    <a:masterClrMapping/>
  </p:clrMapOvr>
  <p:transition advTm="58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1554014" y="3057525"/>
            <a:ext cx="3709987" cy="2898775"/>
          </a:xfrm>
          <a:prstGeom prst="ellipse">
            <a:avLst/>
          </a:prstGeom>
          <a:solidFill>
            <a:srgbClr val="339966"/>
          </a:solidFill>
          <a:ln w="76200" algn="ctr">
            <a:solidFill>
              <a:srgbClr val="339966"/>
            </a:solidFill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pPr algn="ctr"/>
            <a:endParaRPr kumimoji="1" lang="pt-BR" sz="2100" u="sng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3328839" y="3763963"/>
            <a:ext cx="1935162" cy="1455737"/>
          </a:xfrm>
          <a:prstGeom prst="ellipse">
            <a:avLst/>
          </a:prstGeom>
          <a:solidFill>
            <a:schemeClr val="accent1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endParaRPr lang="pt-BR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22289" y="3895725"/>
            <a:ext cx="1484312" cy="4476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system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817284" y="4265613"/>
            <a:ext cx="1301172" cy="45318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0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</a:t>
            </a:r>
            <a:r>
              <a:rPr kumimoji="1"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nomy</a:t>
            </a:r>
            <a:endParaRPr kumimoji="1"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238250" y="2211388"/>
            <a:ext cx="4857750" cy="5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pt-BR" sz="2400" b="1" dirty="0" smtClean="0">
                <a:latin typeface="Arial" charset="0"/>
              </a:rPr>
              <a:t>Fluxos de Material e de Energia</a:t>
            </a:r>
            <a:endParaRPr kumimoji="1" lang="pt-BR" sz="2400" b="1" dirty="0">
              <a:latin typeface="Arial" charset="0"/>
            </a:endParaRPr>
          </a:p>
        </p:txBody>
      </p:sp>
      <p:cxnSp>
        <p:nvCxnSpPr>
          <p:cNvPr id="31751" name="AutoShape 7"/>
          <p:cNvCxnSpPr>
            <a:cxnSpLocks noChangeShapeType="1"/>
          </p:cNvCxnSpPr>
          <p:nvPr/>
        </p:nvCxnSpPr>
        <p:spPr bwMode="auto">
          <a:xfrm>
            <a:off x="4822676" y="3506788"/>
            <a:ext cx="236538" cy="495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AutoShape 8"/>
          <p:cNvCxnSpPr>
            <a:cxnSpLocks noChangeShapeType="1"/>
          </p:cNvCxnSpPr>
          <p:nvPr/>
        </p:nvCxnSpPr>
        <p:spPr bwMode="auto">
          <a:xfrm>
            <a:off x="3416151" y="3108325"/>
            <a:ext cx="914400" cy="70643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AutoShape 9"/>
          <p:cNvCxnSpPr>
            <a:cxnSpLocks noChangeShapeType="1"/>
          </p:cNvCxnSpPr>
          <p:nvPr/>
        </p:nvCxnSpPr>
        <p:spPr bwMode="auto">
          <a:xfrm>
            <a:off x="2109639" y="3494088"/>
            <a:ext cx="1593850" cy="4953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AutoShape 10"/>
          <p:cNvCxnSpPr>
            <a:cxnSpLocks noChangeShapeType="1"/>
          </p:cNvCxnSpPr>
          <p:nvPr/>
        </p:nvCxnSpPr>
        <p:spPr bwMode="auto">
          <a:xfrm>
            <a:off x="1547664" y="4452938"/>
            <a:ext cx="1900237" cy="39687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AutoShape 11"/>
          <p:cNvCxnSpPr>
            <a:cxnSpLocks noChangeShapeType="1"/>
          </p:cNvCxnSpPr>
          <p:nvPr/>
        </p:nvCxnSpPr>
        <p:spPr bwMode="auto">
          <a:xfrm flipV="1">
            <a:off x="2135039" y="4994275"/>
            <a:ext cx="1593850" cy="5254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6" name="AutoShape 12"/>
          <p:cNvCxnSpPr>
            <a:cxnSpLocks noChangeShapeType="1"/>
          </p:cNvCxnSpPr>
          <p:nvPr/>
        </p:nvCxnSpPr>
        <p:spPr bwMode="auto">
          <a:xfrm flipV="1">
            <a:off x="3428851" y="5156200"/>
            <a:ext cx="914400" cy="7366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7" name="AutoShape 13"/>
          <p:cNvCxnSpPr>
            <a:cxnSpLocks noChangeShapeType="1"/>
          </p:cNvCxnSpPr>
          <p:nvPr/>
        </p:nvCxnSpPr>
        <p:spPr bwMode="auto">
          <a:xfrm flipV="1">
            <a:off x="4733776" y="5019675"/>
            <a:ext cx="236538" cy="52546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264002" y="3429000"/>
            <a:ext cx="4060526" cy="19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pt-BR" sz="2400" b="1" dirty="0" smtClean="0">
                <a:solidFill>
                  <a:srgbClr val="FF0000"/>
                </a:solidFill>
                <a:latin typeface="Arial" charset="0"/>
              </a:rPr>
              <a:t>Convergência de recursos de baixa entropia</a:t>
            </a:r>
          </a:p>
          <a:p>
            <a:pPr algn="ctr"/>
            <a:endParaRPr kumimoji="1" lang="pt-BR" sz="2400" b="1" dirty="0">
              <a:latin typeface="Arial" charset="0"/>
            </a:endParaRPr>
          </a:p>
          <a:p>
            <a:pPr algn="ctr"/>
            <a:r>
              <a:rPr kumimoji="1" lang="pt-BR" sz="2400" b="1" dirty="0" smtClean="0">
                <a:latin typeface="Arial" charset="0"/>
              </a:rPr>
              <a:t>Liberação de resíduos</a:t>
            </a:r>
          </a:p>
          <a:p>
            <a:pPr algn="ctr"/>
            <a:r>
              <a:rPr kumimoji="1" lang="pt-BR" sz="2400" b="1" dirty="0" smtClean="0">
                <a:latin typeface="Arial" charset="0"/>
              </a:rPr>
              <a:t>(alta entropia)</a:t>
            </a:r>
            <a:endParaRPr kumimoji="1" lang="pt-BR" sz="2400" b="1" dirty="0">
              <a:latin typeface="Arial" charset="0"/>
            </a:endParaRPr>
          </a:p>
        </p:txBody>
      </p:sp>
      <p:cxnSp>
        <p:nvCxnSpPr>
          <p:cNvPr id="16" name="AutoShape 11"/>
          <p:cNvCxnSpPr>
            <a:cxnSpLocks noChangeShapeType="1"/>
          </p:cNvCxnSpPr>
          <p:nvPr/>
        </p:nvCxnSpPr>
        <p:spPr bwMode="auto">
          <a:xfrm flipH="1">
            <a:off x="2405955" y="4771034"/>
            <a:ext cx="1092870" cy="242142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9"/>
          <p:cNvCxnSpPr>
            <a:cxnSpLocks noChangeShapeType="1"/>
          </p:cNvCxnSpPr>
          <p:nvPr/>
        </p:nvCxnSpPr>
        <p:spPr bwMode="auto">
          <a:xfrm flipH="1" flipV="1">
            <a:off x="3082131" y="3314030"/>
            <a:ext cx="776734" cy="619026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7"/>
          <p:cNvCxnSpPr>
            <a:cxnSpLocks noChangeShapeType="1"/>
          </p:cNvCxnSpPr>
          <p:nvPr/>
        </p:nvCxnSpPr>
        <p:spPr bwMode="auto">
          <a:xfrm flipH="1" flipV="1">
            <a:off x="4362922" y="3284985"/>
            <a:ext cx="370854" cy="61074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12"/>
          <p:cNvCxnSpPr>
            <a:cxnSpLocks noChangeShapeType="1"/>
          </p:cNvCxnSpPr>
          <p:nvPr/>
        </p:nvCxnSpPr>
        <p:spPr bwMode="auto">
          <a:xfrm flipH="1">
            <a:off x="3162523" y="5143452"/>
            <a:ext cx="768350" cy="589804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3"/>
          <p:cNvCxnSpPr>
            <a:cxnSpLocks noChangeShapeType="1"/>
          </p:cNvCxnSpPr>
          <p:nvPr/>
        </p:nvCxnSpPr>
        <p:spPr bwMode="auto">
          <a:xfrm flipH="1">
            <a:off x="4362921" y="5157563"/>
            <a:ext cx="248319" cy="647701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804608" y="228600"/>
            <a:ext cx="4991861" cy="5762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>
            <a:spAutoFit/>
          </a:bodyPr>
          <a:lstStyle/>
          <a:p>
            <a:pPr algn="ctr">
              <a:defRPr/>
            </a:pPr>
            <a:r>
              <a:rPr kumimoji="1" lang="pt-BR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Economia e Termodinâmica</a:t>
            </a:r>
            <a:endParaRPr kumimoji="1" lang="pt-BR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46905"/>
      </p:ext>
    </p:extLst>
  </p:cSld>
  <p:clrMapOvr>
    <a:masterClrMapping/>
  </p:clrMapOvr>
  <p:transition advTm="58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Pensem em um produto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0"/>
    </mc:Choice>
    <mc:Fallback xmlns="">
      <p:transition spd="slow" advTm="2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3850" y="1989138"/>
            <a:ext cx="4535488" cy="2881312"/>
            <a:chOff x="204" y="708"/>
            <a:chExt cx="2857" cy="1815"/>
          </a:xfrm>
        </p:grpSpPr>
        <p:pic>
          <p:nvPicPr>
            <p:cNvPr id="4101" name="Picture 5" descr="0,,7357412-EX,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" y="754"/>
              <a:ext cx="2812" cy="1758"/>
            </a:xfrm>
            <a:prstGeom prst="rect">
              <a:avLst/>
            </a:prstGeom>
            <a:noFill/>
          </p:spPr>
        </p:pic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2154" y="708"/>
              <a:ext cx="907" cy="18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/>
              <a:t>Alfajor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481388" y="2603500"/>
            <a:ext cx="5554662" cy="2841625"/>
          </a:xfrm>
        </p:spPr>
        <p:txBody>
          <a:bodyPr/>
          <a:lstStyle/>
          <a:p>
            <a:pPr>
              <a:buFontTx/>
              <a:buNone/>
            </a:pPr>
            <a:r>
              <a:rPr lang="pt-BR" sz="2800"/>
              <a:t>- 1 pacote de bolacha </a:t>
            </a:r>
          </a:p>
          <a:p>
            <a:pPr>
              <a:buFontTx/>
              <a:buNone/>
            </a:pPr>
            <a:r>
              <a:rPr lang="pt-BR" sz="2800"/>
              <a:t>- 1 lata de leite de doce de leite </a:t>
            </a:r>
          </a:p>
          <a:p>
            <a:pPr>
              <a:buFontTx/>
              <a:buNone/>
            </a:pPr>
            <a:r>
              <a:rPr lang="pt-BR" sz="2800"/>
              <a:t>- 300 g de chocolate ao leite em barra picado (para banhar) 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635375" y="1989138"/>
            <a:ext cx="466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/>
              <a:t>O que eu preciso para obtê-lo?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23850" y="6308725"/>
            <a:ext cx="8605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accent2"/>
                </a:solidFill>
                <a:hlinkClick r:id="rId6"/>
              </a:rPr>
              <a:t>http://receitas.maisvoce.globo.com/Receitas/Doces_Sobremesas/0,,REC1129-7778-38+ALFAJOR,00.html</a:t>
            </a:r>
            <a:r>
              <a:rPr lang="pt-BR" sz="140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60"/>
    </mc:Choice>
    <mc:Fallback xmlns="">
      <p:transition spd="slow" advTm="8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Apenas o material basta?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Tx/>
              <a:buNone/>
            </a:pPr>
            <a:r>
              <a:rPr lang="pt-BR"/>
              <a:t>- 1 pacote de bolacha </a:t>
            </a:r>
          </a:p>
          <a:p>
            <a:pPr>
              <a:buFontTx/>
              <a:buNone/>
            </a:pPr>
            <a:r>
              <a:rPr lang="pt-BR"/>
              <a:t>- 1 lata de leite de doce de leite </a:t>
            </a:r>
          </a:p>
          <a:p>
            <a:pPr>
              <a:buFontTx/>
              <a:buChar char="-"/>
            </a:pPr>
            <a:r>
              <a:rPr lang="pt-BR"/>
              <a:t>300 g de chocolate ao leite em barra picado</a:t>
            </a:r>
          </a:p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endParaRPr lang="pt-BR"/>
          </a:p>
          <a:p>
            <a:pPr>
              <a:buFontTx/>
              <a:buNone/>
            </a:pPr>
            <a:r>
              <a:rPr lang="pt-BR"/>
              <a:t>A ordem dos fatores altera o produto?</a:t>
            </a:r>
          </a:p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4"/>
    </mc:Choice>
    <mc:Fallback xmlns="">
      <p:transition spd="slow" advTm="7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pt-BR" sz="4000" b="1"/>
              <a:t>Como fazer?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142984"/>
            <a:ext cx="8642350" cy="32686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Com uma faca, passe um pouco de doce de leite em duas bolachas, feche como um sanduíche e reserve.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Repita esta mesma operação até que acabe o pacote de bolachas.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Derreta em banho-maria o chocolate ao leite picado, sempre mexendo.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Forre uma bandeja com papel-manteiga.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Com o auxílio de dois garfos, banhe o </a:t>
            </a:r>
            <a:r>
              <a:rPr lang="pt-BR" sz="2400" dirty="0" err="1"/>
              <a:t>alfajor</a:t>
            </a:r>
            <a:r>
              <a:rPr lang="pt-BR" sz="2400" dirty="0"/>
              <a:t> no chocolate ao leite derretido e vá distribuindo na bandeja forrada com papel-manteiga.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pt-BR" sz="24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pt-BR" sz="2400" dirty="0"/>
              <a:t>Depois, coloque na geladeira até que endureça o chocolate (cerca de 30 </a:t>
            </a:r>
            <a:r>
              <a:rPr lang="pt-BR" sz="2400" dirty="0" err="1"/>
              <a:t>min</a:t>
            </a:r>
            <a:r>
              <a:rPr lang="pt-BR" sz="2400" dirty="0"/>
              <a:t>).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23850" y="6437313"/>
            <a:ext cx="8605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accent2"/>
                </a:solidFill>
                <a:hlinkClick r:id="rId4"/>
              </a:rPr>
              <a:t>http://receitas.maisvoce.globo.com/Receitas/Doces_Sobremesas/0,,REC1129-7778-38+ALFAJOR,00.html</a:t>
            </a:r>
            <a:r>
              <a:rPr lang="pt-BR" sz="140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11"/>
    </mc:Choice>
    <mc:Fallback xmlns="">
      <p:transition spd="slow" advTm="19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.3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</TotalTime>
  <Words>417</Words>
  <Application>Microsoft Office PowerPoint</Application>
  <PresentationFormat>Apresentação na tela (4:3)</PresentationFormat>
  <Paragraphs>115</Paragraphs>
  <Slides>18</Slides>
  <Notes>6</Notes>
  <HiddenSlides>0</HiddenSlides>
  <MMClips>18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Verdana</vt:lpstr>
      <vt:lpstr>Wingdings</vt:lpstr>
      <vt:lpstr>Tema do Office</vt:lpstr>
      <vt:lpstr>Equation</vt:lpstr>
      <vt:lpstr>Fluxos de materiais</vt:lpstr>
      <vt:lpstr>Apresentação do PowerPoint</vt:lpstr>
      <vt:lpstr>Apresentação do PowerPoint</vt:lpstr>
      <vt:lpstr>Apresentação do PowerPoint</vt:lpstr>
      <vt:lpstr>Apresentação do PowerPoint</vt:lpstr>
      <vt:lpstr>Pensem em um produto</vt:lpstr>
      <vt:lpstr>Alfajor</vt:lpstr>
      <vt:lpstr>Apenas o material basta?</vt:lpstr>
      <vt:lpstr>Como fazer?</vt:lpstr>
      <vt:lpstr>Fluxo de material</vt:lpstr>
      <vt:lpstr>Fluxo de material</vt:lpstr>
      <vt:lpstr>Apenas no campo…</vt:lpstr>
      <vt:lpstr>Apresentação do PowerPoint</vt:lpstr>
      <vt:lpstr>Apresentação do PowerPoint</vt:lpstr>
      <vt:lpstr>Apresentação do PowerPoint</vt:lpstr>
      <vt:lpstr>Thomas Edison (1847-1931) </vt:lpstr>
      <vt:lpstr>Recomendação</vt:lpstr>
      <vt:lpstr>Exercício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Fluxo de material e análises energéticas</dc:title>
  <dc:creator>TLR</dc:creator>
  <cp:lastModifiedBy>aureo.oliveira@gmail.com</cp:lastModifiedBy>
  <cp:revision>54</cp:revision>
  <dcterms:created xsi:type="dcterms:W3CDTF">2009-06-15T18:27:40Z</dcterms:created>
  <dcterms:modified xsi:type="dcterms:W3CDTF">2020-08-13T18:19:18Z</dcterms:modified>
</cp:coreProperties>
</file>