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DC327"/>
    <a:srgbClr val="E3B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38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3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40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0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1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73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4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42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5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62E67-AA38-46CC-A48E-B9639FFCF943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53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 smtClean="0">
                <a:latin typeface="Bahnschrift SemiBold" pitchFamily="34" charset="0"/>
              </a:rPr>
              <a:t>2 </a:t>
            </a:r>
            <a:r>
              <a:rPr lang="pt-BR" sz="1600" u="sng" dirty="0" smtClean="0">
                <a:latin typeface="Bahnschrift SemiBold" pitchFamily="34" charset="0"/>
              </a:rPr>
              <a:t>(</a:t>
            </a:r>
            <a:r>
              <a:rPr lang="pt-BR" sz="1600" u="sng" dirty="0" smtClean="0">
                <a:latin typeface="Bahnschrift SemiBold" pitchFamily="34" charset="0"/>
              </a:rPr>
              <a:t>27/08/20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49663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ahnschrift Light" pitchFamily="34" charset="0"/>
              </a:rPr>
              <a:t>D</a:t>
            </a:r>
            <a:r>
              <a:rPr lang="pt-BR" b="1" dirty="0" smtClean="0">
                <a:latin typeface="Bahnschrift Light" pitchFamily="34" charset="0"/>
              </a:rPr>
              <a:t>esenvolvimento humano: concepções</a:t>
            </a:r>
            <a:endParaRPr lang="pt-BR" b="1" dirty="0">
              <a:latin typeface="Bahnschrift Light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200699" y="1448371"/>
            <a:ext cx="483579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Light" pitchFamily="34" charset="0"/>
              </a:rPr>
              <a:t>Reflexões </a:t>
            </a:r>
            <a:r>
              <a:rPr lang="pt-BR" sz="1600" u="sng" dirty="0" smtClean="0">
                <a:latin typeface="Bahnschrift Light" pitchFamily="34" charset="0"/>
              </a:rPr>
              <a:t>da </a:t>
            </a:r>
            <a:r>
              <a:rPr lang="pt-BR" sz="1600" u="sng" dirty="0" smtClean="0">
                <a:latin typeface="Bahnschrift Light" pitchFamily="34" charset="0"/>
              </a:rPr>
              <a:t>turma  sobre o filme “Noite e neblina”:</a:t>
            </a:r>
            <a:endParaRPr lang="pt-BR" sz="1600" u="sng" dirty="0" smtClean="0">
              <a:latin typeface="Bahnschrift Light" pitchFamily="34" charset="0"/>
            </a:endParaRPr>
          </a:p>
          <a:p>
            <a:pPr algn="just"/>
            <a:r>
              <a:rPr lang="pt-BR" sz="1600" dirty="0" smtClean="0">
                <a:latin typeface="Bahnschrift Light" pitchFamily="34" charset="0"/>
              </a:rPr>
              <a:t>Como esses mecanismos de controle e violência se instalam em nossas vidas?</a:t>
            </a:r>
            <a:endParaRPr lang="pt-BR" sz="1600" dirty="0">
              <a:latin typeface="Bahnschrift Light" pitchFamily="34" charset="0"/>
            </a:endParaRPr>
          </a:p>
          <a:p>
            <a:pPr algn="just"/>
            <a:endParaRPr lang="pt-BR" sz="1600" dirty="0" smtClean="0">
              <a:latin typeface="Bahnschrift Light" pitchFamily="34" charset="0"/>
            </a:endParaRPr>
          </a:p>
          <a:p>
            <a:r>
              <a:rPr lang="pt-BR" sz="1600" dirty="0" smtClean="0">
                <a:latin typeface="Bahnschrift Light" pitchFamily="34" charset="0"/>
              </a:rPr>
              <a:t>Negação/</a:t>
            </a:r>
            <a:r>
              <a:rPr lang="pt-BR" sz="1600" dirty="0" err="1" smtClean="0">
                <a:latin typeface="Bahnschrift Light" pitchFamily="34" charset="0"/>
              </a:rPr>
              <a:t>negacionismo</a:t>
            </a:r>
            <a:r>
              <a:rPr lang="pt-BR" sz="1600" dirty="0" smtClean="0">
                <a:latin typeface="Bahnschrift Light" pitchFamily="34" charset="0"/>
              </a:rPr>
              <a:t>; desumanização; banalidade do mal; Situações que ainda são muito atuais; </a:t>
            </a:r>
          </a:p>
          <a:p>
            <a:pPr algn="just"/>
            <a:endParaRPr lang="pt-BR" sz="1600" dirty="0">
              <a:latin typeface="Bahnschrift Light" pitchFamily="34" charset="0"/>
            </a:endParaRPr>
          </a:p>
          <a:p>
            <a:pPr algn="just"/>
            <a:r>
              <a:rPr lang="pt-BR" sz="1600" dirty="0" smtClean="0">
                <a:latin typeface="Bahnschrift Light" pitchFamily="34" charset="0"/>
              </a:rPr>
              <a:t>Indiferença pelo sofrimento do outro: quando se “desenvolve”? </a:t>
            </a:r>
          </a:p>
          <a:p>
            <a:pPr algn="just"/>
            <a:endParaRPr lang="pt-BR" sz="1600" dirty="0" smtClean="0">
              <a:latin typeface="Bahnschrift Light" pitchFamily="34" charset="0"/>
            </a:endParaRPr>
          </a:p>
          <a:p>
            <a:pPr algn="just"/>
            <a:r>
              <a:rPr lang="pt-BR" sz="1600" dirty="0" smtClean="0">
                <a:latin typeface="Bahnschrift Light" pitchFamily="34" charset="0"/>
              </a:rPr>
              <a:t>Percebe-se no fim da infância e se aprofunda com a entrada na escola, onde há convivência em grupo que produz uma homogenização de regras. </a:t>
            </a:r>
            <a:endParaRPr lang="pt-BR" sz="1600" dirty="0">
              <a:latin typeface="Bahnschrift Light" pitchFamily="34" charset="0"/>
            </a:endParaRPr>
          </a:p>
          <a:p>
            <a:pPr algn="just"/>
            <a:r>
              <a:rPr lang="pt-BR" sz="1600" dirty="0" smtClean="0">
                <a:latin typeface="Bahnschrift Light" pitchFamily="34" charset="0"/>
              </a:rPr>
              <a:t>     Importância do afeto, de ser assistida. </a:t>
            </a:r>
          </a:p>
          <a:p>
            <a:pPr algn="just"/>
            <a:r>
              <a:rPr lang="pt-BR" sz="1600" dirty="0" smtClean="0">
                <a:latin typeface="Bahnschrift Light" pitchFamily="34" charset="0"/>
              </a:rPr>
              <a:t> </a:t>
            </a:r>
            <a:endParaRPr lang="pt-BR" sz="1600" dirty="0">
              <a:latin typeface="Bahnschrift SemiBold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3" y="1350070"/>
            <a:ext cx="36724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Conjunto de processos e  transformações; </a:t>
            </a:r>
          </a:p>
          <a:p>
            <a:pPr marL="88900" indent="-8890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Marcado pela </a:t>
            </a:r>
            <a:r>
              <a:rPr lang="pt-BR" sz="1600" dirty="0" smtClean="0">
                <a:latin typeface="Bahnschrift Light" pitchFamily="34" charset="0"/>
              </a:rPr>
              <a:t>irreversibilidade;</a:t>
            </a:r>
          </a:p>
          <a:p>
            <a:pPr marL="88900" indent="-88900">
              <a:buFontTx/>
              <a:buChar char="-"/>
            </a:pPr>
            <a:r>
              <a:rPr lang="pt-BR" sz="1600" dirty="0">
                <a:latin typeface="Bahnschrift Light" pitchFamily="34" charset="0"/>
              </a:rPr>
              <a:t>P</a:t>
            </a:r>
            <a:r>
              <a:rPr lang="pt-BR" sz="1600" dirty="0" smtClean="0">
                <a:latin typeface="Bahnschrift Light" pitchFamily="34" charset="0"/>
              </a:rPr>
              <a:t>rocesso de luto: perdas conhecidas     e ganhos desconhecidos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2" y="3154723"/>
            <a:ext cx="36724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Light" pitchFamily="34" charset="0"/>
              </a:rPr>
              <a:t>3 fatores que constituem o desenvolvimento</a:t>
            </a:r>
          </a:p>
          <a:p>
            <a:pPr algn="ctr"/>
            <a:endParaRPr lang="pt-BR" sz="1600" u="sng" dirty="0" smtClean="0">
              <a:latin typeface="Bahnschrift Light" pitchFamily="34" charset="0"/>
            </a:endParaRPr>
          </a:p>
          <a:p>
            <a:pPr marL="176213" indent="-176213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Plano Ontogenético: etapa da vida;</a:t>
            </a:r>
          </a:p>
          <a:p>
            <a:pPr marL="176213" indent="-176213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Plano </a:t>
            </a:r>
            <a:r>
              <a:rPr lang="pt-BR" sz="1600" dirty="0">
                <a:latin typeface="Bahnschrift Light" pitchFamily="34" charset="0"/>
              </a:rPr>
              <a:t>S</a:t>
            </a:r>
            <a:r>
              <a:rPr lang="pt-BR" sz="1600" dirty="0" smtClean="0">
                <a:latin typeface="Bahnschrift Light" pitchFamily="34" charset="0"/>
              </a:rPr>
              <a:t>ociogenético: compartilhada por indivíduos de da mesma cultural;</a:t>
            </a:r>
          </a:p>
          <a:p>
            <a:pPr marL="176213" indent="-176213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Plano microgenético: fenômeno singular, que ocorre de maneira única para cada indivíduo.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200698" y="1369572"/>
            <a:ext cx="4835797" cy="421966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79512" y="1350070"/>
            <a:ext cx="3672407" cy="132343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79513" y="3143881"/>
            <a:ext cx="3672406" cy="256538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55776" y="486885"/>
            <a:ext cx="3816424" cy="6463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72" name="Conector angulado 71"/>
          <p:cNvCxnSpPr>
            <a:stCxn id="18" idx="3"/>
          </p:cNvCxnSpPr>
          <p:nvPr/>
        </p:nvCxnSpPr>
        <p:spPr>
          <a:xfrm>
            <a:off x="6372200" y="810051"/>
            <a:ext cx="504056" cy="55952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/>
          <p:nvPr/>
        </p:nvCxnSpPr>
        <p:spPr>
          <a:xfrm>
            <a:off x="2080269" y="2673509"/>
            <a:ext cx="0" cy="44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do 82"/>
          <p:cNvCxnSpPr>
            <a:stCxn id="14" idx="0"/>
            <a:endCxn id="18" idx="1"/>
          </p:cNvCxnSpPr>
          <p:nvPr/>
        </p:nvCxnSpPr>
        <p:spPr>
          <a:xfrm rot="5400000" flipH="1" flipV="1">
            <a:off x="2015737" y="810031"/>
            <a:ext cx="540019" cy="54006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033971" y="6093294"/>
            <a:ext cx="5024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Bebês: menor peso das determinações culturais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Adultos: maior peso das determinações culturais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2017510" y="6054822"/>
            <a:ext cx="5024895" cy="6617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Conector reto 33"/>
          <p:cNvCxnSpPr/>
          <p:nvPr/>
        </p:nvCxnSpPr>
        <p:spPr>
          <a:xfrm>
            <a:off x="2555777" y="5709268"/>
            <a:ext cx="0" cy="341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5940152" y="5606592"/>
            <a:ext cx="0" cy="44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0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 smtClean="0">
                <a:latin typeface="Bahnschrift SemiBold" pitchFamily="34" charset="0"/>
              </a:rPr>
              <a:t>2 </a:t>
            </a:r>
            <a:r>
              <a:rPr lang="pt-BR" sz="1600" u="sng" dirty="0" smtClean="0">
                <a:latin typeface="Bahnschrift SemiBold" pitchFamily="34" charset="0"/>
              </a:rPr>
              <a:t>(</a:t>
            </a:r>
            <a:r>
              <a:rPr lang="pt-BR" sz="1600" u="sng" dirty="0" smtClean="0">
                <a:latin typeface="Bahnschrift SemiBold" pitchFamily="34" charset="0"/>
              </a:rPr>
              <a:t>27/08/20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51155" y="2165087"/>
            <a:ext cx="34167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Bahnschrift Light" pitchFamily="34" charset="0"/>
              </a:rPr>
              <a:t>Determinantes sociais: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Gênero: patriarcado; machismo;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Sexualidade, identidade de gênero e orientação sexual;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Classe: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Raça;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Deficiência;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Cultura;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Estrutura familiar; </a:t>
            </a:r>
          </a:p>
          <a:p>
            <a:pPr marL="285750" indent="-285750">
              <a:buFontTx/>
              <a:buChar char="-"/>
            </a:pPr>
            <a:endParaRPr lang="pt-BR" sz="1600" dirty="0">
              <a:latin typeface="Bahnschrift Light" pitchFamily="34" charset="0"/>
            </a:endParaRPr>
          </a:p>
          <a:p>
            <a:r>
              <a:rPr lang="pt-BR" sz="1600" dirty="0" smtClean="0">
                <a:latin typeface="Bahnschrift Light" pitchFamily="34" charset="0"/>
              </a:rPr>
              <a:t>“Não só determina, como elimina”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268978" y="840597"/>
            <a:ext cx="63993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Bahnschrift Light" pitchFamily="34" charset="0"/>
              </a:rPr>
              <a:t>Refletir sobre como essas concepções de desenvolvimento estão presentes em nossas vidas 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089870" y="739564"/>
            <a:ext cx="6705724" cy="7993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438915" y="2007866"/>
            <a:ext cx="3873684" cy="3168352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80" name="Conector reto 79"/>
          <p:cNvCxnSpPr/>
          <p:nvPr/>
        </p:nvCxnSpPr>
        <p:spPr>
          <a:xfrm>
            <a:off x="6372200" y="1538912"/>
            <a:ext cx="0" cy="46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4867763" y="2195899"/>
            <a:ext cx="34167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Desenvolvimento também é pré-estabelecido: relação com as expectativas sociais;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As “caixas” da sociedade: divisões feitas;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Imediatismo e relação com o capitalismo: desenvolvimento e eficiência na produção;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Instituições como determinantes do desenvolvimento; </a:t>
            </a:r>
            <a:endParaRPr lang="pt-BR" sz="1600" dirty="0" smtClean="0">
              <a:latin typeface="Bahnschrift Light" pitchFamily="34" charset="0"/>
            </a:endParaRPr>
          </a:p>
          <a:p>
            <a:endParaRPr lang="pt-BR" sz="1600" dirty="0" smtClean="0">
              <a:latin typeface="Bahnschrift Light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4580220" y="2007866"/>
            <a:ext cx="3873684" cy="3168352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reto 24"/>
          <p:cNvCxnSpPr/>
          <p:nvPr/>
        </p:nvCxnSpPr>
        <p:spPr>
          <a:xfrm>
            <a:off x="2375757" y="1538912"/>
            <a:ext cx="0" cy="46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364913" y="5640605"/>
            <a:ext cx="4354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Como esses processos determinam como nos sentimos e o que somos?</a:t>
            </a:r>
            <a:endParaRPr lang="pt-BR" dirty="0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2434188" y="5564097"/>
            <a:ext cx="4320480" cy="7993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reto 25"/>
          <p:cNvCxnSpPr/>
          <p:nvPr/>
        </p:nvCxnSpPr>
        <p:spPr>
          <a:xfrm>
            <a:off x="4112240" y="5021720"/>
            <a:ext cx="356421" cy="5423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flipH="1">
            <a:off x="4468661" y="4965854"/>
            <a:ext cx="249149" cy="6188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98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293</Words>
  <Application>Microsoft Office PowerPoint</Application>
  <PresentationFormat>Apresentação na tela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</dc:creator>
  <cp:lastModifiedBy>Bruna</cp:lastModifiedBy>
  <cp:revision>22</cp:revision>
  <dcterms:created xsi:type="dcterms:W3CDTF">2020-08-24T16:37:14Z</dcterms:created>
  <dcterms:modified xsi:type="dcterms:W3CDTF">2020-08-31T21:47:52Z</dcterms:modified>
</cp:coreProperties>
</file>