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–Giovanni Mela</a:t>
            </a:r>
          </a:p>
        </p:txBody>
      </p:sp>
      <p:sp>
        <p:nvSpPr>
          <p:cNvPr id="94" name="“Inserisci qui una citazione”."/>
          <p:cNvSpPr txBox="1"/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Numero diapositiva"/>
          <p:cNvSpPr txBox="1"/>
          <p:nvPr>
            <p:ph type="sldNum" sz="quarter" idx="2"/>
          </p:nvPr>
        </p:nvSpPr>
        <p:spPr>
          <a:xfrm>
            <a:off x="6292961" y="8698523"/>
            <a:ext cx="406180" cy="388704"/>
          </a:xfrm>
          <a:prstGeom prst="rect">
            <a:avLst/>
          </a:prstGeom>
        </p:spPr>
        <p:txBody>
          <a:bodyPr lIns="66691" tIns="66691" rIns="66691" bIns="66691"/>
          <a:lstStyle>
            <a:lvl1pPr defTabSz="612013">
              <a:defRPr b="1">
                <a:solidFill>
                  <a:srgbClr val="F1F1F1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-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umero diapositiva"/>
          <p:cNvSpPr txBox="1"/>
          <p:nvPr>
            <p:ph type="sldNum" sz="quarter" idx="2"/>
          </p:nvPr>
        </p:nvSpPr>
        <p:spPr>
          <a:xfrm>
            <a:off x="6292961" y="8698523"/>
            <a:ext cx="406180" cy="388704"/>
          </a:xfrm>
          <a:prstGeom prst="rect">
            <a:avLst/>
          </a:prstGeom>
        </p:spPr>
        <p:txBody>
          <a:bodyPr lIns="66691" tIns="66691" rIns="66691" bIns="66691"/>
          <a:lstStyle>
            <a:lvl1pPr defTabSz="612013">
              <a:defRPr b="1">
                <a:solidFill>
                  <a:srgbClr val="F1F1F1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9"/>
          <p:cNvSpPr/>
          <p:nvPr/>
        </p:nvSpPr>
        <p:spPr>
          <a:xfrm>
            <a:off x="-1" y="314006"/>
            <a:ext cx="13004801" cy="3251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b="0"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2" name="Rectangle 6"/>
          <p:cNvSpPr/>
          <p:nvPr/>
        </p:nvSpPr>
        <p:spPr>
          <a:xfrm>
            <a:off x="-1" y="-1"/>
            <a:ext cx="13004801" cy="520193"/>
          </a:xfrm>
          <a:prstGeom prst="rect">
            <a:avLst/>
          </a:prstGeom>
          <a:solidFill>
            <a:srgbClr val="4E6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b="0"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3" name="Numero diapositiva"/>
          <p:cNvSpPr txBox="1"/>
          <p:nvPr>
            <p:ph type="sldNum" sz="quarter" idx="2"/>
          </p:nvPr>
        </p:nvSpPr>
        <p:spPr>
          <a:xfrm>
            <a:off x="10837333" y="65461"/>
            <a:ext cx="397021" cy="38927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l" defTabSz="1300480">
              <a:def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9"/>
          <p:cNvSpPr/>
          <p:nvPr/>
        </p:nvSpPr>
        <p:spPr>
          <a:xfrm>
            <a:off x="-1" y="314006"/>
            <a:ext cx="13004801" cy="3251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1" name="Rectangle 6"/>
          <p:cNvSpPr/>
          <p:nvPr/>
        </p:nvSpPr>
        <p:spPr>
          <a:xfrm>
            <a:off x="-1" y="-1"/>
            <a:ext cx="13004801" cy="520193"/>
          </a:xfrm>
          <a:prstGeom prst="rect">
            <a:avLst/>
          </a:prstGeom>
          <a:solidFill>
            <a:srgbClr val="4E6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2" name="Numero diapositiva"/>
          <p:cNvSpPr txBox="1"/>
          <p:nvPr>
            <p:ph type="sldNum" sz="quarter" idx="2"/>
          </p:nvPr>
        </p:nvSpPr>
        <p:spPr>
          <a:xfrm>
            <a:off x="10837333" y="65461"/>
            <a:ext cx="397021" cy="38927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l" defTabSz="650240">
              <a:def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olo Testo"/>
          <p:cNvSpPr txBox="1"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 anchor="t"/>
          <a:lstStyle>
            <a:lvl1pPr defTabSz="1300480">
              <a:defRPr sz="6200">
                <a:solidFill>
                  <a:srgbClr val="00E4C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50" name="Corpo livello uno…"/>
          <p:cNvSpPr txBox="1"/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1" name="Numero diapositiva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10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3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Relationship Id="rId4" Type="http://schemas.openxmlformats.org/officeDocument/2006/relationships/image" Target="../media/image18.tif"/><Relationship Id="rId5" Type="http://schemas.openxmlformats.org/officeDocument/2006/relationships/image" Target="../media/image19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3" Type="http://schemas.openxmlformats.org/officeDocument/2006/relationships/image" Target="../media/image20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tif"/><Relationship Id="rId3" Type="http://schemas.openxmlformats.org/officeDocument/2006/relationships/image" Target="../media/image21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tif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t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tif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tif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tif"/><Relationship Id="rId3" Type="http://schemas.openxmlformats.org/officeDocument/2006/relationships/image" Target="../media/image30.tif"/><Relationship Id="rId4" Type="http://schemas.openxmlformats.org/officeDocument/2006/relationships/image" Target="../media/image31.t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tif"/><Relationship Id="rId3" Type="http://schemas.openxmlformats.org/officeDocument/2006/relationships/image" Target="../media/image8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1.bmp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asellaDiTesto 5"/>
          <p:cNvSpPr txBox="1"/>
          <p:nvPr/>
        </p:nvSpPr>
        <p:spPr>
          <a:xfrm>
            <a:off x="5226659" y="5717474"/>
            <a:ext cx="2551482" cy="842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EEEEEE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Aula 1 </a:t>
            </a:r>
          </a:p>
        </p:txBody>
      </p:sp>
      <p:sp>
        <p:nvSpPr>
          <p:cNvPr id="161" name="CasellaDiTesto 6"/>
          <p:cNvSpPr txBox="1"/>
          <p:nvPr/>
        </p:nvSpPr>
        <p:spPr>
          <a:xfrm>
            <a:off x="1906498" y="629358"/>
            <a:ext cx="9647835" cy="846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Programa de Pos-graduaçao em Imunologia ICB/USP</a:t>
            </a:r>
          </a:p>
          <a:p>
            <a:pPr>
              <a:defRPr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Disciplina  </a:t>
            </a:r>
            <a:r>
              <a:t>– Reconhecimento</a:t>
            </a:r>
          </a:p>
        </p:txBody>
      </p:sp>
      <p:sp>
        <p:nvSpPr>
          <p:cNvPr id="162" name="CasellaDiTesto 8"/>
          <p:cNvSpPr txBox="1"/>
          <p:nvPr/>
        </p:nvSpPr>
        <p:spPr>
          <a:xfrm>
            <a:off x="991200" y="7727966"/>
            <a:ext cx="8329575" cy="1227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Alessandra Pontillo</a:t>
            </a:r>
            <a:endParaRPr b="0"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algn="l">
              <a:defRPr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  <a:p>
            <a:pPr algn="l">
              <a:defRPr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Lab. Imunogenetica/Dep.Imunologia/ICB/USP</a:t>
            </a:r>
          </a:p>
        </p:txBody>
      </p:sp>
      <p:pic>
        <p:nvPicPr>
          <p:cNvPr id="163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0200" y="1672632"/>
            <a:ext cx="2171700" cy="384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magine 8" descr="Immagin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4486" y="2331778"/>
            <a:ext cx="4452102" cy="2145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magine 9" descr="Immagin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02477" y="4790845"/>
            <a:ext cx="4160428" cy="2773176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CasellaDiTesto 11"/>
          <p:cNvSpPr txBox="1"/>
          <p:nvPr/>
        </p:nvSpPr>
        <p:spPr>
          <a:xfrm>
            <a:off x="1645922" y="1635073"/>
            <a:ext cx="9936572" cy="650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0" tIns="60020" rIns="60020" bIns="60020">
            <a:spAutoFit/>
          </a:bodyPr>
          <a:lstStyle>
            <a:lvl1pPr defTabSz="612013">
              <a:defRPr b="0" i="1" sz="3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 microbo carrega multiplos PAMPs</a:t>
            </a:r>
          </a:p>
        </p:txBody>
      </p:sp>
      <p:sp>
        <p:nvSpPr>
          <p:cNvPr id="296" name="CasellaDiTesto 12"/>
          <p:cNvSpPr txBox="1"/>
          <p:nvPr/>
        </p:nvSpPr>
        <p:spPr>
          <a:xfrm>
            <a:off x="1565190" y="8004701"/>
            <a:ext cx="9936572" cy="110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0" tIns="60020" rIns="60020" bIns="60020">
            <a:spAutoFit/>
          </a:bodyPr>
          <a:lstStyle/>
          <a:p>
            <a:pPr defTabSz="612013">
              <a:defRPr i="1" sz="3800">
                <a:solidFill>
                  <a:srgbClr val="31489F"/>
                </a:solidFill>
              </a:defRPr>
            </a:pPr>
            <a:r>
              <a:t>Pode gerar dano (DAMPs)</a:t>
            </a:r>
            <a:endParaRPr b="0" i="0"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defTabSz="612013">
              <a:defRPr i="1" sz="2600">
                <a:solidFill>
                  <a:srgbClr val="31489F"/>
                </a:solidFill>
              </a:defRPr>
            </a:pPr>
            <a:r>
              <a:t>(Exclusivo de organismos patogenicos!)</a:t>
            </a:r>
          </a:p>
        </p:txBody>
      </p:sp>
      <p:sp>
        <p:nvSpPr>
          <p:cNvPr id="297" name="imunidade inata"/>
          <p:cNvSpPr txBox="1"/>
          <p:nvPr/>
        </p:nvSpPr>
        <p:spPr>
          <a:xfrm>
            <a:off x="1703567" y="105508"/>
            <a:ext cx="9659817" cy="86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PAMPs &amp; DAMPs</a:t>
            </a:r>
          </a:p>
        </p:txBody>
      </p:sp>
      <p:pic>
        <p:nvPicPr>
          <p:cNvPr id="298" name="Immagine 14" descr="Immagin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994" y="2331776"/>
            <a:ext cx="7201649" cy="5421863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uppo 3"/>
          <p:cNvGrpSpPr/>
          <p:nvPr/>
        </p:nvGrpSpPr>
        <p:grpSpPr>
          <a:xfrm>
            <a:off x="2103045" y="2397282"/>
            <a:ext cx="8871743" cy="5753688"/>
            <a:chOff x="0" y="0"/>
            <a:chExt cx="8871742" cy="5753686"/>
          </a:xfrm>
        </p:grpSpPr>
        <p:pic>
          <p:nvPicPr>
            <p:cNvPr id="301" name="Immagine 1" descr="Immagine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3127" y="0"/>
              <a:ext cx="8748616" cy="57536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2" name="Rettangolo 2"/>
            <p:cNvSpPr/>
            <p:nvPr/>
          </p:nvSpPr>
          <p:spPr>
            <a:xfrm>
              <a:off x="0" y="3383051"/>
              <a:ext cx="4859338" cy="174659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</p:grpSp>
      <p:sp>
        <p:nvSpPr>
          <p:cNvPr id="304" name="CasellaDiTesto 4"/>
          <p:cNvSpPr txBox="1"/>
          <p:nvPr/>
        </p:nvSpPr>
        <p:spPr>
          <a:xfrm>
            <a:off x="1645922" y="1542780"/>
            <a:ext cx="9936572" cy="650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0" tIns="60020" rIns="60020" bIns="60020">
            <a:spAutoFit/>
          </a:bodyPr>
          <a:lstStyle>
            <a:lvl1pPr defTabSz="612013">
              <a:defRPr b="0" i="1" sz="3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 dano/stress pode gerar multiplos DAMPs</a:t>
            </a:r>
          </a:p>
        </p:txBody>
      </p:sp>
      <p:sp>
        <p:nvSpPr>
          <p:cNvPr id="305" name="imunidade inata"/>
          <p:cNvSpPr txBox="1"/>
          <p:nvPr/>
        </p:nvSpPr>
        <p:spPr>
          <a:xfrm>
            <a:off x="1672492" y="130908"/>
            <a:ext cx="9659818" cy="86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PAMPs &amp; DAMPs</a:t>
            </a:r>
          </a:p>
        </p:txBody>
      </p:sp>
      <p:sp>
        <p:nvSpPr>
          <p:cNvPr id="306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Didascalia"/>
          <p:cNvSpPr/>
          <p:nvPr/>
        </p:nvSpPr>
        <p:spPr>
          <a:xfrm>
            <a:off x="2294817" y="8051465"/>
            <a:ext cx="7755336" cy="157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4" y="0"/>
                </a:moveTo>
                <a:cubicBezTo>
                  <a:pt x="787" y="0"/>
                  <a:pt x="707" y="390"/>
                  <a:pt x="707" y="871"/>
                </a:cubicBezTo>
                <a:lnTo>
                  <a:pt x="707" y="6968"/>
                </a:lnTo>
                <a:lnTo>
                  <a:pt x="0" y="8710"/>
                </a:lnTo>
                <a:lnTo>
                  <a:pt x="707" y="10452"/>
                </a:lnTo>
                <a:lnTo>
                  <a:pt x="707" y="20729"/>
                </a:lnTo>
                <a:cubicBezTo>
                  <a:pt x="707" y="21210"/>
                  <a:pt x="787" y="21600"/>
                  <a:pt x="884" y="21600"/>
                </a:cubicBezTo>
                <a:lnTo>
                  <a:pt x="21423" y="21600"/>
                </a:lnTo>
                <a:cubicBezTo>
                  <a:pt x="21521" y="21600"/>
                  <a:pt x="21600" y="21210"/>
                  <a:pt x="21600" y="20729"/>
                </a:cubicBezTo>
                <a:lnTo>
                  <a:pt x="21600" y="871"/>
                </a:lnTo>
                <a:cubicBezTo>
                  <a:pt x="21600" y="390"/>
                  <a:pt x="21521" y="0"/>
                  <a:pt x="21423" y="0"/>
                </a:cubicBezTo>
                <a:lnTo>
                  <a:pt x="884" y="0"/>
                </a:lnTo>
                <a:close/>
              </a:path>
            </a:pathLst>
          </a:custGeom>
          <a:solidFill>
            <a:srgbClr val="D4FB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pic>
        <p:nvPicPr>
          <p:cNvPr id="309" name="sunburn.jpeg" descr="sunbur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46949" y="3982518"/>
            <a:ext cx="3952829" cy="3418663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unburnt skin…"/>
          <p:cNvSpPr txBox="1"/>
          <p:nvPr/>
        </p:nvSpPr>
        <p:spPr>
          <a:xfrm>
            <a:off x="4551003" y="6065001"/>
            <a:ext cx="4583114" cy="1340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Sunburnt skin</a:t>
            </a:r>
          </a:p>
          <a:p>
            <a:pPr defTabSz="914400">
              <a:defRPr sz="700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defRPr b="0" sz="2000">
                <a:latin typeface="Arial"/>
                <a:ea typeface="Arial"/>
                <a:cs typeface="Arial"/>
                <a:sym typeface="Arial"/>
              </a:defRPr>
            </a:pPr>
            <a:r>
              <a:t>Burns cause skin cells to die prematurely by a non-programmed mechanism leading to inflammation</a:t>
            </a:r>
          </a:p>
        </p:txBody>
      </p:sp>
      <p:sp>
        <p:nvSpPr>
          <p:cNvPr id="311" name="CasellaDiTesto 7"/>
          <p:cNvSpPr txBox="1"/>
          <p:nvPr/>
        </p:nvSpPr>
        <p:spPr>
          <a:xfrm>
            <a:off x="1998966" y="2831175"/>
            <a:ext cx="9051336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0" sz="2800">
                <a:latin typeface="Arial"/>
                <a:ea typeface="Arial"/>
                <a:cs typeface="Arial"/>
                <a:sym typeface="Arial"/>
              </a:defRPr>
            </a:pPr>
            <a:r>
              <a:t>DANO —&gt; </a:t>
            </a:r>
            <a:r>
              <a:rPr>
                <a:solidFill>
                  <a:srgbClr val="FF2600"/>
                </a:solidFill>
              </a:rPr>
              <a:t>MORTE</a:t>
            </a:r>
            <a:r>
              <a:t> —&gt; resposta imune / inflamação</a:t>
            </a:r>
          </a:p>
        </p:txBody>
      </p:sp>
      <p:sp>
        <p:nvSpPr>
          <p:cNvPr id="312" name="CasellaDiTesto 7"/>
          <p:cNvSpPr txBox="1"/>
          <p:nvPr/>
        </p:nvSpPr>
        <p:spPr>
          <a:xfrm>
            <a:off x="3005056" y="8038765"/>
            <a:ext cx="6994688" cy="1600201"/>
          </a:xfrm>
          <a:prstGeom prst="rect">
            <a:avLst/>
          </a:prstGeom>
          <a:solidFill>
            <a:srgbClr val="D4FB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9400" tIns="279400" rIns="279400" bIns="279400">
            <a:spAutoFit/>
          </a:bodyPr>
          <a:lstStyle/>
          <a:p>
            <a:pPr>
              <a:defRPr b="0" sz="3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>
                <a:solidFill>
                  <a:srgbClr val="FF2600"/>
                </a:solidFill>
              </a:rPr>
              <a:t>MORTE….qual tipo?</a:t>
            </a:r>
            <a:endParaRPr>
              <a:solidFill>
                <a:srgbClr val="FF2600"/>
              </a:solidFill>
            </a:endParaRPr>
          </a:p>
          <a:p>
            <a:pPr>
              <a:defRPr b="0" sz="3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>
                <a:solidFill>
                  <a:srgbClr val="FF2600"/>
                </a:solidFill>
              </a:rPr>
              <a:t>“necrose” versus “apoptose”</a:t>
            </a:r>
          </a:p>
        </p:txBody>
      </p:sp>
      <p:pic>
        <p:nvPicPr>
          <p:cNvPr id="313" name="Staph ulcer.tif" descr="Staph ulcer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92" y="3940700"/>
            <a:ext cx="3884933" cy="3416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taphylococcal…"/>
          <p:cNvSpPr txBox="1"/>
          <p:nvPr/>
        </p:nvSpPr>
        <p:spPr>
          <a:xfrm>
            <a:off x="3123381" y="4194773"/>
            <a:ext cx="1967470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Staphylococcal</a:t>
            </a:r>
          </a:p>
          <a:p>
            <a:pPr defTabSz="9144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infection</a:t>
            </a:r>
          </a:p>
        </p:txBody>
      </p:sp>
      <p:sp>
        <p:nvSpPr>
          <p:cNvPr id="315" name="Dano, morte &amp; ativação do S.I."/>
          <p:cNvSpPr txBox="1"/>
          <p:nvPr/>
        </p:nvSpPr>
        <p:spPr>
          <a:xfrm>
            <a:off x="2031208" y="1665480"/>
            <a:ext cx="8510895" cy="8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1700"/>
              </a:spcBef>
              <a:defRPr b="0" sz="4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Dano, morte &amp; ativação do S.I.</a:t>
            </a:r>
          </a:p>
        </p:txBody>
      </p:sp>
      <p:sp>
        <p:nvSpPr>
          <p:cNvPr id="316" name="imunidade inata"/>
          <p:cNvSpPr txBox="1"/>
          <p:nvPr/>
        </p:nvSpPr>
        <p:spPr>
          <a:xfrm>
            <a:off x="1292234" y="82413"/>
            <a:ext cx="10464801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Danger, damage, death</a:t>
            </a:r>
          </a:p>
        </p:txBody>
      </p:sp>
      <p:sp>
        <p:nvSpPr>
          <p:cNvPr id="317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7687" y="2629796"/>
            <a:ext cx="9017001" cy="26162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imunidade inata"/>
          <p:cNvSpPr txBox="1"/>
          <p:nvPr/>
        </p:nvSpPr>
        <p:spPr>
          <a:xfrm>
            <a:off x="395058" y="90276"/>
            <a:ext cx="12363221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772701">
              <a:defRPr spc="-259" sz="4278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Homeostasis-altering molecular processes </a:t>
            </a:r>
          </a:p>
        </p:txBody>
      </p:sp>
      <p:sp>
        <p:nvSpPr>
          <p:cNvPr id="321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2" name="CasellaDiTesto 18"/>
          <p:cNvSpPr txBox="1"/>
          <p:nvPr/>
        </p:nvSpPr>
        <p:spPr>
          <a:xfrm>
            <a:off x="426397" y="1476117"/>
            <a:ext cx="11499581" cy="132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2" tIns="60022" rIns="60022" bIns="60022">
            <a:spAutoFit/>
          </a:bodyPr>
          <a:lstStyle/>
          <a:p>
            <a:pPr algn="l"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rPr b="1"/>
              <a:t>HAMPs</a:t>
            </a:r>
            <a:r>
              <a:t>: perturbações da homeostasia celular (perturbações citoplasmaticas) </a:t>
            </a:r>
          </a:p>
        </p:txBody>
      </p:sp>
      <p:sp>
        <p:nvSpPr>
          <p:cNvPr id="323" name="CasellaDiTesto 7"/>
          <p:cNvSpPr txBox="1"/>
          <p:nvPr/>
        </p:nvSpPr>
        <p:spPr>
          <a:xfrm>
            <a:off x="862682" y="6043159"/>
            <a:ext cx="11007841" cy="2482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2" tIns="60022" rIns="60022" bIns="60022">
            <a:spAutoFit/>
          </a:bodyPr>
          <a:lstStyle/>
          <a:p>
            <a:pPr algn="l" defTabSz="612013">
              <a:defRPr b="0" sz="23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Detectar as consequências funcionais do patógeno/dano nos processos celulares </a:t>
            </a:r>
          </a:p>
          <a:p>
            <a:pPr algn="l" defTabSz="612013">
              <a:defRPr b="0" sz="23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Flexibilidade na capacidade do sistema imune inato de reconhecer infeções/dano</a:t>
            </a:r>
          </a:p>
          <a:p>
            <a:pPr algn="l" defTabSz="612013">
              <a:defRPr b="0" sz="23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Amplia o repertório dos mecanismos de reconhecimento do sistema inato </a:t>
            </a:r>
          </a:p>
          <a:p>
            <a:pPr algn="l" defTabSz="612013">
              <a:defRPr b="0" sz="23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</a:p>
          <a:p>
            <a:pPr algn="l" defTabSz="612013">
              <a:defRPr b="0" sz="23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MAS … o custo dessa sofisticação é o risco de desenvolver inflamação inapropriada (HAMPs&gt;DAMPs&gt;&gt;PAMPs)</a:t>
            </a:r>
          </a:p>
        </p:txBody>
      </p:sp>
      <p:grpSp>
        <p:nvGrpSpPr>
          <p:cNvPr id="326" name="Gruppo"/>
          <p:cNvGrpSpPr/>
          <p:nvPr/>
        </p:nvGrpSpPr>
        <p:grpSpPr>
          <a:xfrm>
            <a:off x="9669495" y="9265560"/>
            <a:ext cx="3023544" cy="275134"/>
            <a:chOff x="0" y="0"/>
            <a:chExt cx="3023543" cy="275132"/>
          </a:xfrm>
        </p:grpSpPr>
        <p:pic>
          <p:nvPicPr>
            <p:cNvPr id="324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7006"/>
              <a:ext cx="2569445" cy="161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" name="2017"/>
            <p:cNvSpPr txBox="1"/>
            <p:nvPr/>
          </p:nvSpPr>
          <p:spPr>
            <a:xfrm>
              <a:off x="2570305" y="0"/>
              <a:ext cx="453239" cy="275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1200"/>
              </a:lvl1pPr>
            </a:lstStyle>
            <a:p>
              <a:pPr/>
              <a:r>
                <a:t>2017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imunidade inata"/>
          <p:cNvSpPr txBox="1"/>
          <p:nvPr/>
        </p:nvSpPr>
        <p:spPr>
          <a:xfrm>
            <a:off x="395058" y="90276"/>
            <a:ext cx="12363221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772701">
              <a:defRPr spc="-259" sz="4278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Homeostasis-altering molecular processes </a:t>
            </a:r>
          </a:p>
        </p:txBody>
      </p:sp>
      <p:sp>
        <p:nvSpPr>
          <p:cNvPr id="329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3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2363" y="1278618"/>
            <a:ext cx="10248611" cy="3137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37781" y="4755065"/>
            <a:ext cx="5735342" cy="45943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Gruppo"/>
          <p:cNvGrpSpPr/>
          <p:nvPr/>
        </p:nvGrpSpPr>
        <p:grpSpPr>
          <a:xfrm>
            <a:off x="9669495" y="9265560"/>
            <a:ext cx="3023544" cy="275134"/>
            <a:chOff x="0" y="0"/>
            <a:chExt cx="3023543" cy="275132"/>
          </a:xfrm>
        </p:grpSpPr>
        <p:pic>
          <p:nvPicPr>
            <p:cNvPr id="332" name="Immagine" descr="Immagin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57006"/>
              <a:ext cx="2569445" cy="161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3" name="2017"/>
            <p:cNvSpPr txBox="1"/>
            <p:nvPr/>
          </p:nvSpPr>
          <p:spPr>
            <a:xfrm>
              <a:off x="2570305" y="0"/>
              <a:ext cx="453239" cy="275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1200"/>
              </a:lvl1pPr>
            </a:lstStyle>
            <a:p>
              <a:pPr/>
              <a:r>
                <a:t>2017</a:t>
              </a:r>
            </a:p>
          </p:txBody>
        </p:sp>
      </p:grpSp>
      <p:sp>
        <p:nvSpPr>
          <p:cNvPr id="335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ruppo 36"/>
          <p:cNvGrpSpPr/>
          <p:nvPr/>
        </p:nvGrpSpPr>
        <p:grpSpPr>
          <a:xfrm>
            <a:off x="8775280" y="1838240"/>
            <a:ext cx="1282910" cy="3455235"/>
            <a:chOff x="1052695" y="0"/>
            <a:chExt cx="1282908" cy="3455234"/>
          </a:xfrm>
        </p:grpSpPr>
        <p:sp>
          <p:nvSpPr>
            <p:cNvPr id="337" name="CasellaDiTesto 3"/>
            <p:cNvSpPr/>
            <p:nvPr/>
          </p:nvSpPr>
          <p:spPr>
            <a:xfrm>
              <a:off x="1065604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/>
            <a:p>
              <a:pPr defTabSz="612013">
                <a:defRPr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Dano tecidual</a:t>
              </a:r>
            </a:p>
            <a:p>
              <a:pPr defTabSz="612013">
                <a:defRPr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(esteril)</a:t>
              </a:r>
            </a:p>
          </p:txBody>
        </p:sp>
        <p:sp>
          <p:nvSpPr>
            <p:cNvPr id="338" name="CasellaDiTesto 6"/>
            <p:cNvSpPr/>
            <p:nvPr/>
          </p:nvSpPr>
          <p:spPr>
            <a:xfrm>
              <a:off x="1052695" y="218523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>
              <a:lvl1pPr defTabSz="612013">
                <a:defRPr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DAMPs</a:t>
              </a:r>
            </a:p>
          </p:txBody>
        </p:sp>
        <p:sp>
          <p:nvSpPr>
            <p:cNvPr id="339" name="Connettore 2 15"/>
            <p:cNvSpPr/>
            <p:nvPr/>
          </p:nvSpPr>
          <p:spPr>
            <a:xfrm flipH="1">
              <a:off x="1052695" y="859796"/>
              <a:ext cx="12910" cy="132543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0020" tIns="60020" rIns="60020" bIns="60020" numCol="1" anchor="t">
              <a:noAutofit/>
            </a:bodyPr>
            <a:lstStyle/>
            <a:p>
              <a:pPr defTabSz="612013">
                <a:defRPr b="0" sz="3800">
                  <a:solidFill>
                    <a:srgbClr val="FFFFFF"/>
                  </a:solidFill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</p:grpSp>
      <p:grpSp>
        <p:nvGrpSpPr>
          <p:cNvPr id="348" name="Gruppo 35"/>
          <p:cNvGrpSpPr/>
          <p:nvPr/>
        </p:nvGrpSpPr>
        <p:grpSpPr>
          <a:xfrm>
            <a:off x="3033316" y="1806568"/>
            <a:ext cx="3250131" cy="3486908"/>
            <a:chOff x="580126" y="0"/>
            <a:chExt cx="3250129" cy="3486907"/>
          </a:xfrm>
        </p:grpSpPr>
        <p:sp>
          <p:nvSpPr>
            <p:cNvPr id="341" name="CasellaDiTesto 2"/>
            <p:cNvSpPr/>
            <p:nvPr/>
          </p:nvSpPr>
          <p:spPr>
            <a:xfrm>
              <a:off x="1574988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/>
            <a:p>
              <a:pPr defTabSz="612013">
                <a:defRPr>
                  <a:solidFill>
                    <a:srgbClr val="34AC8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Infecção</a:t>
              </a:r>
            </a:p>
            <a:p>
              <a:pPr defTabSz="612013">
                <a:defRPr>
                  <a:solidFill>
                    <a:srgbClr val="34AC8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Patogeno </a:t>
              </a:r>
            </a:p>
          </p:txBody>
        </p:sp>
        <p:sp>
          <p:nvSpPr>
            <p:cNvPr id="342" name="CasellaDiTesto 4"/>
            <p:cNvSpPr/>
            <p:nvPr/>
          </p:nvSpPr>
          <p:spPr>
            <a:xfrm>
              <a:off x="580126" y="221690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>
              <a:lvl1pPr defTabSz="612013">
                <a:defRPr>
                  <a:solidFill>
                    <a:srgbClr val="34AC8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PAMPs</a:t>
              </a:r>
            </a:p>
          </p:txBody>
        </p:sp>
        <p:sp>
          <p:nvSpPr>
            <p:cNvPr id="343" name="CasellaDiTesto 5"/>
            <p:cNvSpPr/>
            <p:nvPr/>
          </p:nvSpPr>
          <p:spPr>
            <a:xfrm>
              <a:off x="2560256" y="11916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>
              <a:lvl1pPr defTabSz="612013">
                <a:defRPr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Dano tecidual</a:t>
              </a:r>
            </a:p>
          </p:txBody>
        </p:sp>
        <p:sp>
          <p:nvSpPr>
            <p:cNvPr id="344" name="Connettore 2 9"/>
            <p:cNvSpPr/>
            <p:nvPr/>
          </p:nvSpPr>
          <p:spPr>
            <a:xfrm flipH="1">
              <a:off x="580127" y="842023"/>
              <a:ext cx="599554" cy="137488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0020" tIns="60020" rIns="60020" bIns="60020" numCol="1" anchor="t">
              <a:noAutofit/>
            </a:bodyPr>
            <a:lstStyle/>
            <a:p>
              <a:pPr defTabSz="612013">
                <a:defRPr b="0" sz="3800">
                  <a:solidFill>
                    <a:srgbClr val="FFFFFF"/>
                  </a:solidFill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345" name="Connettore 2 11"/>
            <p:cNvSpPr/>
            <p:nvPr/>
          </p:nvSpPr>
          <p:spPr>
            <a:xfrm>
              <a:off x="1752320" y="808343"/>
              <a:ext cx="437904" cy="43785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0020" tIns="60020" rIns="60020" bIns="60020" numCol="1" anchor="t">
              <a:noAutofit/>
            </a:bodyPr>
            <a:lstStyle/>
            <a:p>
              <a:pPr defTabSz="612013">
                <a:defRPr b="0" sz="3800">
                  <a:solidFill>
                    <a:srgbClr val="FFFFFF"/>
                  </a:solidFill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346" name="CasellaDiTesto 26"/>
            <p:cNvSpPr/>
            <p:nvPr/>
          </p:nvSpPr>
          <p:spPr>
            <a:xfrm>
              <a:off x="2311553" y="221690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>
              <a:lvl1pPr defTabSz="612013">
                <a:defRPr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DAMPs</a:t>
              </a:r>
            </a:p>
          </p:txBody>
        </p:sp>
        <p:sp>
          <p:nvSpPr>
            <p:cNvPr id="347" name="Connettore 2 27"/>
            <p:cNvSpPr/>
            <p:nvPr/>
          </p:nvSpPr>
          <p:spPr>
            <a:xfrm flipH="1">
              <a:off x="2311554" y="1635995"/>
              <a:ext cx="12916" cy="58091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0020" tIns="60020" rIns="60020" bIns="60020" numCol="1" anchor="t">
              <a:noAutofit/>
            </a:bodyPr>
            <a:lstStyle/>
            <a:p>
              <a:pPr defTabSz="612013">
                <a:defRPr b="0" sz="3800">
                  <a:solidFill>
                    <a:srgbClr val="FFFFFF"/>
                  </a:solidFill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</p:grpSp>
      <p:sp>
        <p:nvSpPr>
          <p:cNvPr id="349" name="CasellaDiTesto 31"/>
          <p:cNvSpPr txBox="1"/>
          <p:nvPr/>
        </p:nvSpPr>
        <p:spPr>
          <a:xfrm>
            <a:off x="1610360" y="5902615"/>
            <a:ext cx="10156552" cy="533352"/>
          </a:xfrm>
          <a:prstGeom prst="rect">
            <a:avLst/>
          </a:prstGeom>
          <a:solidFill>
            <a:srgbClr val="FFFFFF"/>
          </a:solidFill>
          <a:ln w="25400">
            <a:solidFill>
              <a:srgbClr val="F1412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0" tIns="60020" rIns="60020" bIns="60020">
            <a:spAutoFit/>
          </a:bodyPr>
          <a:lstStyle>
            <a:lvl1pPr defTabSz="612013">
              <a:defRPr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Receptores de reconhecimento de padrões: PRRs</a:t>
            </a:r>
          </a:p>
        </p:txBody>
      </p:sp>
      <p:sp>
        <p:nvSpPr>
          <p:cNvPr id="350" name="CasellaDiTesto 34"/>
          <p:cNvSpPr txBox="1"/>
          <p:nvPr/>
        </p:nvSpPr>
        <p:spPr>
          <a:xfrm>
            <a:off x="875241" y="4640118"/>
            <a:ext cx="11410793" cy="982078"/>
          </a:xfrm>
          <a:prstGeom prst="rect">
            <a:avLst/>
          </a:prstGeom>
          <a:solidFill>
            <a:srgbClr val="F14124"/>
          </a:solidFill>
          <a:ln w="381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0" tIns="60020" rIns="60020" bIns="60020">
            <a:spAutoFit/>
          </a:bodyPr>
          <a:lstStyle/>
          <a:p>
            <a:pPr defTabSz="612013">
              <a:lnSpc>
                <a:spcPct val="120000"/>
              </a:lnSpc>
              <a:defRPr b="0" sz="2600"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Sistema imune inato = “orgao de percepçao”</a:t>
            </a:r>
          </a:p>
          <a:p>
            <a:pPr defTabSz="612013">
              <a:lnSpc>
                <a:spcPct val="120000"/>
              </a:lnSpc>
              <a:defRPr b="0" sz="2200"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Reconhecimento feito por quase todas as celulas somaticas</a:t>
            </a:r>
          </a:p>
        </p:txBody>
      </p:sp>
      <p:sp>
        <p:nvSpPr>
          <p:cNvPr id="360" name="Connettore 2 39"/>
          <p:cNvSpPr/>
          <p:nvPr/>
        </p:nvSpPr>
        <p:spPr>
          <a:xfrm>
            <a:off x="6079040" y="3154206"/>
            <a:ext cx="2685640" cy="9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  <a:prstDash val="dash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52" name="imunidade inata"/>
          <p:cNvSpPr txBox="1"/>
          <p:nvPr/>
        </p:nvSpPr>
        <p:spPr>
          <a:xfrm>
            <a:off x="1672492" y="84591"/>
            <a:ext cx="9659818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Reconhecimento de padrões</a:t>
            </a:r>
          </a:p>
        </p:txBody>
      </p:sp>
      <p:sp>
        <p:nvSpPr>
          <p:cNvPr id="353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57" name="Gruppo 36"/>
          <p:cNvGrpSpPr/>
          <p:nvPr/>
        </p:nvGrpSpPr>
        <p:grpSpPr>
          <a:xfrm>
            <a:off x="11167334" y="1838240"/>
            <a:ext cx="1282910" cy="3455235"/>
            <a:chOff x="942785" y="0"/>
            <a:chExt cx="1282908" cy="3455234"/>
          </a:xfrm>
        </p:grpSpPr>
        <p:sp>
          <p:nvSpPr>
            <p:cNvPr id="354" name="CasellaDiTesto 3"/>
            <p:cNvSpPr/>
            <p:nvPr/>
          </p:nvSpPr>
          <p:spPr>
            <a:xfrm>
              <a:off x="955694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/>
            <a:p>
              <a:pPr defTabSz="612013">
                <a:defRPr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Alteração </a:t>
              </a:r>
            </a:p>
            <a:p>
              <a:pPr defTabSz="612013">
                <a:defRPr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homeostase</a:t>
              </a:r>
            </a:p>
          </p:txBody>
        </p:sp>
        <p:sp>
          <p:nvSpPr>
            <p:cNvPr id="355" name="CasellaDiTesto 6"/>
            <p:cNvSpPr/>
            <p:nvPr/>
          </p:nvSpPr>
          <p:spPr>
            <a:xfrm>
              <a:off x="942785" y="218523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>
              <a:lvl1pPr defTabSz="612013">
                <a:defRPr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HAMPs</a:t>
              </a:r>
            </a:p>
          </p:txBody>
        </p:sp>
        <p:sp>
          <p:nvSpPr>
            <p:cNvPr id="356" name="Connettore 2 15"/>
            <p:cNvSpPr/>
            <p:nvPr/>
          </p:nvSpPr>
          <p:spPr>
            <a:xfrm flipH="1">
              <a:off x="942786" y="859796"/>
              <a:ext cx="12910" cy="132543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0020" tIns="60020" rIns="60020" bIns="60020" numCol="1" anchor="t">
              <a:noAutofit/>
            </a:bodyPr>
            <a:lstStyle/>
            <a:p>
              <a:pPr defTabSz="612013">
                <a:defRPr b="0" sz="3800">
                  <a:solidFill>
                    <a:srgbClr val="FFFFFF"/>
                  </a:solidFill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</p:grpSp>
      <p:sp>
        <p:nvSpPr>
          <p:cNvPr id="361" name="Connettore 2 39"/>
          <p:cNvSpPr/>
          <p:nvPr/>
        </p:nvSpPr>
        <p:spPr>
          <a:xfrm>
            <a:off x="8404564" y="3153011"/>
            <a:ext cx="2752045" cy="1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">
            <a:solidFill>
              <a:srgbClr val="000000"/>
            </a:solidFill>
            <a:prstDash val="dash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62" name="Connettore 2 39"/>
          <p:cNvSpPr/>
          <p:nvPr/>
        </p:nvSpPr>
        <p:spPr>
          <a:xfrm>
            <a:off x="4309627" y="1339402"/>
            <a:ext cx="6393010" cy="467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3" fill="norm" stroke="1" extrusionOk="0">
                <a:moveTo>
                  <a:pt x="0" y="13866"/>
                </a:moveTo>
                <a:cubicBezTo>
                  <a:pt x="7523" y="-5377"/>
                  <a:pt x="14723" y="-4591"/>
                  <a:pt x="21600" y="16223"/>
                </a:cubicBezTo>
              </a:path>
            </a:pathLst>
          </a:custGeom>
          <a:ln w="38100">
            <a:solidFill>
              <a:srgbClr val="000000"/>
            </a:solidFill>
            <a:prstDash val="dash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asellaDiTesto 4"/>
          <p:cNvSpPr txBox="1"/>
          <p:nvPr/>
        </p:nvSpPr>
        <p:spPr>
          <a:xfrm>
            <a:off x="4144967" y="6890663"/>
            <a:ext cx="7411792" cy="2752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0" tIns="60020" rIns="60020" bIns="60020">
            <a:spAutoFit/>
          </a:bodyPr>
          <a:lstStyle/>
          <a:p>
            <a:pPr algn="l" defTabSz="612013">
              <a:defRPr b="0" sz="2200">
                <a:latin typeface="Arial"/>
                <a:ea typeface="Arial"/>
                <a:cs typeface="Arial"/>
                <a:sym typeface="Arial"/>
              </a:defRPr>
            </a:pPr>
          </a:p>
          <a:p>
            <a:pPr marL="552505" indent="-552505" algn="l" defTabSz="612013">
              <a:buSzPct val="100000"/>
              <a:buChar char="-"/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Fagocitose  </a:t>
            </a:r>
          </a:p>
          <a:p>
            <a:pPr marL="552505" indent="-552505" algn="l" defTabSz="612013">
              <a:buSzPct val="100000"/>
              <a:buChar char="-"/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Mediadores inflamatorios</a:t>
            </a:r>
          </a:p>
          <a:p>
            <a:pPr marL="471462" indent="-471462" algn="l" defTabSz="612013">
              <a:buSzPct val="100000"/>
              <a:buChar char="-"/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IFN tipo 1</a:t>
            </a:r>
          </a:p>
          <a:p>
            <a:pPr marL="552505" indent="-552505" algn="l" defTabSz="612013">
              <a:buSzPct val="100000"/>
              <a:buChar char="-"/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Ativação complemento</a:t>
            </a:r>
          </a:p>
          <a:p>
            <a:pPr marL="552505" indent="-552505" algn="l" defTabSz="612013">
              <a:buSzPct val="100000"/>
              <a:buChar char="-"/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Opsonização</a:t>
            </a:r>
          </a:p>
          <a:p>
            <a:pPr marL="552505" indent="-552505" algn="l" defTabSz="612013">
              <a:buSzPct val="100000"/>
              <a:buChar char="-"/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Neutralização, aglutinação  </a:t>
            </a:r>
          </a:p>
          <a:p>
            <a:pPr marL="471462" indent="-471462" algn="l" defTabSz="612013">
              <a:buSzPct val="100000"/>
              <a:buChar char="-"/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Morte da célula infectada/danificada</a:t>
            </a:r>
          </a:p>
        </p:txBody>
      </p:sp>
      <p:sp>
        <p:nvSpPr>
          <p:cNvPr id="365" name="imunidade inata"/>
          <p:cNvSpPr txBox="1"/>
          <p:nvPr/>
        </p:nvSpPr>
        <p:spPr>
          <a:xfrm>
            <a:off x="1672491" y="63378"/>
            <a:ext cx="9659818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PRRs</a:t>
            </a:r>
          </a:p>
        </p:txBody>
      </p:sp>
      <p:sp>
        <p:nvSpPr>
          <p:cNvPr id="366" name="Ovale 79"/>
          <p:cNvSpPr/>
          <p:nvPr/>
        </p:nvSpPr>
        <p:spPr>
          <a:xfrm>
            <a:off x="4412141" y="1664863"/>
            <a:ext cx="4632478" cy="293811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367" name="Ovale 80"/>
          <p:cNvSpPr/>
          <p:nvPr/>
        </p:nvSpPr>
        <p:spPr>
          <a:xfrm>
            <a:off x="6855405" y="2266680"/>
            <a:ext cx="1954875" cy="1736437"/>
          </a:xfrm>
          <a:prstGeom prst="ellipse">
            <a:avLst/>
          </a:prstGeom>
          <a:solidFill>
            <a:srgbClr val="A6A6A6"/>
          </a:solidFill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grpSp>
        <p:nvGrpSpPr>
          <p:cNvPr id="394" name="Gruppo 81"/>
          <p:cNvGrpSpPr/>
          <p:nvPr/>
        </p:nvGrpSpPr>
        <p:grpSpPr>
          <a:xfrm>
            <a:off x="5018009" y="2292350"/>
            <a:ext cx="1609841" cy="824358"/>
            <a:chOff x="0" y="0"/>
            <a:chExt cx="1609839" cy="824356"/>
          </a:xfrm>
        </p:grpSpPr>
        <p:grpSp>
          <p:nvGrpSpPr>
            <p:cNvPr id="371" name="Gruppo 111"/>
            <p:cNvGrpSpPr/>
            <p:nvPr/>
          </p:nvGrpSpPr>
          <p:grpSpPr>
            <a:xfrm>
              <a:off x="317333" y="681197"/>
              <a:ext cx="382300" cy="143160"/>
              <a:chOff x="0" y="0"/>
              <a:chExt cx="382298" cy="143159"/>
            </a:xfrm>
          </p:grpSpPr>
          <p:sp>
            <p:nvSpPr>
              <p:cNvPr id="368" name="Corda 134"/>
              <p:cNvSpPr/>
              <p:nvPr/>
            </p:nvSpPr>
            <p:spPr>
              <a:xfrm rot="16392177">
                <a:off x="-6193" y="21293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369" name="Corda 135"/>
              <p:cNvSpPr/>
              <p:nvPr/>
            </p:nvSpPr>
            <p:spPr>
              <a:xfrm rot="16392177">
                <a:off x="135148" y="12100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370" name="Corda 136"/>
              <p:cNvSpPr/>
              <p:nvPr/>
            </p:nvSpPr>
            <p:spPr>
              <a:xfrm rot="16392177">
                <a:off x="270281" y="31682"/>
                <a:ext cx="118210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</p:grpSp>
        <p:grpSp>
          <p:nvGrpSpPr>
            <p:cNvPr id="393" name="Gruppo 112"/>
            <p:cNvGrpSpPr/>
            <p:nvPr/>
          </p:nvGrpSpPr>
          <p:grpSpPr>
            <a:xfrm>
              <a:off x="-1" y="-1"/>
              <a:ext cx="1609841" cy="814262"/>
              <a:chOff x="0" y="0"/>
              <a:chExt cx="1609839" cy="814260"/>
            </a:xfrm>
          </p:grpSpPr>
          <p:grpSp>
            <p:nvGrpSpPr>
              <p:cNvPr id="375" name="Gruppo 113"/>
              <p:cNvGrpSpPr/>
              <p:nvPr/>
            </p:nvGrpSpPr>
            <p:grpSpPr>
              <a:xfrm>
                <a:off x="936711" y="90284"/>
                <a:ext cx="673129" cy="601030"/>
                <a:chOff x="0" y="0"/>
                <a:chExt cx="673128" cy="601028"/>
              </a:xfrm>
            </p:grpSpPr>
            <p:sp>
              <p:nvSpPr>
                <p:cNvPr id="372" name="Corda 131"/>
                <p:cNvSpPr/>
                <p:nvPr/>
              </p:nvSpPr>
              <p:spPr>
                <a:xfrm rot="14340000">
                  <a:off x="13927" y="451213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373" name="Arco 132"/>
                <p:cNvSpPr/>
                <p:nvPr/>
              </p:nvSpPr>
              <p:spPr>
                <a:xfrm>
                  <a:off x="131905" y="-1"/>
                  <a:ext cx="281237" cy="290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19337" fill="norm" stroke="1" extrusionOk="0">
                      <a:moveTo>
                        <a:pt x="0" y="1307"/>
                      </a:moveTo>
                      <a:cubicBezTo>
                        <a:pt x="7830" y="-2263"/>
                        <a:pt x="16846" y="1729"/>
                        <a:pt x="20137" y="10225"/>
                      </a:cubicBezTo>
                      <a:cubicBezTo>
                        <a:pt x="21251" y="13100"/>
                        <a:pt x="21600" y="16257"/>
                        <a:pt x="21144" y="19337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374" name="Arco 133"/>
                <p:cNvSpPr/>
                <p:nvPr/>
              </p:nvSpPr>
              <p:spPr>
                <a:xfrm rot="12334463">
                  <a:off x="353278" y="309135"/>
                  <a:ext cx="281148" cy="243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52" fill="norm" stroke="1" extrusionOk="0">
                      <a:moveTo>
                        <a:pt x="0" y="1530"/>
                      </a:moveTo>
                      <a:cubicBezTo>
                        <a:pt x="7929" y="-2648"/>
                        <a:pt x="17058" y="2024"/>
                        <a:pt x="20390" y="11965"/>
                      </a:cubicBezTo>
                      <a:cubicBezTo>
                        <a:pt x="21133" y="14181"/>
                        <a:pt x="21543" y="16550"/>
                        <a:pt x="21600" y="18952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  <p:grpSp>
            <p:nvGrpSpPr>
              <p:cNvPr id="392" name="Gruppo 114"/>
              <p:cNvGrpSpPr/>
              <p:nvPr/>
            </p:nvGrpSpPr>
            <p:grpSpPr>
              <a:xfrm>
                <a:off x="-1" y="-1"/>
                <a:ext cx="1088227" cy="814262"/>
                <a:chOff x="0" y="0"/>
                <a:chExt cx="1088225" cy="814260"/>
              </a:xfrm>
            </p:grpSpPr>
            <p:sp>
              <p:nvSpPr>
                <p:cNvPr id="376" name="Goccia 115"/>
                <p:cNvSpPr/>
                <p:nvPr/>
              </p:nvSpPr>
              <p:spPr>
                <a:xfrm>
                  <a:off x="162023" y="107186"/>
                  <a:ext cx="926203" cy="5869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1558"/>
                      </a:moveTo>
                      <a:cubicBezTo>
                        <a:pt x="0" y="6012"/>
                        <a:pt x="4496" y="1517"/>
                        <a:pt x="10042" y="1517"/>
                      </a:cubicBezTo>
                      <a:cubicBezTo>
                        <a:pt x="13894" y="1517"/>
                        <a:pt x="17747" y="1011"/>
                        <a:pt x="21600" y="0"/>
                      </a:cubicBezTo>
                      <a:cubicBezTo>
                        <a:pt x="20589" y="3853"/>
                        <a:pt x="20083" y="7706"/>
                        <a:pt x="20083" y="11558"/>
                      </a:cubicBezTo>
                      <a:cubicBezTo>
                        <a:pt x="20083" y="17104"/>
                        <a:pt x="15587" y="21600"/>
                        <a:pt x="10042" y="21600"/>
                      </a:cubicBezTo>
                      <a:cubicBezTo>
                        <a:pt x="4496" y="21600"/>
                        <a:pt x="0" y="17104"/>
                        <a:pt x="0" y="115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377" name="Corda 116"/>
                <p:cNvSpPr/>
                <p:nvPr/>
              </p:nvSpPr>
              <p:spPr>
                <a:xfrm rot="3540000">
                  <a:off x="111706" y="213387"/>
                  <a:ext cx="118210" cy="99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378" name="Corda 117"/>
                <p:cNvSpPr/>
                <p:nvPr/>
              </p:nvSpPr>
              <p:spPr>
                <a:xfrm rot="3540000">
                  <a:off x="223434" y="126332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379" name="Corda 118"/>
                <p:cNvSpPr/>
                <p:nvPr/>
              </p:nvSpPr>
              <p:spPr>
                <a:xfrm rot="3540000">
                  <a:off x="346203" y="66566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380" name="Corda 119"/>
                <p:cNvSpPr/>
                <p:nvPr/>
              </p:nvSpPr>
              <p:spPr>
                <a:xfrm rot="14340000">
                  <a:off x="716140" y="688318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381" name="Corda 120"/>
                <p:cNvSpPr/>
                <p:nvPr/>
              </p:nvSpPr>
              <p:spPr>
                <a:xfrm rot="14340000">
                  <a:off x="827869" y="601264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grpSp>
              <p:nvGrpSpPr>
                <p:cNvPr id="385" name="Gruppo 121"/>
                <p:cNvGrpSpPr/>
                <p:nvPr/>
              </p:nvGrpSpPr>
              <p:grpSpPr>
                <a:xfrm>
                  <a:off x="0" y="350414"/>
                  <a:ext cx="345727" cy="393001"/>
                  <a:chOff x="0" y="0"/>
                  <a:chExt cx="345726" cy="393000"/>
                </a:xfrm>
              </p:grpSpPr>
              <p:sp>
                <p:nvSpPr>
                  <p:cNvPr id="382" name="Corda 128"/>
                  <p:cNvSpPr/>
                  <p:nvPr/>
                </p:nvSpPr>
                <p:spPr>
                  <a:xfrm rot="17725100">
                    <a:off x="25335" y="12614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383" name="Corda 129"/>
                  <p:cNvSpPr/>
                  <p:nvPr/>
                </p:nvSpPr>
                <p:spPr>
                  <a:xfrm rot="17725100">
                    <a:off x="90651" y="157958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384" name="Corda 130"/>
                  <p:cNvSpPr/>
                  <p:nvPr/>
                </p:nvSpPr>
                <p:spPr>
                  <a:xfrm rot="17725100">
                    <a:off x="214858" y="257592"/>
                    <a:ext cx="105533" cy="1227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grpSp>
              <p:nvGrpSpPr>
                <p:cNvPr id="389" name="Gruppo 122"/>
                <p:cNvGrpSpPr/>
                <p:nvPr/>
              </p:nvGrpSpPr>
              <p:grpSpPr>
                <a:xfrm>
                  <a:off x="494489" y="-1"/>
                  <a:ext cx="383304" cy="152577"/>
                  <a:chOff x="0" y="0"/>
                  <a:chExt cx="383302" cy="152575"/>
                </a:xfrm>
              </p:grpSpPr>
              <p:sp>
                <p:nvSpPr>
                  <p:cNvPr id="386" name="Corda 125"/>
                  <p:cNvSpPr/>
                  <p:nvPr/>
                </p:nvSpPr>
                <p:spPr>
                  <a:xfrm rot="5146837">
                    <a:off x="270295" y="12912"/>
                    <a:ext cx="118211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387" name="Corda 126"/>
                  <p:cNvSpPr/>
                  <p:nvPr/>
                </p:nvSpPr>
                <p:spPr>
                  <a:xfrm rot="5146837">
                    <a:off x="131327" y="40287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388" name="Corda 127"/>
                  <p:cNvSpPr/>
                  <p:nvPr/>
                </p:nvSpPr>
                <p:spPr>
                  <a:xfrm rot="5146837">
                    <a:off x="-5203" y="38326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sp>
              <p:nvSpPr>
                <p:cNvPr id="390" name="Onda 2 123"/>
                <p:cNvSpPr/>
                <p:nvPr/>
              </p:nvSpPr>
              <p:spPr>
                <a:xfrm>
                  <a:off x="427388" y="360900"/>
                  <a:ext cx="367695" cy="1657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3513" fill="norm" stroke="1" extrusionOk="0">
                      <a:moveTo>
                        <a:pt x="0" y="1641"/>
                      </a:moveTo>
                      <a:cubicBezTo>
                        <a:pt x="3600" y="-4043"/>
                        <a:pt x="7200" y="7325"/>
                        <a:pt x="10800" y="1641"/>
                      </a:cubicBezTo>
                      <a:cubicBezTo>
                        <a:pt x="14400" y="-4043"/>
                        <a:pt x="18000" y="7325"/>
                        <a:pt x="21600" y="1641"/>
                      </a:cubicBezTo>
                      <a:lnTo>
                        <a:pt x="21600" y="11873"/>
                      </a:lnTo>
                      <a:cubicBezTo>
                        <a:pt x="18000" y="17557"/>
                        <a:pt x="14400" y="6189"/>
                        <a:pt x="10800" y="11873"/>
                      </a:cubicBezTo>
                      <a:cubicBezTo>
                        <a:pt x="7200" y="17557"/>
                        <a:pt x="3600" y="6189"/>
                        <a:pt x="0" y="1187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7B3FF"/>
                    </a:gs>
                    <a:gs pos="35000">
                      <a:srgbClr val="C0C8FF"/>
                    </a:gs>
                    <a:gs pos="100000">
                      <a:srgbClr val="E7EA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391" name="Stella a 7 punte 124"/>
                <p:cNvSpPr/>
                <p:nvPr/>
              </p:nvSpPr>
              <p:spPr>
                <a:xfrm>
                  <a:off x="795082" y="161338"/>
                  <a:ext cx="166612" cy="212969"/>
                </a:xfrm>
                <a:prstGeom prst="star7">
                  <a:avLst>
                    <a:gd name="adj" fmla="val 17968"/>
                    <a:gd name="hf" fmla="val 102572"/>
                    <a:gd name="vf" fmla="val 105210"/>
                  </a:avLst>
                </a:prstGeom>
                <a:gradFill flip="none" rotWithShape="1">
                  <a:gsLst>
                    <a:gs pos="0">
                      <a:srgbClr val="A9FF3D"/>
                    </a:gs>
                    <a:gs pos="100000">
                      <a:srgbClr val="D7FFB7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</p:grpSp>
      </p:grpSp>
      <p:grpSp>
        <p:nvGrpSpPr>
          <p:cNvPr id="421" name="Gruppo 82"/>
          <p:cNvGrpSpPr/>
          <p:nvPr/>
        </p:nvGrpSpPr>
        <p:grpSpPr>
          <a:xfrm>
            <a:off x="3241971" y="3851987"/>
            <a:ext cx="1609841" cy="824358"/>
            <a:chOff x="0" y="0"/>
            <a:chExt cx="1609839" cy="824356"/>
          </a:xfrm>
        </p:grpSpPr>
        <p:grpSp>
          <p:nvGrpSpPr>
            <p:cNvPr id="398" name="Gruppo 85"/>
            <p:cNvGrpSpPr/>
            <p:nvPr/>
          </p:nvGrpSpPr>
          <p:grpSpPr>
            <a:xfrm>
              <a:off x="317333" y="681197"/>
              <a:ext cx="382300" cy="143160"/>
              <a:chOff x="0" y="0"/>
              <a:chExt cx="382298" cy="143159"/>
            </a:xfrm>
          </p:grpSpPr>
          <p:sp>
            <p:nvSpPr>
              <p:cNvPr id="395" name="Corda 108"/>
              <p:cNvSpPr/>
              <p:nvPr/>
            </p:nvSpPr>
            <p:spPr>
              <a:xfrm rot="16392177">
                <a:off x="-6193" y="21293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396" name="Corda 109"/>
              <p:cNvSpPr/>
              <p:nvPr/>
            </p:nvSpPr>
            <p:spPr>
              <a:xfrm rot="16392177">
                <a:off x="135148" y="12100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397" name="Corda 110"/>
              <p:cNvSpPr/>
              <p:nvPr/>
            </p:nvSpPr>
            <p:spPr>
              <a:xfrm rot="16392177">
                <a:off x="270281" y="31682"/>
                <a:ext cx="118210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</p:grpSp>
        <p:grpSp>
          <p:nvGrpSpPr>
            <p:cNvPr id="420" name="Gruppo 86"/>
            <p:cNvGrpSpPr/>
            <p:nvPr/>
          </p:nvGrpSpPr>
          <p:grpSpPr>
            <a:xfrm>
              <a:off x="-1" y="-1"/>
              <a:ext cx="1609841" cy="814262"/>
              <a:chOff x="0" y="0"/>
              <a:chExt cx="1609839" cy="814260"/>
            </a:xfrm>
          </p:grpSpPr>
          <p:grpSp>
            <p:nvGrpSpPr>
              <p:cNvPr id="402" name="Gruppo 87"/>
              <p:cNvGrpSpPr/>
              <p:nvPr/>
            </p:nvGrpSpPr>
            <p:grpSpPr>
              <a:xfrm>
                <a:off x="936711" y="90284"/>
                <a:ext cx="673129" cy="601030"/>
                <a:chOff x="0" y="0"/>
                <a:chExt cx="673128" cy="601028"/>
              </a:xfrm>
            </p:grpSpPr>
            <p:sp>
              <p:nvSpPr>
                <p:cNvPr id="399" name="Corda 105"/>
                <p:cNvSpPr/>
                <p:nvPr/>
              </p:nvSpPr>
              <p:spPr>
                <a:xfrm rot="14340000">
                  <a:off x="13927" y="451213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00" name="Arco 106"/>
                <p:cNvSpPr/>
                <p:nvPr/>
              </p:nvSpPr>
              <p:spPr>
                <a:xfrm>
                  <a:off x="131905" y="-1"/>
                  <a:ext cx="281237" cy="290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19337" fill="norm" stroke="1" extrusionOk="0">
                      <a:moveTo>
                        <a:pt x="0" y="1307"/>
                      </a:moveTo>
                      <a:cubicBezTo>
                        <a:pt x="7830" y="-2263"/>
                        <a:pt x="16846" y="1729"/>
                        <a:pt x="20137" y="10225"/>
                      </a:cubicBezTo>
                      <a:cubicBezTo>
                        <a:pt x="21251" y="13100"/>
                        <a:pt x="21600" y="16257"/>
                        <a:pt x="21144" y="19337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01" name="Arco 107"/>
                <p:cNvSpPr/>
                <p:nvPr/>
              </p:nvSpPr>
              <p:spPr>
                <a:xfrm rot="12334463">
                  <a:off x="353278" y="309135"/>
                  <a:ext cx="281148" cy="243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52" fill="norm" stroke="1" extrusionOk="0">
                      <a:moveTo>
                        <a:pt x="0" y="1530"/>
                      </a:moveTo>
                      <a:cubicBezTo>
                        <a:pt x="7929" y="-2648"/>
                        <a:pt x="17058" y="2024"/>
                        <a:pt x="20390" y="11965"/>
                      </a:cubicBezTo>
                      <a:cubicBezTo>
                        <a:pt x="21133" y="14181"/>
                        <a:pt x="21543" y="16550"/>
                        <a:pt x="21600" y="18952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  <p:grpSp>
            <p:nvGrpSpPr>
              <p:cNvPr id="419" name="Gruppo 88"/>
              <p:cNvGrpSpPr/>
              <p:nvPr/>
            </p:nvGrpSpPr>
            <p:grpSpPr>
              <a:xfrm>
                <a:off x="-1" y="-1"/>
                <a:ext cx="1088227" cy="814262"/>
                <a:chOff x="0" y="0"/>
                <a:chExt cx="1088225" cy="814260"/>
              </a:xfrm>
            </p:grpSpPr>
            <p:sp>
              <p:nvSpPr>
                <p:cNvPr id="403" name="Goccia 89"/>
                <p:cNvSpPr/>
                <p:nvPr/>
              </p:nvSpPr>
              <p:spPr>
                <a:xfrm>
                  <a:off x="162023" y="107186"/>
                  <a:ext cx="926203" cy="5869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1558"/>
                      </a:moveTo>
                      <a:cubicBezTo>
                        <a:pt x="0" y="6012"/>
                        <a:pt x="4496" y="1517"/>
                        <a:pt x="10042" y="1517"/>
                      </a:cubicBezTo>
                      <a:cubicBezTo>
                        <a:pt x="13894" y="1517"/>
                        <a:pt x="17747" y="1011"/>
                        <a:pt x="21600" y="0"/>
                      </a:cubicBezTo>
                      <a:cubicBezTo>
                        <a:pt x="20589" y="3853"/>
                        <a:pt x="20083" y="7706"/>
                        <a:pt x="20083" y="11558"/>
                      </a:cubicBezTo>
                      <a:cubicBezTo>
                        <a:pt x="20083" y="17104"/>
                        <a:pt x="15587" y="21600"/>
                        <a:pt x="10042" y="21600"/>
                      </a:cubicBezTo>
                      <a:cubicBezTo>
                        <a:pt x="4496" y="21600"/>
                        <a:pt x="0" y="17104"/>
                        <a:pt x="0" y="115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04" name="Corda 90"/>
                <p:cNvSpPr/>
                <p:nvPr/>
              </p:nvSpPr>
              <p:spPr>
                <a:xfrm rot="3540000">
                  <a:off x="111706" y="213387"/>
                  <a:ext cx="118210" cy="99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05" name="Corda 91"/>
                <p:cNvSpPr/>
                <p:nvPr/>
              </p:nvSpPr>
              <p:spPr>
                <a:xfrm rot="3540000">
                  <a:off x="223434" y="126332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06" name="Corda 92"/>
                <p:cNvSpPr/>
                <p:nvPr/>
              </p:nvSpPr>
              <p:spPr>
                <a:xfrm rot="3540000">
                  <a:off x="346203" y="66566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07" name="Corda 93"/>
                <p:cNvSpPr/>
                <p:nvPr/>
              </p:nvSpPr>
              <p:spPr>
                <a:xfrm rot="14340000">
                  <a:off x="716140" y="688318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08" name="Corda 94"/>
                <p:cNvSpPr/>
                <p:nvPr/>
              </p:nvSpPr>
              <p:spPr>
                <a:xfrm rot="14340000">
                  <a:off x="827869" y="601264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grpSp>
              <p:nvGrpSpPr>
                <p:cNvPr id="412" name="Gruppo 95"/>
                <p:cNvGrpSpPr/>
                <p:nvPr/>
              </p:nvGrpSpPr>
              <p:grpSpPr>
                <a:xfrm>
                  <a:off x="0" y="350414"/>
                  <a:ext cx="345727" cy="393001"/>
                  <a:chOff x="0" y="0"/>
                  <a:chExt cx="345726" cy="393000"/>
                </a:xfrm>
              </p:grpSpPr>
              <p:sp>
                <p:nvSpPr>
                  <p:cNvPr id="409" name="Corda 102"/>
                  <p:cNvSpPr/>
                  <p:nvPr/>
                </p:nvSpPr>
                <p:spPr>
                  <a:xfrm rot="17725100">
                    <a:off x="25335" y="12614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10" name="Corda 103"/>
                  <p:cNvSpPr/>
                  <p:nvPr/>
                </p:nvSpPr>
                <p:spPr>
                  <a:xfrm rot="17725100">
                    <a:off x="90651" y="157958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11" name="Corda 104"/>
                  <p:cNvSpPr/>
                  <p:nvPr/>
                </p:nvSpPr>
                <p:spPr>
                  <a:xfrm rot="17725100">
                    <a:off x="214858" y="257592"/>
                    <a:ext cx="105533" cy="1227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grpSp>
              <p:nvGrpSpPr>
                <p:cNvPr id="416" name="Gruppo 96"/>
                <p:cNvGrpSpPr/>
                <p:nvPr/>
              </p:nvGrpSpPr>
              <p:grpSpPr>
                <a:xfrm>
                  <a:off x="494489" y="-1"/>
                  <a:ext cx="383304" cy="152577"/>
                  <a:chOff x="0" y="0"/>
                  <a:chExt cx="383302" cy="152575"/>
                </a:xfrm>
              </p:grpSpPr>
              <p:sp>
                <p:nvSpPr>
                  <p:cNvPr id="413" name="Corda 99"/>
                  <p:cNvSpPr/>
                  <p:nvPr/>
                </p:nvSpPr>
                <p:spPr>
                  <a:xfrm rot="5146837">
                    <a:off x="270295" y="12912"/>
                    <a:ext cx="118211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14" name="Corda 100"/>
                  <p:cNvSpPr/>
                  <p:nvPr/>
                </p:nvSpPr>
                <p:spPr>
                  <a:xfrm rot="5146837">
                    <a:off x="131327" y="40287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15" name="Corda 101"/>
                  <p:cNvSpPr/>
                  <p:nvPr/>
                </p:nvSpPr>
                <p:spPr>
                  <a:xfrm rot="5146837">
                    <a:off x="-5203" y="38326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sp>
              <p:nvSpPr>
                <p:cNvPr id="417" name="Onda 2 97"/>
                <p:cNvSpPr/>
                <p:nvPr/>
              </p:nvSpPr>
              <p:spPr>
                <a:xfrm>
                  <a:off x="427388" y="360900"/>
                  <a:ext cx="367695" cy="1657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3513" fill="norm" stroke="1" extrusionOk="0">
                      <a:moveTo>
                        <a:pt x="0" y="1641"/>
                      </a:moveTo>
                      <a:cubicBezTo>
                        <a:pt x="3600" y="-4043"/>
                        <a:pt x="7200" y="7325"/>
                        <a:pt x="10800" y="1641"/>
                      </a:cubicBezTo>
                      <a:cubicBezTo>
                        <a:pt x="14400" y="-4043"/>
                        <a:pt x="18000" y="7325"/>
                        <a:pt x="21600" y="1641"/>
                      </a:cubicBezTo>
                      <a:lnTo>
                        <a:pt x="21600" y="11873"/>
                      </a:lnTo>
                      <a:cubicBezTo>
                        <a:pt x="18000" y="17557"/>
                        <a:pt x="14400" y="6189"/>
                        <a:pt x="10800" y="11873"/>
                      </a:cubicBezTo>
                      <a:cubicBezTo>
                        <a:pt x="7200" y="17557"/>
                        <a:pt x="3600" y="6189"/>
                        <a:pt x="0" y="1187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7B3FF"/>
                    </a:gs>
                    <a:gs pos="35000">
                      <a:srgbClr val="C0C8FF"/>
                    </a:gs>
                    <a:gs pos="100000">
                      <a:srgbClr val="E7EA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18" name="Stella a 7 punte 98"/>
                <p:cNvSpPr/>
                <p:nvPr/>
              </p:nvSpPr>
              <p:spPr>
                <a:xfrm>
                  <a:off x="795082" y="161338"/>
                  <a:ext cx="166612" cy="212969"/>
                </a:xfrm>
                <a:prstGeom prst="star7">
                  <a:avLst>
                    <a:gd name="adj" fmla="val 17968"/>
                    <a:gd name="hf" fmla="val 102572"/>
                    <a:gd name="vf" fmla="val 105210"/>
                  </a:avLst>
                </a:prstGeom>
                <a:gradFill flip="none" rotWithShape="1">
                  <a:gsLst>
                    <a:gs pos="0">
                      <a:srgbClr val="A9FF3D"/>
                    </a:gs>
                    <a:gs pos="100000">
                      <a:srgbClr val="D7FFB7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</p:grpSp>
      </p:grpSp>
      <p:sp>
        <p:nvSpPr>
          <p:cNvPr id="422" name="Ovale 83"/>
          <p:cNvSpPr/>
          <p:nvPr/>
        </p:nvSpPr>
        <p:spPr>
          <a:xfrm>
            <a:off x="4771028" y="2089880"/>
            <a:ext cx="1954875" cy="1231292"/>
          </a:xfrm>
          <a:prstGeom prst="ellipse">
            <a:avLst/>
          </a:prstGeom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423" name="Stella a 10 punte 84"/>
          <p:cNvSpPr/>
          <p:nvPr/>
        </p:nvSpPr>
        <p:spPr>
          <a:xfrm>
            <a:off x="5837889" y="3561113"/>
            <a:ext cx="770853" cy="789290"/>
          </a:xfrm>
          <a:prstGeom prst="star10">
            <a:avLst>
              <a:gd name="adj" fmla="val 24304"/>
              <a:gd name="hf" fmla="val 105146"/>
            </a:avLst>
          </a:prstGeom>
          <a:solidFill>
            <a:srgbClr val="CAF297"/>
          </a:soli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424" name="Mostrina 75"/>
          <p:cNvSpPr/>
          <p:nvPr/>
        </p:nvSpPr>
        <p:spPr>
          <a:xfrm rot="19931895">
            <a:off x="4252268" y="3519179"/>
            <a:ext cx="666493" cy="25505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425" name="Mostrina 76"/>
          <p:cNvSpPr/>
          <p:nvPr/>
        </p:nvSpPr>
        <p:spPr>
          <a:xfrm rot="19931895">
            <a:off x="6361316" y="2332086"/>
            <a:ext cx="666492" cy="25505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426" name="Mostrina 77"/>
          <p:cNvSpPr/>
          <p:nvPr/>
        </p:nvSpPr>
        <p:spPr>
          <a:xfrm>
            <a:off x="6607985" y="4005379"/>
            <a:ext cx="666492" cy="255051"/>
          </a:xfrm>
          <a:prstGeom prst="chevron">
            <a:avLst>
              <a:gd name="adj" fmla="val 50000"/>
            </a:avLst>
          </a:prstGeom>
          <a:solidFill>
            <a:srgbClr val="4FADF3"/>
          </a:soli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427" name="Mostrina 78"/>
          <p:cNvSpPr/>
          <p:nvPr/>
        </p:nvSpPr>
        <p:spPr>
          <a:xfrm rot="4376689">
            <a:off x="3866511" y="4917248"/>
            <a:ext cx="666492" cy="255049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A9FF3D"/>
              </a:gs>
              <a:gs pos="100000">
                <a:srgbClr val="D7FFB7"/>
              </a:gs>
            </a:gsLst>
            <a:lin ang="16200000"/>
          </a:gra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428" name="CasellaDiTesto 137"/>
          <p:cNvSpPr txBox="1"/>
          <p:nvPr/>
        </p:nvSpPr>
        <p:spPr>
          <a:xfrm>
            <a:off x="3348036" y="5238779"/>
            <a:ext cx="4499993" cy="50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0" tIns="60020" rIns="60020" bIns="60020">
            <a:spAutoFit/>
          </a:bodyPr>
          <a:lstStyle>
            <a:lvl1pPr defTabSz="612013">
              <a:defRPr sz="2600">
                <a:solidFill>
                  <a:srgbClr val="568D1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Soluveis/Secretados (“tag”)</a:t>
            </a:r>
          </a:p>
        </p:txBody>
      </p:sp>
      <p:sp>
        <p:nvSpPr>
          <p:cNvPr id="429" name="Rettangolo 2"/>
          <p:cNvSpPr txBox="1"/>
          <p:nvPr/>
        </p:nvSpPr>
        <p:spPr>
          <a:xfrm>
            <a:off x="2102233" y="2700130"/>
            <a:ext cx="2353372" cy="896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/>
          <a:p>
            <a:pPr defTabSz="612013">
              <a:defRPr sz="2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Associados a </a:t>
            </a:r>
            <a:endParaRPr b="0"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defTabSz="612013">
              <a:defRPr sz="2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membranas  </a:t>
            </a:r>
          </a:p>
        </p:txBody>
      </p:sp>
      <p:sp>
        <p:nvSpPr>
          <p:cNvPr id="430" name="Rettangolo 3"/>
          <p:cNvSpPr txBox="1"/>
          <p:nvPr/>
        </p:nvSpPr>
        <p:spPr>
          <a:xfrm>
            <a:off x="7702990" y="4331187"/>
            <a:ext cx="2683250" cy="502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>
            <a:lvl1pPr defTabSz="612013">
              <a:defRPr sz="2600">
                <a:solidFill>
                  <a:srgbClr val="0D79C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Citoplasmaticos</a:t>
            </a:r>
          </a:p>
        </p:txBody>
      </p:sp>
      <p:sp>
        <p:nvSpPr>
          <p:cNvPr id="431" name="Parentesi graffa chiusa 138"/>
          <p:cNvSpPr/>
          <p:nvPr/>
        </p:nvSpPr>
        <p:spPr>
          <a:xfrm rot="5400000">
            <a:off x="5875797" y="1713492"/>
            <a:ext cx="1175640" cy="8747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108"/>
                  <a:pt x="10800" y="242"/>
                </a:cubicBezTo>
                <a:lnTo>
                  <a:pt x="10800" y="10558"/>
                </a:lnTo>
                <a:cubicBezTo>
                  <a:pt x="10800" y="10692"/>
                  <a:pt x="15635" y="10800"/>
                  <a:pt x="21600" y="10800"/>
                </a:cubicBezTo>
                <a:cubicBezTo>
                  <a:pt x="15635" y="10800"/>
                  <a:pt x="10800" y="10908"/>
                  <a:pt x="10800" y="11042"/>
                </a:cubicBezTo>
                <a:lnTo>
                  <a:pt x="10800" y="21358"/>
                </a:lnTo>
                <a:cubicBezTo>
                  <a:pt x="10800" y="21492"/>
                  <a:pt x="5965" y="21600"/>
                  <a:pt x="0" y="21600"/>
                </a:cubicBezTo>
              </a:path>
            </a:pathLst>
          </a:custGeom>
          <a:ln w="88900">
            <a:solidFill>
              <a:srgbClr val="4E67C8"/>
            </a:solidFill>
          </a:ln>
        </p:spPr>
        <p:txBody>
          <a:bodyPr lIns="66691" tIns="66691" rIns="66691" bIns="66691"/>
          <a:lstStyle/>
          <a:p>
            <a:pPr algn="l" defTabSz="914368">
              <a:defRPr b="0" sz="1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</p:txBody>
      </p:sp>
      <p:sp>
        <p:nvSpPr>
          <p:cNvPr id="432" name="CasellaDiTesto 139"/>
          <p:cNvSpPr txBox="1"/>
          <p:nvPr/>
        </p:nvSpPr>
        <p:spPr>
          <a:xfrm>
            <a:off x="2981667" y="6686208"/>
            <a:ext cx="7347347" cy="612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>
            <a:lvl1pPr defTabSz="584179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Ativaçao do sistema imune inato </a:t>
            </a:r>
          </a:p>
        </p:txBody>
      </p:sp>
      <p:sp>
        <p:nvSpPr>
          <p:cNvPr id="433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imunidade inata"/>
          <p:cNvSpPr txBox="1"/>
          <p:nvPr/>
        </p:nvSpPr>
        <p:spPr>
          <a:xfrm>
            <a:off x="1672491" y="63378"/>
            <a:ext cx="9659818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PRRs</a:t>
            </a:r>
          </a:p>
        </p:txBody>
      </p:sp>
      <p:sp>
        <p:nvSpPr>
          <p:cNvPr id="436" name="Ovale 79"/>
          <p:cNvSpPr/>
          <p:nvPr/>
        </p:nvSpPr>
        <p:spPr>
          <a:xfrm>
            <a:off x="4412141" y="1664863"/>
            <a:ext cx="4632478" cy="293811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437" name="Ovale 80"/>
          <p:cNvSpPr/>
          <p:nvPr/>
        </p:nvSpPr>
        <p:spPr>
          <a:xfrm>
            <a:off x="6855405" y="2266680"/>
            <a:ext cx="1954875" cy="1736437"/>
          </a:xfrm>
          <a:prstGeom prst="ellipse">
            <a:avLst/>
          </a:prstGeom>
          <a:solidFill>
            <a:srgbClr val="A6A6A6"/>
          </a:solidFill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grpSp>
        <p:nvGrpSpPr>
          <p:cNvPr id="464" name="Gruppo 81"/>
          <p:cNvGrpSpPr/>
          <p:nvPr/>
        </p:nvGrpSpPr>
        <p:grpSpPr>
          <a:xfrm>
            <a:off x="5018009" y="2292350"/>
            <a:ext cx="1609841" cy="824358"/>
            <a:chOff x="0" y="0"/>
            <a:chExt cx="1609839" cy="824356"/>
          </a:xfrm>
        </p:grpSpPr>
        <p:grpSp>
          <p:nvGrpSpPr>
            <p:cNvPr id="441" name="Gruppo 111"/>
            <p:cNvGrpSpPr/>
            <p:nvPr/>
          </p:nvGrpSpPr>
          <p:grpSpPr>
            <a:xfrm>
              <a:off x="317333" y="681197"/>
              <a:ext cx="382300" cy="143160"/>
              <a:chOff x="0" y="0"/>
              <a:chExt cx="382298" cy="143159"/>
            </a:xfrm>
          </p:grpSpPr>
          <p:sp>
            <p:nvSpPr>
              <p:cNvPr id="438" name="Corda 134"/>
              <p:cNvSpPr/>
              <p:nvPr/>
            </p:nvSpPr>
            <p:spPr>
              <a:xfrm rot="16392177">
                <a:off x="-6193" y="21293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439" name="Corda 135"/>
              <p:cNvSpPr/>
              <p:nvPr/>
            </p:nvSpPr>
            <p:spPr>
              <a:xfrm rot="16392177">
                <a:off x="135148" y="12100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440" name="Corda 136"/>
              <p:cNvSpPr/>
              <p:nvPr/>
            </p:nvSpPr>
            <p:spPr>
              <a:xfrm rot="16392177">
                <a:off x="270281" y="31682"/>
                <a:ext cx="118210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</p:grpSp>
        <p:grpSp>
          <p:nvGrpSpPr>
            <p:cNvPr id="463" name="Gruppo 112"/>
            <p:cNvGrpSpPr/>
            <p:nvPr/>
          </p:nvGrpSpPr>
          <p:grpSpPr>
            <a:xfrm>
              <a:off x="-1" y="-1"/>
              <a:ext cx="1609841" cy="814262"/>
              <a:chOff x="0" y="0"/>
              <a:chExt cx="1609839" cy="814260"/>
            </a:xfrm>
          </p:grpSpPr>
          <p:grpSp>
            <p:nvGrpSpPr>
              <p:cNvPr id="445" name="Gruppo 113"/>
              <p:cNvGrpSpPr/>
              <p:nvPr/>
            </p:nvGrpSpPr>
            <p:grpSpPr>
              <a:xfrm>
                <a:off x="936711" y="90284"/>
                <a:ext cx="673129" cy="601030"/>
                <a:chOff x="0" y="0"/>
                <a:chExt cx="673128" cy="601028"/>
              </a:xfrm>
            </p:grpSpPr>
            <p:sp>
              <p:nvSpPr>
                <p:cNvPr id="442" name="Corda 131"/>
                <p:cNvSpPr/>
                <p:nvPr/>
              </p:nvSpPr>
              <p:spPr>
                <a:xfrm rot="14340000">
                  <a:off x="13927" y="451213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43" name="Arco 132"/>
                <p:cNvSpPr/>
                <p:nvPr/>
              </p:nvSpPr>
              <p:spPr>
                <a:xfrm>
                  <a:off x="131905" y="-1"/>
                  <a:ext cx="281237" cy="290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19337" fill="norm" stroke="1" extrusionOk="0">
                      <a:moveTo>
                        <a:pt x="0" y="1307"/>
                      </a:moveTo>
                      <a:cubicBezTo>
                        <a:pt x="7830" y="-2263"/>
                        <a:pt x="16846" y="1729"/>
                        <a:pt x="20137" y="10225"/>
                      </a:cubicBezTo>
                      <a:cubicBezTo>
                        <a:pt x="21251" y="13100"/>
                        <a:pt x="21600" y="16257"/>
                        <a:pt x="21144" y="19337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44" name="Arco 133"/>
                <p:cNvSpPr/>
                <p:nvPr/>
              </p:nvSpPr>
              <p:spPr>
                <a:xfrm rot="12334463">
                  <a:off x="353278" y="309135"/>
                  <a:ext cx="281148" cy="243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52" fill="norm" stroke="1" extrusionOk="0">
                      <a:moveTo>
                        <a:pt x="0" y="1530"/>
                      </a:moveTo>
                      <a:cubicBezTo>
                        <a:pt x="7929" y="-2648"/>
                        <a:pt x="17058" y="2024"/>
                        <a:pt x="20390" y="11965"/>
                      </a:cubicBezTo>
                      <a:cubicBezTo>
                        <a:pt x="21133" y="14181"/>
                        <a:pt x="21543" y="16550"/>
                        <a:pt x="21600" y="18952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  <p:grpSp>
            <p:nvGrpSpPr>
              <p:cNvPr id="462" name="Gruppo 114"/>
              <p:cNvGrpSpPr/>
              <p:nvPr/>
            </p:nvGrpSpPr>
            <p:grpSpPr>
              <a:xfrm>
                <a:off x="-1" y="-1"/>
                <a:ext cx="1088227" cy="814262"/>
                <a:chOff x="0" y="0"/>
                <a:chExt cx="1088225" cy="814260"/>
              </a:xfrm>
            </p:grpSpPr>
            <p:sp>
              <p:nvSpPr>
                <p:cNvPr id="446" name="Goccia 115"/>
                <p:cNvSpPr/>
                <p:nvPr/>
              </p:nvSpPr>
              <p:spPr>
                <a:xfrm>
                  <a:off x="162023" y="107186"/>
                  <a:ext cx="926203" cy="5869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1558"/>
                      </a:moveTo>
                      <a:cubicBezTo>
                        <a:pt x="0" y="6012"/>
                        <a:pt x="4496" y="1517"/>
                        <a:pt x="10042" y="1517"/>
                      </a:cubicBezTo>
                      <a:cubicBezTo>
                        <a:pt x="13894" y="1517"/>
                        <a:pt x="17747" y="1011"/>
                        <a:pt x="21600" y="0"/>
                      </a:cubicBezTo>
                      <a:cubicBezTo>
                        <a:pt x="20589" y="3853"/>
                        <a:pt x="20083" y="7706"/>
                        <a:pt x="20083" y="11558"/>
                      </a:cubicBezTo>
                      <a:cubicBezTo>
                        <a:pt x="20083" y="17104"/>
                        <a:pt x="15587" y="21600"/>
                        <a:pt x="10042" y="21600"/>
                      </a:cubicBezTo>
                      <a:cubicBezTo>
                        <a:pt x="4496" y="21600"/>
                        <a:pt x="0" y="17104"/>
                        <a:pt x="0" y="115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47" name="Corda 116"/>
                <p:cNvSpPr/>
                <p:nvPr/>
              </p:nvSpPr>
              <p:spPr>
                <a:xfrm rot="3540000">
                  <a:off x="111706" y="213387"/>
                  <a:ext cx="118210" cy="99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48" name="Corda 117"/>
                <p:cNvSpPr/>
                <p:nvPr/>
              </p:nvSpPr>
              <p:spPr>
                <a:xfrm rot="3540000">
                  <a:off x="223434" y="126332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49" name="Corda 118"/>
                <p:cNvSpPr/>
                <p:nvPr/>
              </p:nvSpPr>
              <p:spPr>
                <a:xfrm rot="3540000">
                  <a:off x="346203" y="66566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50" name="Corda 119"/>
                <p:cNvSpPr/>
                <p:nvPr/>
              </p:nvSpPr>
              <p:spPr>
                <a:xfrm rot="14340000">
                  <a:off x="716140" y="688318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51" name="Corda 120"/>
                <p:cNvSpPr/>
                <p:nvPr/>
              </p:nvSpPr>
              <p:spPr>
                <a:xfrm rot="14340000">
                  <a:off x="827869" y="601264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grpSp>
              <p:nvGrpSpPr>
                <p:cNvPr id="455" name="Gruppo 121"/>
                <p:cNvGrpSpPr/>
                <p:nvPr/>
              </p:nvGrpSpPr>
              <p:grpSpPr>
                <a:xfrm>
                  <a:off x="0" y="350414"/>
                  <a:ext cx="345727" cy="393001"/>
                  <a:chOff x="0" y="0"/>
                  <a:chExt cx="345726" cy="393000"/>
                </a:xfrm>
              </p:grpSpPr>
              <p:sp>
                <p:nvSpPr>
                  <p:cNvPr id="452" name="Corda 128"/>
                  <p:cNvSpPr/>
                  <p:nvPr/>
                </p:nvSpPr>
                <p:spPr>
                  <a:xfrm rot="17725100">
                    <a:off x="25335" y="12614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53" name="Corda 129"/>
                  <p:cNvSpPr/>
                  <p:nvPr/>
                </p:nvSpPr>
                <p:spPr>
                  <a:xfrm rot="17725100">
                    <a:off x="90651" y="157958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54" name="Corda 130"/>
                  <p:cNvSpPr/>
                  <p:nvPr/>
                </p:nvSpPr>
                <p:spPr>
                  <a:xfrm rot="17725100">
                    <a:off x="214858" y="257592"/>
                    <a:ext cx="105533" cy="1227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grpSp>
              <p:nvGrpSpPr>
                <p:cNvPr id="459" name="Gruppo 122"/>
                <p:cNvGrpSpPr/>
                <p:nvPr/>
              </p:nvGrpSpPr>
              <p:grpSpPr>
                <a:xfrm>
                  <a:off x="494489" y="-1"/>
                  <a:ext cx="383304" cy="152577"/>
                  <a:chOff x="0" y="0"/>
                  <a:chExt cx="383302" cy="152575"/>
                </a:xfrm>
              </p:grpSpPr>
              <p:sp>
                <p:nvSpPr>
                  <p:cNvPr id="456" name="Corda 125"/>
                  <p:cNvSpPr/>
                  <p:nvPr/>
                </p:nvSpPr>
                <p:spPr>
                  <a:xfrm rot="5146837">
                    <a:off x="270295" y="12912"/>
                    <a:ext cx="118211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57" name="Corda 126"/>
                  <p:cNvSpPr/>
                  <p:nvPr/>
                </p:nvSpPr>
                <p:spPr>
                  <a:xfrm rot="5146837">
                    <a:off x="131327" y="40287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58" name="Corda 127"/>
                  <p:cNvSpPr/>
                  <p:nvPr/>
                </p:nvSpPr>
                <p:spPr>
                  <a:xfrm rot="5146837">
                    <a:off x="-5203" y="38326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sp>
              <p:nvSpPr>
                <p:cNvPr id="460" name="Onda 2 123"/>
                <p:cNvSpPr/>
                <p:nvPr/>
              </p:nvSpPr>
              <p:spPr>
                <a:xfrm>
                  <a:off x="427388" y="360900"/>
                  <a:ext cx="367695" cy="1657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3513" fill="norm" stroke="1" extrusionOk="0">
                      <a:moveTo>
                        <a:pt x="0" y="1641"/>
                      </a:moveTo>
                      <a:cubicBezTo>
                        <a:pt x="3600" y="-4043"/>
                        <a:pt x="7200" y="7325"/>
                        <a:pt x="10800" y="1641"/>
                      </a:cubicBezTo>
                      <a:cubicBezTo>
                        <a:pt x="14400" y="-4043"/>
                        <a:pt x="18000" y="7325"/>
                        <a:pt x="21600" y="1641"/>
                      </a:cubicBezTo>
                      <a:lnTo>
                        <a:pt x="21600" y="11873"/>
                      </a:lnTo>
                      <a:cubicBezTo>
                        <a:pt x="18000" y="17557"/>
                        <a:pt x="14400" y="6189"/>
                        <a:pt x="10800" y="11873"/>
                      </a:cubicBezTo>
                      <a:cubicBezTo>
                        <a:pt x="7200" y="17557"/>
                        <a:pt x="3600" y="6189"/>
                        <a:pt x="0" y="1187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7B3FF"/>
                    </a:gs>
                    <a:gs pos="35000">
                      <a:srgbClr val="C0C8FF"/>
                    </a:gs>
                    <a:gs pos="100000">
                      <a:srgbClr val="E7EA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61" name="Stella a 7 punte 124"/>
                <p:cNvSpPr/>
                <p:nvPr/>
              </p:nvSpPr>
              <p:spPr>
                <a:xfrm>
                  <a:off x="795082" y="161338"/>
                  <a:ext cx="166612" cy="212969"/>
                </a:xfrm>
                <a:prstGeom prst="star7">
                  <a:avLst>
                    <a:gd name="adj" fmla="val 17968"/>
                    <a:gd name="hf" fmla="val 102572"/>
                    <a:gd name="vf" fmla="val 105210"/>
                  </a:avLst>
                </a:prstGeom>
                <a:gradFill flip="none" rotWithShape="1">
                  <a:gsLst>
                    <a:gs pos="0">
                      <a:srgbClr val="A9FF3D"/>
                    </a:gs>
                    <a:gs pos="100000">
                      <a:srgbClr val="D7FFB7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</p:grpSp>
      </p:grpSp>
      <p:grpSp>
        <p:nvGrpSpPr>
          <p:cNvPr id="491" name="Gruppo 82"/>
          <p:cNvGrpSpPr/>
          <p:nvPr/>
        </p:nvGrpSpPr>
        <p:grpSpPr>
          <a:xfrm>
            <a:off x="3241971" y="3851987"/>
            <a:ext cx="1609841" cy="824358"/>
            <a:chOff x="0" y="0"/>
            <a:chExt cx="1609839" cy="824356"/>
          </a:xfrm>
        </p:grpSpPr>
        <p:grpSp>
          <p:nvGrpSpPr>
            <p:cNvPr id="468" name="Gruppo 85"/>
            <p:cNvGrpSpPr/>
            <p:nvPr/>
          </p:nvGrpSpPr>
          <p:grpSpPr>
            <a:xfrm>
              <a:off x="317333" y="681197"/>
              <a:ext cx="382300" cy="143160"/>
              <a:chOff x="0" y="0"/>
              <a:chExt cx="382298" cy="143159"/>
            </a:xfrm>
          </p:grpSpPr>
          <p:sp>
            <p:nvSpPr>
              <p:cNvPr id="465" name="Corda 108"/>
              <p:cNvSpPr/>
              <p:nvPr/>
            </p:nvSpPr>
            <p:spPr>
              <a:xfrm rot="16392177">
                <a:off x="-6193" y="21293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466" name="Corda 109"/>
              <p:cNvSpPr/>
              <p:nvPr/>
            </p:nvSpPr>
            <p:spPr>
              <a:xfrm rot="16392177">
                <a:off x="135148" y="12100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467" name="Corda 110"/>
              <p:cNvSpPr/>
              <p:nvPr/>
            </p:nvSpPr>
            <p:spPr>
              <a:xfrm rot="16392177">
                <a:off x="270281" y="31682"/>
                <a:ext cx="118210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</p:grpSp>
        <p:grpSp>
          <p:nvGrpSpPr>
            <p:cNvPr id="490" name="Gruppo 86"/>
            <p:cNvGrpSpPr/>
            <p:nvPr/>
          </p:nvGrpSpPr>
          <p:grpSpPr>
            <a:xfrm>
              <a:off x="-1" y="-1"/>
              <a:ext cx="1609841" cy="814262"/>
              <a:chOff x="0" y="0"/>
              <a:chExt cx="1609839" cy="814260"/>
            </a:xfrm>
          </p:grpSpPr>
          <p:grpSp>
            <p:nvGrpSpPr>
              <p:cNvPr id="472" name="Gruppo 87"/>
              <p:cNvGrpSpPr/>
              <p:nvPr/>
            </p:nvGrpSpPr>
            <p:grpSpPr>
              <a:xfrm>
                <a:off x="936711" y="90284"/>
                <a:ext cx="673129" cy="601030"/>
                <a:chOff x="0" y="0"/>
                <a:chExt cx="673128" cy="601028"/>
              </a:xfrm>
            </p:grpSpPr>
            <p:sp>
              <p:nvSpPr>
                <p:cNvPr id="469" name="Corda 105"/>
                <p:cNvSpPr/>
                <p:nvPr/>
              </p:nvSpPr>
              <p:spPr>
                <a:xfrm rot="14340000">
                  <a:off x="13927" y="451213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70" name="Arco 106"/>
                <p:cNvSpPr/>
                <p:nvPr/>
              </p:nvSpPr>
              <p:spPr>
                <a:xfrm>
                  <a:off x="131905" y="-1"/>
                  <a:ext cx="281237" cy="290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19337" fill="norm" stroke="1" extrusionOk="0">
                      <a:moveTo>
                        <a:pt x="0" y="1307"/>
                      </a:moveTo>
                      <a:cubicBezTo>
                        <a:pt x="7830" y="-2263"/>
                        <a:pt x="16846" y="1729"/>
                        <a:pt x="20137" y="10225"/>
                      </a:cubicBezTo>
                      <a:cubicBezTo>
                        <a:pt x="21251" y="13100"/>
                        <a:pt x="21600" y="16257"/>
                        <a:pt x="21144" y="19337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71" name="Arco 107"/>
                <p:cNvSpPr/>
                <p:nvPr/>
              </p:nvSpPr>
              <p:spPr>
                <a:xfrm rot="12334463">
                  <a:off x="353278" y="309135"/>
                  <a:ext cx="281148" cy="243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52" fill="norm" stroke="1" extrusionOk="0">
                      <a:moveTo>
                        <a:pt x="0" y="1530"/>
                      </a:moveTo>
                      <a:cubicBezTo>
                        <a:pt x="7929" y="-2648"/>
                        <a:pt x="17058" y="2024"/>
                        <a:pt x="20390" y="11965"/>
                      </a:cubicBezTo>
                      <a:cubicBezTo>
                        <a:pt x="21133" y="14181"/>
                        <a:pt x="21543" y="16550"/>
                        <a:pt x="21600" y="18952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  <p:grpSp>
            <p:nvGrpSpPr>
              <p:cNvPr id="489" name="Gruppo 88"/>
              <p:cNvGrpSpPr/>
              <p:nvPr/>
            </p:nvGrpSpPr>
            <p:grpSpPr>
              <a:xfrm>
                <a:off x="-1" y="-1"/>
                <a:ext cx="1088227" cy="814262"/>
                <a:chOff x="0" y="0"/>
                <a:chExt cx="1088225" cy="814260"/>
              </a:xfrm>
            </p:grpSpPr>
            <p:sp>
              <p:nvSpPr>
                <p:cNvPr id="473" name="Goccia 89"/>
                <p:cNvSpPr/>
                <p:nvPr/>
              </p:nvSpPr>
              <p:spPr>
                <a:xfrm>
                  <a:off x="162023" y="107186"/>
                  <a:ext cx="926203" cy="5869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1558"/>
                      </a:moveTo>
                      <a:cubicBezTo>
                        <a:pt x="0" y="6012"/>
                        <a:pt x="4496" y="1517"/>
                        <a:pt x="10042" y="1517"/>
                      </a:cubicBezTo>
                      <a:cubicBezTo>
                        <a:pt x="13894" y="1517"/>
                        <a:pt x="17747" y="1011"/>
                        <a:pt x="21600" y="0"/>
                      </a:cubicBezTo>
                      <a:cubicBezTo>
                        <a:pt x="20589" y="3853"/>
                        <a:pt x="20083" y="7706"/>
                        <a:pt x="20083" y="11558"/>
                      </a:cubicBezTo>
                      <a:cubicBezTo>
                        <a:pt x="20083" y="17104"/>
                        <a:pt x="15587" y="21600"/>
                        <a:pt x="10042" y="21600"/>
                      </a:cubicBezTo>
                      <a:cubicBezTo>
                        <a:pt x="4496" y="21600"/>
                        <a:pt x="0" y="17104"/>
                        <a:pt x="0" y="115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74" name="Corda 90"/>
                <p:cNvSpPr/>
                <p:nvPr/>
              </p:nvSpPr>
              <p:spPr>
                <a:xfrm rot="3540000">
                  <a:off x="111706" y="213387"/>
                  <a:ext cx="118210" cy="99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75" name="Corda 91"/>
                <p:cNvSpPr/>
                <p:nvPr/>
              </p:nvSpPr>
              <p:spPr>
                <a:xfrm rot="3540000">
                  <a:off x="223434" y="126332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76" name="Corda 92"/>
                <p:cNvSpPr/>
                <p:nvPr/>
              </p:nvSpPr>
              <p:spPr>
                <a:xfrm rot="3540000">
                  <a:off x="346203" y="66566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77" name="Corda 93"/>
                <p:cNvSpPr/>
                <p:nvPr/>
              </p:nvSpPr>
              <p:spPr>
                <a:xfrm rot="14340000">
                  <a:off x="716140" y="688318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78" name="Corda 94"/>
                <p:cNvSpPr/>
                <p:nvPr/>
              </p:nvSpPr>
              <p:spPr>
                <a:xfrm rot="14340000">
                  <a:off x="827869" y="601264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grpSp>
              <p:nvGrpSpPr>
                <p:cNvPr id="482" name="Gruppo 95"/>
                <p:cNvGrpSpPr/>
                <p:nvPr/>
              </p:nvGrpSpPr>
              <p:grpSpPr>
                <a:xfrm>
                  <a:off x="0" y="350414"/>
                  <a:ext cx="345727" cy="393001"/>
                  <a:chOff x="0" y="0"/>
                  <a:chExt cx="345726" cy="393000"/>
                </a:xfrm>
              </p:grpSpPr>
              <p:sp>
                <p:nvSpPr>
                  <p:cNvPr id="479" name="Corda 102"/>
                  <p:cNvSpPr/>
                  <p:nvPr/>
                </p:nvSpPr>
                <p:spPr>
                  <a:xfrm rot="17725100">
                    <a:off x="25335" y="12614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80" name="Corda 103"/>
                  <p:cNvSpPr/>
                  <p:nvPr/>
                </p:nvSpPr>
                <p:spPr>
                  <a:xfrm rot="17725100">
                    <a:off x="90651" y="157958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81" name="Corda 104"/>
                  <p:cNvSpPr/>
                  <p:nvPr/>
                </p:nvSpPr>
                <p:spPr>
                  <a:xfrm rot="17725100">
                    <a:off x="214858" y="257592"/>
                    <a:ext cx="105533" cy="1227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grpSp>
              <p:nvGrpSpPr>
                <p:cNvPr id="486" name="Gruppo 96"/>
                <p:cNvGrpSpPr/>
                <p:nvPr/>
              </p:nvGrpSpPr>
              <p:grpSpPr>
                <a:xfrm>
                  <a:off x="494489" y="-1"/>
                  <a:ext cx="383304" cy="152577"/>
                  <a:chOff x="0" y="0"/>
                  <a:chExt cx="383302" cy="152575"/>
                </a:xfrm>
              </p:grpSpPr>
              <p:sp>
                <p:nvSpPr>
                  <p:cNvPr id="483" name="Corda 99"/>
                  <p:cNvSpPr/>
                  <p:nvPr/>
                </p:nvSpPr>
                <p:spPr>
                  <a:xfrm rot="5146837">
                    <a:off x="270295" y="12912"/>
                    <a:ext cx="118211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84" name="Corda 100"/>
                  <p:cNvSpPr/>
                  <p:nvPr/>
                </p:nvSpPr>
                <p:spPr>
                  <a:xfrm rot="5146837">
                    <a:off x="131327" y="40287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485" name="Corda 101"/>
                  <p:cNvSpPr/>
                  <p:nvPr/>
                </p:nvSpPr>
                <p:spPr>
                  <a:xfrm rot="5146837">
                    <a:off x="-5203" y="38326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sp>
              <p:nvSpPr>
                <p:cNvPr id="487" name="Onda 2 97"/>
                <p:cNvSpPr/>
                <p:nvPr/>
              </p:nvSpPr>
              <p:spPr>
                <a:xfrm>
                  <a:off x="427388" y="360900"/>
                  <a:ext cx="367695" cy="1657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3513" fill="norm" stroke="1" extrusionOk="0">
                      <a:moveTo>
                        <a:pt x="0" y="1641"/>
                      </a:moveTo>
                      <a:cubicBezTo>
                        <a:pt x="3600" y="-4043"/>
                        <a:pt x="7200" y="7325"/>
                        <a:pt x="10800" y="1641"/>
                      </a:cubicBezTo>
                      <a:cubicBezTo>
                        <a:pt x="14400" y="-4043"/>
                        <a:pt x="18000" y="7325"/>
                        <a:pt x="21600" y="1641"/>
                      </a:cubicBezTo>
                      <a:lnTo>
                        <a:pt x="21600" y="11873"/>
                      </a:lnTo>
                      <a:cubicBezTo>
                        <a:pt x="18000" y="17557"/>
                        <a:pt x="14400" y="6189"/>
                        <a:pt x="10800" y="11873"/>
                      </a:cubicBezTo>
                      <a:cubicBezTo>
                        <a:pt x="7200" y="17557"/>
                        <a:pt x="3600" y="6189"/>
                        <a:pt x="0" y="1187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7B3FF"/>
                    </a:gs>
                    <a:gs pos="35000">
                      <a:srgbClr val="C0C8FF"/>
                    </a:gs>
                    <a:gs pos="100000">
                      <a:srgbClr val="E7EA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488" name="Stella a 7 punte 98"/>
                <p:cNvSpPr/>
                <p:nvPr/>
              </p:nvSpPr>
              <p:spPr>
                <a:xfrm>
                  <a:off x="795082" y="161338"/>
                  <a:ext cx="166612" cy="212969"/>
                </a:xfrm>
                <a:prstGeom prst="star7">
                  <a:avLst>
                    <a:gd name="adj" fmla="val 17968"/>
                    <a:gd name="hf" fmla="val 102572"/>
                    <a:gd name="vf" fmla="val 105210"/>
                  </a:avLst>
                </a:prstGeom>
                <a:gradFill flip="none" rotWithShape="1">
                  <a:gsLst>
                    <a:gs pos="0">
                      <a:srgbClr val="A9FF3D"/>
                    </a:gs>
                    <a:gs pos="100000">
                      <a:srgbClr val="D7FFB7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</p:grpSp>
      </p:grpSp>
      <p:sp>
        <p:nvSpPr>
          <p:cNvPr id="492" name="Ovale 83"/>
          <p:cNvSpPr/>
          <p:nvPr/>
        </p:nvSpPr>
        <p:spPr>
          <a:xfrm>
            <a:off x="4771028" y="2089880"/>
            <a:ext cx="1954875" cy="1231292"/>
          </a:xfrm>
          <a:prstGeom prst="ellipse">
            <a:avLst/>
          </a:prstGeom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493" name="Mostrina 75"/>
          <p:cNvSpPr/>
          <p:nvPr/>
        </p:nvSpPr>
        <p:spPr>
          <a:xfrm rot="19931895">
            <a:off x="4252268" y="3519179"/>
            <a:ext cx="666493" cy="25505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494" name="Mostrina 76"/>
          <p:cNvSpPr/>
          <p:nvPr/>
        </p:nvSpPr>
        <p:spPr>
          <a:xfrm rot="19931895">
            <a:off x="6361316" y="2332086"/>
            <a:ext cx="666492" cy="25505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495" name="Rettangolo 2"/>
          <p:cNvSpPr txBox="1"/>
          <p:nvPr/>
        </p:nvSpPr>
        <p:spPr>
          <a:xfrm>
            <a:off x="2102233" y="2700130"/>
            <a:ext cx="2353372" cy="896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/>
          <a:p>
            <a:pPr defTabSz="612013">
              <a:defRPr sz="2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Associados a </a:t>
            </a:r>
            <a:endParaRPr b="0"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defTabSz="612013">
              <a:defRPr sz="2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membranas  </a:t>
            </a:r>
          </a:p>
        </p:txBody>
      </p:sp>
      <p:sp>
        <p:nvSpPr>
          <p:cNvPr id="496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7" name="Freccia giù 16"/>
          <p:cNvSpPr/>
          <p:nvPr/>
        </p:nvSpPr>
        <p:spPr>
          <a:xfrm rot="2570336">
            <a:off x="4090480" y="4864866"/>
            <a:ext cx="804554" cy="1114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807"/>
                </a:moveTo>
                <a:lnTo>
                  <a:pt x="5400" y="13807"/>
                </a:lnTo>
                <a:lnTo>
                  <a:pt x="5400" y="0"/>
                </a:lnTo>
                <a:lnTo>
                  <a:pt x="16200" y="0"/>
                </a:lnTo>
                <a:lnTo>
                  <a:pt x="16200" y="13807"/>
                </a:lnTo>
                <a:lnTo>
                  <a:pt x="21600" y="1380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66691" tIns="66691" rIns="66691" bIns="66691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8" name="Freccia giù 16"/>
          <p:cNvSpPr/>
          <p:nvPr/>
        </p:nvSpPr>
        <p:spPr>
          <a:xfrm flipH="1" rot="20046346">
            <a:off x="6981391" y="4907098"/>
            <a:ext cx="804554" cy="1114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807"/>
                </a:moveTo>
                <a:lnTo>
                  <a:pt x="5400" y="13807"/>
                </a:lnTo>
                <a:lnTo>
                  <a:pt x="5400" y="0"/>
                </a:lnTo>
                <a:lnTo>
                  <a:pt x="16200" y="0"/>
                </a:lnTo>
                <a:lnTo>
                  <a:pt x="16200" y="13807"/>
                </a:lnTo>
                <a:lnTo>
                  <a:pt x="21600" y="1380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66691" tIns="66691" rIns="66691" bIns="66691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9" name="CasellaDiTesto 4"/>
          <p:cNvSpPr txBox="1"/>
          <p:nvPr/>
        </p:nvSpPr>
        <p:spPr>
          <a:xfrm>
            <a:off x="335328" y="6031568"/>
            <a:ext cx="5725520" cy="1634074"/>
          </a:xfrm>
          <a:prstGeom prst="rect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/>
          <a:p>
            <a:pPr algn="l" defTabSz="612013">
              <a:defRPr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RECEPTORES DE FAGOCITOSE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Receptores de carboidratos (CLRs)</a:t>
            </a:r>
            <a:endParaRPr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Receptores Scavenger</a:t>
            </a:r>
          </a:p>
        </p:txBody>
      </p:sp>
      <p:sp>
        <p:nvSpPr>
          <p:cNvPr id="500" name="Testo"/>
          <p:cNvSpPr txBox="1"/>
          <p:nvPr/>
        </p:nvSpPr>
        <p:spPr>
          <a:xfrm>
            <a:off x="6908780" y="6047824"/>
            <a:ext cx="127001" cy="802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1" name="CasellaDiTesto 4"/>
          <p:cNvSpPr txBox="1"/>
          <p:nvPr/>
        </p:nvSpPr>
        <p:spPr>
          <a:xfrm>
            <a:off x="6594923" y="6031568"/>
            <a:ext cx="5903524" cy="1634074"/>
          </a:xfrm>
          <a:prstGeom prst="rect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/>
          <a:p>
            <a:pPr algn="l" defTabSz="612013">
              <a:defRPr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RECEPTORES DE SINALIZACAO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TLRs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imunidade inata"/>
          <p:cNvSpPr txBox="1"/>
          <p:nvPr/>
        </p:nvSpPr>
        <p:spPr>
          <a:xfrm>
            <a:off x="1672491" y="63378"/>
            <a:ext cx="9659818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PRRs</a:t>
            </a:r>
          </a:p>
        </p:txBody>
      </p:sp>
      <p:sp>
        <p:nvSpPr>
          <p:cNvPr id="504" name="Ovale 79"/>
          <p:cNvSpPr/>
          <p:nvPr/>
        </p:nvSpPr>
        <p:spPr>
          <a:xfrm>
            <a:off x="4412141" y="1664863"/>
            <a:ext cx="4632478" cy="293811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505" name="Ovale 80"/>
          <p:cNvSpPr/>
          <p:nvPr/>
        </p:nvSpPr>
        <p:spPr>
          <a:xfrm>
            <a:off x="6855405" y="2266680"/>
            <a:ext cx="1954875" cy="1736437"/>
          </a:xfrm>
          <a:prstGeom prst="ellipse">
            <a:avLst/>
          </a:prstGeom>
          <a:solidFill>
            <a:srgbClr val="A6A6A6"/>
          </a:solidFill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506" name="Stella a 10 punte 84"/>
          <p:cNvSpPr/>
          <p:nvPr/>
        </p:nvSpPr>
        <p:spPr>
          <a:xfrm>
            <a:off x="5837889" y="3561113"/>
            <a:ext cx="770853" cy="789290"/>
          </a:xfrm>
          <a:prstGeom prst="star10">
            <a:avLst>
              <a:gd name="adj" fmla="val 24304"/>
              <a:gd name="hf" fmla="val 105146"/>
            </a:avLst>
          </a:prstGeom>
          <a:solidFill>
            <a:srgbClr val="CAF297"/>
          </a:soli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507" name="Mostrina 77"/>
          <p:cNvSpPr/>
          <p:nvPr/>
        </p:nvSpPr>
        <p:spPr>
          <a:xfrm>
            <a:off x="6607985" y="4005379"/>
            <a:ext cx="666492" cy="255051"/>
          </a:xfrm>
          <a:prstGeom prst="chevron">
            <a:avLst>
              <a:gd name="adj" fmla="val 50000"/>
            </a:avLst>
          </a:prstGeom>
          <a:solidFill>
            <a:srgbClr val="4FADF3"/>
          </a:soli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508" name="Rettangolo 3"/>
          <p:cNvSpPr txBox="1"/>
          <p:nvPr/>
        </p:nvSpPr>
        <p:spPr>
          <a:xfrm>
            <a:off x="7702990" y="4331187"/>
            <a:ext cx="2683250" cy="502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>
            <a:lvl1pPr defTabSz="612013">
              <a:defRPr sz="2600">
                <a:solidFill>
                  <a:srgbClr val="0D79C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Citoplasmaticos</a:t>
            </a:r>
          </a:p>
        </p:txBody>
      </p:sp>
      <p:sp>
        <p:nvSpPr>
          <p:cNvPr id="509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0" name="Freccia giù 16"/>
          <p:cNvSpPr/>
          <p:nvPr/>
        </p:nvSpPr>
        <p:spPr>
          <a:xfrm flipH="1">
            <a:off x="6326103" y="4771777"/>
            <a:ext cx="804554" cy="1164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807"/>
                </a:moveTo>
                <a:lnTo>
                  <a:pt x="5400" y="13807"/>
                </a:lnTo>
                <a:lnTo>
                  <a:pt x="5400" y="0"/>
                </a:lnTo>
                <a:lnTo>
                  <a:pt x="16200" y="0"/>
                </a:lnTo>
                <a:lnTo>
                  <a:pt x="16200" y="13807"/>
                </a:lnTo>
                <a:lnTo>
                  <a:pt x="21600" y="1380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66691" tIns="66691" rIns="66691" bIns="66691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1" name="Testo"/>
          <p:cNvSpPr txBox="1"/>
          <p:nvPr/>
        </p:nvSpPr>
        <p:spPr>
          <a:xfrm>
            <a:off x="6908780" y="6047825"/>
            <a:ext cx="127001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12" name="CasellaDiTesto 4"/>
          <p:cNvSpPr txBox="1"/>
          <p:nvPr/>
        </p:nvSpPr>
        <p:spPr>
          <a:xfrm>
            <a:off x="3654887" y="6130757"/>
            <a:ext cx="6572687" cy="1989674"/>
          </a:xfrm>
          <a:prstGeom prst="rect">
            <a:avLst/>
          </a:prstGeom>
          <a:ln w="762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/>
          <a:p>
            <a:pPr algn="l" defTabSz="612013">
              <a:defRPr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RECEPTORES DE SINALIZACAO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NACHT and LRRs containing receptors (NLRs)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PYD and HIN containing receptors (PYHIN)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RIG-like receptors (RLRs)</a:t>
            </a:r>
          </a:p>
        </p:txBody>
      </p:sp>
      <p:sp>
        <p:nvSpPr>
          <p:cNvPr id="515" name="Linea di collegamento"/>
          <p:cNvSpPr/>
          <p:nvPr/>
        </p:nvSpPr>
        <p:spPr>
          <a:xfrm>
            <a:off x="6570349" y="8235835"/>
            <a:ext cx="1454120" cy="980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923" fill="norm" stroke="1" extrusionOk="0">
                <a:moveTo>
                  <a:pt x="21600" y="15336"/>
                </a:moveTo>
                <a:cubicBezTo>
                  <a:pt x="9067" y="21600"/>
                  <a:pt x="1867" y="16488"/>
                  <a:pt x="0" y="0"/>
                </a:cubicBezTo>
              </a:path>
            </a:pathLst>
          </a:custGeom>
          <a:ln w="76200">
            <a:solidFill>
              <a:srgbClr val="000000"/>
            </a:solidFill>
            <a:prstDash val="sysDot"/>
            <a:miter lim="400000"/>
            <a:headEnd type="stealth"/>
          </a:ln>
        </p:spPr>
        <p:txBody>
          <a:bodyPr/>
          <a:lstStyle/>
          <a:p>
            <a:pPr/>
          </a:p>
        </p:txBody>
      </p:sp>
      <p:sp>
        <p:nvSpPr>
          <p:cNvPr id="514" name="Rettangolo 3"/>
          <p:cNvSpPr txBox="1"/>
          <p:nvPr/>
        </p:nvSpPr>
        <p:spPr>
          <a:xfrm>
            <a:off x="8199896" y="8834210"/>
            <a:ext cx="4316353" cy="502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>
            <a:lvl1pPr defTabSz="612013">
              <a:defRPr sz="2600">
                <a:solidFill>
                  <a:srgbClr val="0D79C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morte (da célula infectada)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imunidade inata"/>
          <p:cNvSpPr txBox="1"/>
          <p:nvPr/>
        </p:nvSpPr>
        <p:spPr>
          <a:xfrm>
            <a:off x="1672491" y="63378"/>
            <a:ext cx="9659818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PRRs</a:t>
            </a:r>
          </a:p>
        </p:txBody>
      </p:sp>
      <p:sp>
        <p:nvSpPr>
          <p:cNvPr id="518" name="Ovale 79"/>
          <p:cNvSpPr/>
          <p:nvPr/>
        </p:nvSpPr>
        <p:spPr>
          <a:xfrm>
            <a:off x="4412141" y="1664863"/>
            <a:ext cx="4632478" cy="293811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519" name="Ovale 80"/>
          <p:cNvSpPr/>
          <p:nvPr/>
        </p:nvSpPr>
        <p:spPr>
          <a:xfrm>
            <a:off x="6855405" y="2266680"/>
            <a:ext cx="1954875" cy="1736437"/>
          </a:xfrm>
          <a:prstGeom prst="ellipse">
            <a:avLst/>
          </a:prstGeom>
          <a:solidFill>
            <a:srgbClr val="A6A6A6"/>
          </a:solidFill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520" name="Mostrina 78"/>
          <p:cNvSpPr/>
          <p:nvPr/>
        </p:nvSpPr>
        <p:spPr>
          <a:xfrm rot="4376689">
            <a:off x="3866511" y="4917248"/>
            <a:ext cx="666492" cy="255049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A9FF3D"/>
              </a:gs>
              <a:gs pos="100000">
                <a:srgbClr val="D7FFB7"/>
              </a:gs>
            </a:gsLst>
            <a:lin ang="16200000"/>
          </a:gra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521" name="CasellaDiTesto 137"/>
          <p:cNvSpPr txBox="1"/>
          <p:nvPr/>
        </p:nvSpPr>
        <p:spPr>
          <a:xfrm>
            <a:off x="3348036" y="5238779"/>
            <a:ext cx="4499993" cy="50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0" tIns="60020" rIns="60020" bIns="60020">
            <a:spAutoFit/>
          </a:bodyPr>
          <a:lstStyle>
            <a:lvl1pPr defTabSz="612013">
              <a:defRPr sz="2600">
                <a:solidFill>
                  <a:srgbClr val="568D1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Soluveis/Secretados (“tag”)</a:t>
            </a:r>
          </a:p>
        </p:txBody>
      </p:sp>
      <p:sp>
        <p:nvSpPr>
          <p:cNvPr id="522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3" name="Freccia giù 16"/>
          <p:cNvSpPr/>
          <p:nvPr/>
        </p:nvSpPr>
        <p:spPr>
          <a:xfrm rot="2570336">
            <a:off x="4175993" y="6005097"/>
            <a:ext cx="804554" cy="1114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807"/>
                </a:moveTo>
                <a:lnTo>
                  <a:pt x="5400" y="13807"/>
                </a:lnTo>
                <a:lnTo>
                  <a:pt x="5400" y="0"/>
                </a:lnTo>
                <a:lnTo>
                  <a:pt x="16200" y="0"/>
                </a:lnTo>
                <a:lnTo>
                  <a:pt x="16200" y="13807"/>
                </a:lnTo>
                <a:lnTo>
                  <a:pt x="21600" y="1380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66691" tIns="66691" rIns="66691" bIns="66691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4" name="Freccia giù 16"/>
          <p:cNvSpPr/>
          <p:nvPr/>
        </p:nvSpPr>
        <p:spPr>
          <a:xfrm flipH="1" rot="20046346">
            <a:off x="7066904" y="6047329"/>
            <a:ext cx="804554" cy="1114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807"/>
                </a:moveTo>
                <a:lnTo>
                  <a:pt x="5400" y="13807"/>
                </a:lnTo>
                <a:lnTo>
                  <a:pt x="5400" y="0"/>
                </a:lnTo>
                <a:lnTo>
                  <a:pt x="16200" y="0"/>
                </a:lnTo>
                <a:lnTo>
                  <a:pt x="16200" y="13807"/>
                </a:lnTo>
                <a:lnTo>
                  <a:pt x="21600" y="1380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66691" tIns="66691" rIns="66691" bIns="66691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5" name="CasellaDiTesto 4"/>
          <p:cNvSpPr txBox="1"/>
          <p:nvPr/>
        </p:nvSpPr>
        <p:spPr>
          <a:xfrm>
            <a:off x="420840" y="7171800"/>
            <a:ext cx="5453334" cy="1634074"/>
          </a:xfrm>
          <a:prstGeom prst="rect">
            <a:avLst/>
          </a:prstGeom>
          <a:ln w="76200">
            <a:solidFill>
              <a:schemeClr val="accent3">
                <a:hueOff val="-274225"/>
                <a:satOff val="26768"/>
                <a:lumOff val="11368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/>
          <a:p>
            <a:pPr algn="l" defTabSz="612013">
              <a:defRPr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ATIVACAO S. COMPLEMENTO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MBL, ficolin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C1q, C3</a:t>
            </a:r>
          </a:p>
        </p:txBody>
      </p:sp>
      <p:sp>
        <p:nvSpPr>
          <p:cNvPr id="526" name="CasellaDiTesto 4"/>
          <p:cNvSpPr txBox="1"/>
          <p:nvPr/>
        </p:nvSpPr>
        <p:spPr>
          <a:xfrm>
            <a:off x="6680436" y="7171800"/>
            <a:ext cx="3691285" cy="1989674"/>
          </a:xfrm>
          <a:prstGeom prst="rect">
            <a:avLst/>
          </a:prstGeom>
          <a:ln w="76200">
            <a:solidFill>
              <a:schemeClr val="accent3">
                <a:hueOff val="-274225"/>
                <a:satOff val="26768"/>
                <a:lumOff val="11368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/>
          <a:p>
            <a:pPr algn="l" defTabSz="612013">
              <a:defRPr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OUTRAS FUNÇÕES 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  <a:p>
            <a:pPr marL="333375" indent="-333375" algn="l" defTabSz="612013">
              <a:buSzPct val="145000"/>
              <a:buChar char="-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neutralização</a:t>
            </a:r>
          </a:p>
          <a:p>
            <a:pPr marL="333375" indent="-333375" algn="l" defTabSz="612013">
              <a:buSzPct val="145000"/>
              <a:buChar char="-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agglutinação </a:t>
            </a:r>
          </a:p>
          <a:p>
            <a:pPr marL="333375" indent="-333375" algn="l" defTabSz="612013">
              <a:buSzPct val="145000"/>
              <a:buChar char="-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opsonização</a:t>
            </a:r>
          </a:p>
        </p:txBody>
      </p:sp>
      <p:sp>
        <p:nvSpPr>
          <p:cNvPr id="527" name="imunidade inata"/>
          <p:cNvSpPr txBox="1"/>
          <p:nvPr/>
        </p:nvSpPr>
        <p:spPr>
          <a:xfrm>
            <a:off x="7922169" y="4868621"/>
            <a:ext cx="2350683" cy="86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1950" y="4019550"/>
            <a:ext cx="9563100" cy="181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imunidade inata"/>
          <p:cNvSpPr txBox="1"/>
          <p:nvPr/>
        </p:nvSpPr>
        <p:spPr>
          <a:xfrm>
            <a:off x="542177" y="0"/>
            <a:ext cx="11192623" cy="102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54990">
              <a:defRPr spc="-190" sz="456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PRMs &amp; Imunidade inata humoral</a:t>
            </a:r>
          </a:p>
        </p:txBody>
      </p:sp>
      <p:sp>
        <p:nvSpPr>
          <p:cNvPr id="530" name="CasellaDiTesto 11"/>
          <p:cNvSpPr txBox="1"/>
          <p:nvPr/>
        </p:nvSpPr>
        <p:spPr>
          <a:xfrm>
            <a:off x="7692887" y="1802031"/>
            <a:ext cx="4830417" cy="2021841"/>
          </a:xfrm>
          <a:prstGeom prst="rect">
            <a:avLst/>
          </a:prstGeom>
          <a:solidFill>
            <a:srgbClr val="0AB8B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Reconhecimento </a:t>
            </a:r>
            <a:endParaRPr b="0"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 patogeno/</a:t>
            </a:r>
            <a:endParaRPr b="0"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celula danificada</a:t>
            </a:r>
          </a:p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(circulante/tecidual)</a:t>
            </a:r>
          </a:p>
        </p:txBody>
      </p:sp>
      <p:grpSp>
        <p:nvGrpSpPr>
          <p:cNvPr id="533" name="Freccia circolare a destra 12"/>
          <p:cNvGrpSpPr/>
          <p:nvPr/>
        </p:nvGrpSpPr>
        <p:grpSpPr>
          <a:xfrm>
            <a:off x="9845988" y="4048728"/>
            <a:ext cx="2571768" cy="4154983"/>
            <a:chOff x="0" y="0"/>
            <a:chExt cx="2571767" cy="4154982"/>
          </a:xfrm>
        </p:grpSpPr>
        <p:sp>
          <p:nvSpPr>
            <p:cNvPr id="531" name="Forma"/>
            <p:cNvSpPr/>
            <p:nvPr/>
          </p:nvSpPr>
          <p:spPr>
            <a:xfrm flipH="1" rot="708865">
              <a:off x="376335" y="145291"/>
              <a:ext cx="1819097" cy="386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2" h="21600" fill="norm" stroke="1" extrusionOk="0">
                  <a:moveTo>
                    <a:pt x="3" y="9438"/>
                  </a:moveTo>
                  <a:cubicBezTo>
                    <a:pt x="3" y="12498"/>
                    <a:pt x="3159" y="15369"/>
                    <a:pt x="8470" y="17138"/>
                  </a:cubicBezTo>
                  <a:lnTo>
                    <a:pt x="8470" y="15709"/>
                  </a:lnTo>
                  <a:lnTo>
                    <a:pt x="20082" y="20393"/>
                  </a:lnTo>
                  <a:lnTo>
                    <a:pt x="8470" y="21600"/>
                  </a:lnTo>
                  <a:lnTo>
                    <a:pt x="8470" y="20171"/>
                  </a:lnTo>
                  <a:lnTo>
                    <a:pt x="8470" y="20171"/>
                  </a:lnTo>
                  <a:cubicBezTo>
                    <a:pt x="3159" y="18402"/>
                    <a:pt x="3" y="15531"/>
                    <a:pt x="3" y="12471"/>
                  </a:cubicBezTo>
                  <a:close/>
                  <a:moveTo>
                    <a:pt x="20082" y="3033"/>
                  </a:moveTo>
                  <a:cubicBezTo>
                    <a:pt x="10238" y="3033"/>
                    <a:pt x="1845" y="6388"/>
                    <a:pt x="264" y="10955"/>
                  </a:cubicBezTo>
                  <a:lnTo>
                    <a:pt x="264" y="10955"/>
                  </a:lnTo>
                  <a:cubicBezTo>
                    <a:pt x="-1518" y="5810"/>
                    <a:pt x="5911" y="960"/>
                    <a:pt x="16856" y="123"/>
                  </a:cubicBezTo>
                  <a:cubicBezTo>
                    <a:pt x="17922" y="41"/>
                    <a:pt x="19001" y="0"/>
                    <a:pt x="20082" y="0"/>
                  </a:cubicBezTo>
                  <a:close/>
                </a:path>
              </a:pathLst>
            </a:cu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000">
                  <a:solidFill>
                    <a:srgbClr val="EEEEEE"/>
                  </a:solidFill>
                  <a:effectLst>
                    <a:outerShdw sx="100000" sy="100000" kx="0" ky="0" algn="b" rotWithShape="0" blurRad="25400" dist="25400" dir="2388334">
                      <a:srgbClr val="000000">
                        <a:alpha val="79310"/>
                      </a:srgbClr>
                    </a:outerShdw>
                  </a:effectLst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</a:p>
          </p:txBody>
        </p:sp>
        <p:sp>
          <p:nvSpPr>
            <p:cNvPr id="532" name="Forma"/>
            <p:cNvSpPr/>
            <p:nvPr/>
          </p:nvSpPr>
          <p:spPr>
            <a:xfrm flipH="1" rot="708865">
              <a:off x="571300" y="165463"/>
              <a:ext cx="1819098" cy="1959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2" h="21600" fill="norm" stroke="1" extrusionOk="0">
                  <a:moveTo>
                    <a:pt x="20082" y="5980"/>
                  </a:moveTo>
                  <a:cubicBezTo>
                    <a:pt x="10238" y="5980"/>
                    <a:pt x="1845" y="12595"/>
                    <a:pt x="264" y="21600"/>
                  </a:cubicBezTo>
                  <a:lnTo>
                    <a:pt x="264" y="21600"/>
                  </a:lnTo>
                  <a:cubicBezTo>
                    <a:pt x="-1518" y="11456"/>
                    <a:pt x="5911" y="1893"/>
                    <a:pt x="16856" y="242"/>
                  </a:cubicBezTo>
                  <a:cubicBezTo>
                    <a:pt x="17922" y="81"/>
                    <a:pt x="19001" y="0"/>
                    <a:pt x="20082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000">
                  <a:solidFill>
                    <a:srgbClr val="EEEEEE"/>
                  </a:solidFill>
                  <a:effectLst>
                    <a:outerShdw sx="100000" sy="100000" kx="0" ky="0" algn="b" rotWithShape="0" blurRad="25400" dist="25400" dir="2388334">
                      <a:srgbClr val="000000">
                        <a:alpha val="79310"/>
                      </a:srgbClr>
                    </a:outerShdw>
                  </a:effectLst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</a:p>
          </p:txBody>
        </p:sp>
      </p:grpSp>
      <p:grpSp>
        <p:nvGrpSpPr>
          <p:cNvPr id="544" name="Gruppo 19"/>
          <p:cNvGrpSpPr/>
          <p:nvPr/>
        </p:nvGrpSpPr>
        <p:grpSpPr>
          <a:xfrm>
            <a:off x="642599" y="1599799"/>
            <a:ext cx="6649018" cy="4791635"/>
            <a:chOff x="0" y="0"/>
            <a:chExt cx="6649017" cy="4791633"/>
          </a:xfrm>
        </p:grpSpPr>
        <p:grpSp>
          <p:nvGrpSpPr>
            <p:cNvPr id="539" name="Gruppo 5"/>
            <p:cNvGrpSpPr/>
            <p:nvPr/>
          </p:nvGrpSpPr>
          <p:grpSpPr>
            <a:xfrm>
              <a:off x="-1" y="64058"/>
              <a:ext cx="5726673" cy="4727576"/>
              <a:chOff x="0" y="0"/>
              <a:chExt cx="5726671" cy="4727575"/>
            </a:xfrm>
          </p:grpSpPr>
          <p:pic>
            <p:nvPicPr>
              <p:cNvPr id="534" name="Immagine 1" descr="Immagine 1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67905" y="0"/>
                <a:ext cx="5058767" cy="47275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37" name="Titolo 14"/>
              <p:cNvGrpSpPr/>
              <p:nvPr/>
            </p:nvGrpSpPr>
            <p:grpSpPr>
              <a:xfrm>
                <a:off x="-1" y="2707725"/>
                <a:ext cx="2331424" cy="1812166"/>
                <a:chOff x="0" y="0"/>
                <a:chExt cx="2331423" cy="1812165"/>
              </a:xfrm>
            </p:grpSpPr>
            <p:sp>
              <p:nvSpPr>
                <p:cNvPr id="535" name="Rettangolo"/>
                <p:cNvSpPr/>
                <p:nvPr/>
              </p:nvSpPr>
              <p:spPr>
                <a:xfrm>
                  <a:off x="-1" y="0"/>
                  <a:ext cx="2331425" cy="181216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t">
                  <a:noAutofit/>
                </a:bodyPr>
                <a:lstStyle/>
                <a:p>
                  <a:pPr algn="l" defTabSz="914400">
                    <a:lnSpc>
                      <a:spcPct val="120000"/>
                    </a:lnSpc>
                    <a:defRPr b="0" spc="-100" sz="4000">
                      <a:solidFill>
                        <a:srgbClr val="DCDDE0"/>
                      </a:solidFill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536" name="Moleculas"/>
                <p:cNvSpPr txBox="1"/>
                <p:nvPr/>
              </p:nvSpPr>
              <p:spPr>
                <a:xfrm>
                  <a:off x="-1" y="0"/>
                  <a:ext cx="2331425" cy="5129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l" defTabSz="914400">
                    <a:lnSpc>
                      <a:spcPct val="120000"/>
                    </a:lnSpc>
                    <a:defRPr spc="-100" sz="2800"/>
                  </a:lvl1pPr>
                </a:lstStyle>
                <a:p>
                  <a:pPr/>
                  <a:r>
                    <a:t>Moleculas </a:t>
                  </a:r>
                </a:p>
              </p:txBody>
            </p:sp>
          </p:grpSp>
          <p:sp>
            <p:nvSpPr>
              <p:cNvPr id="538" name="Rettangolo 4"/>
              <p:cNvSpPr txBox="1"/>
              <p:nvPr/>
            </p:nvSpPr>
            <p:spPr>
              <a:xfrm>
                <a:off x="-1" y="3134895"/>
                <a:ext cx="3722903" cy="13765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l">
                  <a:defRPr sz="2800"/>
                </a:pPr>
                <a:r>
                  <a:t>de reconhecimento de padroes </a:t>
                </a:r>
                <a:endParaRPr b="0">
                  <a:solidFill>
                    <a:srgbClr val="EEEEEE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endParaRPr>
              </a:p>
              <a:p>
                <a:pPr algn="l">
                  <a:defRPr sz="2800"/>
                </a:pPr>
                <a:r>
                  <a:t>(PRMs)</a:t>
                </a:r>
              </a:p>
            </p:txBody>
          </p:sp>
        </p:grpSp>
        <p:sp>
          <p:nvSpPr>
            <p:cNvPr id="540" name="CasellaDiTesto 13"/>
            <p:cNvSpPr txBox="1"/>
            <p:nvPr/>
          </p:nvSpPr>
          <p:spPr>
            <a:xfrm>
              <a:off x="1895473" y="-1"/>
              <a:ext cx="1824229" cy="4613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PENTRAXINAS</a:t>
              </a:r>
            </a:p>
          </p:txBody>
        </p:sp>
        <p:sp>
          <p:nvSpPr>
            <p:cNvPr id="541" name="CasellaDiTesto 14"/>
            <p:cNvSpPr txBox="1"/>
            <p:nvPr/>
          </p:nvSpPr>
          <p:spPr>
            <a:xfrm>
              <a:off x="4924308" y="3493277"/>
              <a:ext cx="1626414" cy="46136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COLECTINAS</a:t>
              </a:r>
            </a:p>
          </p:txBody>
        </p:sp>
        <p:sp>
          <p:nvSpPr>
            <p:cNvPr id="542" name="CasellaDiTesto 17"/>
            <p:cNvSpPr txBox="1"/>
            <p:nvPr/>
          </p:nvSpPr>
          <p:spPr>
            <a:xfrm>
              <a:off x="2569165" y="3961165"/>
              <a:ext cx="2920207" cy="49636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MBL, SP-A, SP-D</a:t>
              </a:r>
            </a:p>
          </p:txBody>
        </p:sp>
        <p:sp>
          <p:nvSpPr>
            <p:cNvPr id="543" name="CasellaDiTesto 18"/>
            <p:cNvSpPr txBox="1"/>
            <p:nvPr/>
          </p:nvSpPr>
          <p:spPr>
            <a:xfrm>
              <a:off x="5259434" y="3012697"/>
              <a:ext cx="1389584" cy="46136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FICOLINAS</a:t>
              </a:r>
            </a:p>
          </p:txBody>
        </p:sp>
      </p:grpSp>
      <p:sp>
        <p:nvSpPr>
          <p:cNvPr id="545" name="Rectangle 4"/>
          <p:cNvSpPr/>
          <p:nvPr/>
        </p:nvSpPr>
        <p:spPr>
          <a:xfrm>
            <a:off x="2345636" y="6350532"/>
            <a:ext cx="7195931" cy="2729125"/>
          </a:xfrm>
          <a:prstGeom prst="rect">
            <a:avLst/>
          </a:prstGeom>
          <a:solidFill>
            <a:srgbClr val="0AB8B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lnSpc>
                <a:spcPct val="120000"/>
              </a:lnSpc>
              <a:defRPr sz="2800">
                <a:solidFill>
                  <a:srgbClr val="FFFFFF"/>
                </a:solidFill>
              </a:defRPr>
            </a:pPr>
            <a:r>
              <a:t>- </a:t>
            </a:r>
            <a:r>
              <a:rPr sz="3600">
                <a:solidFill>
                  <a:srgbClr val="FF0000"/>
                </a:solidFill>
              </a:rPr>
              <a:t>Sistema complemento</a:t>
            </a:r>
            <a:endParaRPr sz="3600">
              <a:solidFill>
                <a:srgbClr val="FF0000"/>
              </a:solidFill>
            </a:endParaRPr>
          </a:p>
          <a:p>
            <a:pPr marL="457200" indent="-457200" algn="l">
              <a:lnSpc>
                <a:spcPct val="120000"/>
              </a:lnSpc>
              <a:buSzPct val="100000"/>
              <a:buChar char="-"/>
              <a:defRPr sz="2800">
                <a:solidFill>
                  <a:srgbClr val="FFFFFF"/>
                </a:solidFill>
              </a:defRPr>
            </a:pPr>
            <a:r>
              <a:t>Opsonizaçao (fagocitose)</a:t>
            </a:r>
          </a:p>
          <a:p>
            <a:pPr marL="457200" indent="-457200" algn="l">
              <a:lnSpc>
                <a:spcPct val="120000"/>
              </a:lnSpc>
              <a:buSzPct val="100000"/>
              <a:buChar char="-"/>
              <a:defRPr sz="2800">
                <a:solidFill>
                  <a:srgbClr val="FFFFFF"/>
                </a:solidFill>
              </a:defRPr>
            </a:pPr>
            <a:r>
              <a:t>Aglutinaçao</a:t>
            </a:r>
          </a:p>
          <a:p>
            <a:pPr marL="457200" indent="-457200" algn="l">
              <a:lnSpc>
                <a:spcPct val="120000"/>
              </a:lnSpc>
              <a:buSzPct val="100000"/>
              <a:buChar char="-"/>
              <a:defRPr sz="2800">
                <a:solidFill>
                  <a:srgbClr val="FFFFFF"/>
                </a:solidFill>
              </a:defRPr>
            </a:pPr>
            <a:r>
              <a:t>Neutralizaçao </a:t>
            </a:r>
          </a:p>
          <a:p>
            <a:pPr marL="457200" indent="-457200" algn="l">
              <a:lnSpc>
                <a:spcPct val="120000"/>
              </a:lnSpc>
              <a:buSzPct val="100000"/>
              <a:buChar char="-"/>
              <a:defRPr sz="2800">
                <a:solidFill>
                  <a:srgbClr val="FFFFFF"/>
                </a:solidFill>
              </a:defRPr>
            </a:pPr>
            <a:r>
              <a:t>Prevençao expansao viral</a:t>
            </a:r>
          </a:p>
        </p:txBody>
      </p:sp>
      <p:sp>
        <p:nvSpPr>
          <p:cNvPr id="546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8" name="Tabella 3"/>
          <p:cNvGraphicFramePr/>
          <p:nvPr/>
        </p:nvGraphicFramePr>
        <p:xfrm>
          <a:off x="329246" y="1851581"/>
          <a:ext cx="12346308" cy="418636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2931355"/>
                <a:gridCol w="2119630"/>
                <a:gridCol w="3049049"/>
                <a:gridCol w="4246273"/>
              </a:tblGrid>
              <a:tr h="1053547"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sym typeface="Helvetica Neue"/>
                        </a:rPr>
                        <a:t>PRMs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sym typeface="Helvetica Neue"/>
                        </a:rPr>
                        <a:t>Locus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sym typeface="Helvetica Neue"/>
                        </a:rPr>
                        <a:t>PAMP/DAMP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sym typeface="Helvetica Neue"/>
                        </a:rPr>
                        <a:t>Origem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</a:tr>
              <a:tr h="783203">
                <a:tc>
                  <a:txBody>
                    <a:bodyPr/>
                    <a:lstStyle/>
                    <a:p>
                      <a:pPr>
                        <a:defRPr sz="3200">
                          <a:sym typeface="Helvetica Neue"/>
                        </a:defRPr>
                      </a:pPr>
                      <a:r>
                        <a:t>Pentraxinas</a:t>
                      </a:r>
                    </a:p>
                    <a:p>
                      <a:pPr>
                        <a:defRPr b="0" sz="28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r>
                        <a:t>Short: SAP, CRP</a:t>
                      </a:r>
                    </a:p>
                    <a:p>
                      <a:pPr>
                        <a:defRPr b="0" sz="28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r>
                        <a:t>Long: PTX3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800">
                          <a:sym typeface="Helvetica Neue"/>
                        </a:rPr>
                        <a:t>Plasma 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Carboidratos, </a:t>
                      </a:r>
                      <a:endParaRPr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endParaR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Fibras amiloide</a:t>
                      </a:r>
                      <a:endParaRPr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endParaR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Material nuclear</a:t>
                      </a:r>
                      <a:endParaRPr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endParaR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Proteinas da ME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Bacteria/Parasitas</a:t>
                      </a: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Celulas mortas/danificadas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</a:tr>
              <a:tr h="783203">
                <a:tc>
                  <a:txBody>
                    <a:bodyPr/>
                    <a:lstStyle/>
                    <a:p>
                      <a:pPr>
                        <a:defRPr sz="3200">
                          <a:sym typeface="Helvetica Neue"/>
                        </a:defRPr>
                      </a:pPr>
                      <a:r>
                        <a:t>Colectinas </a:t>
                      </a:r>
                    </a:p>
                    <a:p>
                      <a:pPr>
                        <a:defRPr b="0" sz="28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r>
                        <a:t>(MBL, SP-A/D)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Plasma (MBL)</a:t>
                      </a:r>
                      <a:endParaRPr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endParaR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Alveolo (SPs)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Carboidratos</a:t>
                      </a:r>
                      <a:endParaRPr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endParaR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(Man)</a:t>
                      </a:r>
                      <a:endParaRPr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endParaR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Material nuclear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Bacteria/virus/fungo</a:t>
                      </a:r>
                      <a:endParaRPr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endParaR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Celulas mortas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</a:tr>
              <a:tr h="783203">
                <a:tc>
                  <a:txBody>
                    <a:bodyPr/>
                    <a:lstStyle/>
                    <a:p>
                      <a:pPr>
                        <a:defRPr sz="3200">
                          <a:sym typeface="Helvetica Neue"/>
                        </a:defRPr>
                      </a:pPr>
                      <a:r>
                        <a:t>Ficolinas</a:t>
                      </a:r>
                    </a:p>
                    <a:p>
                      <a:pPr>
                        <a:defRPr b="0" sz="28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r>
                        <a:t>(Ficolina)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800">
                          <a:sym typeface="Helvetica Neue"/>
                        </a:rPr>
                        <a:t>Plasma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Carboidratos</a:t>
                      </a:r>
                      <a:endParaRPr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endParaR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(GlcNAc, SA) 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Microbios</a:t>
                      </a: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Celulas mortas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</a:tr>
              <a:tr h="783203">
                <a:tc>
                  <a:txBody>
                    <a:bodyPr/>
                    <a:lstStyle/>
                    <a:p>
                      <a:pPr>
                        <a:defRPr sz="3200">
                          <a:sym typeface="Helvetica Neue"/>
                        </a:defRPr>
                      </a:pPr>
                      <a:r>
                        <a:t>Complemento</a:t>
                      </a:r>
                    </a:p>
                    <a:p>
                      <a:pPr>
                        <a:defRPr sz="2800">
                          <a:solidFill>
                            <a:srgbClr val="EEEEEE"/>
                          </a:solidFill>
                          <a:sym typeface="Helvetica Neue"/>
                        </a:defRPr>
                      </a:pPr>
                      <a:r>
                        <a:t>(</a:t>
                      </a:r>
                      <a:r>
                        <a:rPr>
                          <a:solidFill>
                            <a:srgbClr val="000000"/>
                          </a:solidFill>
                        </a:rPr>
                        <a:t>C1q</a:t>
                      </a:r>
                      <a:r>
                        <a:t>, C3)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800">
                          <a:sym typeface="Helvetica Neue"/>
                        </a:rPr>
                        <a:t>Plasma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Superficie </a:t>
                      </a:r>
                      <a:endParaRPr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endParaR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microbiana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E6F3F4"/>
                    </a:solidFill>
                  </a:tcPr>
                </a:tc>
              </a:tr>
            </a:tbl>
          </a:graphicData>
        </a:graphic>
      </p:graphicFrame>
      <p:sp>
        <p:nvSpPr>
          <p:cNvPr id="549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0" name="imunidade inata"/>
          <p:cNvSpPr txBox="1"/>
          <p:nvPr/>
        </p:nvSpPr>
        <p:spPr>
          <a:xfrm>
            <a:off x="542177" y="0"/>
            <a:ext cx="11192623" cy="102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" name="Tabella 3"/>
          <p:cNvGraphicFramePr/>
          <p:nvPr/>
        </p:nvGraphicFramePr>
        <p:xfrm>
          <a:off x="489226" y="1807535"/>
          <a:ext cx="12026349" cy="664861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3309844"/>
                <a:gridCol w="5174180"/>
                <a:gridCol w="3542323"/>
              </a:tblGrid>
              <a:tr h="822552"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sym typeface="Helvetica Neue"/>
                        </a:rPr>
                        <a:t>PRMs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sym typeface="Helvetica Neue"/>
                        </a:rPr>
                        <a:t>Produçao 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sym typeface="Helvetica Neue"/>
                        </a:rPr>
                        <a:t>Orgao/celula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</a:tr>
              <a:tr h="1504533">
                <a:tc>
                  <a:txBody>
                    <a:bodyPr/>
                    <a:lstStyle/>
                    <a:p>
                      <a:pPr>
                        <a:defRPr sz="3200">
                          <a:sym typeface="Helvetica Neue"/>
                        </a:defRPr>
                      </a:pPr>
                      <a:r>
                        <a:t>Pentraxinas</a:t>
                      </a:r>
                    </a:p>
                    <a:p>
                      <a:pPr>
                        <a:defRPr sz="28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r>
                        <a:t>Short: </a:t>
                      </a:r>
                      <a:r>
                        <a:rPr b="0"/>
                        <a:t>SAP, CRP</a:t>
                      </a:r>
                      <a:endParaRPr b="0"/>
                    </a:p>
                    <a:p>
                      <a:pPr>
                        <a:defRPr sz="28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r>
                        <a:t>Long: </a:t>
                      </a:r>
                      <a:r>
                        <a:rPr b="0"/>
                        <a:t>PTX3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1" sz="2800">
                          <a:sym typeface="Helvetica Neue"/>
                        </a:defRPr>
                      </a:pPr>
                      <a:r>
                        <a:t>Infecçao/inflamaçao</a:t>
                      </a: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IL-6</a:t>
                      </a:r>
                      <a:endParaRPr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endParaR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IL-1ß, TNF, TLR-agonists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Figado/hepatocitos</a:t>
                      </a: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PMN, Mø, DC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</a:tr>
              <a:tr h="1440510">
                <a:tc>
                  <a:txBody>
                    <a:bodyPr/>
                    <a:lstStyle/>
                    <a:p>
                      <a:pPr>
                        <a:defRPr sz="3200">
                          <a:sym typeface="Helvetica Neue"/>
                        </a:defRPr>
                      </a:pPr>
                      <a:r>
                        <a:t>Colectinas </a:t>
                      </a:r>
                    </a:p>
                    <a:p>
                      <a:pPr>
                        <a:defRPr b="0" sz="28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r>
                        <a:t>(MBL, SP-A/D)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1" sz="2800">
                          <a:sym typeface="Helvetica Neue"/>
                        </a:defRPr>
                      </a:pPr>
                      <a:r>
                        <a:t>Consitutiva</a:t>
                      </a:r>
                    </a:p>
                    <a:p>
                      <a:pPr>
                        <a:defRPr b="1" sz="2800">
                          <a:sym typeface="Helvetica Neue"/>
                        </a:defRPr>
                      </a:pPr>
                      <a:r>
                        <a:t>Infecçao/inflamaçao</a:t>
                      </a: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Citocinas proinflamatorias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Figado/hepatocitos</a:t>
                      </a: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Mø (?)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</a:tr>
              <a:tr h="1440510">
                <a:tc>
                  <a:txBody>
                    <a:bodyPr/>
                    <a:lstStyle/>
                    <a:p>
                      <a:pPr>
                        <a:defRPr sz="3200">
                          <a:sym typeface="Helvetica Neue"/>
                        </a:defRPr>
                      </a:pPr>
                      <a:r>
                        <a:t>Ficolinas</a:t>
                      </a:r>
                    </a:p>
                    <a:p>
                      <a:pPr>
                        <a:defRPr b="0" sz="28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r>
                        <a:t>(Ficolina)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1" sz="2800">
                          <a:sym typeface="Helvetica Neue"/>
                        </a:defRPr>
                      </a:pPr>
                      <a:r>
                        <a:t>Consitutiva</a:t>
                      </a:r>
                    </a:p>
                    <a:p>
                      <a:pPr>
                        <a:defRPr b="1" sz="2800">
                          <a:sym typeface="Helvetica Neue"/>
                        </a:defRPr>
                      </a:pPr>
                      <a:r>
                        <a:t>Infecçao/inflamaçao</a:t>
                      </a: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Citocinas proinflamatorias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A1A4AC"/>
                      </a:solidFill>
                    </a:lnB>
                    <a:solidFill>
                      <a:srgbClr val="E6F3F4"/>
                    </a:solidFill>
                  </a:tcPr>
                </a:tc>
              </a:tr>
              <a:tr h="1440510"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Complemento</a:t>
                      </a:r>
                    </a:p>
                    <a:p>
                      <a:pPr>
                        <a:defRPr sz="2400">
                          <a:solidFill>
                            <a:srgbClr val="EEEEEE"/>
                          </a:solidFill>
                          <a:sym typeface="Helvetica Neue"/>
                        </a:defRPr>
                      </a:pPr>
                      <a:r>
                        <a:t>(</a:t>
                      </a:r>
                      <a:r>
                        <a:rPr>
                          <a:solidFill>
                            <a:srgbClr val="000000"/>
                          </a:solidFill>
                        </a:rPr>
                        <a:t>C1q</a:t>
                      </a:r>
                      <a:r>
                        <a:t>, C3)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EEEEEE"/>
                      </a:solidFill>
                    </a:lnR>
                    <a:lnT w="12700">
                      <a:solidFill>
                        <a:srgbClr val="EEEEEE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0AB8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1" sz="2800">
                          <a:sym typeface="Helvetica Neue"/>
                        </a:defRPr>
                      </a:pPr>
                      <a:r>
                        <a:t>Consitutiva</a:t>
                      </a:r>
                    </a:p>
                    <a:p>
                      <a:pPr>
                        <a:defRPr b="1" sz="2800">
                          <a:sym typeface="Helvetica Neue"/>
                        </a:defRPr>
                      </a:pPr>
                      <a:r>
                        <a:t>Infecçao/inflamaçao</a:t>
                      </a: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Citocinas proinflamatorias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EEEEEE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Figado/hepatocitos</a:t>
                      </a:r>
                    </a:p>
                    <a:p>
                      <a:pPr>
                        <a:defRPr sz="2800">
                          <a:sym typeface="Helvetica Neue"/>
                        </a:defRPr>
                      </a:pPr>
                      <a:r>
                        <a:t>PMN, Mø, DC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A1A4AC"/>
                      </a:solidFill>
                    </a:lnL>
                    <a:lnR w="12700">
                      <a:solidFill>
                        <a:srgbClr val="A1A4AC"/>
                      </a:solidFill>
                    </a:lnR>
                    <a:lnT w="12700">
                      <a:solidFill>
                        <a:srgbClr val="A1A4AC"/>
                      </a:solidFill>
                    </a:lnT>
                    <a:lnB w="12700">
                      <a:solidFill>
                        <a:srgbClr val="EEEEEE"/>
                      </a:solidFill>
                    </a:lnB>
                    <a:solidFill>
                      <a:srgbClr val="E6F3F4"/>
                    </a:solidFill>
                  </a:tcPr>
                </a:tc>
              </a:tr>
            </a:tbl>
          </a:graphicData>
        </a:graphic>
      </p:graphicFrame>
      <p:sp>
        <p:nvSpPr>
          <p:cNvPr id="553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4" name="imunidade inata"/>
          <p:cNvSpPr txBox="1"/>
          <p:nvPr/>
        </p:nvSpPr>
        <p:spPr>
          <a:xfrm>
            <a:off x="542177" y="0"/>
            <a:ext cx="11192623" cy="102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402" y="2386852"/>
            <a:ext cx="10567571" cy="6894954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imunidade inata"/>
          <p:cNvSpPr txBox="1"/>
          <p:nvPr/>
        </p:nvSpPr>
        <p:spPr>
          <a:xfrm>
            <a:off x="542177" y="0"/>
            <a:ext cx="11192623" cy="102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PRMs</a:t>
            </a:r>
          </a:p>
        </p:txBody>
      </p:sp>
      <p:sp>
        <p:nvSpPr>
          <p:cNvPr id="558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9" name="CasellaDiTesto 18"/>
          <p:cNvSpPr txBox="1"/>
          <p:nvPr/>
        </p:nvSpPr>
        <p:spPr>
          <a:xfrm>
            <a:off x="569832" y="1221121"/>
            <a:ext cx="11499582" cy="914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2" tIns="60022" rIns="60022" bIns="60022">
            <a:spAutoFit/>
          </a:bodyPr>
          <a:lstStyle>
            <a:lvl1pPr algn="l"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expressos e secretados da varias células, incluindo as c. mieloides, permitindo a produção alongo do tempo</a:t>
            </a:r>
          </a:p>
        </p:txBody>
      </p:sp>
      <p:sp>
        <p:nvSpPr>
          <p:cNvPr id="560" name="Jaillon, …., Mantovani 2017"/>
          <p:cNvSpPr txBox="1"/>
          <p:nvPr/>
        </p:nvSpPr>
        <p:spPr>
          <a:xfrm>
            <a:off x="9816193" y="9263492"/>
            <a:ext cx="2934767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 sz="1800"/>
            </a:lvl1pPr>
          </a:lstStyle>
          <a:p>
            <a:pPr/>
            <a:r>
              <a:t>Jaillon, …., Mantovani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imunidade inata"/>
          <p:cNvSpPr txBox="1"/>
          <p:nvPr/>
        </p:nvSpPr>
        <p:spPr>
          <a:xfrm>
            <a:off x="1270000" y="-25400"/>
            <a:ext cx="10464800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Moléculas da “fase aguda”</a:t>
            </a:r>
          </a:p>
        </p:txBody>
      </p:sp>
      <p:pic>
        <p:nvPicPr>
          <p:cNvPr id="56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6623" y="2086986"/>
            <a:ext cx="5744819" cy="5834815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CasellaDiTesto 3"/>
          <p:cNvSpPr txBox="1"/>
          <p:nvPr/>
        </p:nvSpPr>
        <p:spPr>
          <a:xfrm>
            <a:off x="4864549" y="2886519"/>
            <a:ext cx="892253" cy="672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800">
                <a:solidFill>
                  <a:srgbClr val="FF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CRP</a:t>
            </a:r>
          </a:p>
        </p:txBody>
      </p:sp>
      <p:sp>
        <p:nvSpPr>
          <p:cNvPr id="565" name="CasellaDiTesto 9"/>
          <p:cNvSpPr txBox="1"/>
          <p:nvPr/>
        </p:nvSpPr>
        <p:spPr>
          <a:xfrm>
            <a:off x="5359392" y="3678511"/>
            <a:ext cx="883565" cy="672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800">
                <a:solidFill>
                  <a:srgbClr val="FF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SAP</a:t>
            </a:r>
          </a:p>
        </p:txBody>
      </p:sp>
      <p:sp>
        <p:nvSpPr>
          <p:cNvPr id="566" name="Linea"/>
          <p:cNvSpPr/>
          <p:nvPr/>
        </p:nvSpPr>
        <p:spPr>
          <a:xfrm>
            <a:off x="1840105" y="9398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260" y="1071622"/>
            <a:ext cx="11891843" cy="7844151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Jaillon, …., Mantovani 2017"/>
          <p:cNvSpPr txBox="1"/>
          <p:nvPr/>
        </p:nvSpPr>
        <p:spPr>
          <a:xfrm>
            <a:off x="9816193" y="9263492"/>
            <a:ext cx="2934767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 sz="1800"/>
            </a:lvl1pPr>
          </a:lstStyle>
          <a:p>
            <a:pPr/>
            <a:r>
              <a:t>Jaillon, …., Mantovani 2017</a:t>
            </a:r>
          </a:p>
        </p:txBody>
      </p:sp>
      <p:sp>
        <p:nvSpPr>
          <p:cNvPr id="570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1" name="imunidade inata"/>
          <p:cNvSpPr txBox="1"/>
          <p:nvPr/>
        </p:nvSpPr>
        <p:spPr>
          <a:xfrm>
            <a:off x="542177" y="0"/>
            <a:ext cx="11192623" cy="102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951" y="695736"/>
            <a:ext cx="12054866" cy="8438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831" y="3058922"/>
            <a:ext cx="10896732" cy="6265622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imunidade inata"/>
          <p:cNvSpPr txBox="1"/>
          <p:nvPr/>
        </p:nvSpPr>
        <p:spPr>
          <a:xfrm>
            <a:off x="1270000" y="43827"/>
            <a:ext cx="10464800" cy="93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Ações das PRMs</a:t>
            </a:r>
          </a:p>
        </p:txBody>
      </p:sp>
      <p:sp>
        <p:nvSpPr>
          <p:cNvPr id="577" name="Rectangle 4"/>
          <p:cNvSpPr/>
          <p:nvPr/>
        </p:nvSpPr>
        <p:spPr>
          <a:xfrm>
            <a:off x="6341164" y="1453856"/>
            <a:ext cx="5744820" cy="1376526"/>
          </a:xfrm>
          <a:prstGeom prst="rect">
            <a:avLst/>
          </a:prstGeom>
          <a:solidFill>
            <a:srgbClr val="0AB8B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88937" indent="-388937" algn="l">
              <a:buSzPct val="145000"/>
              <a:buChar char="-"/>
              <a:defRPr sz="2800">
                <a:solidFill>
                  <a:srgbClr val="FFFFFF"/>
                </a:solidFill>
              </a:defRPr>
            </a:pPr>
            <a:r>
              <a:t>Ativação S. complemento</a:t>
            </a:r>
          </a:p>
          <a:p>
            <a:pPr marL="388937" indent="-388937" algn="l">
              <a:buSzPct val="145000"/>
              <a:buChar char="-"/>
              <a:defRPr sz="2800">
                <a:solidFill>
                  <a:srgbClr val="FFFFFF"/>
                </a:solidFill>
              </a:defRPr>
            </a:pPr>
            <a:r>
              <a:t>Opsonização (fagocitose)</a:t>
            </a:r>
          </a:p>
        </p:txBody>
      </p:sp>
      <p:sp>
        <p:nvSpPr>
          <p:cNvPr id="578" name="Rectangle 4"/>
          <p:cNvSpPr/>
          <p:nvPr/>
        </p:nvSpPr>
        <p:spPr>
          <a:xfrm>
            <a:off x="669235" y="1453856"/>
            <a:ext cx="5387009" cy="1376526"/>
          </a:xfrm>
          <a:prstGeom prst="rect">
            <a:avLst/>
          </a:prstGeom>
          <a:solidFill>
            <a:srgbClr val="0AB8B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88937" indent="-388937" algn="l">
              <a:buSzPct val="145000"/>
              <a:buChar char="-"/>
              <a:defRPr sz="2800">
                <a:solidFill>
                  <a:srgbClr val="FFFFFF"/>
                </a:solidFill>
              </a:defRPr>
            </a:pPr>
            <a:r>
              <a:t>Neutralização </a:t>
            </a:r>
          </a:p>
          <a:p>
            <a:pPr marL="457200" indent="-457200" algn="l">
              <a:buSzPct val="100000"/>
              <a:buChar char="-"/>
              <a:defRPr sz="2800">
                <a:solidFill>
                  <a:srgbClr val="FFFFFF"/>
                </a:solidFill>
              </a:defRPr>
            </a:pPr>
            <a:r>
              <a:t>Prevenção expansão viral</a:t>
            </a:r>
          </a:p>
          <a:p>
            <a:pPr marL="457200" indent="-457200" algn="l">
              <a:buSzPct val="100000"/>
              <a:buChar char="-"/>
              <a:defRPr sz="2800">
                <a:solidFill>
                  <a:srgbClr val="FFFFFF"/>
                </a:solidFill>
              </a:defRPr>
            </a:pPr>
            <a:r>
              <a:t>Aglutinação</a:t>
            </a:r>
          </a:p>
        </p:txBody>
      </p:sp>
      <p:sp>
        <p:nvSpPr>
          <p:cNvPr id="579" name="Linea"/>
          <p:cNvSpPr/>
          <p:nvPr/>
        </p:nvSpPr>
        <p:spPr>
          <a:xfrm>
            <a:off x="1840105" y="9398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ext Box 6"/>
          <p:cNvSpPr txBox="1"/>
          <p:nvPr/>
        </p:nvSpPr>
        <p:spPr>
          <a:xfrm>
            <a:off x="127315" y="1602388"/>
            <a:ext cx="5717799" cy="3211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92906" indent="-392906" algn="l" defTabSz="1300480">
              <a:lnSpc>
                <a:spcPct val="120000"/>
              </a:lnSpc>
              <a:buSzPct val="100000"/>
              <a:buChar char="-"/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Proteína do soro (opsonina)</a:t>
            </a:r>
          </a:p>
          <a:p>
            <a:pPr marL="392906" indent="-392906" algn="l" defTabSz="1300480">
              <a:lnSpc>
                <a:spcPct val="120000"/>
              </a:lnSpc>
              <a:buSzPct val="100000"/>
              <a:buChar char="-"/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3 cadeias polipeptídicas formam a subunidade</a:t>
            </a:r>
          </a:p>
          <a:p>
            <a:pPr marL="392906" indent="-392906" algn="l" defTabSz="1300480">
              <a:lnSpc>
                <a:spcPct val="120000"/>
              </a:lnSpc>
              <a:buSzPct val="100000"/>
              <a:buChar char="-"/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Presente como multímero de trimeros (400-700 kDa)</a:t>
            </a:r>
          </a:p>
          <a:p>
            <a:pPr algn="l" defTabSz="1300480">
              <a:lnSpc>
                <a:spcPct val="120000"/>
              </a:lnSpc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- Sintetizada no fígado  </a:t>
            </a:r>
          </a:p>
          <a:p>
            <a:pPr algn="l" defTabSz="1300480">
              <a:lnSpc>
                <a:spcPct val="120000"/>
              </a:lnSpc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- </a:t>
            </a:r>
            <a:r>
              <a:t>“</a:t>
            </a:r>
            <a:r>
              <a:t>proteína de fase aguda</a:t>
            </a:r>
            <a:r>
              <a:t>”</a:t>
            </a:r>
          </a:p>
          <a:p>
            <a:pPr algn="l" defTabSz="1300480">
              <a:lnSpc>
                <a:spcPct val="120000"/>
              </a:lnSpc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- Pode aumentar ate 3x em 1-2 semanas</a:t>
            </a:r>
          </a:p>
        </p:txBody>
      </p:sp>
      <p:grpSp>
        <p:nvGrpSpPr>
          <p:cNvPr id="584" name="Group 27"/>
          <p:cNvGrpSpPr/>
          <p:nvPr/>
        </p:nvGrpSpPr>
        <p:grpSpPr>
          <a:xfrm>
            <a:off x="6149600" y="1589183"/>
            <a:ext cx="6394028" cy="3666632"/>
            <a:chOff x="0" y="0"/>
            <a:chExt cx="6394026" cy="3666631"/>
          </a:xfrm>
        </p:grpSpPr>
        <p:pic>
          <p:nvPicPr>
            <p:cNvPr id="582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505" t="37151" r="8192" b="0"/>
            <a:stretch>
              <a:fillRect/>
            </a:stretch>
          </p:blipFill>
          <p:spPr>
            <a:xfrm>
              <a:off x="0" y="0"/>
              <a:ext cx="6394027" cy="3666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3" name="Text Box 25"/>
            <p:cNvSpPr txBox="1"/>
            <p:nvPr/>
          </p:nvSpPr>
          <p:spPr>
            <a:xfrm>
              <a:off x="302542" y="146755"/>
              <a:ext cx="803434" cy="38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b="0" i="1"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MBL2 </a:t>
              </a:r>
            </a:p>
          </p:txBody>
        </p:sp>
      </p:grpSp>
      <p:pic>
        <p:nvPicPr>
          <p:cNvPr id="585" name="Picture 22" descr="Picture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5218" y="5905197"/>
            <a:ext cx="5962792" cy="3330223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Rectangle 29"/>
          <p:cNvSpPr txBox="1"/>
          <p:nvPr/>
        </p:nvSpPr>
        <p:spPr>
          <a:xfrm>
            <a:off x="476500" y="6831432"/>
            <a:ext cx="5523854" cy="1175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lnSpc>
                <a:spcPct val="110000"/>
              </a:lnSpc>
              <a:defRPr b="0"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Reconhece padrões de mannose, fucose e N-AGA em especifica orientação espacial típica dos micróbios</a:t>
            </a:r>
          </a:p>
        </p:txBody>
      </p:sp>
      <p:sp>
        <p:nvSpPr>
          <p:cNvPr id="587" name="Rectangle 5"/>
          <p:cNvSpPr txBox="1"/>
          <p:nvPr/>
        </p:nvSpPr>
        <p:spPr>
          <a:xfrm>
            <a:off x="1497228" y="138138"/>
            <a:ext cx="10964775" cy="83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Mannose-binding lectin (MBL)</a:t>
            </a:r>
          </a:p>
        </p:txBody>
      </p:sp>
      <p:sp>
        <p:nvSpPr>
          <p:cNvPr id="588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89" name="Janaway 8th ed"/>
          <p:cNvSpPr txBox="1"/>
          <p:nvPr/>
        </p:nvSpPr>
        <p:spPr>
          <a:xfrm>
            <a:off x="11830219" y="9441538"/>
            <a:ext cx="1003921" cy="237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Janaway 8th ed</a:t>
            </a:r>
          </a:p>
        </p:txBody>
      </p:sp>
      <p:sp>
        <p:nvSpPr>
          <p:cNvPr id="590" name="Immunological Reviews 230/2009"/>
          <p:cNvSpPr txBox="1"/>
          <p:nvPr/>
        </p:nvSpPr>
        <p:spPr>
          <a:xfrm>
            <a:off x="10829733" y="5461933"/>
            <a:ext cx="2013286" cy="237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Immunological Reviews 230/2009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roup 24"/>
          <p:cNvGrpSpPr/>
          <p:nvPr/>
        </p:nvGrpSpPr>
        <p:grpSpPr>
          <a:xfrm>
            <a:off x="701419" y="2468630"/>
            <a:ext cx="5566171" cy="6951947"/>
            <a:chOff x="0" y="0"/>
            <a:chExt cx="5566169" cy="6951946"/>
          </a:xfrm>
        </p:grpSpPr>
        <p:sp>
          <p:nvSpPr>
            <p:cNvPr id="592" name="Rectangle 4"/>
            <p:cNvSpPr txBox="1"/>
            <p:nvPr/>
          </p:nvSpPr>
          <p:spPr>
            <a:xfrm>
              <a:off x="199982" y="155780"/>
              <a:ext cx="5182870" cy="38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lnSpc>
                  <a:spcPct val="120000"/>
                </a:lnSpc>
                <a:buSzPct val="100000"/>
                <a:buChar char="-"/>
                <a:defRPr b="0"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inicia a via lectinica do sistema do complemento</a:t>
              </a:r>
            </a:p>
          </p:txBody>
        </p:sp>
        <p:pic>
          <p:nvPicPr>
            <p:cNvPr id="593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816" t="3333" r="3330" b="5000"/>
            <a:stretch>
              <a:fillRect/>
            </a:stretch>
          </p:blipFill>
          <p:spPr>
            <a:xfrm>
              <a:off x="116656" y="1210584"/>
              <a:ext cx="5220368" cy="56212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4" name="AutoShape 20"/>
            <p:cNvSpPr/>
            <p:nvPr/>
          </p:nvSpPr>
          <p:spPr>
            <a:xfrm>
              <a:off x="0" y="0"/>
              <a:ext cx="5566170" cy="6951947"/>
            </a:xfrm>
            <a:prstGeom prst="roundRect">
              <a:avLst>
                <a:gd name="adj" fmla="val 12162"/>
              </a:avLst>
            </a:prstGeom>
            <a:noFill/>
            <a:ln w="38100" cap="flat">
              <a:solidFill>
                <a:srgbClr val="66CCFF"/>
              </a:solidFill>
              <a:prstDash val="solid"/>
              <a:round/>
            </a:ln>
            <a:effectLst>
              <a:outerShdw sx="100000" sy="100000" kx="0" ky="0" algn="b" rotWithShape="0" blurRad="88900" dist="50800" dir="2700000">
                <a:srgbClr val="000000">
                  <a:alpha val="74998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b="0" sz="3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99" name="Group 25"/>
          <p:cNvGrpSpPr/>
          <p:nvPr/>
        </p:nvGrpSpPr>
        <p:grpSpPr>
          <a:xfrm>
            <a:off x="6944076" y="2504050"/>
            <a:ext cx="5893835" cy="6916526"/>
            <a:chOff x="0" y="0"/>
            <a:chExt cx="5893833" cy="6916525"/>
          </a:xfrm>
        </p:grpSpPr>
        <p:pic>
          <p:nvPicPr>
            <p:cNvPr id="596" name="Picture 18" descr="Picture 1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55394" y="1150264"/>
              <a:ext cx="4532368" cy="5497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7" name="AutoShape 21"/>
            <p:cNvSpPr/>
            <p:nvPr/>
          </p:nvSpPr>
          <p:spPr>
            <a:xfrm>
              <a:off x="0" y="0"/>
              <a:ext cx="5867483" cy="6916526"/>
            </a:xfrm>
            <a:prstGeom prst="roundRect">
              <a:avLst>
                <a:gd name="adj" fmla="val 12162"/>
              </a:avLst>
            </a:prstGeom>
            <a:noFill/>
            <a:ln w="38100" cap="flat">
              <a:solidFill>
                <a:srgbClr val="66FF66"/>
              </a:solidFill>
              <a:prstDash val="solid"/>
              <a:round/>
            </a:ln>
            <a:effectLst>
              <a:outerShdw sx="100000" sy="100000" kx="0" ky="0" algn="b" rotWithShape="0" blurRad="88900" dist="50800" dir="2700000">
                <a:srgbClr val="000000">
                  <a:alpha val="74998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b="0" sz="3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8" name="Rectangle 23"/>
            <p:cNvSpPr txBox="1"/>
            <p:nvPr/>
          </p:nvSpPr>
          <p:spPr>
            <a:xfrm>
              <a:off x="491884" y="281964"/>
              <a:ext cx="5401950" cy="6559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buSzPct val="100000"/>
                <a:buChar char="-"/>
                <a:defRPr b="0"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liga o receptor C1qRp na superficie dos fagocitos e age como opsonina</a:t>
              </a:r>
            </a:p>
          </p:txBody>
        </p:sp>
      </p:grpSp>
      <p:sp>
        <p:nvSpPr>
          <p:cNvPr id="600" name="Rettangolo 1"/>
          <p:cNvSpPr txBox="1"/>
          <p:nvPr/>
        </p:nvSpPr>
        <p:spPr>
          <a:xfrm>
            <a:off x="1168771" y="1657083"/>
            <a:ext cx="11262712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20000"/>
              </a:lnSpc>
              <a:defRPr b="0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liga carboidratos (manosio) na superficie do patógeno </a:t>
            </a:r>
          </a:p>
        </p:txBody>
      </p:sp>
      <p:sp>
        <p:nvSpPr>
          <p:cNvPr id="601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2" name="Immunological Reviews 2009"/>
          <p:cNvSpPr txBox="1"/>
          <p:nvPr/>
        </p:nvSpPr>
        <p:spPr>
          <a:xfrm>
            <a:off x="11106018" y="9550280"/>
            <a:ext cx="1766107" cy="237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Immunological Reviews 2009</a:t>
            </a:r>
          </a:p>
        </p:txBody>
      </p:sp>
      <p:sp>
        <p:nvSpPr>
          <p:cNvPr id="603" name="Rectangle 5"/>
          <p:cNvSpPr txBox="1"/>
          <p:nvPr/>
        </p:nvSpPr>
        <p:spPr>
          <a:xfrm>
            <a:off x="1497228" y="138138"/>
            <a:ext cx="10964775" cy="83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Mannose-binding lectin (MBL)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207" y="2480261"/>
            <a:ext cx="4864101" cy="664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0107" y="2471293"/>
            <a:ext cx="5499101" cy="415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63964" y="1629632"/>
            <a:ext cx="356870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imunidade inata"/>
          <p:cNvSpPr txBox="1"/>
          <p:nvPr/>
        </p:nvSpPr>
        <p:spPr>
          <a:xfrm>
            <a:off x="1824891" y="90276"/>
            <a:ext cx="9659818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Modelos de Ativação </a:t>
            </a:r>
          </a:p>
        </p:txBody>
      </p:sp>
      <p:sp>
        <p:nvSpPr>
          <p:cNvPr id="171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347" y="1585429"/>
            <a:ext cx="5511237" cy="7931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8518" y="1585429"/>
            <a:ext cx="3878831" cy="7931575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8" name="Rectangle 5"/>
          <p:cNvSpPr txBox="1"/>
          <p:nvPr/>
        </p:nvSpPr>
        <p:spPr>
          <a:xfrm>
            <a:off x="1497228" y="138138"/>
            <a:ext cx="10964775" cy="83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Mannose-binding lectin (MBL)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ruppo 3" descr="Gruppo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593" y="2716880"/>
            <a:ext cx="6065301" cy="6014758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imunidade inata"/>
          <p:cNvSpPr txBox="1"/>
          <p:nvPr/>
        </p:nvSpPr>
        <p:spPr>
          <a:xfrm>
            <a:off x="573670" y="572281"/>
            <a:ext cx="11775689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MBL: protege mesmo?</a:t>
            </a:r>
          </a:p>
        </p:txBody>
      </p:sp>
      <p:pic>
        <p:nvPicPr>
          <p:cNvPr id="61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rcRect l="24262" t="0" r="0" b="0"/>
          <a:stretch>
            <a:fillRect/>
          </a:stretch>
        </p:blipFill>
        <p:spPr>
          <a:xfrm>
            <a:off x="506515" y="2710932"/>
            <a:ext cx="5761057" cy="2905633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Immunological Reviews 2009"/>
          <p:cNvSpPr txBox="1"/>
          <p:nvPr/>
        </p:nvSpPr>
        <p:spPr>
          <a:xfrm>
            <a:off x="11106018" y="9550280"/>
            <a:ext cx="1766107" cy="237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Immunological Reviews 2009</a:t>
            </a:r>
          </a:p>
        </p:txBody>
      </p:sp>
      <p:pic>
        <p:nvPicPr>
          <p:cNvPr id="614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1915" y="6084022"/>
            <a:ext cx="5761039" cy="2658941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Bouwman, Human Immunology, 2006"/>
          <p:cNvSpPr txBox="1"/>
          <p:nvPr/>
        </p:nvSpPr>
        <p:spPr>
          <a:xfrm>
            <a:off x="4121740" y="8795262"/>
            <a:ext cx="2229707" cy="237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Bouwman, Human Immunology, 2006</a:t>
            </a:r>
          </a:p>
        </p:txBody>
      </p:sp>
      <p:sp>
        <p:nvSpPr>
          <p:cNvPr id="616" name="Titolo 14"/>
          <p:cNvSpPr txBox="1"/>
          <p:nvPr/>
        </p:nvSpPr>
        <p:spPr>
          <a:xfrm>
            <a:off x="510427" y="1943700"/>
            <a:ext cx="11983946" cy="594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i="1" spc="-100" sz="3200">
                <a:solidFill>
                  <a:srgbClr val="F14124"/>
                </a:solidFill>
              </a:defRPr>
            </a:lvl1pPr>
          </a:lstStyle>
          <a:p>
            <a:pPr/>
            <a:r>
              <a:t>Variantes perda-de-função no gene MBL2</a:t>
            </a:r>
          </a:p>
        </p:txBody>
      </p:sp>
      <p:pic>
        <p:nvPicPr>
          <p:cNvPr id="617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39643" y="2742919"/>
            <a:ext cx="6045201" cy="5168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CasellaDiTesto 2"/>
          <p:cNvSpPr txBox="1"/>
          <p:nvPr/>
        </p:nvSpPr>
        <p:spPr>
          <a:xfrm>
            <a:off x="8495468" y="2918088"/>
            <a:ext cx="4574411" cy="1576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Deficiencia de MBL: </a:t>
            </a:r>
            <a:endParaRPr>
              <a:solidFill>
                <a:srgbClr val="EEEEEE"/>
              </a:solidFill>
            </a:endParaRPr>
          </a:p>
          <a:p>
            <a:pPr algn="l">
              <a:defRPr b="0" sz="3200">
                <a:solidFill>
                  <a:srgbClr val="FF26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25% população mundial</a:t>
            </a:r>
          </a:p>
        </p:txBody>
      </p:sp>
      <p:sp>
        <p:nvSpPr>
          <p:cNvPr id="620" name="imunidade inata"/>
          <p:cNvSpPr txBox="1"/>
          <p:nvPr/>
        </p:nvSpPr>
        <p:spPr>
          <a:xfrm>
            <a:off x="573670" y="572281"/>
            <a:ext cx="11775689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MBL: protege mesmo?</a:t>
            </a:r>
          </a:p>
        </p:txBody>
      </p:sp>
      <p:pic>
        <p:nvPicPr>
          <p:cNvPr id="621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393" y="3059146"/>
            <a:ext cx="7875684" cy="49058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4" name="Titolo 14"/>
          <p:cNvGrpSpPr/>
          <p:nvPr/>
        </p:nvGrpSpPr>
        <p:grpSpPr>
          <a:xfrm>
            <a:off x="503799" y="2342874"/>
            <a:ext cx="7870872" cy="756445"/>
            <a:chOff x="0" y="0"/>
            <a:chExt cx="7870870" cy="756443"/>
          </a:xfrm>
        </p:grpSpPr>
        <p:sp>
          <p:nvSpPr>
            <p:cNvPr id="622" name="Rettangolo"/>
            <p:cNvSpPr/>
            <p:nvPr/>
          </p:nvSpPr>
          <p:spPr>
            <a:xfrm>
              <a:off x="0" y="0"/>
              <a:ext cx="7870871" cy="7216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914400">
                <a:defRPr b="0" spc="-100" sz="4000">
                  <a:solidFill>
                    <a:srgbClr val="DCDDE0"/>
                  </a:solidFill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623" name="Distribuiçao mundial dos SNVs"/>
            <p:cNvSpPr txBox="1"/>
            <p:nvPr/>
          </p:nvSpPr>
          <p:spPr>
            <a:xfrm>
              <a:off x="0" y="0"/>
              <a:ext cx="7870871" cy="756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i="1" spc="-100" sz="3200">
                  <a:solidFill>
                    <a:srgbClr val="F14124"/>
                  </a:solidFill>
                </a:defRPr>
              </a:lvl1pPr>
            </a:lstStyle>
            <a:p>
              <a:pPr/>
              <a:r>
                <a:t>Distribuiçao mundial dos SNVs</a:t>
              </a:r>
            </a:p>
          </p:txBody>
        </p:sp>
      </p:grpSp>
      <p:pic>
        <p:nvPicPr>
          <p:cNvPr id="62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rcRect l="0" t="22242" r="0" b="10141"/>
          <a:stretch>
            <a:fillRect/>
          </a:stretch>
        </p:blipFill>
        <p:spPr>
          <a:xfrm>
            <a:off x="8456743" y="4183855"/>
            <a:ext cx="4089110" cy="2076422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CasellaDiTesto 2"/>
          <p:cNvSpPr txBox="1"/>
          <p:nvPr/>
        </p:nvSpPr>
        <p:spPr>
          <a:xfrm>
            <a:off x="8495468" y="6434965"/>
            <a:ext cx="4011555" cy="1576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Deficiencia de MBL: </a:t>
            </a:r>
            <a:endParaRPr>
              <a:solidFill>
                <a:srgbClr val="EEEEEE"/>
              </a:solidFill>
            </a:endParaRPr>
          </a:p>
          <a:p>
            <a: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>
                <a:solidFill>
                  <a:srgbClr val="EEEEEE"/>
                </a:solidFill>
              </a:rPr>
              <a:t>como afeta a resposta imune?</a:t>
            </a:r>
          </a:p>
        </p:txBody>
      </p:sp>
      <p:sp>
        <p:nvSpPr>
          <p:cNvPr id="627" name="def"/>
          <p:cNvSpPr txBox="1"/>
          <p:nvPr/>
        </p:nvSpPr>
        <p:spPr>
          <a:xfrm>
            <a:off x="2554416" y="7259567"/>
            <a:ext cx="499873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def</a:t>
            </a:r>
          </a:p>
        </p:txBody>
      </p:sp>
      <p:sp>
        <p:nvSpPr>
          <p:cNvPr id="628" name="Linea"/>
          <p:cNvSpPr/>
          <p:nvPr/>
        </p:nvSpPr>
        <p:spPr>
          <a:xfrm flipV="1">
            <a:off x="2430816" y="7201511"/>
            <a:ext cx="1" cy="578645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CasellaDiTesto 2"/>
          <p:cNvSpPr txBox="1"/>
          <p:nvPr/>
        </p:nvSpPr>
        <p:spPr>
          <a:xfrm>
            <a:off x="683343" y="2024394"/>
            <a:ext cx="4574411" cy="1576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Deficiencia de MBL: </a:t>
            </a:r>
            <a:endParaRPr>
              <a:solidFill>
                <a:srgbClr val="EEEEEE"/>
              </a:solidFill>
            </a:endParaRPr>
          </a:p>
          <a:p>
            <a:pPr algn="l">
              <a:defRPr b="0" sz="3200">
                <a:solidFill>
                  <a:srgbClr val="FF26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25% população mundial</a:t>
            </a:r>
          </a:p>
        </p:txBody>
      </p:sp>
      <p:sp>
        <p:nvSpPr>
          <p:cNvPr id="631" name="imunidade inata"/>
          <p:cNvSpPr txBox="1"/>
          <p:nvPr/>
        </p:nvSpPr>
        <p:spPr>
          <a:xfrm>
            <a:off x="573670" y="572281"/>
            <a:ext cx="11775689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MBL: protege mesmo?</a:t>
            </a:r>
          </a:p>
        </p:txBody>
      </p:sp>
      <p:pic>
        <p:nvPicPr>
          <p:cNvPr id="63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0" t="22242" r="0" b="10141"/>
          <a:stretch>
            <a:fillRect/>
          </a:stretch>
        </p:blipFill>
        <p:spPr>
          <a:xfrm>
            <a:off x="5806476" y="1841758"/>
            <a:ext cx="5692660" cy="2890693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CasellaDiTesto 2"/>
          <p:cNvSpPr txBox="1"/>
          <p:nvPr/>
        </p:nvSpPr>
        <p:spPr>
          <a:xfrm>
            <a:off x="744977" y="4762510"/>
            <a:ext cx="4011555" cy="4058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↑  infecçoes respiratorias (pneumococco) </a:t>
            </a:r>
          </a:p>
          <a:p>
            <a: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>
              <a:solidFill>
                <a:srgbClr val="EEEEEE"/>
              </a:solidFill>
            </a:endParaRPr>
          </a:p>
          <a:p>
            <a: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↓ TB</a:t>
            </a:r>
          </a:p>
          <a:p>
            <a: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  <a:p>
            <a: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Impairment of dead cells removal</a:t>
            </a:r>
          </a:p>
        </p:txBody>
      </p:sp>
      <p:pic>
        <p:nvPicPr>
          <p:cNvPr id="63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rcRect l="0" t="0" r="2460" b="0"/>
          <a:stretch>
            <a:fillRect/>
          </a:stretch>
        </p:blipFill>
        <p:spPr>
          <a:xfrm>
            <a:off x="5929959" y="5066375"/>
            <a:ext cx="5545229" cy="4192917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The Lancet, Vol. 359, No. 9317, p1569–1573…"/>
          <p:cNvSpPr txBox="1"/>
          <p:nvPr/>
        </p:nvSpPr>
        <p:spPr>
          <a:xfrm>
            <a:off x="3401864" y="5667308"/>
            <a:ext cx="203751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The Lancet, Vol. 359, No. 9317, p1569–1573</a:t>
            </a:r>
          </a:p>
          <a:p>
            <a:pPr algn="l" defTabSz="457200">
              <a:defRPr b="0"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Published: May 04, 2002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4" grpId="2"/>
      <p:bldP build="whole" bldLvl="1" animBg="1" rev="0" advAuto="0" spid="63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63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5560" y="1428449"/>
            <a:ext cx="10227887" cy="7821325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imunidade inata"/>
          <p:cNvSpPr txBox="1"/>
          <p:nvPr/>
        </p:nvSpPr>
        <p:spPr>
          <a:xfrm>
            <a:off x="1270000" y="43827"/>
            <a:ext cx="10464800" cy="93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Acoes das PRMs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467"/>
          <a:stretch>
            <a:fillRect/>
          </a:stretch>
        </p:blipFill>
        <p:spPr>
          <a:xfrm>
            <a:off x="1589475" y="1529976"/>
            <a:ext cx="9819061" cy="8244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rcRect l="0" t="0" r="79811" b="51696"/>
          <a:stretch>
            <a:fillRect/>
          </a:stretch>
        </p:blipFill>
        <p:spPr>
          <a:xfrm>
            <a:off x="11408535" y="2300063"/>
            <a:ext cx="1430253" cy="2982806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CasellaDiTesto 4"/>
          <p:cNvSpPr txBox="1"/>
          <p:nvPr/>
        </p:nvSpPr>
        <p:spPr>
          <a:xfrm>
            <a:off x="11408535" y="1866382"/>
            <a:ext cx="1170655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Scavanger</a:t>
            </a:r>
          </a:p>
        </p:txBody>
      </p:sp>
      <p:sp>
        <p:nvSpPr>
          <p:cNvPr id="644" name="imunidade inata"/>
          <p:cNvSpPr txBox="1"/>
          <p:nvPr/>
        </p:nvSpPr>
        <p:spPr>
          <a:xfrm>
            <a:off x="542177" y="0"/>
            <a:ext cx="11192623" cy="102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PRRs</a:t>
            </a:r>
          </a:p>
        </p:txBody>
      </p:sp>
      <p:sp>
        <p:nvSpPr>
          <p:cNvPr id="645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imunidade inata"/>
          <p:cNvSpPr txBox="1"/>
          <p:nvPr/>
        </p:nvSpPr>
        <p:spPr>
          <a:xfrm>
            <a:off x="1672491" y="63378"/>
            <a:ext cx="9659818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PRRs</a:t>
            </a:r>
          </a:p>
        </p:txBody>
      </p:sp>
      <p:sp>
        <p:nvSpPr>
          <p:cNvPr id="648" name="Ovale 79"/>
          <p:cNvSpPr/>
          <p:nvPr/>
        </p:nvSpPr>
        <p:spPr>
          <a:xfrm>
            <a:off x="4412141" y="1664863"/>
            <a:ext cx="4632478" cy="293811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649" name="Ovale 80"/>
          <p:cNvSpPr/>
          <p:nvPr/>
        </p:nvSpPr>
        <p:spPr>
          <a:xfrm>
            <a:off x="6855405" y="2266680"/>
            <a:ext cx="1954875" cy="1736437"/>
          </a:xfrm>
          <a:prstGeom prst="ellipse">
            <a:avLst/>
          </a:prstGeom>
          <a:solidFill>
            <a:srgbClr val="A6A6A6"/>
          </a:solidFill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grpSp>
        <p:nvGrpSpPr>
          <p:cNvPr id="676" name="Gruppo 81"/>
          <p:cNvGrpSpPr/>
          <p:nvPr/>
        </p:nvGrpSpPr>
        <p:grpSpPr>
          <a:xfrm>
            <a:off x="5018009" y="2292350"/>
            <a:ext cx="1609841" cy="824358"/>
            <a:chOff x="0" y="0"/>
            <a:chExt cx="1609839" cy="824356"/>
          </a:xfrm>
        </p:grpSpPr>
        <p:grpSp>
          <p:nvGrpSpPr>
            <p:cNvPr id="653" name="Gruppo 111"/>
            <p:cNvGrpSpPr/>
            <p:nvPr/>
          </p:nvGrpSpPr>
          <p:grpSpPr>
            <a:xfrm>
              <a:off x="317333" y="681197"/>
              <a:ext cx="382300" cy="143160"/>
              <a:chOff x="0" y="0"/>
              <a:chExt cx="382298" cy="143159"/>
            </a:xfrm>
          </p:grpSpPr>
          <p:sp>
            <p:nvSpPr>
              <p:cNvPr id="650" name="Corda 134"/>
              <p:cNvSpPr/>
              <p:nvPr/>
            </p:nvSpPr>
            <p:spPr>
              <a:xfrm rot="16392177">
                <a:off x="-6193" y="21293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651" name="Corda 135"/>
              <p:cNvSpPr/>
              <p:nvPr/>
            </p:nvSpPr>
            <p:spPr>
              <a:xfrm rot="16392177">
                <a:off x="135148" y="12100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652" name="Corda 136"/>
              <p:cNvSpPr/>
              <p:nvPr/>
            </p:nvSpPr>
            <p:spPr>
              <a:xfrm rot="16392177">
                <a:off x="270281" y="31682"/>
                <a:ext cx="118210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</p:grpSp>
        <p:grpSp>
          <p:nvGrpSpPr>
            <p:cNvPr id="675" name="Gruppo 112"/>
            <p:cNvGrpSpPr/>
            <p:nvPr/>
          </p:nvGrpSpPr>
          <p:grpSpPr>
            <a:xfrm>
              <a:off x="-1" y="-1"/>
              <a:ext cx="1609841" cy="814262"/>
              <a:chOff x="0" y="0"/>
              <a:chExt cx="1609839" cy="814260"/>
            </a:xfrm>
          </p:grpSpPr>
          <p:grpSp>
            <p:nvGrpSpPr>
              <p:cNvPr id="657" name="Gruppo 113"/>
              <p:cNvGrpSpPr/>
              <p:nvPr/>
            </p:nvGrpSpPr>
            <p:grpSpPr>
              <a:xfrm>
                <a:off x="936711" y="90284"/>
                <a:ext cx="673129" cy="601030"/>
                <a:chOff x="0" y="0"/>
                <a:chExt cx="673128" cy="601028"/>
              </a:xfrm>
            </p:grpSpPr>
            <p:sp>
              <p:nvSpPr>
                <p:cNvPr id="654" name="Corda 131"/>
                <p:cNvSpPr/>
                <p:nvPr/>
              </p:nvSpPr>
              <p:spPr>
                <a:xfrm rot="14340000">
                  <a:off x="13927" y="451213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55" name="Arco 132"/>
                <p:cNvSpPr/>
                <p:nvPr/>
              </p:nvSpPr>
              <p:spPr>
                <a:xfrm>
                  <a:off x="131905" y="-1"/>
                  <a:ext cx="281237" cy="290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19337" fill="norm" stroke="1" extrusionOk="0">
                      <a:moveTo>
                        <a:pt x="0" y="1307"/>
                      </a:moveTo>
                      <a:cubicBezTo>
                        <a:pt x="7830" y="-2263"/>
                        <a:pt x="16846" y="1729"/>
                        <a:pt x="20137" y="10225"/>
                      </a:cubicBezTo>
                      <a:cubicBezTo>
                        <a:pt x="21251" y="13100"/>
                        <a:pt x="21600" y="16257"/>
                        <a:pt x="21144" y="19337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56" name="Arco 133"/>
                <p:cNvSpPr/>
                <p:nvPr/>
              </p:nvSpPr>
              <p:spPr>
                <a:xfrm rot="12334463">
                  <a:off x="353278" y="309135"/>
                  <a:ext cx="281148" cy="243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52" fill="norm" stroke="1" extrusionOk="0">
                      <a:moveTo>
                        <a:pt x="0" y="1530"/>
                      </a:moveTo>
                      <a:cubicBezTo>
                        <a:pt x="7929" y="-2648"/>
                        <a:pt x="17058" y="2024"/>
                        <a:pt x="20390" y="11965"/>
                      </a:cubicBezTo>
                      <a:cubicBezTo>
                        <a:pt x="21133" y="14181"/>
                        <a:pt x="21543" y="16550"/>
                        <a:pt x="21600" y="18952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  <p:grpSp>
            <p:nvGrpSpPr>
              <p:cNvPr id="674" name="Gruppo 114"/>
              <p:cNvGrpSpPr/>
              <p:nvPr/>
            </p:nvGrpSpPr>
            <p:grpSpPr>
              <a:xfrm>
                <a:off x="-1" y="-1"/>
                <a:ext cx="1088227" cy="814262"/>
                <a:chOff x="0" y="0"/>
                <a:chExt cx="1088225" cy="814260"/>
              </a:xfrm>
            </p:grpSpPr>
            <p:sp>
              <p:nvSpPr>
                <p:cNvPr id="658" name="Goccia 115"/>
                <p:cNvSpPr/>
                <p:nvPr/>
              </p:nvSpPr>
              <p:spPr>
                <a:xfrm>
                  <a:off x="162023" y="107186"/>
                  <a:ext cx="926203" cy="5869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1558"/>
                      </a:moveTo>
                      <a:cubicBezTo>
                        <a:pt x="0" y="6012"/>
                        <a:pt x="4496" y="1517"/>
                        <a:pt x="10042" y="1517"/>
                      </a:cubicBezTo>
                      <a:cubicBezTo>
                        <a:pt x="13894" y="1517"/>
                        <a:pt x="17747" y="1011"/>
                        <a:pt x="21600" y="0"/>
                      </a:cubicBezTo>
                      <a:cubicBezTo>
                        <a:pt x="20589" y="3853"/>
                        <a:pt x="20083" y="7706"/>
                        <a:pt x="20083" y="11558"/>
                      </a:cubicBezTo>
                      <a:cubicBezTo>
                        <a:pt x="20083" y="17104"/>
                        <a:pt x="15587" y="21600"/>
                        <a:pt x="10042" y="21600"/>
                      </a:cubicBezTo>
                      <a:cubicBezTo>
                        <a:pt x="4496" y="21600"/>
                        <a:pt x="0" y="17104"/>
                        <a:pt x="0" y="115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59" name="Corda 116"/>
                <p:cNvSpPr/>
                <p:nvPr/>
              </p:nvSpPr>
              <p:spPr>
                <a:xfrm rot="3540000">
                  <a:off x="111706" y="213387"/>
                  <a:ext cx="118210" cy="99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60" name="Corda 117"/>
                <p:cNvSpPr/>
                <p:nvPr/>
              </p:nvSpPr>
              <p:spPr>
                <a:xfrm rot="3540000">
                  <a:off x="223434" y="126332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61" name="Corda 118"/>
                <p:cNvSpPr/>
                <p:nvPr/>
              </p:nvSpPr>
              <p:spPr>
                <a:xfrm rot="3540000">
                  <a:off x="346203" y="66566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62" name="Corda 119"/>
                <p:cNvSpPr/>
                <p:nvPr/>
              </p:nvSpPr>
              <p:spPr>
                <a:xfrm rot="14340000">
                  <a:off x="716140" y="688318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63" name="Corda 120"/>
                <p:cNvSpPr/>
                <p:nvPr/>
              </p:nvSpPr>
              <p:spPr>
                <a:xfrm rot="14340000">
                  <a:off x="827869" y="601264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grpSp>
              <p:nvGrpSpPr>
                <p:cNvPr id="667" name="Gruppo 121"/>
                <p:cNvGrpSpPr/>
                <p:nvPr/>
              </p:nvGrpSpPr>
              <p:grpSpPr>
                <a:xfrm>
                  <a:off x="0" y="350414"/>
                  <a:ext cx="345727" cy="393001"/>
                  <a:chOff x="0" y="0"/>
                  <a:chExt cx="345726" cy="393000"/>
                </a:xfrm>
              </p:grpSpPr>
              <p:sp>
                <p:nvSpPr>
                  <p:cNvPr id="664" name="Corda 128"/>
                  <p:cNvSpPr/>
                  <p:nvPr/>
                </p:nvSpPr>
                <p:spPr>
                  <a:xfrm rot="17725100">
                    <a:off x="25335" y="12614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665" name="Corda 129"/>
                  <p:cNvSpPr/>
                  <p:nvPr/>
                </p:nvSpPr>
                <p:spPr>
                  <a:xfrm rot="17725100">
                    <a:off x="90651" y="157958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666" name="Corda 130"/>
                  <p:cNvSpPr/>
                  <p:nvPr/>
                </p:nvSpPr>
                <p:spPr>
                  <a:xfrm rot="17725100">
                    <a:off x="214858" y="257592"/>
                    <a:ext cx="105533" cy="1227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grpSp>
              <p:nvGrpSpPr>
                <p:cNvPr id="671" name="Gruppo 122"/>
                <p:cNvGrpSpPr/>
                <p:nvPr/>
              </p:nvGrpSpPr>
              <p:grpSpPr>
                <a:xfrm>
                  <a:off x="494489" y="-1"/>
                  <a:ext cx="383304" cy="152577"/>
                  <a:chOff x="0" y="0"/>
                  <a:chExt cx="383302" cy="152575"/>
                </a:xfrm>
              </p:grpSpPr>
              <p:sp>
                <p:nvSpPr>
                  <p:cNvPr id="668" name="Corda 125"/>
                  <p:cNvSpPr/>
                  <p:nvPr/>
                </p:nvSpPr>
                <p:spPr>
                  <a:xfrm rot="5146837">
                    <a:off x="270295" y="12912"/>
                    <a:ext cx="118211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669" name="Corda 126"/>
                  <p:cNvSpPr/>
                  <p:nvPr/>
                </p:nvSpPr>
                <p:spPr>
                  <a:xfrm rot="5146837">
                    <a:off x="131327" y="40287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670" name="Corda 127"/>
                  <p:cNvSpPr/>
                  <p:nvPr/>
                </p:nvSpPr>
                <p:spPr>
                  <a:xfrm rot="5146837">
                    <a:off x="-5203" y="38326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sp>
              <p:nvSpPr>
                <p:cNvPr id="672" name="Onda 2 123"/>
                <p:cNvSpPr/>
                <p:nvPr/>
              </p:nvSpPr>
              <p:spPr>
                <a:xfrm>
                  <a:off x="427388" y="360900"/>
                  <a:ext cx="367695" cy="1657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3513" fill="norm" stroke="1" extrusionOk="0">
                      <a:moveTo>
                        <a:pt x="0" y="1641"/>
                      </a:moveTo>
                      <a:cubicBezTo>
                        <a:pt x="3600" y="-4043"/>
                        <a:pt x="7200" y="7325"/>
                        <a:pt x="10800" y="1641"/>
                      </a:cubicBezTo>
                      <a:cubicBezTo>
                        <a:pt x="14400" y="-4043"/>
                        <a:pt x="18000" y="7325"/>
                        <a:pt x="21600" y="1641"/>
                      </a:cubicBezTo>
                      <a:lnTo>
                        <a:pt x="21600" y="11873"/>
                      </a:lnTo>
                      <a:cubicBezTo>
                        <a:pt x="18000" y="17557"/>
                        <a:pt x="14400" y="6189"/>
                        <a:pt x="10800" y="11873"/>
                      </a:cubicBezTo>
                      <a:cubicBezTo>
                        <a:pt x="7200" y="17557"/>
                        <a:pt x="3600" y="6189"/>
                        <a:pt x="0" y="1187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7B3FF"/>
                    </a:gs>
                    <a:gs pos="35000">
                      <a:srgbClr val="C0C8FF"/>
                    </a:gs>
                    <a:gs pos="100000">
                      <a:srgbClr val="E7EA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73" name="Stella a 7 punte 124"/>
                <p:cNvSpPr/>
                <p:nvPr/>
              </p:nvSpPr>
              <p:spPr>
                <a:xfrm>
                  <a:off x="795082" y="161338"/>
                  <a:ext cx="166612" cy="212969"/>
                </a:xfrm>
                <a:prstGeom prst="star7">
                  <a:avLst>
                    <a:gd name="adj" fmla="val 17968"/>
                    <a:gd name="hf" fmla="val 102572"/>
                    <a:gd name="vf" fmla="val 105210"/>
                  </a:avLst>
                </a:prstGeom>
                <a:gradFill flip="none" rotWithShape="1">
                  <a:gsLst>
                    <a:gs pos="0">
                      <a:srgbClr val="A9FF3D"/>
                    </a:gs>
                    <a:gs pos="100000">
                      <a:srgbClr val="D7FFB7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</p:grpSp>
      </p:grpSp>
      <p:grpSp>
        <p:nvGrpSpPr>
          <p:cNvPr id="703" name="Gruppo 82"/>
          <p:cNvGrpSpPr/>
          <p:nvPr/>
        </p:nvGrpSpPr>
        <p:grpSpPr>
          <a:xfrm>
            <a:off x="3241971" y="3851987"/>
            <a:ext cx="1609841" cy="824358"/>
            <a:chOff x="0" y="0"/>
            <a:chExt cx="1609839" cy="824356"/>
          </a:xfrm>
        </p:grpSpPr>
        <p:grpSp>
          <p:nvGrpSpPr>
            <p:cNvPr id="680" name="Gruppo 85"/>
            <p:cNvGrpSpPr/>
            <p:nvPr/>
          </p:nvGrpSpPr>
          <p:grpSpPr>
            <a:xfrm>
              <a:off x="317333" y="681197"/>
              <a:ext cx="382300" cy="143160"/>
              <a:chOff x="0" y="0"/>
              <a:chExt cx="382298" cy="143159"/>
            </a:xfrm>
          </p:grpSpPr>
          <p:sp>
            <p:nvSpPr>
              <p:cNvPr id="677" name="Corda 108"/>
              <p:cNvSpPr/>
              <p:nvPr/>
            </p:nvSpPr>
            <p:spPr>
              <a:xfrm rot="16392177">
                <a:off x="-6193" y="21293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678" name="Corda 109"/>
              <p:cNvSpPr/>
              <p:nvPr/>
            </p:nvSpPr>
            <p:spPr>
              <a:xfrm rot="16392177">
                <a:off x="135148" y="12100"/>
                <a:ext cx="118211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  <p:sp>
            <p:nvSpPr>
              <p:cNvPr id="679" name="Corda 110"/>
              <p:cNvSpPr/>
              <p:nvPr/>
            </p:nvSpPr>
            <p:spPr>
              <a:xfrm rot="16392177">
                <a:off x="270281" y="31682"/>
                <a:ext cx="118210" cy="9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3" h="20193" fill="norm" stroke="1" extrusionOk="0">
                    <a:moveTo>
                      <a:pt x="19813" y="18564"/>
                    </a:moveTo>
                    <a:cubicBezTo>
                      <a:pt x="13872" y="21600"/>
                      <a:pt x="5928" y="20270"/>
                      <a:pt x="2070" y="15594"/>
                    </a:cubicBezTo>
                    <a:cubicBezTo>
                      <a:pt x="-1787" y="10917"/>
                      <a:pt x="-98" y="4664"/>
                      <a:pt x="5844" y="1628"/>
                    </a:cubicBezTo>
                    <a:cubicBezTo>
                      <a:pt x="7923" y="566"/>
                      <a:pt x="10349" y="0"/>
                      <a:pt x="1282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C5CDA"/>
                  </a:gs>
                  <a:gs pos="100000">
                    <a:srgbClr val="A7B3FF"/>
                  </a:gs>
                </a:gsLst>
                <a:lin ang="16200000" scaled="0"/>
              </a:gra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6691" tIns="66691" rIns="66691" bIns="66691" numCol="1" anchor="ctr">
                <a:noAutofit/>
              </a:bodyPr>
              <a:lstStyle/>
              <a:p>
                <a:pPr defTabSz="612013">
                  <a:defRPr b="0" sz="2600">
                    <a:latin typeface="Superclarendon Regular"/>
                    <a:ea typeface="Superclarendon Regular"/>
                    <a:cs typeface="Superclarendon Regular"/>
                    <a:sym typeface="Superclarendon Regular"/>
                  </a:defRPr>
                </a:pPr>
              </a:p>
            </p:txBody>
          </p:sp>
        </p:grpSp>
        <p:grpSp>
          <p:nvGrpSpPr>
            <p:cNvPr id="702" name="Gruppo 86"/>
            <p:cNvGrpSpPr/>
            <p:nvPr/>
          </p:nvGrpSpPr>
          <p:grpSpPr>
            <a:xfrm>
              <a:off x="-1" y="-1"/>
              <a:ext cx="1609841" cy="814262"/>
              <a:chOff x="0" y="0"/>
              <a:chExt cx="1609839" cy="814260"/>
            </a:xfrm>
          </p:grpSpPr>
          <p:grpSp>
            <p:nvGrpSpPr>
              <p:cNvPr id="684" name="Gruppo 87"/>
              <p:cNvGrpSpPr/>
              <p:nvPr/>
            </p:nvGrpSpPr>
            <p:grpSpPr>
              <a:xfrm>
                <a:off x="936711" y="90284"/>
                <a:ext cx="673129" cy="601030"/>
                <a:chOff x="0" y="0"/>
                <a:chExt cx="673128" cy="601028"/>
              </a:xfrm>
            </p:grpSpPr>
            <p:sp>
              <p:nvSpPr>
                <p:cNvPr id="681" name="Corda 105"/>
                <p:cNvSpPr/>
                <p:nvPr/>
              </p:nvSpPr>
              <p:spPr>
                <a:xfrm rot="14340000">
                  <a:off x="13927" y="451213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82" name="Arco 106"/>
                <p:cNvSpPr/>
                <p:nvPr/>
              </p:nvSpPr>
              <p:spPr>
                <a:xfrm>
                  <a:off x="131905" y="-1"/>
                  <a:ext cx="281237" cy="290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19337" fill="norm" stroke="1" extrusionOk="0">
                      <a:moveTo>
                        <a:pt x="0" y="1307"/>
                      </a:moveTo>
                      <a:cubicBezTo>
                        <a:pt x="7830" y="-2263"/>
                        <a:pt x="16846" y="1729"/>
                        <a:pt x="20137" y="10225"/>
                      </a:cubicBezTo>
                      <a:cubicBezTo>
                        <a:pt x="21251" y="13100"/>
                        <a:pt x="21600" y="16257"/>
                        <a:pt x="21144" y="19337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83" name="Arco 107"/>
                <p:cNvSpPr/>
                <p:nvPr/>
              </p:nvSpPr>
              <p:spPr>
                <a:xfrm rot="12334463">
                  <a:off x="353278" y="309135"/>
                  <a:ext cx="281148" cy="243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52" fill="norm" stroke="1" extrusionOk="0">
                      <a:moveTo>
                        <a:pt x="0" y="1530"/>
                      </a:moveTo>
                      <a:cubicBezTo>
                        <a:pt x="7929" y="-2648"/>
                        <a:pt x="17058" y="2024"/>
                        <a:pt x="20390" y="11965"/>
                      </a:cubicBezTo>
                      <a:cubicBezTo>
                        <a:pt x="21133" y="14181"/>
                        <a:pt x="21543" y="16550"/>
                        <a:pt x="21600" y="18952"/>
                      </a:cubicBez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  <p:grpSp>
            <p:nvGrpSpPr>
              <p:cNvPr id="701" name="Gruppo 88"/>
              <p:cNvGrpSpPr/>
              <p:nvPr/>
            </p:nvGrpSpPr>
            <p:grpSpPr>
              <a:xfrm>
                <a:off x="-1" y="-1"/>
                <a:ext cx="1088227" cy="814262"/>
                <a:chOff x="0" y="0"/>
                <a:chExt cx="1088225" cy="814260"/>
              </a:xfrm>
            </p:grpSpPr>
            <p:sp>
              <p:nvSpPr>
                <p:cNvPr id="685" name="Goccia 89"/>
                <p:cNvSpPr/>
                <p:nvPr/>
              </p:nvSpPr>
              <p:spPr>
                <a:xfrm>
                  <a:off x="162023" y="107186"/>
                  <a:ext cx="926203" cy="5869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1558"/>
                      </a:moveTo>
                      <a:cubicBezTo>
                        <a:pt x="0" y="6012"/>
                        <a:pt x="4496" y="1517"/>
                        <a:pt x="10042" y="1517"/>
                      </a:cubicBezTo>
                      <a:cubicBezTo>
                        <a:pt x="13894" y="1517"/>
                        <a:pt x="17747" y="1011"/>
                        <a:pt x="21600" y="0"/>
                      </a:cubicBezTo>
                      <a:cubicBezTo>
                        <a:pt x="20589" y="3853"/>
                        <a:pt x="20083" y="7706"/>
                        <a:pt x="20083" y="11558"/>
                      </a:cubicBezTo>
                      <a:cubicBezTo>
                        <a:pt x="20083" y="17104"/>
                        <a:pt x="15587" y="21600"/>
                        <a:pt x="10042" y="21600"/>
                      </a:cubicBezTo>
                      <a:cubicBezTo>
                        <a:pt x="4496" y="21600"/>
                        <a:pt x="0" y="17104"/>
                        <a:pt x="0" y="115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86" name="Corda 90"/>
                <p:cNvSpPr/>
                <p:nvPr/>
              </p:nvSpPr>
              <p:spPr>
                <a:xfrm rot="3540000">
                  <a:off x="111706" y="213387"/>
                  <a:ext cx="118210" cy="99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87" name="Corda 91"/>
                <p:cNvSpPr/>
                <p:nvPr/>
              </p:nvSpPr>
              <p:spPr>
                <a:xfrm rot="3540000">
                  <a:off x="223434" y="126332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88" name="Corda 92"/>
                <p:cNvSpPr/>
                <p:nvPr/>
              </p:nvSpPr>
              <p:spPr>
                <a:xfrm rot="3540000">
                  <a:off x="346203" y="66566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89" name="Corda 93"/>
                <p:cNvSpPr/>
                <p:nvPr/>
              </p:nvSpPr>
              <p:spPr>
                <a:xfrm rot="14340000">
                  <a:off x="716140" y="688318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690" name="Corda 94"/>
                <p:cNvSpPr/>
                <p:nvPr/>
              </p:nvSpPr>
              <p:spPr>
                <a:xfrm rot="14340000">
                  <a:off x="827869" y="601264"/>
                  <a:ext cx="118211" cy="9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3" h="20193" fill="norm" stroke="1" extrusionOk="0">
                      <a:moveTo>
                        <a:pt x="19813" y="18564"/>
                      </a:moveTo>
                      <a:cubicBezTo>
                        <a:pt x="13872" y="21600"/>
                        <a:pt x="5928" y="20270"/>
                        <a:pt x="2070" y="15594"/>
                      </a:cubicBezTo>
                      <a:cubicBezTo>
                        <a:pt x="-1787" y="10917"/>
                        <a:pt x="-98" y="4664"/>
                        <a:pt x="5844" y="1628"/>
                      </a:cubicBezTo>
                      <a:cubicBezTo>
                        <a:pt x="7923" y="566"/>
                        <a:pt x="10349" y="0"/>
                        <a:pt x="128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grpSp>
              <p:nvGrpSpPr>
                <p:cNvPr id="694" name="Gruppo 95"/>
                <p:cNvGrpSpPr/>
                <p:nvPr/>
              </p:nvGrpSpPr>
              <p:grpSpPr>
                <a:xfrm>
                  <a:off x="0" y="350414"/>
                  <a:ext cx="345727" cy="393001"/>
                  <a:chOff x="0" y="0"/>
                  <a:chExt cx="345726" cy="393000"/>
                </a:xfrm>
              </p:grpSpPr>
              <p:sp>
                <p:nvSpPr>
                  <p:cNvPr id="691" name="Corda 102"/>
                  <p:cNvSpPr/>
                  <p:nvPr/>
                </p:nvSpPr>
                <p:spPr>
                  <a:xfrm rot="17725100">
                    <a:off x="25335" y="12614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692" name="Corda 103"/>
                  <p:cNvSpPr/>
                  <p:nvPr/>
                </p:nvSpPr>
                <p:spPr>
                  <a:xfrm rot="17725100">
                    <a:off x="90651" y="157958"/>
                    <a:ext cx="105534" cy="1227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693" name="Corda 104"/>
                  <p:cNvSpPr/>
                  <p:nvPr/>
                </p:nvSpPr>
                <p:spPr>
                  <a:xfrm rot="17725100">
                    <a:off x="214858" y="257592"/>
                    <a:ext cx="105533" cy="1227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4" h="20581" fill="norm" stroke="1" extrusionOk="0">
                        <a:moveTo>
                          <a:pt x="20414" y="17599"/>
                        </a:moveTo>
                        <a:cubicBezTo>
                          <a:pt x="15715" y="21600"/>
                          <a:pt x="8130" y="21572"/>
                          <a:pt x="3472" y="17536"/>
                        </a:cubicBezTo>
                        <a:cubicBezTo>
                          <a:pt x="-1186" y="13500"/>
                          <a:pt x="-1153" y="6984"/>
                          <a:pt x="3546" y="2983"/>
                        </a:cubicBezTo>
                        <a:cubicBezTo>
                          <a:pt x="5789" y="1072"/>
                          <a:pt x="8820" y="0"/>
                          <a:pt x="1198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grpSp>
              <p:nvGrpSpPr>
                <p:cNvPr id="698" name="Gruppo 96"/>
                <p:cNvGrpSpPr/>
                <p:nvPr/>
              </p:nvGrpSpPr>
              <p:grpSpPr>
                <a:xfrm>
                  <a:off x="494489" y="-1"/>
                  <a:ext cx="383304" cy="152577"/>
                  <a:chOff x="0" y="0"/>
                  <a:chExt cx="383302" cy="152575"/>
                </a:xfrm>
              </p:grpSpPr>
              <p:sp>
                <p:nvSpPr>
                  <p:cNvPr id="695" name="Corda 99"/>
                  <p:cNvSpPr/>
                  <p:nvPr/>
                </p:nvSpPr>
                <p:spPr>
                  <a:xfrm rot="5146837">
                    <a:off x="270295" y="12912"/>
                    <a:ext cx="118211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696" name="Corda 100"/>
                  <p:cNvSpPr/>
                  <p:nvPr/>
                </p:nvSpPr>
                <p:spPr>
                  <a:xfrm rot="5146837">
                    <a:off x="131327" y="40287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697" name="Corda 101"/>
                  <p:cNvSpPr/>
                  <p:nvPr/>
                </p:nvSpPr>
                <p:spPr>
                  <a:xfrm rot="5146837">
                    <a:off x="-5203" y="38326"/>
                    <a:ext cx="118210" cy="993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13" h="20193" fill="norm" stroke="1" extrusionOk="0">
                        <a:moveTo>
                          <a:pt x="19813" y="18564"/>
                        </a:moveTo>
                        <a:cubicBezTo>
                          <a:pt x="13872" y="21600"/>
                          <a:pt x="5928" y="20270"/>
                          <a:pt x="2070" y="15594"/>
                        </a:cubicBezTo>
                        <a:cubicBezTo>
                          <a:pt x="-1787" y="10917"/>
                          <a:pt x="-98" y="4664"/>
                          <a:pt x="5844" y="1628"/>
                        </a:cubicBezTo>
                        <a:cubicBezTo>
                          <a:pt x="7923" y="566"/>
                          <a:pt x="10349" y="0"/>
                          <a:pt x="12828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sp>
              <p:nvSpPr>
                <p:cNvPr id="699" name="Onda 2 97"/>
                <p:cNvSpPr/>
                <p:nvPr/>
              </p:nvSpPr>
              <p:spPr>
                <a:xfrm>
                  <a:off x="427388" y="360900"/>
                  <a:ext cx="367695" cy="1657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3513" fill="norm" stroke="1" extrusionOk="0">
                      <a:moveTo>
                        <a:pt x="0" y="1641"/>
                      </a:moveTo>
                      <a:cubicBezTo>
                        <a:pt x="3600" y="-4043"/>
                        <a:pt x="7200" y="7325"/>
                        <a:pt x="10800" y="1641"/>
                      </a:cubicBezTo>
                      <a:cubicBezTo>
                        <a:pt x="14400" y="-4043"/>
                        <a:pt x="18000" y="7325"/>
                        <a:pt x="21600" y="1641"/>
                      </a:cubicBezTo>
                      <a:lnTo>
                        <a:pt x="21600" y="11873"/>
                      </a:lnTo>
                      <a:cubicBezTo>
                        <a:pt x="18000" y="17557"/>
                        <a:pt x="14400" y="6189"/>
                        <a:pt x="10800" y="11873"/>
                      </a:cubicBezTo>
                      <a:cubicBezTo>
                        <a:pt x="7200" y="17557"/>
                        <a:pt x="3600" y="6189"/>
                        <a:pt x="0" y="1187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7B3FF"/>
                    </a:gs>
                    <a:gs pos="35000">
                      <a:srgbClr val="C0C8FF"/>
                    </a:gs>
                    <a:gs pos="100000">
                      <a:srgbClr val="E7EAFF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700" name="Stella a 7 punte 98"/>
                <p:cNvSpPr/>
                <p:nvPr/>
              </p:nvSpPr>
              <p:spPr>
                <a:xfrm>
                  <a:off x="795082" y="161338"/>
                  <a:ext cx="166612" cy="212969"/>
                </a:xfrm>
                <a:prstGeom prst="star7">
                  <a:avLst>
                    <a:gd name="adj" fmla="val 17968"/>
                    <a:gd name="hf" fmla="val 102572"/>
                    <a:gd name="vf" fmla="val 105210"/>
                  </a:avLst>
                </a:prstGeom>
                <a:gradFill flip="none" rotWithShape="1">
                  <a:gsLst>
                    <a:gs pos="0">
                      <a:srgbClr val="A9FF3D"/>
                    </a:gs>
                    <a:gs pos="100000">
                      <a:srgbClr val="D7FFB7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</p:grpSp>
      </p:grpSp>
      <p:sp>
        <p:nvSpPr>
          <p:cNvPr id="704" name="Ovale 83"/>
          <p:cNvSpPr/>
          <p:nvPr/>
        </p:nvSpPr>
        <p:spPr>
          <a:xfrm>
            <a:off x="4771028" y="2089880"/>
            <a:ext cx="1954875" cy="1231292"/>
          </a:xfrm>
          <a:prstGeom prst="ellipse">
            <a:avLst/>
          </a:prstGeom>
          <a:ln w="25400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705" name="Mostrina 75"/>
          <p:cNvSpPr/>
          <p:nvPr/>
        </p:nvSpPr>
        <p:spPr>
          <a:xfrm rot="19931895">
            <a:off x="4252268" y="3519179"/>
            <a:ext cx="666493" cy="25505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706" name="Mostrina 76"/>
          <p:cNvSpPr/>
          <p:nvPr/>
        </p:nvSpPr>
        <p:spPr>
          <a:xfrm rot="19931895">
            <a:off x="6361316" y="2332086"/>
            <a:ext cx="666492" cy="25505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3175">
            <a:solidFill>
              <a:srgbClr val="000000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707" name="Rettangolo 2"/>
          <p:cNvSpPr txBox="1"/>
          <p:nvPr/>
        </p:nvSpPr>
        <p:spPr>
          <a:xfrm>
            <a:off x="2102233" y="2700130"/>
            <a:ext cx="2353372" cy="896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/>
          <a:p>
            <a:pPr defTabSz="612013">
              <a:defRPr sz="2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Associados a </a:t>
            </a:r>
            <a:endParaRPr b="0"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defTabSz="612013">
              <a:defRPr sz="2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membranas  </a:t>
            </a:r>
          </a:p>
        </p:txBody>
      </p:sp>
      <p:sp>
        <p:nvSpPr>
          <p:cNvPr id="708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09" name="Freccia giù 16"/>
          <p:cNvSpPr/>
          <p:nvPr/>
        </p:nvSpPr>
        <p:spPr>
          <a:xfrm rot="2570336">
            <a:off x="4090480" y="4864866"/>
            <a:ext cx="804554" cy="1114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807"/>
                </a:moveTo>
                <a:lnTo>
                  <a:pt x="5400" y="13807"/>
                </a:lnTo>
                <a:lnTo>
                  <a:pt x="5400" y="0"/>
                </a:lnTo>
                <a:lnTo>
                  <a:pt x="16200" y="0"/>
                </a:lnTo>
                <a:lnTo>
                  <a:pt x="16200" y="13807"/>
                </a:lnTo>
                <a:lnTo>
                  <a:pt x="21600" y="1380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66691" tIns="66691" rIns="66691" bIns="66691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10" name="Freccia giù 16"/>
          <p:cNvSpPr/>
          <p:nvPr/>
        </p:nvSpPr>
        <p:spPr>
          <a:xfrm flipH="1" rot="20046346">
            <a:off x="6981391" y="4907098"/>
            <a:ext cx="804554" cy="1114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807"/>
                </a:moveTo>
                <a:lnTo>
                  <a:pt x="5400" y="13807"/>
                </a:lnTo>
                <a:lnTo>
                  <a:pt x="5400" y="0"/>
                </a:lnTo>
                <a:lnTo>
                  <a:pt x="16200" y="0"/>
                </a:lnTo>
                <a:lnTo>
                  <a:pt x="16200" y="13807"/>
                </a:lnTo>
                <a:lnTo>
                  <a:pt x="21600" y="1380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66691" tIns="66691" rIns="66691" bIns="66691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11" name="CasellaDiTesto 4"/>
          <p:cNvSpPr txBox="1"/>
          <p:nvPr/>
        </p:nvSpPr>
        <p:spPr>
          <a:xfrm>
            <a:off x="335328" y="6031569"/>
            <a:ext cx="5725520" cy="1634073"/>
          </a:xfrm>
          <a:prstGeom prst="rect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/>
          <a:p>
            <a:pPr algn="l" defTabSz="612013">
              <a:defRPr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RECEPTORES DE FAGOCITOSE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Receptores de carboidratos (CLRs)</a:t>
            </a:r>
            <a:endParaRPr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Receptores Scavenger</a:t>
            </a:r>
          </a:p>
        </p:txBody>
      </p:sp>
      <p:sp>
        <p:nvSpPr>
          <p:cNvPr id="712" name="Testo"/>
          <p:cNvSpPr txBox="1"/>
          <p:nvPr/>
        </p:nvSpPr>
        <p:spPr>
          <a:xfrm>
            <a:off x="6908780" y="6047825"/>
            <a:ext cx="127001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3" name="CasellaDiTesto 4"/>
          <p:cNvSpPr txBox="1"/>
          <p:nvPr/>
        </p:nvSpPr>
        <p:spPr>
          <a:xfrm>
            <a:off x="6594923" y="6031569"/>
            <a:ext cx="5903524" cy="1634073"/>
          </a:xfrm>
          <a:prstGeom prst="rect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/>
          <a:p>
            <a:pPr algn="l" defTabSz="612013">
              <a:defRPr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RECEPTORES DE SINALIZACAO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  <a:p>
            <a:pPr algn="l" defTabSz="612013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TLRs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309" y="1970701"/>
            <a:ext cx="9717841" cy="6895280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imunidade inata"/>
          <p:cNvSpPr txBox="1"/>
          <p:nvPr/>
        </p:nvSpPr>
        <p:spPr>
          <a:xfrm>
            <a:off x="21527" y="-93851"/>
            <a:ext cx="13004801" cy="110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Receptores semelhantes a Toll (TLRs)</a:t>
            </a:r>
          </a:p>
        </p:txBody>
      </p:sp>
      <p:sp>
        <p:nvSpPr>
          <p:cNvPr id="717" name="CasellaDiTesto 1"/>
          <p:cNvSpPr txBox="1"/>
          <p:nvPr/>
        </p:nvSpPr>
        <p:spPr>
          <a:xfrm>
            <a:off x="8291697" y="2042560"/>
            <a:ext cx="4283578" cy="151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342900" algn="l">
              <a:buSzPct val="100000"/>
              <a:buChar char="-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Dimeros (homo ou hetero)</a:t>
            </a:r>
            <a:endParaRPr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342900" indent="-342900" algn="l">
              <a:buSzPct val="100000"/>
              <a:buChar char="-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Membrana celular (bacteria PAMPs)</a:t>
            </a:r>
            <a:endParaRPr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342900" indent="-342900" algn="l">
              <a:buSzPct val="100000"/>
              <a:buChar char="-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Endosomes (viral PAMPs)</a:t>
            </a:r>
          </a:p>
        </p:txBody>
      </p:sp>
      <p:sp>
        <p:nvSpPr>
          <p:cNvPr id="718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950" y="1790700"/>
            <a:ext cx="12534900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2" name="imunidade inata"/>
          <p:cNvSpPr txBox="1"/>
          <p:nvPr/>
        </p:nvSpPr>
        <p:spPr>
          <a:xfrm>
            <a:off x="538169" y="-25400"/>
            <a:ext cx="11861198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TLRs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801" y="1727200"/>
            <a:ext cx="12347198" cy="7722838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6" name="imunidade inata"/>
          <p:cNvSpPr txBox="1"/>
          <p:nvPr/>
        </p:nvSpPr>
        <p:spPr>
          <a:xfrm>
            <a:off x="538169" y="-25400"/>
            <a:ext cx="11861198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TLRs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5682" y="1399437"/>
            <a:ext cx="7874001" cy="77343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imunidade inata"/>
          <p:cNvSpPr txBox="1"/>
          <p:nvPr/>
        </p:nvSpPr>
        <p:spPr>
          <a:xfrm>
            <a:off x="1824891" y="90276"/>
            <a:ext cx="9659818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Modelos de Ativação </a:t>
            </a:r>
          </a:p>
        </p:txBody>
      </p:sp>
      <p:sp>
        <p:nvSpPr>
          <p:cNvPr id="175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ruppo 2"/>
          <p:cNvGrpSpPr/>
          <p:nvPr/>
        </p:nvGrpSpPr>
        <p:grpSpPr>
          <a:xfrm>
            <a:off x="125171" y="1138899"/>
            <a:ext cx="8091828" cy="8481612"/>
            <a:chOff x="0" y="0"/>
            <a:chExt cx="8091826" cy="8481610"/>
          </a:xfrm>
        </p:grpSpPr>
        <p:pic>
          <p:nvPicPr>
            <p:cNvPr id="728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091827" cy="5879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9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36585" r="0" b="0"/>
            <a:stretch>
              <a:fillRect/>
            </a:stretch>
          </p:blipFill>
          <p:spPr>
            <a:xfrm>
              <a:off x="1182879" y="5650718"/>
              <a:ext cx="5678457" cy="2830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1" name="Rettangolo 4"/>
          <p:cNvSpPr txBox="1"/>
          <p:nvPr/>
        </p:nvSpPr>
        <p:spPr>
          <a:xfrm>
            <a:off x="7777384" y="2071350"/>
            <a:ext cx="4828147" cy="486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>
              <a:defRPr b="0"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Dimerizaçao </a:t>
            </a:r>
            <a:endParaRPr>
              <a:solidFill>
                <a:srgbClr val="EEEEEE"/>
              </a:solidFill>
            </a:endParaRPr>
          </a:p>
          <a:p>
            <a:pPr>
              <a:defRPr b="0"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  <a:p>
            <a:pPr>
              <a:defRPr b="0"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  <a:p>
            <a:pPr>
              <a:defRPr b="0"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  <a:p>
            <a:pPr>
              <a:defRPr b="0"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Sinalizaçao </a:t>
            </a:r>
            <a:endParaRPr>
              <a:solidFill>
                <a:srgbClr val="EEEEEE"/>
              </a:solidFill>
            </a:endParaRPr>
          </a:p>
          <a:p>
            <a:pPr>
              <a:defRPr b="0"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Myd88,TRIF</a:t>
            </a:r>
            <a:endParaRPr>
              <a:solidFill>
                <a:srgbClr val="EEEEEE"/>
              </a:solidFill>
            </a:endParaRPr>
          </a:p>
          <a:p>
            <a:pPr>
              <a:defRPr b="0"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  <a:p>
            <a:pPr>
              <a:defRPr b="0"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  <a:p>
            <a:pPr>
              <a:defRPr b="0"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  <a:p>
            <a:pPr>
              <a:defRPr b="0"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NF-kB                     IRFs</a:t>
            </a:r>
          </a:p>
          <a:p>
            <a:pPr>
              <a:defRPr b="0" sz="2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Expressao genica</a:t>
            </a:r>
          </a:p>
        </p:txBody>
      </p:sp>
      <p:sp>
        <p:nvSpPr>
          <p:cNvPr id="732" name="CasellaDiTesto 3"/>
          <p:cNvSpPr txBox="1"/>
          <p:nvPr/>
        </p:nvSpPr>
        <p:spPr>
          <a:xfrm>
            <a:off x="7201417" y="8175521"/>
            <a:ext cx="3318611" cy="527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>
            <a:lvl1pPr>
              <a:defRPr b="0" sz="2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Genes pro-inflamatorios</a:t>
            </a:r>
          </a:p>
        </p:txBody>
      </p:sp>
      <p:sp>
        <p:nvSpPr>
          <p:cNvPr id="733" name="CasellaDiTesto 7"/>
          <p:cNvSpPr txBox="1"/>
          <p:nvPr/>
        </p:nvSpPr>
        <p:spPr>
          <a:xfrm>
            <a:off x="11129476" y="8107078"/>
            <a:ext cx="1517039" cy="933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/>
          <a:p>
            <a:pPr>
              <a:defRPr b="0" sz="2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Interferon </a:t>
            </a:r>
            <a:endParaRPr>
              <a:solidFill>
                <a:srgbClr val="EEEEEE"/>
              </a:solidFill>
            </a:endParaRPr>
          </a:p>
          <a:p>
            <a:pPr>
              <a:defRPr b="0" sz="2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de tipo I</a:t>
            </a:r>
          </a:p>
        </p:txBody>
      </p:sp>
      <p:sp>
        <p:nvSpPr>
          <p:cNvPr id="734" name="Freccia giù 5"/>
          <p:cNvSpPr/>
          <p:nvPr/>
        </p:nvSpPr>
        <p:spPr>
          <a:xfrm>
            <a:off x="9753602" y="2813904"/>
            <a:ext cx="689255" cy="912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443"/>
                </a:moveTo>
                <a:lnTo>
                  <a:pt x="5400" y="13443"/>
                </a:lnTo>
                <a:lnTo>
                  <a:pt x="5400" y="0"/>
                </a:lnTo>
                <a:lnTo>
                  <a:pt x="16200" y="0"/>
                </a:lnTo>
                <a:lnTo>
                  <a:pt x="16200" y="13443"/>
                </a:lnTo>
                <a:lnTo>
                  <a:pt x="21600" y="13443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3C5CDA"/>
              </a:gs>
              <a:gs pos="100000">
                <a:srgbClr val="A7B3FF"/>
              </a:gs>
            </a:gsLst>
            <a:lin ang="16200000"/>
          </a:gradFill>
          <a:ln>
            <a:solidFill>
              <a:srgbClr val="4963C6"/>
            </a:solidFill>
          </a:ln>
        </p:spPr>
        <p:txBody>
          <a:bodyPr lIns="50800" tIns="50800" rIns="50800" bIns="50800" anchor="ctr"/>
          <a:lstStyle/>
          <a:p>
            <a:pPr>
              <a:defRPr b="0" sz="3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735" name="Freccia angolare bidirezionale 8"/>
          <p:cNvSpPr/>
          <p:nvPr/>
        </p:nvSpPr>
        <p:spPr>
          <a:xfrm rot="13445493">
            <a:off x="9330573" y="4800975"/>
            <a:ext cx="1701120" cy="167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00"/>
                </a:moveTo>
                <a:lnTo>
                  <a:pt x="5332" y="10800"/>
                </a:lnTo>
                <a:lnTo>
                  <a:pt x="5332" y="14202"/>
                </a:lnTo>
                <a:lnTo>
                  <a:pt x="14295" y="14202"/>
                </a:lnTo>
                <a:lnTo>
                  <a:pt x="14295" y="5400"/>
                </a:lnTo>
                <a:lnTo>
                  <a:pt x="10936" y="5400"/>
                </a:lnTo>
                <a:lnTo>
                  <a:pt x="16268" y="0"/>
                </a:lnTo>
                <a:lnTo>
                  <a:pt x="21600" y="5400"/>
                </a:lnTo>
                <a:lnTo>
                  <a:pt x="18240" y="5400"/>
                </a:lnTo>
                <a:lnTo>
                  <a:pt x="18240" y="18198"/>
                </a:lnTo>
                <a:lnTo>
                  <a:pt x="5332" y="18198"/>
                </a:lnTo>
                <a:lnTo>
                  <a:pt x="5332" y="21600"/>
                </a:lnTo>
                <a:close/>
              </a:path>
            </a:pathLst>
          </a:custGeom>
          <a:gradFill>
            <a:gsLst>
              <a:gs pos="0">
                <a:srgbClr val="3C5CDA"/>
              </a:gs>
              <a:gs pos="100000">
                <a:srgbClr val="A7B3FF"/>
              </a:gs>
            </a:gsLst>
            <a:lin ang="16200000"/>
          </a:gradFill>
          <a:ln>
            <a:solidFill>
              <a:srgbClr val="4963C6"/>
            </a:solidFill>
          </a:ln>
        </p:spPr>
        <p:txBody>
          <a:bodyPr lIns="50800" tIns="50800" rIns="50800" bIns="50800" anchor="ctr"/>
          <a:lstStyle/>
          <a:p>
            <a:pPr>
              <a:defRPr b="0" sz="3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736" name="Freccia angolare bidirezionale 12"/>
          <p:cNvSpPr/>
          <p:nvPr/>
        </p:nvSpPr>
        <p:spPr>
          <a:xfrm rot="13445493">
            <a:off x="9395218" y="6899996"/>
            <a:ext cx="1701120" cy="167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00"/>
                </a:moveTo>
                <a:lnTo>
                  <a:pt x="5332" y="10800"/>
                </a:lnTo>
                <a:lnTo>
                  <a:pt x="5332" y="14202"/>
                </a:lnTo>
                <a:lnTo>
                  <a:pt x="14295" y="14202"/>
                </a:lnTo>
                <a:lnTo>
                  <a:pt x="14295" y="5400"/>
                </a:lnTo>
                <a:lnTo>
                  <a:pt x="10936" y="5400"/>
                </a:lnTo>
                <a:lnTo>
                  <a:pt x="16268" y="0"/>
                </a:lnTo>
                <a:lnTo>
                  <a:pt x="21600" y="5400"/>
                </a:lnTo>
                <a:lnTo>
                  <a:pt x="18240" y="5400"/>
                </a:lnTo>
                <a:lnTo>
                  <a:pt x="18240" y="18198"/>
                </a:lnTo>
                <a:lnTo>
                  <a:pt x="5332" y="18198"/>
                </a:lnTo>
                <a:lnTo>
                  <a:pt x="5332" y="21600"/>
                </a:lnTo>
                <a:close/>
              </a:path>
            </a:pathLst>
          </a:custGeom>
          <a:gradFill>
            <a:gsLst>
              <a:gs pos="0">
                <a:srgbClr val="FF3716"/>
              </a:gs>
              <a:gs pos="100000">
                <a:srgbClr val="FFB8B4"/>
              </a:gs>
            </a:gsLst>
            <a:lin ang="162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737" name="imunidade inata"/>
          <p:cNvSpPr txBox="1"/>
          <p:nvPr/>
        </p:nvSpPr>
        <p:spPr>
          <a:xfrm>
            <a:off x="538169" y="-25400"/>
            <a:ext cx="11861198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TLRs</a:t>
            </a:r>
          </a:p>
        </p:txBody>
      </p:sp>
      <p:sp>
        <p:nvSpPr>
          <p:cNvPr id="738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1918" y="4081929"/>
            <a:ext cx="10553701" cy="4267201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42" name="imunidade inata"/>
          <p:cNvSpPr txBox="1"/>
          <p:nvPr/>
        </p:nvSpPr>
        <p:spPr>
          <a:xfrm>
            <a:off x="538169" y="-25400"/>
            <a:ext cx="11861198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TLRs</a:t>
            </a:r>
          </a:p>
        </p:txBody>
      </p:sp>
      <p:sp>
        <p:nvSpPr>
          <p:cNvPr id="743" name="TLR-5, -7 e -9: Myd88…"/>
          <p:cNvSpPr txBox="1"/>
          <p:nvPr/>
        </p:nvSpPr>
        <p:spPr>
          <a:xfrm>
            <a:off x="1238747" y="1495894"/>
            <a:ext cx="4450690" cy="156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/>
            </a:pPr>
            <a:r>
              <a:t>TLR-5, -7 e -9: Myd88</a:t>
            </a:r>
          </a:p>
          <a:p>
            <a:pPr algn="l">
              <a:defRPr b="0"/>
            </a:pPr>
            <a:r>
              <a:t>TLR-3: TRIF</a:t>
            </a:r>
          </a:p>
          <a:p>
            <a:pPr algn="l">
              <a:defRPr b="0"/>
            </a:pPr>
            <a:r>
              <a:t>TLR-2/-1, TLR-2/-6: Myd88/Mal</a:t>
            </a:r>
          </a:p>
          <a:p>
            <a:pPr algn="l">
              <a:defRPr b="0"/>
            </a:pPr>
            <a:r>
              <a:t>TLR-4: Myd88/TRIF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9446" y="1453398"/>
            <a:ext cx="4464004" cy="7832749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47" name="imunidade inata"/>
          <p:cNvSpPr txBox="1"/>
          <p:nvPr/>
        </p:nvSpPr>
        <p:spPr>
          <a:xfrm>
            <a:off x="538169" y="-25400"/>
            <a:ext cx="11861198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TLRs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677" y="1800660"/>
            <a:ext cx="10858827" cy="7820849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51" name="imunidade inata"/>
          <p:cNvSpPr txBox="1"/>
          <p:nvPr/>
        </p:nvSpPr>
        <p:spPr>
          <a:xfrm>
            <a:off x="538169" y="-25400"/>
            <a:ext cx="11861198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TLRs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996" y="1406462"/>
            <a:ext cx="10909551" cy="7717550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imunidade inata"/>
          <p:cNvSpPr txBox="1"/>
          <p:nvPr/>
        </p:nvSpPr>
        <p:spPr>
          <a:xfrm>
            <a:off x="538169" y="-25400"/>
            <a:ext cx="11861198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TLRs</a:t>
            </a:r>
          </a:p>
        </p:txBody>
      </p:sp>
      <p:sp>
        <p:nvSpPr>
          <p:cNvPr id="755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56" name="O'Neill et al 2009"/>
          <p:cNvSpPr txBox="1"/>
          <p:nvPr/>
        </p:nvSpPr>
        <p:spPr>
          <a:xfrm>
            <a:off x="10356260" y="9263492"/>
            <a:ext cx="1854633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 sz="1800"/>
            </a:lvl1pPr>
          </a:lstStyle>
          <a:p>
            <a:pPr/>
            <a:r>
              <a:t>O'Neill et al 2009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imunidade inata"/>
          <p:cNvSpPr txBox="1"/>
          <p:nvPr/>
        </p:nvSpPr>
        <p:spPr>
          <a:xfrm>
            <a:off x="573670" y="572281"/>
            <a:ext cx="11775689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TLRs: protegem mesmo?</a:t>
            </a:r>
          </a:p>
        </p:txBody>
      </p:sp>
      <p:sp>
        <p:nvSpPr>
          <p:cNvPr id="759" name="Titolo 14"/>
          <p:cNvSpPr txBox="1"/>
          <p:nvPr/>
        </p:nvSpPr>
        <p:spPr>
          <a:xfrm>
            <a:off x="510427" y="1943700"/>
            <a:ext cx="11983946" cy="594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i="1" spc="-100" sz="3200">
                <a:solidFill>
                  <a:srgbClr val="F14124"/>
                </a:solidFill>
              </a:defRPr>
            </a:lvl1pPr>
          </a:lstStyle>
          <a:p>
            <a:pPr/>
            <a:r>
              <a:t>Variantes perda-de-função no gene TLR4</a:t>
            </a:r>
          </a:p>
        </p:txBody>
      </p:sp>
      <p:pic>
        <p:nvPicPr>
          <p:cNvPr id="76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0" t="0" r="0" b="8844"/>
          <a:stretch>
            <a:fillRect/>
          </a:stretch>
        </p:blipFill>
        <p:spPr>
          <a:xfrm>
            <a:off x="3810828" y="4108322"/>
            <a:ext cx="8775701" cy="4952700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D229G"/>
          <p:cNvSpPr txBox="1"/>
          <p:nvPr/>
        </p:nvSpPr>
        <p:spPr>
          <a:xfrm>
            <a:off x="8470618" y="4224307"/>
            <a:ext cx="107990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D229G</a:t>
            </a:r>
          </a:p>
        </p:txBody>
      </p:sp>
      <p:sp>
        <p:nvSpPr>
          <p:cNvPr id="762" name="Asp299Gly (D229G)…"/>
          <p:cNvSpPr txBox="1"/>
          <p:nvPr/>
        </p:nvSpPr>
        <p:spPr>
          <a:xfrm>
            <a:off x="607818" y="3210305"/>
            <a:ext cx="2880361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Asp299Gly (D229G)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Thr399Ile (T399I)</a:t>
            </a:r>
          </a:p>
        </p:txBody>
      </p:sp>
      <p:pic>
        <p:nvPicPr>
          <p:cNvPr id="76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828" y="2784398"/>
            <a:ext cx="8775701" cy="119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8138" y="7900716"/>
            <a:ext cx="8255001" cy="13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Wild Type"/>
          <p:cNvSpPr txBox="1"/>
          <p:nvPr/>
        </p:nvSpPr>
        <p:spPr>
          <a:xfrm>
            <a:off x="3937651" y="4224307"/>
            <a:ext cx="15020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Wild 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ruppo"/>
          <p:cNvGrpSpPr/>
          <p:nvPr/>
        </p:nvGrpSpPr>
        <p:grpSpPr>
          <a:xfrm>
            <a:off x="606877" y="4718674"/>
            <a:ext cx="11791046" cy="4552419"/>
            <a:chOff x="0" y="0"/>
            <a:chExt cx="11791044" cy="4552417"/>
          </a:xfrm>
        </p:grpSpPr>
        <p:pic>
          <p:nvPicPr>
            <p:cNvPr id="767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791045" cy="4552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8" name="Mukherjee, Scand J Immunol. 2019"/>
            <p:cNvSpPr txBox="1"/>
            <p:nvPr/>
          </p:nvSpPr>
          <p:spPr>
            <a:xfrm>
              <a:off x="9816723" y="4258616"/>
              <a:ext cx="1934345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b="0" sz="1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Mukherjee, Scand J Immunol. 2019</a:t>
              </a:r>
            </a:p>
          </p:txBody>
        </p:sp>
      </p:grpSp>
      <p:sp>
        <p:nvSpPr>
          <p:cNvPr id="770" name="imunidade inata"/>
          <p:cNvSpPr txBox="1"/>
          <p:nvPr/>
        </p:nvSpPr>
        <p:spPr>
          <a:xfrm>
            <a:off x="573670" y="572281"/>
            <a:ext cx="11775689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TLRs: protegem mesmo?</a:t>
            </a:r>
          </a:p>
        </p:txBody>
      </p:sp>
      <p:sp>
        <p:nvSpPr>
          <p:cNvPr id="771" name="Titolo 14"/>
          <p:cNvSpPr txBox="1"/>
          <p:nvPr/>
        </p:nvSpPr>
        <p:spPr>
          <a:xfrm>
            <a:off x="510427" y="1943700"/>
            <a:ext cx="11983946" cy="594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i="1" spc="-100" sz="3200">
                <a:solidFill>
                  <a:srgbClr val="F14124"/>
                </a:solidFill>
              </a:defRPr>
            </a:lvl1pPr>
          </a:lstStyle>
          <a:p>
            <a:pPr/>
            <a:r>
              <a:t>Variantes perda-de-função no gene TLR4</a:t>
            </a:r>
          </a:p>
        </p:txBody>
      </p:sp>
      <p:sp>
        <p:nvSpPr>
          <p:cNvPr id="772" name="CasellaDiTesto 2"/>
          <p:cNvSpPr txBox="1"/>
          <p:nvPr/>
        </p:nvSpPr>
        <p:spPr>
          <a:xfrm>
            <a:off x="686984" y="2724977"/>
            <a:ext cx="4011555" cy="108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↑  infecçoes (LPS)</a:t>
            </a:r>
          </a:p>
          <a:p>
            <a: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↓ Legionella</a:t>
            </a:r>
          </a:p>
        </p:txBody>
      </p:sp>
      <p:sp>
        <p:nvSpPr>
          <p:cNvPr id="773" name="↓ atherosclerosis, RA"/>
          <p:cNvSpPr txBox="1"/>
          <p:nvPr/>
        </p:nvSpPr>
        <p:spPr>
          <a:xfrm>
            <a:off x="5029770" y="2726360"/>
            <a:ext cx="3610014" cy="108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3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↓ atherosclerosis, RA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9575" y="2860419"/>
            <a:ext cx="6019801" cy="66167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NS: a (self) vs b (non-self)…"/>
          <p:cNvSpPr txBox="1"/>
          <p:nvPr/>
        </p:nvSpPr>
        <p:spPr>
          <a:xfrm>
            <a:off x="1362528" y="1225142"/>
            <a:ext cx="9633894" cy="136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2100"/>
            </a:pPr>
            <a:r>
              <a:t>SNS: a (self) vs b (non-self)</a:t>
            </a:r>
          </a:p>
          <a:p>
            <a:pPr algn="l">
              <a:defRPr b="0" sz="2100"/>
            </a:pPr>
            <a:r>
              <a:t>INS: a vs f (infectious non-self)</a:t>
            </a:r>
          </a:p>
          <a:p>
            <a:pPr algn="l">
              <a:defRPr b="0" sz="2100"/>
            </a:pPr>
            <a:r>
              <a:t>Danger: c (dangerous self) vs e (dangerous non-self pathogen) ou d (dangerous non self environmental); set f = non self but not dangerous    </a:t>
            </a:r>
          </a:p>
        </p:txBody>
      </p:sp>
      <p:sp>
        <p:nvSpPr>
          <p:cNvPr id="179" name="imunidade inata"/>
          <p:cNvSpPr txBox="1"/>
          <p:nvPr/>
        </p:nvSpPr>
        <p:spPr>
          <a:xfrm>
            <a:off x="1824891" y="90276"/>
            <a:ext cx="9659818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Modelos de Ativação </a:t>
            </a:r>
          </a:p>
        </p:txBody>
      </p:sp>
      <p:sp>
        <p:nvSpPr>
          <p:cNvPr id="180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Eliminação do “insulto”"/>
          <p:cNvSpPr txBox="1"/>
          <p:nvPr/>
        </p:nvSpPr>
        <p:spPr>
          <a:xfrm>
            <a:off x="2452348" y="1609284"/>
            <a:ext cx="8510895" cy="8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1700"/>
              </a:spcBef>
              <a:defRPr b="0" sz="48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Eliminação do “insulto”</a:t>
            </a:r>
          </a:p>
        </p:txBody>
      </p:sp>
      <p:sp>
        <p:nvSpPr>
          <p:cNvPr id="183" name="imunidade inata"/>
          <p:cNvSpPr txBox="1"/>
          <p:nvPr/>
        </p:nvSpPr>
        <p:spPr>
          <a:xfrm>
            <a:off x="1292234" y="82413"/>
            <a:ext cx="10464801" cy="935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pc="-200" sz="4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Resposta imune</a:t>
            </a:r>
          </a:p>
        </p:txBody>
      </p:sp>
      <p:pic>
        <p:nvPicPr>
          <p:cNvPr id="184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rcRect l="17222" t="0" r="0" b="0"/>
          <a:stretch>
            <a:fillRect/>
          </a:stretch>
        </p:blipFill>
        <p:spPr>
          <a:xfrm>
            <a:off x="242418" y="3852170"/>
            <a:ext cx="7172129" cy="57302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Gruppo"/>
          <p:cNvGrpSpPr/>
          <p:nvPr/>
        </p:nvGrpSpPr>
        <p:grpSpPr>
          <a:xfrm>
            <a:off x="7801488" y="4020875"/>
            <a:ext cx="5139747" cy="3935577"/>
            <a:chOff x="0" y="0"/>
            <a:chExt cx="5139745" cy="3935576"/>
          </a:xfrm>
        </p:grpSpPr>
        <p:pic>
          <p:nvPicPr>
            <p:cNvPr id="185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139746" cy="3935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Rettangolo"/>
            <p:cNvSpPr/>
            <p:nvPr/>
          </p:nvSpPr>
          <p:spPr>
            <a:xfrm>
              <a:off x="3114064" y="3143752"/>
              <a:ext cx="1866572" cy="6847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8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187" name="Rettangolo"/>
            <p:cNvSpPr/>
            <p:nvPr/>
          </p:nvSpPr>
          <p:spPr>
            <a:xfrm>
              <a:off x="899527" y="1625414"/>
              <a:ext cx="621774" cy="291641"/>
            </a:xfrm>
            <a:prstGeom prst="rect">
              <a:avLst/>
            </a:prstGeom>
            <a:solidFill>
              <a:srgbClr val="F8ECE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8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</p:grpSp>
      <p:sp>
        <p:nvSpPr>
          <p:cNvPr id="189" name="Batterio"/>
          <p:cNvSpPr/>
          <p:nvPr/>
        </p:nvSpPr>
        <p:spPr>
          <a:xfrm rot="3845610">
            <a:off x="4818231" y="6180271"/>
            <a:ext cx="509978" cy="1106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600" fill="norm" stroke="1" extrusionOk="0">
                <a:moveTo>
                  <a:pt x="8276" y="0"/>
                </a:moveTo>
                <a:cubicBezTo>
                  <a:pt x="8218" y="0"/>
                  <a:pt x="8160" y="11"/>
                  <a:pt x="8101" y="27"/>
                </a:cubicBezTo>
                <a:cubicBezTo>
                  <a:pt x="8055" y="43"/>
                  <a:pt x="8018" y="69"/>
                  <a:pt x="8007" y="91"/>
                </a:cubicBezTo>
                <a:cubicBezTo>
                  <a:pt x="8007" y="112"/>
                  <a:pt x="8019" y="134"/>
                  <a:pt x="8054" y="150"/>
                </a:cubicBezTo>
                <a:cubicBezTo>
                  <a:pt x="8287" y="274"/>
                  <a:pt x="8427" y="398"/>
                  <a:pt x="8462" y="522"/>
                </a:cubicBezTo>
                <a:cubicBezTo>
                  <a:pt x="8485" y="581"/>
                  <a:pt x="8486" y="646"/>
                  <a:pt x="8451" y="711"/>
                </a:cubicBezTo>
                <a:cubicBezTo>
                  <a:pt x="8440" y="754"/>
                  <a:pt x="8405" y="802"/>
                  <a:pt x="8382" y="845"/>
                </a:cubicBezTo>
                <a:cubicBezTo>
                  <a:pt x="8370" y="867"/>
                  <a:pt x="8357" y="894"/>
                  <a:pt x="8346" y="921"/>
                </a:cubicBezTo>
                <a:cubicBezTo>
                  <a:pt x="8311" y="996"/>
                  <a:pt x="8265" y="1083"/>
                  <a:pt x="8265" y="1180"/>
                </a:cubicBezTo>
                <a:cubicBezTo>
                  <a:pt x="8265" y="1272"/>
                  <a:pt x="8301" y="1373"/>
                  <a:pt x="8371" y="1470"/>
                </a:cubicBezTo>
                <a:cubicBezTo>
                  <a:pt x="8383" y="1486"/>
                  <a:pt x="8392" y="1503"/>
                  <a:pt x="8404" y="1514"/>
                </a:cubicBezTo>
                <a:cubicBezTo>
                  <a:pt x="8474" y="1605"/>
                  <a:pt x="8380" y="1708"/>
                  <a:pt x="8182" y="1751"/>
                </a:cubicBezTo>
                <a:cubicBezTo>
                  <a:pt x="8077" y="1773"/>
                  <a:pt x="7973" y="1800"/>
                  <a:pt x="7868" y="1827"/>
                </a:cubicBezTo>
                <a:cubicBezTo>
                  <a:pt x="7810" y="1843"/>
                  <a:pt x="7741" y="1847"/>
                  <a:pt x="7682" y="1847"/>
                </a:cubicBezTo>
                <a:cubicBezTo>
                  <a:pt x="7507" y="1847"/>
                  <a:pt x="7354" y="1800"/>
                  <a:pt x="7296" y="1719"/>
                </a:cubicBezTo>
                <a:cubicBezTo>
                  <a:pt x="7226" y="1627"/>
                  <a:pt x="7121" y="1547"/>
                  <a:pt x="7004" y="1477"/>
                </a:cubicBezTo>
                <a:cubicBezTo>
                  <a:pt x="6771" y="1347"/>
                  <a:pt x="6467" y="1260"/>
                  <a:pt x="6024" y="1195"/>
                </a:cubicBezTo>
                <a:cubicBezTo>
                  <a:pt x="6001" y="1195"/>
                  <a:pt x="5989" y="1190"/>
                  <a:pt x="5966" y="1190"/>
                </a:cubicBezTo>
                <a:cubicBezTo>
                  <a:pt x="5872" y="1190"/>
                  <a:pt x="5779" y="1217"/>
                  <a:pt x="5732" y="1254"/>
                </a:cubicBezTo>
                <a:cubicBezTo>
                  <a:pt x="5697" y="1281"/>
                  <a:pt x="5687" y="1309"/>
                  <a:pt x="5710" y="1330"/>
                </a:cubicBezTo>
                <a:cubicBezTo>
                  <a:pt x="5722" y="1352"/>
                  <a:pt x="5759" y="1368"/>
                  <a:pt x="5805" y="1379"/>
                </a:cubicBezTo>
                <a:cubicBezTo>
                  <a:pt x="6120" y="1454"/>
                  <a:pt x="6350" y="1541"/>
                  <a:pt x="6490" y="1648"/>
                </a:cubicBezTo>
                <a:cubicBezTo>
                  <a:pt x="6560" y="1702"/>
                  <a:pt x="6609" y="1757"/>
                  <a:pt x="6644" y="1827"/>
                </a:cubicBezTo>
                <a:cubicBezTo>
                  <a:pt x="6678" y="1891"/>
                  <a:pt x="6713" y="1960"/>
                  <a:pt x="6713" y="2036"/>
                </a:cubicBezTo>
                <a:lnTo>
                  <a:pt x="6713" y="2052"/>
                </a:lnTo>
                <a:cubicBezTo>
                  <a:pt x="6713" y="2101"/>
                  <a:pt x="6725" y="2134"/>
                  <a:pt x="6702" y="2177"/>
                </a:cubicBezTo>
                <a:cubicBezTo>
                  <a:pt x="6678" y="2209"/>
                  <a:pt x="6633" y="2246"/>
                  <a:pt x="6574" y="2273"/>
                </a:cubicBezTo>
                <a:cubicBezTo>
                  <a:pt x="6341" y="2381"/>
                  <a:pt x="6131" y="2494"/>
                  <a:pt x="5933" y="2618"/>
                </a:cubicBezTo>
                <a:cubicBezTo>
                  <a:pt x="5874" y="2656"/>
                  <a:pt x="5782" y="2677"/>
                  <a:pt x="5689" y="2677"/>
                </a:cubicBezTo>
                <a:cubicBezTo>
                  <a:pt x="5642" y="2677"/>
                  <a:pt x="5582" y="2673"/>
                  <a:pt x="5536" y="2662"/>
                </a:cubicBezTo>
                <a:cubicBezTo>
                  <a:pt x="5466" y="2646"/>
                  <a:pt x="5441" y="2635"/>
                  <a:pt x="5441" y="2635"/>
                </a:cubicBezTo>
                <a:cubicBezTo>
                  <a:pt x="5359" y="2597"/>
                  <a:pt x="5269" y="2548"/>
                  <a:pt x="5164" y="2478"/>
                </a:cubicBezTo>
                <a:lnTo>
                  <a:pt x="5105" y="2440"/>
                </a:lnTo>
                <a:cubicBezTo>
                  <a:pt x="5024" y="2386"/>
                  <a:pt x="4930" y="2327"/>
                  <a:pt x="4825" y="2273"/>
                </a:cubicBezTo>
                <a:cubicBezTo>
                  <a:pt x="4685" y="2198"/>
                  <a:pt x="4522" y="2139"/>
                  <a:pt x="4358" y="2096"/>
                </a:cubicBezTo>
                <a:cubicBezTo>
                  <a:pt x="4195" y="2053"/>
                  <a:pt x="4006" y="2025"/>
                  <a:pt x="3808" y="2009"/>
                </a:cubicBezTo>
                <a:cubicBezTo>
                  <a:pt x="3680" y="1998"/>
                  <a:pt x="3540" y="1993"/>
                  <a:pt x="3400" y="1993"/>
                </a:cubicBezTo>
                <a:cubicBezTo>
                  <a:pt x="3342" y="1993"/>
                  <a:pt x="3298" y="1993"/>
                  <a:pt x="3239" y="1993"/>
                </a:cubicBezTo>
                <a:cubicBezTo>
                  <a:pt x="3135" y="1993"/>
                  <a:pt x="3029" y="2042"/>
                  <a:pt x="3017" y="2096"/>
                </a:cubicBezTo>
                <a:cubicBezTo>
                  <a:pt x="3005" y="2123"/>
                  <a:pt x="3015" y="2149"/>
                  <a:pt x="3050" y="2170"/>
                </a:cubicBezTo>
                <a:cubicBezTo>
                  <a:pt x="3073" y="2186"/>
                  <a:pt x="3120" y="2199"/>
                  <a:pt x="3167" y="2204"/>
                </a:cubicBezTo>
                <a:cubicBezTo>
                  <a:pt x="3516" y="2225"/>
                  <a:pt x="3809" y="2274"/>
                  <a:pt x="4019" y="2344"/>
                </a:cubicBezTo>
                <a:cubicBezTo>
                  <a:pt x="4124" y="2381"/>
                  <a:pt x="4218" y="2424"/>
                  <a:pt x="4300" y="2483"/>
                </a:cubicBezTo>
                <a:cubicBezTo>
                  <a:pt x="4358" y="2527"/>
                  <a:pt x="4416" y="2575"/>
                  <a:pt x="4486" y="2623"/>
                </a:cubicBezTo>
                <a:lnTo>
                  <a:pt x="4544" y="2667"/>
                </a:lnTo>
                <a:cubicBezTo>
                  <a:pt x="4626" y="2737"/>
                  <a:pt x="4732" y="2812"/>
                  <a:pt x="4872" y="2882"/>
                </a:cubicBezTo>
                <a:cubicBezTo>
                  <a:pt x="4896" y="2893"/>
                  <a:pt x="4951" y="2926"/>
                  <a:pt x="5033" y="2963"/>
                </a:cubicBezTo>
                <a:cubicBezTo>
                  <a:pt x="5196" y="3039"/>
                  <a:pt x="5243" y="3152"/>
                  <a:pt x="5149" y="3255"/>
                </a:cubicBezTo>
                <a:cubicBezTo>
                  <a:pt x="5021" y="3389"/>
                  <a:pt x="4895" y="3528"/>
                  <a:pt x="4825" y="3620"/>
                </a:cubicBezTo>
                <a:cubicBezTo>
                  <a:pt x="4790" y="3658"/>
                  <a:pt x="4721" y="3686"/>
                  <a:pt x="4639" y="3686"/>
                </a:cubicBezTo>
                <a:cubicBezTo>
                  <a:pt x="4581" y="3686"/>
                  <a:pt x="4533" y="3680"/>
                  <a:pt x="4486" y="3664"/>
                </a:cubicBezTo>
                <a:cubicBezTo>
                  <a:pt x="4416" y="3637"/>
                  <a:pt x="4381" y="3620"/>
                  <a:pt x="4369" y="3615"/>
                </a:cubicBezTo>
                <a:lnTo>
                  <a:pt x="4347" y="3598"/>
                </a:lnTo>
                <a:cubicBezTo>
                  <a:pt x="4266" y="3550"/>
                  <a:pt x="4158" y="3497"/>
                  <a:pt x="4041" y="3448"/>
                </a:cubicBezTo>
                <a:cubicBezTo>
                  <a:pt x="3913" y="3394"/>
                  <a:pt x="3762" y="3351"/>
                  <a:pt x="3622" y="3324"/>
                </a:cubicBezTo>
                <a:cubicBezTo>
                  <a:pt x="3482" y="3297"/>
                  <a:pt x="3331" y="3287"/>
                  <a:pt x="3156" y="3287"/>
                </a:cubicBezTo>
                <a:cubicBezTo>
                  <a:pt x="3027" y="3287"/>
                  <a:pt x="2899" y="3292"/>
                  <a:pt x="2747" y="3308"/>
                </a:cubicBezTo>
                <a:cubicBezTo>
                  <a:pt x="2654" y="3319"/>
                  <a:pt x="2598" y="3362"/>
                  <a:pt x="2598" y="3416"/>
                </a:cubicBezTo>
                <a:cubicBezTo>
                  <a:pt x="2610" y="3465"/>
                  <a:pt x="2665" y="3502"/>
                  <a:pt x="2758" y="3502"/>
                </a:cubicBezTo>
                <a:cubicBezTo>
                  <a:pt x="3027" y="3502"/>
                  <a:pt x="3251" y="3529"/>
                  <a:pt x="3414" y="3578"/>
                </a:cubicBezTo>
                <a:cubicBezTo>
                  <a:pt x="3508" y="3605"/>
                  <a:pt x="3589" y="3637"/>
                  <a:pt x="3659" y="3686"/>
                </a:cubicBezTo>
                <a:cubicBezTo>
                  <a:pt x="3717" y="3723"/>
                  <a:pt x="3774" y="3765"/>
                  <a:pt x="3844" y="3808"/>
                </a:cubicBezTo>
                <a:lnTo>
                  <a:pt x="3892" y="3840"/>
                </a:lnTo>
                <a:cubicBezTo>
                  <a:pt x="3927" y="3867"/>
                  <a:pt x="4054" y="3948"/>
                  <a:pt x="4194" y="4029"/>
                </a:cubicBezTo>
                <a:cubicBezTo>
                  <a:pt x="4299" y="4088"/>
                  <a:pt x="4324" y="4169"/>
                  <a:pt x="4289" y="4245"/>
                </a:cubicBezTo>
                <a:cubicBezTo>
                  <a:pt x="4266" y="4282"/>
                  <a:pt x="4253" y="4309"/>
                  <a:pt x="4242" y="4325"/>
                </a:cubicBezTo>
                <a:cubicBezTo>
                  <a:pt x="4195" y="4385"/>
                  <a:pt x="4079" y="4428"/>
                  <a:pt x="3939" y="4428"/>
                </a:cubicBezTo>
                <a:cubicBezTo>
                  <a:pt x="3834" y="4428"/>
                  <a:pt x="3682" y="4428"/>
                  <a:pt x="3600" y="4433"/>
                </a:cubicBezTo>
                <a:cubicBezTo>
                  <a:pt x="3390" y="4449"/>
                  <a:pt x="3202" y="4477"/>
                  <a:pt x="3050" y="4499"/>
                </a:cubicBezTo>
                <a:lnTo>
                  <a:pt x="3028" y="4504"/>
                </a:lnTo>
                <a:cubicBezTo>
                  <a:pt x="2888" y="4525"/>
                  <a:pt x="2748" y="4547"/>
                  <a:pt x="2620" y="4558"/>
                </a:cubicBezTo>
                <a:cubicBezTo>
                  <a:pt x="2527" y="4569"/>
                  <a:pt x="2432" y="4568"/>
                  <a:pt x="2350" y="4568"/>
                </a:cubicBezTo>
                <a:cubicBezTo>
                  <a:pt x="2304" y="4568"/>
                  <a:pt x="2258" y="4568"/>
                  <a:pt x="2212" y="4563"/>
                </a:cubicBezTo>
                <a:cubicBezTo>
                  <a:pt x="1967" y="4552"/>
                  <a:pt x="1677" y="4499"/>
                  <a:pt x="1373" y="4413"/>
                </a:cubicBezTo>
                <a:cubicBezTo>
                  <a:pt x="1338" y="4402"/>
                  <a:pt x="1314" y="4401"/>
                  <a:pt x="1279" y="4401"/>
                </a:cubicBezTo>
                <a:cubicBezTo>
                  <a:pt x="1220" y="4401"/>
                  <a:pt x="1161" y="4418"/>
                  <a:pt x="1115" y="4440"/>
                </a:cubicBezTo>
                <a:cubicBezTo>
                  <a:pt x="1045" y="4483"/>
                  <a:pt x="1059" y="4542"/>
                  <a:pt x="1140" y="4575"/>
                </a:cubicBezTo>
                <a:cubicBezTo>
                  <a:pt x="1362" y="4666"/>
                  <a:pt x="1675" y="4778"/>
                  <a:pt x="2095" y="4832"/>
                </a:cubicBezTo>
                <a:cubicBezTo>
                  <a:pt x="2247" y="4854"/>
                  <a:pt x="2420" y="4864"/>
                  <a:pt x="2583" y="4864"/>
                </a:cubicBezTo>
                <a:cubicBezTo>
                  <a:pt x="2618" y="4864"/>
                  <a:pt x="2654" y="4864"/>
                  <a:pt x="2689" y="4864"/>
                </a:cubicBezTo>
                <a:cubicBezTo>
                  <a:pt x="2864" y="4859"/>
                  <a:pt x="3051" y="4843"/>
                  <a:pt x="3203" y="4832"/>
                </a:cubicBezTo>
                <a:lnTo>
                  <a:pt x="3239" y="4827"/>
                </a:lnTo>
                <a:cubicBezTo>
                  <a:pt x="3391" y="4816"/>
                  <a:pt x="3541" y="4805"/>
                  <a:pt x="3680" y="4805"/>
                </a:cubicBezTo>
                <a:cubicBezTo>
                  <a:pt x="3739" y="4805"/>
                  <a:pt x="3798" y="4822"/>
                  <a:pt x="3844" y="4844"/>
                </a:cubicBezTo>
                <a:cubicBezTo>
                  <a:pt x="3879" y="4866"/>
                  <a:pt x="3893" y="4892"/>
                  <a:pt x="3881" y="4925"/>
                </a:cubicBezTo>
                <a:cubicBezTo>
                  <a:pt x="3823" y="5033"/>
                  <a:pt x="3729" y="5225"/>
                  <a:pt x="3659" y="5398"/>
                </a:cubicBezTo>
                <a:cubicBezTo>
                  <a:pt x="3624" y="5479"/>
                  <a:pt x="3436" y="5523"/>
                  <a:pt x="3272" y="5490"/>
                </a:cubicBezTo>
                <a:cubicBezTo>
                  <a:pt x="3202" y="5474"/>
                  <a:pt x="3157" y="5469"/>
                  <a:pt x="3134" y="5464"/>
                </a:cubicBezTo>
                <a:cubicBezTo>
                  <a:pt x="2947" y="5426"/>
                  <a:pt x="2737" y="5403"/>
                  <a:pt x="2551" y="5398"/>
                </a:cubicBezTo>
                <a:cubicBezTo>
                  <a:pt x="2516" y="5398"/>
                  <a:pt x="2469" y="5398"/>
                  <a:pt x="2434" y="5398"/>
                </a:cubicBezTo>
                <a:cubicBezTo>
                  <a:pt x="2131" y="5398"/>
                  <a:pt x="1827" y="5431"/>
                  <a:pt x="1454" y="5501"/>
                </a:cubicBezTo>
                <a:cubicBezTo>
                  <a:pt x="1349" y="5522"/>
                  <a:pt x="1302" y="5577"/>
                  <a:pt x="1337" y="5625"/>
                </a:cubicBezTo>
                <a:cubicBezTo>
                  <a:pt x="1360" y="5663"/>
                  <a:pt x="1441" y="5689"/>
                  <a:pt x="1523" y="5689"/>
                </a:cubicBezTo>
                <a:cubicBezTo>
                  <a:pt x="1535" y="5689"/>
                  <a:pt x="1547" y="5689"/>
                  <a:pt x="1570" y="5689"/>
                </a:cubicBezTo>
                <a:cubicBezTo>
                  <a:pt x="1769" y="5668"/>
                  <a:pt x="1957" y="5657"/>
                  <a:pt x="2132" y="5657"/>
                </a:cubicBezTo>
                <a:cubicBezTo>
                  <a:pt x="2260" y="5657"/>
                  <a:pt x="2374" y="5662"/>
                  <a:pt x="2467" y="5672"/>
                </a:cubicBezTo>
                <a:cubicBezTo>
                  <a:pt x="2595" y="5688"/>
                  <a:pt x="2726" y="5711"/>
                  <a:pt x="2842" y="5743"/>
                </a:cubicBezTo>
                <a:cubicBezTo>
                  <a:pt x="2959" y="5775"/>
                  <a:pt x="3075" y="5812"/>
                  <a:pt x="3192" y="5861"/>
                </a:cubicBezTo>
                <a:lnTo>
                  <a:pt x="3250" y="5878"/>
                </a:lnTo>
                <a:cubicBezTo>
                  <a:pt x="3379" y="5926"/>
                  <a:pt x="3448" y="6001"/>
                  <a:pt x="3436" y="6076"/>
                </a:cubicBezTo>
                <a:cubicBezTo>
                  <a:pt x="3390" y="6265"/>
                  <a:pt x="3354" y="6454"/>
                  <a:pt x="3331" y="6642"/>
                </a:cubicBezTo>
                <a:cubicBezTo>
                  <a:pt x="3319" y="6707"/>
                  <a:pt x="3215" y="6756"/>
                  <a:pt x="3086" y="6762"/>
                </a:cubicBezTo>
                <a:cubicBezTo>
                  <a:pt x="3051" y="6762"/>
                  <a:pt x="3016" y="6762"/>
                  <a:pt x="2981" y="6762"/>
                </a:cubicBezTo>
                <a:cubicBezTo>
                  <a:pt x="2887" y="6762"/>
                  <a:pt x="2808" y="6756"/>
                  <a:pt x="2715" y="6745"/>
                </a:cubicBezTo>
                <a:cubicBezTo>
                  <a:pt x="2575" y="6729"/>
                  <a:pt x="2432" y="6703"/>
                  <a:pt x="2292" y="6676"/>
                </a:cubicBezTo>
                <a:lnTo>
                  <a:pt x="2248" y="6664"/>
                </a:lnTo>
                <a:cubicBezTo>
                  <a:pt x="2108" y="6637"/>
                  <a:pt x="1942" y="6605"/>
                  <a:pt x="1767" y="6583"/>
                </a:cubicBezTo>
                <a:cubicBezTo>
                  <a:pt x="1592" y="6562"/>
                  <a:pt x="1420" y="6551"/>
                  <a:pt x="1257" y="6551"/>
                </a:cubicBezTo>
                <a:cubicBezTo>
                  <a:pt x="1233" y="6551"/>
                  <a:pt x="1196" y="6551"/>
                  <a:pt x="1173" y="6551"/>
                </a:cubicBezTo>
                <a:cubicBezTo>
                  <a:pt x="835" y="6557"/>
                  <a:pt x="509" y="6606"/>
                  <a:pt x="112" y="6703"/>
                </a:cubicBezTo>
                <a:cubicBezTo>
                  <a:pt x="19" y="6724"/>
                  <a:pt x="-29" y="6782"/>
                  <a:pt x="18" y="6831"/>
                </a:cubicBezTo>
                <a:cubicBezTo>
                  <a:pt x="53" y="6863"/>
                  <a:pt x="123" y="6885"/>
                  <a:pt x="193" y="6885"/>
                </a:cubicBezTo>
                <a:cubicBezTo>
                  <a:pt x="216" y="6885"/>
                  <a:pt x="228" y="6885"/>
                  <a:pt x="251" y="6880"/>
                </a:cubicBezTo>
                <a:cubicBezTo>
                  <a:pt x="519" y="6836"/>
                  <a:pt x="766" y="6816"/>
                  <a:pt x="987" y="6816"/>
                </a:cubicBezTo>
                <a:cubicBezTo>
                  <a:pt x="1045" y="6816"/>
                  <a:pt x="1093" y="6815"/>
                  <a:pt x="1151" y="6821"/>
                </a:cubicBezTo>
                <a:cubicBezTo>
                  <a:pt x="1279" y="6826"/>
                  <a:pt x="1408" y="6842"/>
                  <a:pt x="1548" y="6874"/>
                </a:cubicBezTo>
                <a:cubicBezTo>
                  <a:pt x="1665" y="6901"/>
                  <a:pt x="1792" y="6934"/>
                  <a:pt x="1920" y="6972"/>
                </a:cubicBezTo>
                <a:lnTo>
                  <a:pt x="1942" y="6977"/>
                </a:lnTo>
                <a:cubicBezTo>
                  <a:pt x="2094" y="7020"/>
                  <a:pt x="2247" y="7063"/>
                  <a:pt x="2445" y="7095"/>
                </a:cubicBezTo>
                <a:cubicBezTo>
                  <a:pt x="2632" y="7127"/>
                  <a:pt x="2830" y="7149"/>
                  <a:pt x="3028" y="7154"/>
                </a:cubicBezTo>
                <a:cubicBezTo>
                  <a:pt x="3168" y="7159"/>
                  <a:pt x="3298" y="7219"/>
                  <a:pt x="3298" y="7289"/>
                </a:cubicBezTo>
                <a:cubicBezTo>
                  <a:pt x="3298" y="7337"/>
                  <a:pt x="3309" y="7434"/>
                  <a:pt x="3309" y="7531"/>
                </a:cubicBezTo>
                <a:cubicBezTo>
                  <a:pt x="3309" y="7607"/>
                  <a:pt x="3158" y="7656"/>
                  <a:pt x="3006" y="7629"/>
                </a:cubicBezTo>
                <a:lnTo>
                  <a:pt x="2992" y="7629"/>
                </a:lnTo>
                <a:cubicBezTo>
                  <a:pt x="2863" y="7607"/>
                  <a:pt x="2724" y="7586"/>
                  <a:pt x="2573" y="7570"/>
                </a:cubicBezTo>
                <a:cubicBezTo>
                  <a:pt x="2479" y="7559"/>
                  <a:pt x="2385" y="7558"/>
                  <a:pt x="2292" y="7558"/>
                </a:cubicBezTo>
                <a:cubicBezTo>
                  <a:pt x="2210" y="7558"/>
                  <a:pt x="2140" y="7564"/>
                  <a:pt x="2059" y="7570"/>
                </a:cubicBezTo>
                <a:cubicBezTo>
                  <a:pt x="1685" y="7602"/>
                  <a:pt x="1382" y="7698"/>
                  <a:pt x="1184" y="7774"/>
                </a:cubicBezTo>
                <a:cubicBezTo>
                  <a:pt x="1114" y="7801"/>
                  <a:pt x="1091" y="7855"/>
                  <a:pt x="1126" y="7898"/>
                </a:cubicBezTo>
                <a:cubicBezTo>
                  <a:pt x="1161" y="7930"/>
                  <a:pt x="1220" y="7947"/>
                  <a:pt x="1279" y="7947"/>
                </a:cubicBezTo>
                <a:cubicBezTo>
                  <a:pt x="1302" y="7947"/>
                  <a:pt x="1336" y="7941"/>
                  <a:pt x="1359" y="7935"/>
                </a:cubicBezTo>
                <a:cubicBezTo>
                  <a:pt x="1627" y="7871"/>
                  <a:pt x="1875" y="7834"/>
                  <a:pt x="2073" y="7834"/>
                </a:cubicBezTo>
                <a:lnTo>
                  <a:pt x="2084" y="7834"/>
                </a:lnTo>
                <a:cubicBezTo>
                  <a:pt x="2189" y="7834"/>
                  <a:pt x="2304" y="7845"/>
                  <a:pt x="2408" y="7866"/>
                </a:cubicBezTo>
                <a:cubicBezTo>
                  <a:pt x="2502" y="7882"/>
                  <a:pt x="2595" y="7908"/>
                  <a:pt x="2700" y="7935"/>
                </a:cubicBezTo>
                <a:lnTo>
                  <a:pt x="2758" y="7952"/>
                </a:lnTo>
                <a:cubicBezTo>
                  <a:pt x="2828" y="7968"/>
                  <a:pt x="2994" y="8006"/>
                  <a:pt x="3134" y="8028"/>
                </a:cubicBezTo>
                <a:cubicBezTo>
                  <a:pt x="3274" y="8055"/>
                  <a:pt x="3377" y="8119"/>
                  <a:pt x="3389" y="8189"/>
                </a:cubicBezTo>
                <a:cubicBezTo>
                  <a:pt x="3401" y="8233"/>
                  <a:pt x="3402" y="8276"/>
                  <a:pt x="3425" y="8319"/>
                </a:cubicBezTo>
                <a:cubicBezTo>
                  <a:pt x="3460" y="8416"/>
                  <a:pt x="3343" y="8508"/>
                  <a:pt x="3145" y="8535"/>
                </a:cubicBezTo>
                <a:cubicBezTo>
                  <a:pt x="2993" y="8556"/>
                  <a:pt x="2876" y="8582"/>
                  <a:pt x="2806" y="8599"/>
                </a:cubicBezTo>
                <a:cubicBezTo>
                  <a:pt x="2619" y="8642"/>
                  <a:pt x="2468" y="8690"/>
                  <a:pt x="2328" y="8738"/>
                </a:cubicBezTo>
                <a:lnTo>
                  <a:pt x="2306" y="8743"/>
                </a:lnTo>
                <a:cubicBezTo>
                  <a:pt x="2178" y="8786"/>
                  <a:pt x="2059" y="8826"/>
                  <a:pt x="1942" y="8858"/>
                </a:cubicBezTo>
                <a:cubicBezTo>
                  <a:pt x="1814" y="8890"/>
                  <a:pt x="1688" y="8911"/>
                  <a:pt x="1559" y="8922"/>
                </a:cubicBezTo>
                <a:cubicBezTo>
                  <a:pt x="1466" y="8933"/>
                  <a:pt x="1373" y="8932"/>
                  <a:pt x="1268" y="8932"/>
                </a:cubicBezTo>
                <a:cubicBezTo>
                  <a:pt x="1081" y="8932"/>
                  <a:pt x="881" y="8922"/>
                  <a:pt x="659" y="8895"/>
                </a:cubicBezTo>
                <a:cubicBezTo>
                  <a:pt x="647" y="8895"/>
                  <a:pt x="627" y="8895"/>
                  <a:pt x="615" y="8895"/>
                </a:cubicBezTo>
                <a:cubicBezTo>
                  <a:pt x="534" y="8895"/>
                  <a:pt x="461" y="8921"/>
                  <a:pt x="426" y="8959"/>
                </a:cubicBezTo>
                <a:cubicBezTo>
                  <a:pt x="391" y="9007"/>
                  <a:pt x="452" y="9062"/>
                  <a:pt x="557" y="9083"/>
                </a:cubicBezTo>
                <a:cubicBezTo>
                  <a:pt x="802" y="9132"/>
                  <a:pt x="1162" y="9191"/>
                  <a:pt x="1570" y="9191"/>
                </a:cubicBezTo>
                <a:cubicBezTo>
                  <a:pt x="1594" y="9191"/>
                  <a:pt x="1605" y="9191"/>
                  <a:pt x="1629" y="9191"/>
                </a:cubicBezTo>
                <a:cubicBezTo>
                  <a:pt x="1815" y="9191"/>
                  <a:pt x="2025" y="9170"/>
                  <a:pt x="2212" y="9137"/>
                </a:cubicBezTo>
                <a:cubicBezTo>
                  <a:pt x="2375" y="9110"/>
                  <a:pt x="2538" y="9072"/>
                  <a:pt x="2678" y="9035"/>
                </a:cubicBezTo>
                <a:lnTo>
                  <a:pt x="2784" y="9008"/>
                </a:lnTo>
                <a:cubicBezTo>
                  <a:pt x="2901" y="8981"/>
                  <a:pt x="3003" y="8955"/>
                  <a:pt x="3108" y="8944"/>
                </a:cubicBezTo>
                <a:cubicBezTo>
                  <a:pt x="3178" y="8938"/>
                  <a:pt x="3260" y="8932"/>
                  <a:pt x="3342" y="8932"/>
                </a:cubicBezTo>
                <a:lnTo>
                  <a:pt x="3356" y="8932"/>
                </a:lnTo>
                <a:cubicBezTo>
                  <a:pt x="3496" y="8932"/>
                  <a:pt x="3624" y="8982"/>
                  <a:pt x="3659" y="9046"/>
                </a:cubicBezTo>
                <a:cubicBezTo>
                  <a:pt x="3717" y="9181"/>
                  <a:pt x="3774" y="9327"/>
                  <a:pt x="3844" y="9477"/>
                </a:cubicBezTo>
                <a:cubicBezTo>
                  <a:pt x="3856" y="9510"/>
                  <a:pt x="3858" y="9546"/>
                  <a:pt x="3823" y="9578"/>
                </a:cubicBezTo>
                <a:cubicBezTo>
                  <a:pt x="3764" y="9627"/>
                  <a:pt x="3659" y="9654"/>
                  <a:pt x="3531" y="9654"/>
                </a:cubicBezTo>
                <a:cubicBezTo>
                  <a:pt x="3531" y="9654"/>
                  <a:pt x="3495" y="9654"/>
                  <a:pt x="3484" y="9654"/>
                </a:cubicBezTo>
                <a:lnTo>
                  <a:pt x="3447" y="9654"/>
                </a:lnTo>
                <a:cubicBezTo>
                  <a:pt x="3237" y="9654"/>
                  <a:pt x="3039" y="9671"/>
                  <a:pt x="2864" y="9703"/>
                </a:cubicBezTo>
                <a:cubicBezTo>
                  <a:pt x="2549" y="9757"/>
                  <a:pt x="2257" y="9844"/>
                  <a:pt x="1942" y="9989"/>
                </a:cubicBezTo>
                <a:cubicBezTo>
                  <a:pt x="1860" y="10022"/>
                  <a:pt x="1861" y="10086"/>
                  <a:pt x="1931" y="10124"/>
                </a:cubicBezTo>
                <a:cubicBezTo>
                  <a:pt x="1966" y="10146"/>
                  <a:pt x="2026" y="10156"/>
                  <a:pt x="2084" y="10156"/>
                </a:cubicBezTo>
                <a:cubicBezTo>
                  <a:pt x="2119" y="10156"/>
                  <a:pt x="2166" y="10150"/>
                  <a:pt x="2201" y="10139"/>
                </a:cubicBezTo>
                <a:cubicBezTo>
                  <a:pt x="2492" y="10042"/>
                  <a:pt x="2761" y="9984"/>
                  <a:pt x="3017" y="9962"/>
                </a:cubicBezTo>
                <a:cubicBezTo>
                  <a:pt x="3087" y="9957"/>
                  <a:pt x="3155" y="9951"/>
                  <a:pt x="3225" y="9951"/>
                </a:cubicBezTo>
                <a:cubicBezTo>
                  <a:pt x="3283" y="9951"/>
                  <a:pt x="3355" y="9950"/>
                  <a:pt x="3425" y="9956"/>
                </a:cubicBezTo>
                <a:cubicBezTo>
                  <a:pt x="3554" y="9966"/>
                  <a:pt x="3682" y="9983"/>
                  <a:pt x="3834" y="9999"/>
                </a:cubicBezTo>
                <a:lnTo>
                  <a:pt x="3881" y="10004"/>
                </a:lnTo>
                <a:cubicBezTo>
                  <a:pt x="4068" y="10026"/>
                  <a:pt x="4205" y="10090"/>
                  <a:pt x="4264" y="10171"/>
                </a:cubicBezTo>
                <a:cubicBezTo>
                  <a:pt x="4322" y="10247"/>
                  <a:pt x="4417" y="10388"/>
                  <a:pt x="4522" y="10528"/>
                </a:cubicBezTo>
                <a:cubicBezTo>
                  <a:pt x="4546" y="10560"/>
                  <a:pt x="4557" y="10598"/>
                  <a:pt x="4533" y="10636"/>
                </a:cubicBezTo>
                <a:cubicBezTo>
                  <a:pt x="4498" y="10706"/>
                  <a:pt x="4382" y="10754"/>
                  <a:pt x="4231" y="10771"/>
                </a:cubicBezTo>
                <a:cubicBezTo>
                  <a:pt x="4068" y="10787"/>
                  <a:pt x="3926" y="10792"/>
                  <a:pt x="3786" y="10797"/>
                </a:cubicBezTo>
                <a:lnTo>
                  <a:pt x="3739" y="10797"/>
                </a:lnTo>
                <a:cubicBezTo>
                  <a:pt x="3587" y="10803"/>
                  <a:pt x="3414" y="10808"/>
                  <a:pt x="3239" y="10824"/>
                </a:cubicBezTo>
                <a:cubicBezTo>
                  <a:pt x="3041" y="10841"/>
                  <a:pt x="2841" y="10877"/>
                  <a:pt x="2678" y="10920"/>
                </a:cubicBezTo>
                <a:cubicBezTo>
                  <a:pt x="2387" y="10996"/>
                  <a:pt x="2140" y="11109"/>
                  <a:pt x="1884" y="11276"/>
                </a:cubicBezTo>
                <a:cubicBezTo>
                  <a:pt x="1825" y="11319"/>
                  <a:pt x="1838" y="11378"/>
                  <a:pt x="1931" y="11410"/>
                </a:cubicBezTo>
                <a:cubicBezTo>
                  <a:pt x="1966" y="11421"/>
                  <a:pt x="2012" y="11432"/>
                  <a:pt x="2059" y="11432"/>
                </a:cubicBezTo>
                <a:cubicBezTo>
                  <a:pt x="2105" y="11432"/>
                  <a:pt x="2166" y="11421"/>
                  <a:pt x="2201" y="11405"/>
                </a:cubicBezTo>
                <a:cubicBezTo>
                  <a:pt x="2457" y="11287"/>
                  <a:pt x="2700" y="11206"/>
                  <a:pt x="2933" y="11168"/>
                </a:cubicBezTo>
                <a:cubicBezTo>
                  <a:pt x="3062" y="11146"/>
                  <a:pt x="3191" y="11136"/>
                  <a:pt x="3331" y="11131"/>
                </a:cubicBezTo>
                <a:cubicBezTo>
                  <a:pt x="3354" y="11131"/>
                  <a:pt x="3377" y="11131"/>
                  <a:pt x="3400" y="11131"/>
                </a:cubicBezTo>
                <a:cubicBezTo>
                  <a:pt x="3516" y="11131"/>
                  <a:pt x="3636" y="11136"/>
                  <a:pt x="3764" y="11141"/>
                </a:cubicBezTo>
                <a:lnTo>
                  <a:pt x="3786" y="11141"/>
                </a:lnTo>
                <a:cubicBezTo>
                  <a:pt x="3891" y="11146"/>
                  <a:pt x="4008" y="11153"/>
                  <a:pt x="4136" y="11153"/>
                </a:cubicBezTo>
                <a:cubicBezTo>
                  <a:pt x="4206" y="11153"/>
                  <a:pt x="4277" y="11153"/>
                  <a:pt x="4347" y="11148"/>
                </a:cubicBezTo>
                <a:cubicBezTo>
                  <a:pt x="4429" y="11142"/>
                  <a:pt x="4566" y="11130"/>
                  <a:pt x="4741" y="11114"/>
                </a:cubicBezTo>
                <a:cubicBezTo>
                  <a:pt x="4764" y="11114"/>
                  <a:pt x="4791" y="11109"/>
                  <a:pt x="4814" y="11109"/>
                </a:cubicBezTo>
                <a:cubicBezTo>
                  <a:pt x="4954" y="11109"/>
                  <a:pt x="5069" y="11147"/>
                  <a:pt x="5127" y="11207"/>
                </a:cubicBezTo>
                <a:cubicBezTo>
                  <a:pt x="5186" y="11271"/>
                  <a:pt x="5243" y="11331"/>
                  <a:pt x="5313" y="11395"/>
                </a:cubicBezTo>
                <a:cubicBezTo>
                  <a:pt x="5348" y="11433"/>
                  <a:pt x="5359" y="11480"/>
                  <a:pt x="5324" y="11518"/>
                </a:cubicBezTo>
                <a:cubicBezTo>
                  <a:pt x="5278" y="11572"/>
                  <a:pt x="5186" y="11610"/>
                  <a:pt x="5069" y="11621"/>
                </a:cubicBezTo>
                <a:cubicBezTo>
                  <a:pt x="5046" y="11621"/>
                  <a:pt x="5022" y="11626"/>
                  <a:pt x="5011" y="11626"/>
                </a:cubicBezTo>
                <a:cubicBezTo>
                  <a:pt x="4812" y="11647"/>
                  <a:pt x="4624" y="11680"/>
                  <a:pt x="4449" y="11723"/>
                </a:cubicBezTo>
                <a:cubicBezTo>
                  <a:pt x="4100" y="11815"/>
                  <a:pt x="3846" y="11945"/>
                  <a:pt x="3648" y="12064"/>
                </a:cubicBezTo>
                <a:cubicBezTo>
                  <a:pt x="3613" y="12085"/>
                  <a:pt x="3600" y="12106"/>
                  <a:pt x="3600" y="12128"/>
                </a:cubicBezTo>
                <a:cubicBezTo>
                  <a:pt x="3612" y="12149"/>
                  <a:pt x="3635" y="12170"/>
                  <a:pt x="3670" y="12187"/>
                </a:cubicBezTo>
                <a:cubicBezTo>
                  <a:pt x="3705" y="12197"/>
                  <a:pt x="3739" y="12203"/>
                  <a:pt x="3786" y="12203"/>
                </a:cubicBezTo>
                <a:cubicBezTo>
                  <a:pt x="3833" y="12203"/>
                  <a:pt x="3878" y="12192"/>
                  <a:pt x="3925" y="12181"/>
                </a:cubicBezTo>
                <a:cubicBezTo>
                  <a:pt x="4216" y="12063"/>
                  <a:pt x="4449" y="11994"/>
                  <a:pt x="4683" y="11956"/>
                </a:cubicBezTo>
                <a:cubicBezTo>
                  <a:pt x="4811" y="11934"/>
                  <a:pt x="4940" y="11923"/>
                  <a:pt x="5080" y="11917"/>
                </a:cubicBezTo>
                <a:cubicBezTo>
                  <a:pt x="5092" y="11917"/>
                  <a:pt x="5116" y="11917"/>
                  <a:pt x="5127" y="11917"/>
                </a:cubicBezTo>
                <a:cubicBezTo>
                  <a:pt x="5256" y="11917"/>
                  <a:pt x="5385" y="11923"/>
                  <a:pt x="5525" y="11934"/>
                </a:cubicBezTo>
                <a:cubicBezTo>
                  <a:pt x="5560" y="11934"/>
                  <a:pt x="5606" y="11939"/>
                  <a:pt x="5641" y="11939"/>
                </a:cubicBezTo>
                <a:cubicBezTo>
                  <a:pt x="5758" y="11944"/>
                  <a:pt x="5850" y="11976"/>
                  <a:pt x="5896" y="12025"/>
                </a:cubicBezTo>
                <a:cubicBezTo>
                  <a:pt x="5955" y="12090"/>
                  <a:pt x="6014" y="12154"/>
                  <a:pt x="6060" y="12219"/>
                </a:cubicBezTo>
                <a:cubicBezTo>
                  <a:pt x="6107" y="12278"/>
                  <a:pt x="6060" y="12349"/>
                  <a:pt x="5944" y="12387"/>
                </a:cubicBezTo>
                <a:cubicBezTo>
                  <a:pt x="5897" y="12403"/>
                  <a:pt x="5837" y="12413"/>
                  <a:pt x="5791" y="12424"/>
                </a:cubicBezTo>
                <a:cubicBezTo>
                  <a:pt x="5686" y="12445"/>
                  <a:pt x="5569" y="12462"/>
                  <a:pt x="5441" y="12468"/>
                </a:cubicBezTo>
                <a:cubicBezTo>
                  <a:pt x="5394" y="12468"/>
                  <a:pt x="5361" y="12468"/>
                  <a:pt x="5302" y="12468"/>
                </a:cubicBezTo>
                <a:cubicBezTo>
                  <a:pt x="5209" y="12468"/>
                  <a:pt x="5117" y="12466"/>
                  <a:pt x="4989" y="12461"/>
                </a:cubicBezTo>
                <a:cubicBezTo>
                  <a:pt x="4896" y="12461"/>
                  <a:pt x="4788" y="12456"/>
                  <a:pt x="4683" y="12456"/>
                </a:cubicBezTo>
                <a:cubicBezTo>
                  <a:pt x="4589" y="12456"/>
                  <a:pt x="4509" y="12456"/>
                  <a:pt x="4439" y="12461"/>
                </a:cubicBezTo>
                <a:cubicBezTo>
                  <a:pt x="4240" y="12472"/>
                  <a:pt x="4041" y="12494"/>
                  <a:pt x="3866" y="12532"/>
                </a:cubicBezTo>
                <a:cubicBezTo>
                  <a:pt x="3505" y="12602"/>
                  <a:pt x="3215" y="12704"/>
                  <a:pt x="2959" y="12796"/>
                </a:cubicBezTo>
                <a:cubicBezTo>
                  <a:pt x="2912" y="12812"/>
                  <a:pt x="2890" y="12833"/>
                  <a:pt x="2890" y="12860"/>
                </a:cubicBezTo>
                <a:cubicBezTo>
                  <a:pt x="2890" y="12882"/>
                  <a:pt x="2913" y="12903"/>
                  <a:pt x="2948" y="12914"/>
                </a:cubicBezTo>
                <a:cubicBezTo>
                  <a:pt x="2983" y="12925"/>
                  <a:pt x="3029" y="12936"/>
                  <a:pt x="3075" y="12936"/>
                </a:cubicBezTo>
                <a:cubicBezTo>
                  <a:pt x="3110" y="12936"/>
                  <a:pt x="3157" y="12930"/>
                  <a:pt x="3192" y="12919"/>
                </a:cubicBezTo>
                <a:cubicBezTo>
                  <a:pt x="3449" y="12854"/>
                  <a:pt x="3739" y="12784"/>
                  <a:pt x="4030" y="12757"/>
                </a:cubicBezTo>
                <a:cubicBezTo>
                  <a:pt x="4124" y="12747"/>
                  <a:pt x="4218" y="12747"/>
                  <a:pt x="4311" y="12747"/>
                </a:cubicBezTo>
                <a:cubicBezTo>
                  <a:pt x="4358" y="12747"/>
                  <a:pt x="4392" y="12747"/>
                  <a:pt x="4439" y="12752"/>
                </a:cubicBezTo>
                <a:cubicBezTo>
                  <a:pt x="4567" y="12758"/>
                  <a:pt x="4709" y="12774"/>
                  <a:pt x="4872" y="12796"/>
                </a:cubicBezTo>
                <a:lnTo>
                  <a:pt x="4963" y="12806"/>
                </a:lnTo>
                <a:cubicBezTo>
                  <a:pt x="5103" y="12822"/>
                  <a:pt x="5256" y="12844"/>
                  <a:pt x="5419" y="12855"/>
                </a:cubicBezTo>
                <a:cubicBezTo>
                  <a:pt x="5536" y="12866"/>
                  <a:pt x="5663" y="12872"/>
                  <a:pt x="5780" y="12872"/>
                </a:cubicBezTo>
                <a:cubicBezTo>
                  <a:pt x="5873" y="12872"/>
                  <a:pt x="5968" y="12865"/>
                  <a:pt x="6049" y="12860"/>
                </a:cubicBezTo>
                <a:cubicBezTo>
                  <a:pt x="6119" y="12855"/>
                  <a:pt x="6176" y="12850"/>
                  <a:pt x="6246" y="12845"/>
                </a:cubicBezTo>
                <a:cubicBezTo>
                  <a:pt x="6258" y="12845"/>
                  <a:pt x="6281" y="12838"/>
                  <a:pt x="6305" y="12838"/>
                </a:cubicBezTo>
                <a:cubicBezTo>
                  <a:pt x="6410" y="12838"/>
                  <a:pt x="6504" y="12877"/>
                  <a:pt x="6527" y="12926"/>
                </a:cubicBezTo>
                <a:cubicBezTo>
                  <a:pt x="6609" y="13103"/>
                  <a:pt x="6654" y="13275"/>
                  <a:pt x="6665" y="13448"/>
                </a:cubicBezTo>
                <a:cubicBezTo>
                  <a:pt x="6665" y="13475"/>
                  <a:pt x="6642" y="13507"/>
                  <a:pt x="6607" y="13528"/>
                </a:cubicBezTo>
                <a:cubicBezTo>
                  <a:pt x="6560" y="13550"/>
                  <a:pt x="6505" y="13560"/>
                  <a:pt x="6447" y="13565"/>
                </a:cubicBezTo>
                <a:cubicBezTo>
                  <a:pt x="6412" y="13565"/>
                  <a:pt x="6375" y="13565"/>
                  <a:pt x="6352" y="13565"/>
                </a:cubicBezTo>
                <a:cubicBezTo>
                  <a:pt x="6340" y="13565"/>
                  <a:pt x="6315" y="13565"/>
                  <a:pt x="6315" y="13565"/>
                </a:cubicBezTo>
                <a:cubicBezTo>
                  <a:pt x="6187" y="13555"/>
                  <a:pt x="6059" y="13528"/>
                  <a:pt x="5907" y="13507"/>
                </a:cubicBezTo>
                <a:lnTo>
                  <a:pt x="5896" y="13507"/>
                </a:lnTo>
                <a:cubicBezTo>
                  <a:pt x="5733" y="13480"/>
                  <a:pt x="5548" y="13454"/>
                  <a:pt x="5350" y="13437"/>
                </a:cubicBezTo>
                <a:cubicBezTo>
                  <a:pt x="5233" y="13427"/>
                  <a:pt x="5105" y="13421"/>
                  <a:pt x="4989" y="13421"/>
                </a:cubicBezTo>
                <a:cubicBezTo>
                  <a:pt x="4907" y="13421"/>
                  <a:pt x="4823" y="13420"/>
                  <a:pt x="4741" y="13426"/>
                </a:cubicBezTo>
                <a:cubicBezTo>
                  <a:pt x="4379" y="13447"/>
                  <a:pt x="4078" y="13490"/>
                  <a:pt x="3775" y="13539"/>
                </a:cubicBezTo>
                <a:lnTo>
                  <a:pt x="3706" y="13550"/>
                </a:lnTo>
                <a:cubicBezTo>
                  <a:pt x="3636" y="13561"/>
                  <a:pt x="3576" y="13587"/>
                  <a:pt x="3553" y="13619"/>
                </a:cubicBezTo>
                <a:cubicBezTo>
                  <a:pt x="3530" y="13646"/>
                  <a:pt x="3543" y="13680"/>
                  <a:pt x="3589" y="13707"/>
                </a:cubicBezTo>
                <a:cubicBezTo>
                  <a:pt x="3636" y="13739"/>
                  <a:pt x="3715" y="13754"/>
                  <a:pt x="3808" y="13754"/>
                </a:cubicBezTo>
                <a:cubicBezTo>
                  <a:pt x="3831" y="13754"/>
                  <a:pt x="3843" y="13754"/>
                  <a:pt x="3866" y="13754"/>
                </a:cubicBezTo>
                <a:cubicBezTo>
                  <a:pt x="4088" y="13732"/>
                  <a:pt x="4358" y="13717"/>
                  <a:pt x="4603" y="13717"/>
                </a:cubicBezTo>
                <a:cubicBezTo>
                  <a:pt x="4661" y="13717"/>
                  <a:pt x="4708" y="13717"/>
                  <a:pt x="4767" y="13722"/>
                </a:cubicBezTo>
                <a:cubicBezTo>
                  <a:pt x="4895" y="13727"/>
                  <a:pt x="5022" y="13744"/>
                  <a:pt x="5138" y="13766"/>
                </a:cubicBezTo>
                <a:cubicBezTo>
                  <a:pt x="5255" y="13787"/>
                  <a:pt x="5374" y="13819"/>
                  <a:pt x="5514" y="13862"/>
                </a:cubicBezTo>
                <a:lnTo>
                  <a:pt x="5572" y="13879"/>
                </a:lnTo>
                <a:cubicBezTo>
                  <a:pt x="5700" y="13916"/>
                  <a:pt x="5840" y="13959"/>
                  <a:pt x="5991" y="13996"/>
                </a:cubicBezTo>
                <a:cubicBezTo>
                  <a:pt x="6096" y="14023"/>
                  <a:pt x="6294" y="14051"/>
                  <a:pt x="6399" y="14067"/>
                </a:cubicBezTo>
                <a:cubicBezTo>
                  <a:pt x="6516" y="14083"/>
                  <a:pt x="6598" y="14143"/>
                  <a:pt x="6574" y="14197"/>
                </a:cubicBezTo>
                <a:cubicBezTo>
                  <a:pt x="6551" y="14256"/>
                  <a:pt x="6528" y="14309"/>
                  <a:pt x="6505" y="14369"/>
                </a:cubicBezTo>
                <a:cubicBezTo>
                  <a:pt x="6482" y="14422"/>
                  <a:pt x="6399" y="14467"/>
                  <a:pt x="6283" y="14488"/>
                </a:cubicBezTo>
                <a:lnTo>
                  <a:pt x="6199" y="14503"/>
                </a:lnTo>
                <a:cubicBezTo>
                  <a:pt x="6047" y="14530"/>
                  <a:pt x="5934" y="14551"/>
                  <a:pt x="5805" y="14562"/>
                </a:cubicBezTo>
                <a:cubicBezTo>
                  <a:pt x="5724" y="14568"/>
                  <a:pt x="5628" y="14574"/>
                  <a:pt x="5546" y="14574"/>
                </a:cubicBezTo>
                <a:cubicBezTo>
                  <a:pt x="5511" y="14574"/>
                  <a:pt x="5465" y="14574"/>
                  <a:pt x="5430" y="14574"/>
                </a:cubicBezTo>
                <a:cubicBezTo>
                  <a:pt x="5138" y="14563"/>
                  <a:pt x="4834" y="14515"/>
                  <a:pt x="4566" y="14466"/>
                </a:cubicBezTo>
                <a:cubicBezTo>
                  <a:pt x="4531" y="14461"/>
                  <a:pt x="4499" y="14454"/>
                  <a:pt x="4464" y="14454"/>
                </a:cubicBezTo>
                <a:cubicBezTo>
                  <a:pt x="4394" y="14454"/>
                  <a:pt x="4321" y="14466"/>
                  <a:pt x="4275" y="14493"/>
                </a:cubicBezTo>
                <a:cubicBezTo>
                  <a:pt x="4228" y="14515"/>
                  <a:pt x="4219" y="14542"/>
                  <a:pt x="4231" y="14574"/>
                </a:cubicBezTo>
                <a:cubicBezTo>
                  <a:pt x="4242" y="14606"/>
                  <a:pt x="4288" y="14633"/>
                  <a:pt x="4358" y="14655"/>
                </a:cubicBezTo>
                <a:cubicBezTo>
                  <a:pt x="4662" y="14730"/>
                  <a:pt x="4976" y="14805"/>
                  <a:pt x="5350" y="14848"/>
                </a:cubicBezTo>
                <a:cubicBezTo>
                  <a:pt x="5431" y="14859"/>
                  <a:pt x="5618" y="14875"/>
                  <a:pt x="5816" y="14885"/>
                </a:cubicBezTo>
                <a:cubicBezTo>
                  <a:pt x="5979" y="14896"/>
                  <a:pt x="6082" y="14972"/>
                  <a:pt x="6024" y="15047"/>
                </a:cubicBezTo>
                <a:cubicBezTo>
                  <a:pt x="5919" y="15176"/>
                  <a:pt x="5814" y="15307"/>
                  <a:pt x="5732" y="15377"/>
                </a:cubicBezTo>
                <a:cubicBezTo>
                  <a:pt x="5686" y="15420"/>
                  <a:pt x="5607" y="15446"/>
                  <a:pt x="5514" y="15451"/>
                </a:cubicBezTo>
                <a:cubicBezTo>
                  <a:pt x="5467" y="15451"/>
                  <a:pt x="5429" y="15446"/>
                  <a:pt x="5382" y="15441"/>
                </a:cubicBezTo>
                <a:cubicBezTo>
                  <a:pt x="5231" y="15403"/>
                  <a:pt x="5092" y="15376"/>
                  <a:pt x="5022" y="15360"/>
                </a:cubicBezTo>
                <a:cubicBezTo>
                  <a:pt x="4835" y="15328"/>
                  <a:pt x="4637" y="15307"/>
                  <a:pt x="4439" y="15296"/>
                </a:cubicBezTo>
                <a:cubicBezTo>
                  <a:pt x="4380" y="15296"/>
                  <a:pt x="4312" y="15290"/>
                  <a:pt x="4242" y="15290"/>
                </a:cubicBezTo>
                <a:cubicBezTo>
                  <a:pt x="4137" y="15290"/>
                  <a:pt x="4043" y="15291"/>
                  <a:pt x="3950" y="15296"/>
                </a:cubicBezTo>
                <a:lnTo>
                  <a:pt x="3939" y="15296"/>
                </a:lnTo>
                <a:cubicBezTo>
                  <a:pt x="3858" y="15296"/>
                  <a:pt x="3773" y="15301"/>
                  <a:pt x="3691" y="15301"/>
                </a:cubicBezTo>
                <a:cubicBezTo>
                  <a:pt x="3633" y="15301"/>
                  <a:pt x="3589" y="15302"/>
                  <a:pt x="3542" y="15296"/>
                </a:cubicBezTo>
                <a:cubicBezTo>
                  <a:pt x="3414" y="15291"/>
                  <a:pt x="3295" y="15274"/>
                  <a:pt x="3167" y="15253"/>
                </a:cubicBezTo>
                <a:cubicBezTo>
                  <a:pt x="2887" y="15199"/>
                  <a:pt x="2610" y="15096"/>
                  <a:pt x="2423" y="15020"/>
                </a:cubicBezTo>
                <a:cubicBezTo>
                  <a:pt x="2388" y="15004"/>
                  <a:pt x="2328" y="15000"/>
                  <a:pt x="2281" y="15000"/>
                </a:cubicBezTo>
                <a:cubicBezTo>
                  <a:pt x="2246" y="15000"/>
                  <a:pt x="2213" y="15004"/>
                  <a:pt x="2190" y="15015"/>
                </a:cubicBezTo>
                <a:cubicBezTo>
                  <a:pt x="2155" y="15026"/>
                  <a:pt x="2132" y="15042"/>
                  <a:pt x="2132" y="15064"/>
                </a:cubicBezTo>
                <a:cubicBezTo>
                  <a:pt x="2132" y="15085"/>
                  <a:pt x="2143" y="15113"/>
                  <a:pt x="2190" y="15135"/>
                </a:cubicBezTo>
                <a:cubicBezTo>
                  <a:pt x="2411" y="15248"/>
                  <a:pt x="2665" y="15366"/>
                  <a:pt x="2992" y="15463"/>
                </a:cubicBezTo>
                <a:cubicBezTo>
                  <a:pt x="3155" y="15511"/>
                  <a:pt x="3330" y="15549"/>
                  <a:pt x="3516" y="15571"/>
                </a:cubicBezTo>
                <a:cubicBezTo>
                  <a:pt x="3691" y="15592"/>
                  <a:pt x="3844" y="15603"/>
                  <a:pt x="4019" y="15620"/>
                </a:cubicBezTo>
                <a:cubicBezTo>
                  <a:pt x="4171" y="15630"/>
                  <a:pt x="4311" y="15640"/>
                  <a:pt x="4428" y="15657"/>
                </a:cubicBezTo>
                <a:cubicBezTo>
                  <a:pt x="4544" y="15673"/>
                  <a:pt x="4651" y="15695"/>
                  <a:pt x="4756" y="15727"/>
                </a:cubicBezTo>
                <a:cubicBezTo>
                  <a:pt x="4791" y="15738"/>
                  <a:pt x="4826" y="15748"/>
                  <a:pt x="4872" y="15764"/>
                </a:cubicBezTo>
                <a:cubicBezTo>
                  <a:pt x="5059" y="15834"/>
                  <a:pt x="5117" y="15959"/>
                  <a:pt x="4989" y="16056"/>
                </a:cubicBezTo>
                <a:cubicBezTo>
                  <a:pt x="4931" y="16104"/>
                  <a:pt x="4858" y="16152"/>
                  <a:pt x="4799" y="16200"/>
                </a:cubicBezTo>
                <a:cubicBezTo>
                  <a:pt x="4659" y="16308"/>
                  <a:pt x="4533" y="16422"/>
                  <a:pt x="4417" y="16535"/>
                </a:cubicBezTo>
                <a:cubicBezTo>
                  <a:pt x="4347" y="16606"/>
                  <a:pt x="4205" y="16648"/>
                  <a:pt x="4041" y="16653"/>
                </a:cubicBezTo>
                <a:cubicBezTo>
                  <a:pt x="3983" y="16653"/>
                  <a:pt x="3928" y="16653"/>
                  <a:pt x="3881" y="16653"/>
                </a:cubicBezTo>
                <a:cubicBezTo>
                  <a:pt x="3834" y="16653"/>
                  <a:pt x="3809" y="16653"/>
                  <a:pt x="3797" y="16653"/>
                </a:cubicBezTo>
                <a:cubicBezTo>
                  <a:pt x="3669" y="16643"/>
                  <a:pt x="3552" y="16626"/>
                  <a:pt x="3447" y="16605"/>
                </a:cubicBezTo>
                <a:cubicBezTo>
                  <a:pt x="3342" y="16583"/>
                  <a:pt x="3227" y="16546"/>
                  <a:pt x="3075" y="16492"/>
                </a:cubicBezTo>
                <a:cubicBezTo>
                  <a:pt x="3040" y="16481"/>
                  <a:pt x="3005" y="16471"/>
                  <a:pt x="2970" y="16455"/>
                </a:cubicBezTo>
                <a:cubicBezTo>
                  <a:pt x="2865" y="16417"/>
                  <a:pt x="2747" y="16372"/>
                  <a:pt x="2631" y="16340"/>
                </a:cubicBezTo>
                <a:cubicBezTo>
                  <a:pt x="2456" y="16286"/>
                  <a:pt x="2259" y="16249"/>
                  <a:pt x="2084" y="16232"/>
                </a:cubicBezTo>
                <a:cubicBezTo>
                  <a:pt x="1968" y="16222"/>
                  <a:pt x="1852" y="16217"/>
                  <a:pt x="1723" y="16217"/>
                </a:cubicBezTo>
                <a:cubicBezTo>
                  <a:pt x="1653" y="16217"/>
                  <a:pt x="1571" y="16217"/>
                  <a:pt x="1501" y="16222"/>
                </a:cubicBezTo>
                <a:cubicBezTo>
                  <a:pt x="1326" y="16233"/>
                  <a:pt x="1150" y="16254"/>
                  <a:pt x="940" y="16286"/>
                </a:cubicBezTo>
                <a:cubicBezTo>
                  <a:pt x="835" y="16302"/>
                  <a:pt x="767" y="16362"/>
                  <a:pt x="790" y="16416"/>
                </a:cubicBezTo>
                <a:cubicBezTo>
                  <a:pt x="802" y="16464"/>
                  <a:pt x="883" y="16497"/>
                  <a:pt x="976" y="16497"/>
                </a:cubicBezTo>
                <a:cubicBezTo>
                  <a:pt x="988" y="16497"/>
                  <a:pt x="997" y="16497"/>
                  <a:pt x="1009" y="16497"/>
                </a:cubicBezTo>
                <a:cubicBezTo>
                  <a:pt x="1149" y="16486"/>
                  <a:pt x="1289" y="16475"/>
                  <a:pt x="1417" y="16475"/>
                </a:cubicBezTo>
                <a:cubicBezTo>
                  <a:pt x="1592" y="16475"/>
                  <a:pt x="1758" y="16487"/>
                  <a:pt x="1909" y="16514"/>
                </a:cubicBezTo>
                <a:cubicBezTo>
                  <a:pt x="2026" y="16535"/>
                  <a:pt x="2142" y="16566"/>
                  <a:pt x="2259" y="16610"/>
                </a:cubicBezTo>
                <a:cubicBezTo>
                  <a:pt x="2341" y="16642"/>
                  <a:pt x="2433" y="16680"/>
                  <a:pt x="2514" y="16717"/>
                </a:cubicBezTo>
                <a:lnTo>
                  <a:pt x="2598" y="16756"/>
                </a:lnTo>
                <a:cubicBezTo>
                  <a:pt x="2715" y="16805"/>
                  <a:pt x="2863" y="16869"/>
                  <a:pt x="3050" y="16918"/>
                </a:cubicBezTo>
                <a:cubicBezTo>
                  <a:pt x="3225" y="16966"/>
                  <a:pt x="3438" y="16997"/>
                  <a:pt x="3648" y="17014"/>
                </a:cubicBezTo>
                <a:cubicBezTo>
                  <a:pt x="3683" y="17014"/>
                  <a:pt x="3704" y="17020"/>
                  <a:pt x="3739" y="17020"/>
                </a:cubicBezTo>
                <a:cubicBezTo>
                  <a:pt x="3820" y="17026"/>
                  <a:pt x="3893" y="17047"/>
                  <a:pt x="3939" y="17074"/>
                </a:cubicBezTo>
                <a:cubicBezTo>
                  <a:pt x="3986" y="17107"/>
                  <a:pt x="4009" y="17144"/>
                  <a:pt x="3998" y="17182"/>
                </a:cubicBezTo>
                <a:cubicBezTo>
                  <a:pt x="3951" y="17317"/>
                  <a:pt x="3928" y="17451"/>
                  <a:pt x="3939" y="17586"/>
                </a:cubicBezTo>
                <a:cubicBezTo>
                  <a:pt x="3939" y="17624"/>
                  <a:pt x="3916" y="17656"/>
                  <a:pt x="3881" y="17672"/>
                </a:cubicBezTo>
                <a:cubicBezTo>
                  <a:pt x="3846" y="17688"/>
                  <a:pt x="3808" y="17694"/>
                  <a:pt x="3750" y="17694"/>
                </a:cubicBezTo>
                <a:cubicBezTo>
                  <a:pt x="3715" y="17694"/>
                  <a:pt x="3668" y="17687"/>
                  <a:pt x="3633" y="17682"/>
                </a:cubicBezTo>
                <a:lnTo>
                  <a:pt x="3622" y="17682"/>
                </a:lnTo>
                <a:cubicBezTo>
                  <a:pt x="3575" y="17677"/>
                  <a:pt x="3541" y="17666"/>
                  <a:pt x="3495" y="17660"/>
                </a:cubicBezTo>
                <a:cubicBezTo>
                  <a:pt x="3378" y="17639"/>
                  <a:pt x="3248" y="17612"/>
                  <a:pt x="3108" y="17596"/>
                </a:cubicBezTo>
                <a:cubicBezTo>
                  <a:pt x="2933" y="17575"/>
                  <a:pt x="2772" y="17559"/>
                  <a:pt x="2609" y="17559"/>
                </a:cubicBezTo>
                <a:cubicBezTo>
                  <a:pt x="2574" y="17559"/>
                  <a:pt x="2549" y="17559"/>
                  <a:pt x="2514" y="17559"/>
                </a:cubicBezTo>
                <a:cubicBezTo>
                  <a:pt x="2328" y="17565"/>
                  <a:pt x="2129" y="17585"/>
                  <a:pt x="1942" y="17623"/>
                </a:cubicBezTo>
                <a:cubicBezTo>
                  <a:pt x="1779" y="17655"/>
                  <a:pt x="1618" y="17704"/>
                  <a:pt x="1443" y="17763"/>
                </a:cubicBezTo>
                <a:cubicBezTo>
                  <a:pt x="1361" y="17795"/>
                  <a:pt x="1327" y="17855"/>
                  <a:pt x="1373" y="17909"/>
                </a:cubicBezTo>
                <a:cubicBezTo>
                  <a:pt x="1408" y="17947"/>
                  <a:pt x="1478" y="17968"/>
                  <a:pt x="1548" y="17968"/>
                </a:cubicBezTo>
                <a:cubicBezTo>
                  <a:pt x="1572" y="17968"/>
                  <a:pt x="1605" y="17962"/>
                  <a:pt x="1629" y="17957"/>
                </a:cubicBezTo>
                <a:cubicBezTo>
                  <a:pt x="1908" y="17886"/>
                  <a:pt x="2175" y="17849"/>
                  <a:pt x="2408" y="17849"/>
                </a:cubicBezTo>
                <a:cubicBezTo>
                  <a:pt x="2432" y="17849"/>
                  <a:pt x="2469" y="17849"/>
                  <a:pt x="2492" y="17849"/>
                </a:cubicBezTo>
                <a:cubicBezTo>
                  <a:pt x="2621" y="17854"/>
                  <a:pt x="2750" y="17871"/>
                  <a:pt x="2890" y="17898"/>
                </a:cubicBezTo>
                <a:cubicBezTo>
                  <a:pt x="2971" y="17914"/>
                  <a:pt x="3063" y="17935"/>
                  <a:pt x="3145" y="17957"/>
                </a:cubicBezTo>
                <a:cubicBezTo>
                  <a:pt x="3191" y="17967"/>
                  <a:pt x="3250" y="17984"/>
                  <a:pt x="3309" y="17995"/>
                </a:cubicBezTo>
                <a:cubicBezTo>
                  <a:pt x="3460" y="18028"/>
                  <a:pt x="3635" y="18065"/>
                  <a:pt x="3844" y="18086"/>
                </a:cubicBezTo>
                <a:cubicBezTo>
                  <a:pt x="3868" y="18086"/>
                  <a:pt x="3879" y="18091"/>
                  <a:pt x="3903" y="18091"/>
                </a:cubicBezTo>
                <a:cubicBezTo>
                  <a:pt x="4008" y="18102"/>
                  <a:pt x="4102" y="18140"/>
                  <a:pt x="4125" y="18189"/>
                </a:cubicBezTo>
                <a:cubicBezTo>
                  <a:pt x="4148" y="18221"/>
                  <a:pt x="4160" y="18253"/>
                  <a:pt x="4183" y="18280"/>
                </a:cubicBezTo>
                <a:cubicBezTo>
                  <a:pt x="4218" y="18328"/>
                  <a:pt x="4172" y="18383"/>
                  <a:pt x="4067" y="18404"/>
                </a:cubicBezTo>
                <a:lnTo>
                  <a:pt x="4056" y="18404"/>
                </a:lnTo>
                <a:cubicBezTo>
                  <a:pt x="3858" y="18447"/>
                  <a:pt x="3668" y="18501"/>
                  <a:pt x="3516" y="18566"/>
                </a:cubicBezTo>
                <a:cubicBezTo>
                  <a:pt x="3365" y="18631"/>
                  <a:pt x="3249" y="18707"/>
                  <a:pt x="3156" y="18771"/>
                </a:cubicBezTo>
                <a:cubicBezTo>
                  <a:pt x="3121" y="18793"/>
                  <a:pt x="3100" y="18814"/>
                  <a:pt x="3065" y="18835"/>
                </a:cubicBezTo>
                <a:cubicBezTo>
                  <a:pt x="3006" y="18878"/>
                  <a:pt x="2948" y="18916"/>
                  <a:pt x="2890" y="18948"/>
                </a:cubicBezTo>
                <a:cubicBezTo>
                  <a:pt x="2796" y="19002"/>
                  <a:pt x="2700" y="19046"/>
                  <a:pt x="2583" y="19078"/>
                </a:cubicBezTo>
                <a:cubicBezTo>
                  <a:pt x="2362" y="19148"/>
                  <a:pt x="2073" y="19185"/>
                  <a:pt x="1723" y="19191"/>
                </a:cubicBezTo>
                <a:cubicBezTo>
                  <a:pt x="1677" y="19191"/>
                  <a:pt x="1627" y="19201"/>
                  <a:pt x="1592" y="19218"/>
                </a:cubicBezTo>
                <a:cubicBezTo>
                  <a:pt x="1557" y="19239"/>
                  <a:pt x="1537" y="19266"/>
                  <a:pt x="1548" y="19293"/>
                </a:cubicBezTo>
                <a:cubicBezTo>
                  <a:pt x="1560" y="19347"/>
                  <a:pt x="1651" y="19401"/>
                  <a:pt x="1756" y="19406"/>
                </a:cubicBezTo>
                <a:cubicBezTo>
                  <a:pt x="1884" y="19417"/>
                  <a:pt x="2015" y="19418"/>
                  <a:pt x="2132" y="19418"/>
                </a:cubicBezTo>
                <a:cubicBezTo>
                  <a:pt x="2423" y="19418"/>
                  <a:pt x="2678" y="19391"/>
                  <a:pt x="2911" y="19342"/>
                </a:cubicBezTo>
                <a:cubicBezTo>
                  <a:pt x="3086" y="19304"/>
                  <a:pt x="3237" y="19251"/>
                  <a:pt x="3389" y="19175"/>
                </a:cubicBezTo>
                <a:cubicBezTo>
                  <a:pt x="3494" y="19127"/>
                  <a:pt x="3577" y="19077"/>
                  <a:pt x="3659" y="19029"/>
                </a:cubicBezTo>
                <a:cubicBezTo>
                  <a:pt x="3682" y="19013"/>
                  <a:pt x="3715" y="18996"/>
                  <a:pt x="3739" y="18980"/>
                </a:cubicBezTo>
                <a:cubicBezTo>
                  <a:pt x="3855" y="18910"/>
                  <a:pt x="3948" y="18868"/>
                  <a:pt x="4041" y="18835"/>
                </a:cubicBezTo>
                <a:cubicBezTo>
                  <a:pt x="4135" y="18798"/>
                  <a:pt x="4241" y="18771"/>
                  <a:pt x="4369" y="18750"/>
                </a:cubicBezTo>
                <a:cubicBezTo>
                  <a:pt x="4404" y="18744"/>
                  <a:pt x="4429" y="18738"/>
                  <a:pt x="4464" y="18738"/>
                </a:cubicBezTo>
                <a:cubicBezTo>
                  <a:pt x="4557" y="18738"/>
                  <a:pt x="4636" y="18761"/>
                  <a:pt x="4683" y="18798"/>
                </a:cubicBezTo>
                <a:cubicBezTo>
                  <a:pt x="4869" y="18944"/>
                  <a:pt x="5105" y="19078"/>
                  <a:pt x="5350" y="19207"/>
                </a:cubicBezTo>
                <a:cubicBezTo>
                  <a:pt x="5513" y="19288"/>
                  <a:pt x="5479" y="19438"/>
                  <a:pt x="4989" y="19541"/>
                </a:cubicBezTo>
                <a:cubicBezTo>
                  <a:pt x="4557" y="19632"/>
                  <a:pt x="4196" y="19714"/>
                  <a:pt x="3939" y="19859"/>
                </a:cubicBezTo>
                <a:cubicBezTo>
                  <a:pt x="3718" y="19988"/>
                  <a:pt x="3589" y="20149"/>
                  <a:pt x="3542" y="20354"/>
                </a:cubicBezTo>
                <a:cubicBezTo>
                  <a:pt x="3530" y="20403"/>
                  <a:pt x="3611" y="20457"/>
                  <a:pt x="3728" y="20474"/>
                </a:cubicBezTo>
                <a:cubicBezTo>
                  <a:pt x="3751" y="20479"/>
                  <a:pt x="3773" y="20479"/>
                  <a:pt x="3808" y="20479"/>
                </a:cubicBezTo>
                <a:cubicBezTo>
                  <a:pt x="3890" y="20479"/>
                  <a:pt x="3960" y="20457"/>
                  <a:pt x="3983" y="20420"/>
                </a:cubicBezTo>
                <a:cubicBezTo>
                  <a:pt x="4076" y="20263"/>
                  <a:pt x="4230" y="20139"/>
                  <a:pt x="4417" y="20053"/>
                </a:cubicBezTo>
                <a:cubicBezTo>
                  <a:pt x="4650" y="19950"/>
                  <a:pt x="4917" y="19918"/>
                  <a:pt x="5197" y="19869"/>
                </a:cubicBezTo>
                <a:cubicBezTo>
                  <a:pt x="5348" y="19842"/>
                  <a:pt x="5536" y="19810"/>
                  <a:pt x="5710" y="19756"/>
                </a:cubicBezTo>
                <a:cubicBezTo>
                  <a:pt x="5792" y="19735"/>
                  <a:pt x="5910" y="19687"/>
                  <a:pt x="6039" y="19639"/>
                </a:cubicBezTo>
                <a:cubicBezTo>
                  <a:pt x="6143" y="19595"/>
                  <a:pt x="6304" y="19590"/>
                  <a:pt x="6432" y="19633"/>
                </a:cubicBezTo>
                <a:cubicBezTo>
                  <a:pt x="6630" y="19698"/>
                  <a:pt x="6842" y="19752"/>
                  <a:pt x="7052" y="19800"/>
                </a:cubicBezTo>
                <a:cubicBezTo>
                  <a:pt x="7215" y="19838"/>
                  <a:pt x="7320" y="19913"/>
                  <a:pt x="7343" y="19994"/>
                </a:cubicBezTo>
                <a:cubicBezTo>
                  <a:pt x="7355" y="20015"/>
                  <a:pt x="7353" y="20031"/>
                  <a:pt x="7365" y="20053"/>
                </a:cubicBezTo>
                <a:cubicBezTo>
                  <a:pt x="7377" y="20107"/>
                  <a:pt x="7402" y="20156"/>
                  <a:pt x="7402" y="20204"/>
                </a:cubicBezTo>
                <a:cubicBezTo>
                  <a:pt x="7413" y="20274"/>
                  <a:pt x="7400" y="20334"/>
                  <a:pt x="7365" y="20393"/>
                </a:cubicBezTo>
                <a:cubicBezTo>
                  <a:pt x="7295" y="20511"/>
                  <a:pt x="7122" y="20630"/>
                  <a:pt x="6866" y="20743"/>
                </a:cubicBezTo>
                <a:cubicBezTo>
                  <a:pt x="6831" y="20759"/>
                  <a:pt x="6808" y="20780"/>
                  <a:pt x="6808" y="20802"/>
                </a:cubicBezTo>
                <a:cubicBezTo>
                  <a:pt x="6808" y="20829"/>
                  <a:pt x="6830" y="20851"/>
                  <a:pt x="6877" y="20873"/>
                </a:cubicBezTo>
                <a:cubicBezTo>
                  <a:pt x="6923" y="20894"/>
                  <a:pt x="6993" y="20910"/>
                  <a:pt x="7063" y="20910"/>
                </a:cubicBezTo>
                <a:cubicBezTo>
                  <a:pt x="7109" y="20910"/>
                  <a:pt x="7155" y="20904"/>
                  <a:pt x="7190" y="20893"/>
                </a:cubicBezTo>
                <a:cubicBezTo>
                  <a:pt x="7563" y="20780"/>
                  <a:pt x="7823" y="20646"/>
                  <a:pt x="7963" y="20501"/>
                </a:cubicBezTo>
                <a:cubicBezTo>
                  <a:pt x="8033" y="20420"/>
                  <a:pt x="8079" y="20328"/>
                  <a:pt x="8090" y="20231"/>
                </a:cubicBezTo>
                <a:cubicBezTo>
                  <a:pt x="8090" y="20220"/>
                  <a:pt x="8090" y="20198"/>
                  <a:pt x="8101" y="20160"/>
                </a:cubicBezTo>
                <a:cubicBezTo>
                  <a:pt x="8113" y="20090"/>
                  <a:pt x="8252" y="20037"/>
                  <a:pt x="8404" y="20048"/>
                </a:cubicBezTo>
                <a:cubicBezTo>
                  <a:pt x="8765" y="20075"/>
                  <a:pt x="9185" y="20101"/>
                  <a:pt x="9512" y="20107"/>
                </a:cubicBezTo>
                <a:cubicBezTo>
                  <a:pt x="9617" y="20107"/>
                  <a:pt x="9700" y="20144"/>
                  <a:pt x="9723" y="20192"/>
                </a:cubicBezTo>
                <a:cubicBezTo>
                  <a:pt x="9747" y="20252"/>
                  <a:pt x="9746" y="20307"/>
                  <a:pt x="9734" y="20366"/>
                </a:cubicBezTo>
                <a:cubicBezTo>
                  <a:pt x="9722" y="20420"/>
                  <a:pt x="9676" y="20484"/>
                  <a:pt x="9617" y="20559"/>
                </a:cubicBezTo>
                <a:cubicBezTo>
                  <a:pt x="9606" y="20576"/>
                  <a:pt x="9593" y="20592"/>
                  <a:pt x="9581" y="20608"/>
                </a:cubicBezTo>
                <a:cubicBezTo>
                  <a:pt x="9534" y="20668"/>
                  <a:pt x="9489" y="20732"/>
                  <a:pt x="9443" y="20802"/>
                </a:cubicBezTo>
                <a:cubicBezTo>
                  <a:pt x="9384" y="20899"/>
                  <a:pt x="9372" y="20990"/>
                  <a:pt x="9395" y="21076"/>
                </a:cubicBezTo>
                <a:cubicBezTo>
                  <a:pt x="9418" y="21163"/>
                  <a:pt x="9466" y="21249"/>
                  <a:pt x="9559" y="21336"/>
                </a:cubicBezTo>
                <a:cubicBezTo>
                  <a:pt x="9641" y="21411"/>
                  <a:pt x="9747" y="21486"/>
                  <a:pt x="9887" y="21561"/>
                </a:cubicBezTo>
                <a:cubicBezTo>
                  <a:pt x="9934" y="21583"/>
                  <a:pt x="10002" y="21600"/>
                  <a:pt x="10084" y="21600"/>
                </a:cubicBezTo>
                <a:cubicBezTo>
                  <a:pt x="10131" y="21600"/>
                  <a:pt x="10165" y="21594"/>
                  <a:pt x="10212" y="21588"/>
                </a:cubicBezTo>
                <a:cubicBezTo>
                  <a:pt x="10270" y="21577"/>
                  <a:pt x="10317" y="21556"/>
                  <a:pt x="10328" y="21529"/>
                </a:cubicBezTo>
                <a:cubicBezTo>
                  <a:pt x="10340" y="21508"/>
                  <a:pt x="10341" y="21487"/>
                  <a:pt x="10317" y="21465"/>
                </a:cubicBezTo>
                <a:cubicBezTo>
                  <a:pt x="10142" y="21325"/>
                  <a:pt x="10050" y="21190"/>
                  <a:pt x="10062" y="21066"/>
                </a:cubicBezTo>
                <a:cubicBezTo>
                  <a:pt x="10062" y="21007"/>
                  <a:pt x="10096" y="20947"/>
                  <a:pt x="10142" y="20883"/>
                </a:cubicBezTo>
                <a:cubicBezTo>
                  <a:pt x="10177" y="20834"/>
                  <a:pt x="10234" y="20786"/>
                  <a:pt x="10281" y="20738"/>
                </a:cubicBezTo>
                <a:cubicBezTo>
                  <a:pt x="10304" y="20722"/>
                  <a:pt x="10316" y="20706"/>
                  <a:pt x="10339" y="20684"/>
                </a:cubicBezTo>
                <a:cubicBezTo>
                  <a:pt x="10432" y="20592"/>
                  <a:pt x="10494" y="20510"/>
                  <a:pt x="10529" y="20435"/>
                </a:cubicBezTo>
                <a:cubicBezTo>
                  <a:pt x="10540" y="20403"/>
                  <a:pt x="10550" y="20334"/>
                  <a:pt x="10551" y="20253"/>
                </a:cubicBezTo>
                <a:cubicBezTo>
                  <a:pt x="10551" y="20156"/>
                  <a:pt x="10702" y="20070"/>
                  <a:pt x="10900" y="20043"/>
                </a:cubicBezTo>
                <a:cubicBezTo>
                  <a:pt x="11157" y="20010"/>
                  <a:pt x="11412" y="19972"/>
                  <a:pt x="11564" y="19945"/>
                </a:cubicBezTo>
                <a:cubicBezTo>
                  <a:pt x="11587" y="19940"/>
                  <a:pt x="11613" y="19940"/>
                  <a:pt x="11637" y="19940"/>
                </a:cubicBezTo>
                <a:cubicBezTo>
                  <a:pt x="11742" y="19940"/>
                  <a:pt x="11833" y="19977"/>
                  <a:pt x="11844" y="20026"/>
                </a:cubicBezTo>
                <a:cubicBezTo>
                  <a:pt x="11856" y="20069"/>
                  <a:pt x="11869" y="20107"/>
                  <a:pt x="11881" y="20128"/>
                </a:cubicBezTo>
                <a:cubicBezTo>
                  <a:pt x="11916" y="20225"/>
                  <a:pt x="11984" y="20317"/>
                  <a:pt x="12078" y="20393"/>
                </a:cubicBezTo>
                <a:cubicBezTo>
                  <a:pt x="12171" y="20468"/>
                  <a:pt x="12301" y="20539"/>
                  <a:pt x="12453" y="20603"/>
                </a:cubicBezTo>
                <a:cubicBezTo>
                  <a:pt x="12581" y="20657"/>
                  <a:pt x="12744" y="20705"/>
                  <a:pt x="12930" y="20748"/>
                </a:cubicBezTo>
                <a:cubicBezTo>
                  <a:pt x="12965" y="20753"/>
                  <a:pt x="13001" y="20758"/>
                  <a:pt x="13036" y="20758"/>
                </a:cubicBezTo>
                <a:cubicBezTo>
                  <a:pt x="13118" y="20758"/>
                  <a:pt x="13197" y="20743"/>
                  <a:pt x="13244" y="20716"/>
                </a:cubicBezTo>
                <a:cubicBezTo>
                  <a:pt x="13291" y="20695"/>
                  <a:pt x="13302" y="20667"/>
                  <a:pt x="13302" y="20640"/>
                </a:cubicBezTo>
                <a:cubicBezTo>
                  <a:pt x="13302" y="20619"/>
                  <a:pt x="13280" y="20597"/>
                  <a:pt x="13233" y="20586"/>
                </a:cubicBezTo>
                <a:cubicBezTo>
                  <a:pt x="12953" y="20489"/>
                  <a:pt x="12754" y="20376"/>
                  <a:pt x="12661" y="20268"/>
                </a:cubicBezTo>
                <a:cubicBezTo>
                  <a:pt x="12614" y="20214"/>
                  <a:pt x="12592" y="20149"/>
                  <a:pt x="12581" y="20085"/>
                </a:cubicBezTo>
                <a:cubicBezTo>
                  <a:pt x="12569" y="20031"/>
                  <a:pt x="12581" y="19977"/>
                  <a:pt x="12581" y="19923"/>
                </a:cubicBezTo>
                <a:lnTo>
                  <a:pt x="12581" y="19864"/>
                </a:lnTo>
                <a:cubicBezTo>
                  <a:pt x="12581" y="19853"/>
                  <a:pt x="12580" y="19843"/>
                  <a:pt x="12591" y="19832"/>
                </a:cubicBezTo>
                <a:cubicBezTo>
                  <a:pt x="12626" y="19757"/>
                  <a:pt x="12720" y="19687"/>
                  <a:pt x="12872" y="19639"/>
                </a:cubicBezTo>
                <a:cubicBezTo>
                  <a:pt x="13035" y="19590"/>
                  <a:pt x="13187" y="19531"/>
                  <a:pt x="13339" y="19477"/>
                </a:cubicBezTo>
                <a:cubicBezTo>
                  <a:pt x="13385" y="19461"/>
                  <a:pt x="13444" y="19450"/>
                  <a:pt x="13503" y="19450"/>
                </a:cubicBezTo>
                <a:cubicBezTo>
                  <a:pt x="13584" y="19450"/>
                  <a:pt x="13663" y="19471"/>
                  <a:pt x="13721" y="19504"/>
                </a:cubicBezTo>
                <a:cubicBezTo>
                  <a:pt x="13768" y="19536"/>
                  <a:pt x="13816" y="19563"/>
                  <a:pt x="13874" y="19590"/>
                </a:cubicBezTo>
                <a:cubicBezTo>
                  <a:pt x="14026" y="19670"/>
                  <a:pt x="14201" y="19734"/>
                  <a:pt x="14399" y="19788"/>
                </a:cubicBezTo>
                <a:cubicBezTo>
                  <a:pt x="14597" y="19842"/>
                  <a:pt x="14796" y="19876"/>
                  <a:pt x="14971" y="19903"/>
                </a:cubicBezTo>
                <a:lnTo>
                  <a:pt x="15062" y="19913"/>
                </a:lnTo>
                <a:cubicBezTo>
                  <a:pt x="15202" y="19934"/>
                  <a:pt x="15331" y="19955"/>
                  <a:pt x="15460" y="19977"/>
                </a:cubicBezTo>
                <a:cubicBezTo>
                  <a:pt x="15611" y="20009"/>
                  <a:pt x="15729" y="20042"/>
                  <a:pt x="15846" y="20085"/>
                </a:cubicBezTo>
                <a:cubicBezTo>
                  <a:pt x="16056" y="20171"/>
                  <a:pt x="16218" y="20290"/>
                  <a:pt x="16334" y="20452"/>
                </a:cubicBezTo>
                <a:cubicBezTo>
                  <a:pt x="16358" y="20489"/>
                  <a:pt x="16439" y="20511"/>
                  <a:pt x="16520" y="20511"/>
                </a:cubicBezTo>
                <a:cubicBezTo>
                  <a:pt x="16544" y="20511"/>
                  <a:pt x="16570" y="20511"/>
                  <a:pt x="16593" y="20506"/>
                </a:cubicBezTo>
                <a:cubicBezTo>
                  <a:pt x="16722" y="20489"/>
                  <a:pt x="16802" y="20436"/>
                  <a:pt x="16779" y="20388"/>
                </a:cubicBezTo>
                <a:cubicBezTo>
                  <a:pt x="16721" y="20178"/>
                  <a:pt x="16579" y="20020"/>
                  <a:pt x="16334" y="19891"/>
                </a:cubicBezTo>
                <a:cubicBezTo>
                  <a:pt x="16206" y="19821"/>
                  <a:pt x="16044" y="19756"/>
                  <a:pt x="15846" y="19702"/>
                </a:cubicBezTo>
                <a:cubicBezTo>
                  <a:pt x="15694" y="19659"/>
                  <a:pt x="15530" y="19627"/>
                  <a:pt x="15391" y="19595"/>
                </a:cubicBezTo>
                <a:lnTo>
                  <a:pt x="15310" y="19580"/>
                </a:lnTo>
                <a:cubicBezTo>
                  <a:pt x="15124" y="19536"/>
                  <a:pt x="14993" y="19504"/>
                  <a:pt x="14888" y="19472"/>
                </a:cubicBezTo>
                <a:cubicBezTo>
                  <a:pt x="14783" y="19434"/>
                  <a:pt x="14692" y="19396"/>
                  <a:pt x="14611" y="19347"/>
                </a:cubicBezTo>
                <a:cubicBezTo>
                  <a:pt x="14517" y="19293"/>
                  <a:pt x="14434" y="19228"/>
                  <a:pt x="14341" y="19137"/>
                </a:cubicBezTo>
                <a:cubicBezTo>
                  <a:pt x="14294" y="19088"/>
                  <a:pt x="14307" y="19030"/>
                  <a:pt x="14388" y="18992"/>
                </a:cubicBezTo>
                <a:cubicBezTo>
                  <a:pt x="14517" y="18917"/>
                  <a:pt x="14751" y="18776"/>
                  <a:pt x="14960" y="18647"/>
                </a:cubicBezTo>
                <a:cubicBezTo>
                  <a:pt x="15054" y="18588"/>
                  <a:pt x="15238" y="18582"/>
                  <a:pt x="15343" y="18642"/>
                </a:cubicBezTo>
                <a:cubicBezTo>
                  <a:pt x="15401" y="18674"/>
                  <a:pt x="15448" y="18695"/>
                  <a:pt x="15460" y="18701"/>
                </a:cubicBezTo>
                <a:cubicBezTo>
                  <a:pt x="15600" y="18771"/>
                  <a:pt x="15774" y="18824"/>
                  <a:pt x="15937" y="18867"/>
                </a:cubicBezTo>
                <a:cubicBezTo>
                  <a:pt x="16240" y="18937"/>
                  <a:pt x="16591" y="18975"/>
                  <a:pt x="17034" y="18975"/>
                </a:cubicBezTo>
                <a:cubicBezTo>
                  <a:pt x="17139" y="18975"/>
                  <a:pt x="17234" y="18933"/>
                  <a:pt x="17246" y="18884"/>
                </a:cubicBezTo>
                <a:cubicBezTo>
                  <a:pt x="17257" y="18836"/>
                  <a:pt x="17186" y="18792"/>
                  <a:pt x="17093" y="18787"/>
                </a:cubicBezTo>
                <a:cubicBezTo>
                  <a:pt x="16743" y="18760"/>
                  <a:pt x="16453" y="18712"/>
                  <a:pt x="16254" y="18642"/>
                </a:cubicBezTo>
                <a:cubicBezTo>
                  <a:pt x="16149" y="18604"/>
                  <a:pt x="16056" y="18561"/>
                  <a:pt x="15963" y="18507"/>
                </a:cubicBezTo>
                <a:cubicBezTo>
                  <a:pt x="15881" y="18453"/>
                  <a:pt x="15799" y="18388"/>
                  <a:pt x="15729" y="18324"/>
                </a:cubicBezTo>
                <a:cubicBezTo>
                  <a:pt x="15648" y="18237"/>
                  <a:pt x="15647" y="18135"/>
                  <a:pt x="15740" y="18054"/>
                </a:cubicBezTo>
                <a:cubicBezTo>
                  <a:pt x="15845" y="17963"/>
                  <a:pt x="15951" y="17866"/>
                  <a:pt x="16021" y="17807"/>
                </a:cubicBezTo>
                <a:cubicBezTo>
                  <a:pt x="16103" y="17726"/>
                  <a:pt x="16325" y="17704"/>
                  <a:pt x="16477" y="17763"/>
                </a:cubicBezTo>
                <a:cubicBezTo>
                  <a:pt x="16512" y="17779"/>
                  <a:pt x="16545" y="17789"/>
                  <a:pt x="16557" y="17795"/>
                </a:cubicBezTo>
                <a:cubicBezTo>
                  <a:pt x="16720" y="17854"/>
                  <a:pt x="16896" y="17904"/>
                  <a:pt x="17071" y="17936"/>
                </a:cubicBezTo>
                <a:cubicBezTo>
                  <a:pt x="17316" y="17979"/>
                  <a:pt x="17573" y="18000"/>
                  <a:pt x="17876" y="18000"/>
                </a:cubicBezTo>
                <a:cubicBezTo>
                  <a:pt x="17969" y="18000"/>
                  <a:pt x="18074" y="18001"/>
                  <a:pt x="18179" y="17995"/>
                </a:cubicBezTo>
                <a:cubicBezTo>
                  <a:pt x="18284" y="17990"/>
                  <a:pt x="18375" y="17946"/>
                  <a:pt x="18375" y="17893"/>
                </a:cubicBezTo>
                <a:cubicBezTo>
                  <a:pt x="18375" y="17844"/>
                  <a:pt x="18305" y="17807"/>
                  <a:pt x="18200" y="17802"/>
                </a:cubicBezTo>
                <a:cubicBezTo>
                  <a:pt x="17839" y="17785"/>
                  <a:pt x="17547" y="17746"/>
                  <a:pt x="17326" y="17687"/>
                </a:cubicBezTo>
                <a:cubicBezTo>
                  <a:pt x="17209" y="17655"/>
                  <a:pt x="17106" y="17618"/>
                  <a:pt x="17012" y="17569"/>
                </a:cubicBezTo>
                <a:cubicBezTo>
                  <a:pt x="16931" y="17521"/>
                  <a:pt x="16847" y="17467"/>
                  <a:pt x="16754" y="17413"/>
                </a:cubicBezTo>
                <a:cubicBezTo>
                  <a:pt x="16754" y="17413"/>
                  <a:pt x="16707" y="17381"/>
                  <a:pt x="16695" y="17371"/>
                </a:cubicBezTo>
                <a:cubicBezTo>
                  <a:pt x="16602" y="17311"/>
                  <a:pt x="16593" y="17235"/>
                  <a:pt x="16652" y="17165"/>
                </a:cubicBezTo>
                <a:cubicBezTo>
                  <a:pt x="16780" y="17020"/>
                  <a:pt x="16896" y="16868"/>
                  <a:pt x="17012" y="16717"/>
                </a:cubicBezTo>
                <a:cubicBezTo>
                  <a:pt x="17047" y="16680"/>
                  <a:pt x="17116" y="16648"/>
                  <a:pt x="17209" y="16648"/>
                </a:cubicBezTo>
                <a:cubicBezTo>
                  <a:pt x="17221" y="16648"/>
                  <a:pt x="17245" y="16648"/>
                  <a:pt x="17257" y="16648"/>
                </a:cubicBezTo>
                <a:cubicBezTo>
                  <a:pt x="17385" y="16659"/>
                  <a:pt x="17490" y="16675"/>
                  <a:pt x="17606" y="16707"/>
                </a:cubicBezTo>
                <a:cubicBezTo>
                  <a:pt x="17723" y="16740"/>
                  <a:pt x="17851" y="16782"/>
                  <a:pt x="17967" y="16825"/>
                </a:cubicBezTo>
                <a:lnTo>
                  <a:pt x="18004" y="16837"/>
                </a:lnTo>
                <a:cubicBezTo>
                  <a:pt x="18120" y="16880"/>
                  <a:pt x="18260" y="16933"/>
                  <a:pt x="18412" y="16977"/>
                </a:cubicBezTo>
                <a:cubicBezTo>
                  <a:pt x="18587" y="17025"/>
                  <a:pt x="18772" y="17063"/>
                  <a:pt x="18959" y="17079"/>
                </a:cubicBezTo>
                <a:cubicBezTo>
                  <a:pt x="19099" y="17095"/>
                  <a:pt x="19252" y="17101"/>
                  <a:pt x="19403" y="17101"/>
                </a:cubicBezTo>
                <a:cubicBezTo>
                  <a:pt x="19601" y="17101"/>
                  <a:pt x="19810" y="17089"/>
                  <a:pt x="20067" y="17062"/>
                </a:cubicBezTo>
                <a:cubicBezTo>
                  <a:pt x="20171" y="17052"/>
                  <a:pt x="20242" y="17004"/>
                  <a:pt x="20231" y="16950"/>
                </a:cubicBezTo>
                <a:cubicBezTo>
                  <a:pt x="20219" y="16907"/>
                  <a:pt x="20138" y="16874"/>
                  <a:pt x="20045" y="16874"/>
                </a:cubicBezTo>
                <a:lnTo>
                  <a:pt x="20034" y="16874"/>
                </a:lnTo>
                <a:cubicBezTo>
                  <a:pt x="19975" y="16874"/>
                  <a:pt x="19917" y="16874"/>
                  <a:pt x="19859" y="16874"/>
                </a:cubicBezTo>
                <a:cubicBezTo>
                  <a:pt x="19579" y="16874"/>
                  <a:pt x="19332" y="16858"/>
                  <a:pt x="19134" y="16820"/>
                </a:cubicBezTo>
                <a:cubicBezTo>
                  <a:pt x="19005" y="16798"/>
                  <a:pt x="18889" y="16767"/>
                  <a:pt x="18784" y="16724"/>
                </a:cubicBezTo>
                <a:cubicBezTo>
                  <a:pt x="18679" y="16686"/>
                  <a:pt x="18586" y="16631"/>
                  <a:pt x="18481" y="16583"/>
                </a:cubicBezTo>
                <a:lnTo>
                  <a:pt x="18459" y="16573"/>
                </a:lnTo>
                <a:cubicBezTo>
                  <a:pt x="18343" y="16513"/>
                  <a:pt x="18214" y="16448"/>
                  <a:pt x="18051" y="16394"/>
                </a:cubicBezTo>
                <a:cubicBezTo>
                  <a:pt x="17911" y="16346"/>
                  <a:pt x="17759" y="16309"/>
                  <a:pt x="17595" y="16276"/>
                </a:cubicBezTo>
                <a:cubicBezTo>
                  <a:pt x="17456" y="16249"/>
                  <a:pt x="17374" y="16174"/>
                  <a:pt x="17421" y="16109"/>
                </a:cubicBezTo>
                <a:cubicBezTo>
                  <a:pt x="17479" y="16007"/>
                  <a:pt x="17549" y="15899"/>
                  <a:pt x="17595" y="15791"/>
                </a:cubicBezTo>
                <a:cubicBezTo>
                  <a:pt x="17630" y="15727"/>
                  <a:pt x="17736" y="15684"/>
                  <a:pt x="17876" y="15673"/>
                </a:cubicBezTo>
                <a:lnTo>
                  <a:pt x="17887" y="15673"/>
                </a:lnTo>
                <a:cubicBezTo>
                  <a:pt x="18050" y="15663"/>
                  <a:pt x="18203" y="15652"/>
                  <a:pt x="18343" y="15652"/>
                </a:cubicBezTo>
                <a:lnTo>
                  <a:pt x="18364" y="15652"/>
                </a:lnTo>
                <a:cubicBezTo>
                  <a:pt x="18504" y="15652"/>
                  <a:pt x="18623" y="15662"/>
                  <a:pt x="18751" y="15678"/>
                </a:cubicBezTo>
                <a:cubicBezTo>
                  <a:pt x="18996" y="15711"/>
                  <a:pt x="19252" y="15786"/>
                  <a:pt x="19520" y="15899"/>
                </a:cubicBezTo>
                <a:cubicBezTo>
                  <a:pt x="19555" y="15915"/>
                  <a:pt x="19601" y="15921"/>
                  <a:pt x="19647" y="15921"/>
                </a:cubicBezTo>
                <a:cubicBezTo>
                  <a:pt x="19694" y="15921"/>
                  <a:pt x="19739" y="15910"/>
                  <a:pt x="19786" y="15894"/>
                </a:cubicBezTo>
                <a:cubicBezTo>
                  <a:pt x="19868" y="15856"/>
                  <a:pt x="19881" y="15802"/>
                  <a:pt x="19811" y="15759"/>
                </a:cubicBezTo>
                <a:cubicBezTo>
                  <a:pt x="19531" y="15598"/>
                  <a:pt x="19273" y="15494"/>
                  <a:pt x="18969" y="15424"/>
                </a:cubicBezTo>
                <a:cubicBezTo>
                  <a:pt x="18795" y="15387"/>
                  <a:pt x="18599" y="15354"/>
                  <a:pt x="18401" y="15343"/>
                </a:cubicBezTo>
                <a:cubicBezTo>
                  <a:pt x="18343" y="15338"/>
                  <a:pt x="18225" y="15333"/>
                  <a:pt x="18073" y="15333"/>
                </a:cubicBezTo>
                <a:cubicBezTo>
                  <a:pt x="18015" y="15333"/>
                  <a:pt x="17955" y="15318"/>
                  <a:pt x="17920" y="15296"/>
                </a:cubicBezTo>
                <a:cubicBezTo>
                  <a:pt x="17885" y="15275"/>
                  <a:pt x="17876" y="15247"/>
                  <a:pt x="17876" y="15221"/>
                </a:cubicBezTo>
                <a:cubicBezTo>
                  <a:pt x="17911" y="15134"/>
                  <a:pt x="17967" y="14988"/>
                  <a:pt x="18026" y="14848"/>
                </a:cubicBezTo>
                <a:cubicBezTo>
                  <a:pt x="18061" y="14762"/>
                  <a:pt x="18270" y="14708"/>
                  <a:pt x="18445" y="14746"/>
                </a:cubicBezTo>
                <a:cubicBezTo>
                  <a:pt x="18491" y="14756"/>
                  <a:pt x="18517" y="14763"/>
                  <a:pt x="18529" y="14763"/>
                </a:cubicBezTo>
                <a:cubicBezTo>
                  <a:pt x="18715" y="14795"/>
                  <a:pt x="18925" y="14811"/>
                  <a:pt x="19112" y="14816"/>
                </a:cubicBezTo>
                <a:cubicBezTo>
                  <a:pt x="19123" y="14816"/>
                  <a:pt x="19147" y="14816"/>
                  <a:pt x="19159" y="14816"/>
                </a:cubicBezTo>
                <a:cubicBezTo>
                  <a:pt x="19486" y="14816"/>
                  <a:pt x="19810" y="14778"/>
                  <a:pt x="20183" y="14697"/>
                </a:cubicBezTo>
                <a:cubicBezTo>
                  <a:pt x="20288" y="14675"/>
                  <a:pt x="20335" y="14622"/>
                  <a:pt x="20289" y="14574"/>
                </a:cubicBezTo>
                <a:cubicBezTo>
                  <a:pt x="20266" y="14536"/>
                  <a:pt x="20185" y="14515"/>
                  <a:pt x="20103" y="14515"/>
                </a:cubicBezTo>
                <a:cubicBezTo>
                  <a:pt x="20091" y="14515"/>
                  <a:pt x="20067" y="14515"/>
                  <a:pt x="20056" y="14520"/>
                </a:cubicBezTo>
                <a:cubicBezTo>
                  <a:pt x="19822" y="14547"/>
                  <a:pt x="19623" y="14562"/>
                  <a:pt x="19436" y="14562"/>
                </a:cubicBezTo>
                <a:cubicBezTo>
                  <a:pt x="19331" y="14562"/>
                  <a:pt x="19241" y="14557"/>
                  <a:pt x="19159" y="14552"/>
                </a:cubicBezTo>
                <a:cubicBezTo>
                  <a:pt x="19031" y="14541"/>
                  <a:pt x="18901" y="14520"/>
                  <a:pt x="18773" y="14488"/>
                </a:cubicBezTo>
                <a:cubicBezTo>
                  <a:pt x="18656" y="14456"/>
                  <a:pt x="18539" y="14418"/>
                  <a:pt x="18423" y="14380"/>
                </a:cubicBezTo>
                <a:lnTo>
                  <a:pt x="18401" y="14374"/>
                </a:lnTo>
                <a:cubicBezTo>
                  <a:pt x="18366" y="14363"/>
                  <a:pt x="18330" y="14352"/>
                  <a:pt x="18295" y="14342"/>
                </a:cubicBezTo>
                <a:cubicBezTo>
                  <a:pt x="18202" y="14309"/>
                  <a:pt x="18141" y="14261"/>
                  <a:pt x="18153" y="14207"/>
                </a:cubicBezTo>
                <a:cubicBezTo>
                  <a:pt x="18165" y="14148"/>
                  <a:pt x="18179" y="14089"/>
                  <a:pt x="18179" y="14035"/>
                </a:cubicBezTo>
                <a:cubicBezTo>
                  <a:pt x="18190" y="13987"/>
                  <a:pt x="18270" y="13943"/>
                  <a:pt x="18386" y="13943"/>
                </a:cubicBezTo>
                <a:cubicBezTo>
                  <a:pt x="18386" y="13943"/>
                  <a:pt x="18459" y="13943"/>
                  <a:pt x="18459" y="13943"/>
                </a:cubicBezTo>
                <a:cubicBezTo>
                  <a:pt x="18669" y="13943"/>
                  <a:pt x="18888" y="13928"/>
                  <a:pt x="19086" y="13895"/>
                </a:cubicBezTo>
                <a:cubicBezTo>
                  <a:pt x="19296" y="13863"/>
                  <a:pt x="19472" y="13813"/>
                  <a:pt x="19600" y="13781"/>
                </a:cubicBezTo>
                <a:lnTo>
                  <a:pt x="19626" y="13776"/>
                </a:lnTo>
                <a:cubicBezTo>
                  <a:pt x="19754" y="13744"/>
                  <a:pt x="19881" y="13712"/>
                  <a:pt x="19997" y="13685"/>
                </a:cubicBezTo>
                <a:cubicBezTo>
                  <a:pt x="20126" y="13658"/>
                  <a:pt x="20266" y="13641"/>
                  <a:pt x="20395" y="13641"/>
                </a:cubicBezTo>
                <a:cubicBezTo>
                  <a:pt x="20430" y="13641"/>
                  <a:pt x="20465" y="13641"/>
                  <a:pt x="20500" y="13641"/>
                </a:cubicBezTo>
                <a:cubicBezTo>
                  <a:pt x="20722" y="13641"/>
                  <a:pt x="20989" y="13668"/>
                  <a:pt x="21280" y="13717"/>
                </a:cubicBezTo>
                <a:cubicBezTo>
                  <a:pt x="21303" y="13722"/>
                  <a:pt x="21326" y="13722"/>
                  <a:pt x="21349" y="13722"/>
                </a:cubicBezTo>
                <a:cubicBezTo>
                  <a:pt x="21419" y="13722"/>
                  <a:pt x="21489" y="13700"/>
                  <a:pt x="21524" y="13668"/>
                </a:cubicBezTo>
                <a:cubicBezTo>
                  <a:pt x="21571" y="13620"/>
                  <a:pt x="21537" y="13560"/>
                  <a:pt x="21444" y="13533"/>
                </a:cubicBezTo>
                <a:cubicBezTo>
                  <a:pt x="21059" y="13431"/>
                  <a:pt x="20733" y="13378"/>
                  <a:pt x="20395" y="13362"/>
                </a:cubicBezTo>
                <a:cubicBezTo>
                  <a:pt x="20348" y="13362"/>
                  <a:pt x="20299" y="13357"/>
                  <a:pt x="20252" y="13357"/>
                </a:cubicBezTo>
                <a:cubicBezTo>
                  <a:pt x="20101" y="13357"/>
                  <a:pt x="19952" y="13367"/>
                  <a:pt x="19800" y="13384"/>
                </a:cubicBezTo>
                <a:cubicBezTo>
                  <a:pt x="19626" y="13405"/>
                  <a:pt x="19459" y="13431"/>
                  <a:pt x="19319" y="13458"/>
                </a:cubicBezTo>
                <a:lnTo>
                  <a:pt x="19276" y="13464"/>
                </a:lnTo>
                <a:cubicBezTo>
                  <a:pt x="19136" y="13491"/>
                  <a:pt x="18993" y="13513"/>
                  <a:pt x="18853" y="13523"/>
                </a:cubicBezTo>
                <a:cubicBezTo>
                  <a:pt x="18771" y="13529"/>
                  <a:pt x="18704" y="13533"/>
                  <a:pt x="18634" y="13533"/>
                </a:cubicBezTo>
                <a:cubicBezTo>
                  <a:pt x="18588" y="13533"/>
                  <a:pt x="18539" y="13534"/>
                  <a:pt x="18492" y="13528"/>
                </a:cubicBezTo>
                <a:lnTo>
                  <a:pt x="18481" y="13528"/>
                </a:lnTo>
                <a:cubicBezTo>
                  <a:pt x="18330" y="13518"/>
                  <a:pt x="18223" y="13459"/>
                  <a:pt x="18211" y="13384"/>
                </a:cubicBezTo>
                <a:cubicBezTo>
                  <a:pt x="18211" y="13211"/>
                  <a:pt x="18203" y="13044"/>
                  <a:pt x="18168" y="12877"/>
                </a:cubicBezTo>
                <a:cubicBezTo>
                  <a:pt x="18168" y="12839"/>
                  <a:pt x="18190" y="12806"/>
                  <a:pt x="18237" y="12779"/>
                </a:cubicBezTo>
                <a:cubicBezTo>
                  <a:pt x="18400" y="12704"/>
                  <a:pt x="18539" y="12769"/>
                  <a:pt x="19017" y="12796"/>
                </a:cubicBezTo>
                <a:cubicBezTo>
                  <a:pt x="19215" y="12807"/>
                  <a:pt x="19424" y="12800"/>
                  <a:pt x="19611" y="12784"/>
                </a:cubicBezTo>
                <a:cubicBezTo>
                  <a:pt x="19937" y="12752"/>
                  <a:pt x="20252" y="12678"/>
                  <a:pt x="20602" y="12549"/>
                </a:cubicBezTo>
                <a:cubicBezTo>
                  <a:pt x="20684" y="12516"/>
                  <a:pt x="20708" y="12457"/>
                  <a:pt x="20650" y="12414"/>
                </a:cubicBezTo>
                <a:cubicBezTo>
                  <a:pt x="20615" y="12387"/>
                  <a:pt x="20544" y="12370"/>
                  <a:pt x="20486" y="12370"/>
                </a:cubicBezTo>
                <a:cubicBezTo>
                  <a:pt x="20451" y="12370"/>
                  <a:pt x="20430" y="12375"/>
                  <a:pt x="20395" y="12380"/>
                </a:cubicBezTo>
                <a:cubicBezTo>
                  <a:pt x="19462" y="12623"/>
                  <a:pt x="19089" y="12478"/>
                  <a:pt x="18343" y="12360"/>
                </a:cubicBezTo>
                <a:cubicBezTo>
                  <a:pt x="18156" y="12333"/>
                  <a:pt x="18028" y="12258"/>
                  <a:pt x="17993" y="12171"/>
                </a:cubicBezTo>
                <a:cubicBezTo>
                  <a:pt x="17946" y="12037"/>
                  <a:pt x="17888" y="11907"/>
                  <a:pt x="17818" y="11777"/>
                </a:cubicBezTo>
                <a:cubicBezTo>
                  <a:pt x="17783" y="11702"/>
                  <a:pt x="17852" y="11622"/>
                  <a:pt x="18004" y="11579"/>
                </a:cubicBezTo>
                <a:cubicBezTo>
                  <a:pt x="18039" y="11568"/>
                  <a:pt x="18074" y="11563"/>
                  <a:pt x="18120" y="11552"/>
                </a:cubicBezTo>
                <a:cubicBezTo>
                  <a:pt x="18237" y="11530"/>
                  <a:pt x="18354" y="11514"/>
                  <a:pt x="18470" y="11503"/>
                </a:cubicBezTo>
                <a:cubicBezTo>
                  <a:pt x="18529" y="11498"/>
                  <a:pt x="18586" y="11498"/>
                  <a:pt x="18656" y="11498"/>
                </a:cubicBezTo>
                <a:cubicBezTo>
                  <a:pt x="18726" y="11498"/>
                  <a:pt x="18806" y="11498"/>
                  <a:pt x="18911" y="11503"/>
                </a:cubicBezTo>
                <a:lnTo>
                  <a:pt x="18984" y="11503"/>
                </a:lnTo>
                <a:cubicBezTo>
                  <a:pt x="19101" y="11508"/>
                  <a:pt x="19228" y="11508"/>
                  <a:pt x="19356" y="11508"/>
                </a:cubicBezTo>
                <a:cubicBezTo>
                  <a:pt x="19391" y="11508"/>
                  <a:pt x="19437" y="11508"/>
                  <a:pt x="19472" y="11508"/>
                </a:cubicBezTo>
                <a:cubicBezTo>
                  <a:pt x="19682" y="11503"/>
                  <a:pt x="19881" y="11487"/>
                  <a:pt x="20056" y="11449"/>
                </a:cubicBezTo>
                <a:cubicBezTo>
                  <a:pt x="20370" y="11390"/>
                  <a:pt x="20661" y="11292"/>
                  <a:pt x="20941" y="11131"/>
                </a:cubicBezTo>
                <a:cubicBezTo>
                  <a:pt x="21011" y="11093"/>
                  <a:pt x="21012" y="11029"/>
                  <a:pt x="20930" y="10991"/>
                </a:cubicBezTo>
                <a:cubicBezTo>
                  <a:pt x="20884" y="10970"/>
                  <a:pt x="20836" y="10959"/>
                  <a:pt x="20777" y="10959"/>
                </a:cubicBezTo>
                <a:cubicBezTo>
                  <a:pt x="20731" y="10959"/>
                  <a:pt x="20696" y="10963"/>
                  <a:pt x="20661" y="10979"/>
                </a:cubicBezTo>
                <a:cubicBezTo>
                  <a:pt x="20392" y="11087"/>
                  <a:pt x="20126" y="11153"/>
                  <a:pt x="19870" y="11180"/>
                </a:cubicBezTo>
                <a:cubicBezTo>
                  <a:pt x="19776" y="11190"/>
                  <a:pt x="19694" y="11195"/>
                  <a:pt x="19589" y="11195"/>
                </a:cubicBezTo>
                <a:cubicBezTo>
                  <a:pt x="19542" y="11195"/>
                  <a:pt x="19497" y="11195"/>
                  <a:pt x="19451" y="11190"/>
                </a:cubicBezTo>
                <a:cubicBezTo>
                  <a:pt x="19322" y="11184"/>
                  <a:pt x="19193" y="11174"/>
                  <a:pt x="19053" y="11158"/>
                </a:cubicBezTo>
                <a:lnTo>
                  <a:pt x="18995" y="11153"/>
                </a:lnTo>
                <a:cubicBezTo>
                  <a:pt x="18832" y="11137"/>
                  <a:pt x="18644" y="11121"/>
                  <a:pt x="18434" y="11121"/>
                </a:cubicBezTo>
                <a:cubicBezTo>
                  <a:pt x="18224" y="11121"/>
                  <a:pt x="18013" y="11136"/>
                  <a:pt x="17803" y="11168"/>
                </a:cubicBezTo>
                <a:cubicBezTo>
                  <a:pt x="17768" y="11173"/>
                  <a:pt x="17747" y="11179"/>
                  <a:pt x="17712" y="11185"/>
                </a:cubicBezTo>
                <a:cubicBezTo>
                  <a:pt x="17665" y="11190"/>
                  <a:pt x="17617" y="11195"/>
                  <a:pt x="17570" y="11190"/>
                </a:cubicBezTo>
                <a:cubicBezTo>
                  <a:pt x="17477" y="11184"/>
                  <a:pt x="17397" y="11147"/>
                  <a:pt x="17362" y="11104"/>
                </a:cubicBezTo>
                <a:cubicBezTo>
                  <a:pt x="17316" y="11050"/>
                  <a:pt x="17267" y="11001"/>
                  <a:pt x="17220" y="10947"/>
                </a:cubicBezTo>
                <a:cubicBezTo>
                  <a:pt x="17138" y="10856"/>
                  <a:pt x="17058" y="10769"/>
                  <a:pt x="16976" y="10683"/>
                </a:cubicBezTo>
                <a:cubicBezTo>
                  <a:pt x="16953" y="10661"/>
                  <a:pt x="16964" y="10635"/>
                  <a:pt x="16987" y="10619"/>
                </a:cubicBezTo>
                <a:cubicBezTo>
                  <a:pt x="17010" y="10597"/>
                  <a:pt x="17060" y="10587"/>
                  <a:pt x="17118" y="10582"/>
                </a:cubicBezTo>
                <a:cubicBezTo>
                  <a:pt x="17223" y="10577"/>
                  <a:pt x="17313" y="10571"/>
                  <a:pt x="17395" y="10565"/>
                </a:cubicBezTo>
                <a:cubicBezTo>
                  <a:pt x="17593" y="10549"/>
                  <a:pt x="17793" y="10517"/>
                  <a:pt x="17956" y="10474"/>
                </a:cubicBezTo>
                <a:cubicBezTo>
                  <a:pt x="18318" y="10383"/>
                  <a:pt x="18574" y="10252"/>
                  <a:pt x="18784" y="10139"/>
                </a:cubicBezTo>
                <a:cubicBezTo>
                  <a:pt x="18819" y="10118"/>
                  <a:pt x="18831" y="10097"/>
                  <a:pt x="18831" y="10075"/>
                </a:cubicBezTo>
                <a:cubicBezTo>
                  <a:pt x="18831" y="10054"/>
                  <a:pt x="18797" y="10032"/>
                  <a:pt x="18762" y="10016"/>
                </a:cubicBezTo>
                <a:cubicBezTo>
                  <a:pt x="18727" y="10005"/>
                  <a:pt x="18680" y="9994"/>
                  <a:pt x="18645" y="9994"/>
                </a:cubicBezTo>
                <a:cubicBezTo>
                  <a:pt x="18598" y="9994"/>
                  <a:pt x="18553" y="10000"/>
                  <a:pt x="18518" y="10016"/>
                </a:cubicBezTo>
                <a:cubicBezTo>
                  <a:pt x="18226" y="10129"/>
                  <a:pt x="17978" y="10199"/>
                  <a:pt x="17745" y="10237"/>
                </a:cubicBezTo>
                <a:cubicBezTo>
                  <a:pt x="17617" y="10258"/>
                  <a:pt x="17491" y="10269"/>
                  <a:pt x="17351" y="10269"/>
                </a:cubicBezTo>
                <a:lnTo>
                  <a:pt x="17337" y="10269"/>
                </a:lnTo>
                <a:cubicBezTo>
                  <a:pt x="17208" y="10269"/>
                  <a:pt x="17071" y="10263"/>
                  <a:pt x="16896" y="10252"/>
                </a:cubicBezTo>
                <a:cubicBezTo>
                  <a:pt x="16861" y="10252"/>
                  <a:pt x="16824" y="10247"/>
                  <a:pt x="16801" y="10247"/>
                </a:cubicBezTo>
                <a:cubicBezTo>
                  <a:pt x="16673" y="10242"/>
                  <a:pt x="16556" y="10198"/>
                  <a:pt x="16509" y="10144"/>
                </a:cubicBezTo>
                <a:cubicBezTo>
                  <a:pt x="16451" y="10080"/>
                  <a:pt x="16369" y="9972"/>
                  <a:pt x="16287" y="9865"/>
                </a:cubicBezTo>
                <a:cubicBezTo>
                  <a:pt x="16217" y="9773"/>
                  <a:pt x="16267" y="9675"/>
                  <a:pt x="16418" y="9605"/>
                </a:cubicBezTo>
                <a:cubicBezTo>
                  <a:pt x="16535" y="9552"/>
                  <a:pt x="16638" y="9509"/>
                  <a:pt x="16684" y="9488"/>
                </a:cubicBezTo>
                <a:cubicBezTo>
                  <a:pt x="16801" y="9434"/>
                  <a:pt x="16907" y="9380"/>
                  <a:pt x="17012" y="9343"/>
                </a:cubicBezTo>
                <a:cubicBezTo>
                  <a:pt x="17117" y="9305"/>
                  <a:pt x="17233" y="9272"/>
                  <a:pt x="17373" y="9250"/>
                </a:cubicBezTo>
                <a:cubicBezTo>
                  <a:pt x="17571" y="9218"/>
                  <a:pt x="17817" y="9201"/>
                  <a:pt x="18120" y="9201"/>
                </a:cubicBezTo>
                <a:cubicBezTo>
                  <a:pt x="18179" y="9201"/>
                  <a:pt x="18226" y="9201"/>
                  <a:pt x="18284" y="9201"/>
                </a:cubicBezTo>
                <a:lnTo>
                  <a:pt x="18295" y="9201"/>
                </a:lnTo>
                <a:cubicBezTo>
                  <a:pt x="18389" y="9201"/>
                  <a:pt x="18469" y="9175"/>
                  <a:pt x="18492" y="9132"/>
                </a:cubicBezTo>
                <a:cubicBezTo>
                  <a:pt x="18504" y="9111"/>
                  <a:pt x="18494" y="9083"/>
                  <a:pt x="18470" y="9067"/>
                </a:cubicBezTo>
                <a:cubicBezTo>
                  <a:pt x="18447" y="9045"/>
                  <a:pt x="18401" y="9035"/>
                  <a:pt x="18343" y="9030"/>
                </a:cubicBezTo>
                <a:cubicBezTo>
                  <a:pt x="18074" y="9003"/>
                  <a:pt x="17840" y="8986"/>
                  <a:pt x="17595" y="8986"/>
                </a:cubicBezTo>
                <a:cubicBezTo>
                  <a:pt x="17479" y="8986"/>
                  <a:pt x="17362" y="8992"/>
                  <a:pt x="17246" y="8998"/>
                </a:cubicBezTo>
                <a:cubicBezTo>
                  <a:pt x="17047" y="9014"/>
                  <a:pt x="16860" y="9040"/>
                  <a:pt x="16673" y="9083"/>
                </a:cubicBezTo>
                <a:cubicBezTo>
                  <a:pt x="16498" y="9127"/>
                  <a:pt x="16347" y="9175"/>
                  <a:pt x="16207" y="9223"/>
                </a:cubicBezTo>
                <a:cubicBezTo>
                  <a:pt x="16195" y="9229"/>
                  <a:pt x="16184" y="9235"/>
                  <a:pt x="16149" y="9240"/>
                </a:cubicBezTo>
                <a:cubicBezTo>
                  <a:pt x="16009" y="9278"/>
                  <a:pt x="15835" y="9250"/>
                  <a:pt x="15777" y="9174"/>
                </a:cubicBezTo>
                <a:cubicBezTo>
                  <a:pt x="15684" y="9040"/>
                  <a:pt x="15576" y="8901"/>
                  <a:pt x="15529" y="8809"/>
                </a:cubicBezTo>
                <a:cubicBezTo>
                  <a:pt x="15506" y="8777"/>
                  <a:pt x="15519" y="8743"/>
                  <a:pt x="15565" y="8716"/>
                </a:cubicBezTo>
                <a:cubicBezTo>
                  <a:pt x="15600" y="8689"/>
                  <a:pt x="15670" y="8675"/>
                  <a:pt x="15740" y="8669"/>
                </a:cubicBezTo>
                <a:cubicBezTo>
                  <a:pt x="15845" y="8664"/>
                  <a:pt x="15916" y="8658"/>
                  <a:pt x="15963" y="8658"/>
                </a:cubicBezTo>
                <a:cubicBezTo>
                  <a:pt x="16161" y="8652"/>
                  <a:pt x="16359" y="8631"/>
                  <a:pt x="16546" y="8599"/>
                </a:cubicBezTo>
                <a:cubicBezTo>
                  <a:pt x="16919" y="8534"/>
                  <a:pt x="17211" y="8431"/>
                  <a:pt x="17468" y="8334"/>
                </a:cubicBezTo>
                <a:cubicBezTo>
                  <a:pt x="17515" y="8318"/>
                  <a:pt x="17537" y="8297"/>
                  <a:pt x="17537" y="8270"/>
                </a:cubicBezTo>
                <a:cubicBezTo>
                  <a:pt x="17537" y="8249"/>
                  <a:pt x="17526" y="8227"/>
                  <a:pt x="17479" y="8211"/>
                </a:cubicBezTo>
                <a:cubicBezTo>
                  <a:pt x="17444" y="8195"/>
                  <a:pt x="17395" y="8184"/>
                  <a:pt x="17337" y="8184"/>
                </a:cubicBezTo>
                <a:cubicBezTo>
                  <a:pt x="17302" y="8184"/>
                  <a:pt x="17270" y="8189"/>
                  <a:pt x="17235" y="8200"/>
                </a:cubicBezTo>
                <a:cubicBezTo>
                  <a:pt x="17025" y="8259"/>
                  <a:pt x="16707" y="8334"/>
                  <a:pt x="16404" y="8361"/>
                </a:cubicBezTo>
                <a:cubicBezTo>
                  <a:pt x="16322" y="8367"/>
                  <a:pt x="16240" y="8373"/>
                  <a:pt x="16170" y="8373"/>
                </a:cubicBezTo>
                <a:cubicBezTo>
                  <a:pt x="16112" y="8373"/>
                  <a:pt x="16054" y="8372"/>
                  <a:pt x="15996" y="8366"/>
                </a:cubicBezTo>
                <a:cubicBezTo>
                  <a:pt x="15844" y="8355"/>
                  <a:pt x="15683" y="8335"/>
                  <a:pt x="15555" y="8319"/>
                </a:cubicBezTo>
                <a:lnTo>
                  <a:pt x="15460" y="8307"/>
                </a:lnTo>
                <a:cubicBezTo>
                  <a:pt x="15331" y="8291"/>
                  <a:pt x="15239" y="8244"/>
                  <a:pt x="15216" y="8184"/>
                </a:cubicBezTo>
                <a:cubicBezTo>
                  <a:pt x="15146" y="8039"/>
                  <a:pt x="15098" y="7893"/>
                  <a:pt x="15052" y="7753"/>
                </a:cubicBezTo>
                <a:cubicBezTo>
                  <a:pt x="15028" y="7683"/>
                  <a:pt x="15109" y="7617"/>
                  <a:pt x="15237" y="7585"/>
                </a:cubicBezTo>
                <a:cubicBezTo>
                  <a:pt x="15342" y="7563"/>
                  <a:pt x="15436" y="7549"/>
                  <a:pt x="15529" y="7538"/>
                </a:cubicBezTo>
                <a:cubicBezTo>
                  <a:pt x="15611" y="7527"/>
                  <a:pt x="15694" y="7521"/>
                  <a:pt x="15788" y="7521"/>
                </a:cubicBezTo>
                <a:cubicBezTo>
                  <a:pt x="15823" y="7521"/>
                  <a:pt x="15858" y="7521"/>
                  <a:pt x="15904" y="7521"/>
                </a:cubicBezTo>
                <a:cubicBezTo>
                  <a:pt x="16033" y="7526"/>
                  <a:pt x="16171" y="7543"/>
                  <a:pt x="16334" y="7565"/>
                </a:cubicBezTo>
                <a:cubicBezTo>
                  <a:pt x="16509" y="7586"/>
                  <a:pt x="16684" y="7601"/>
                  <a:pt x="16870" y="7612"/>
                </a:cubicBezTo>
                <a:cubicBezTo>
                  <a:pt x="16929" y="7612"/>
                  <a:pt x="16976" y="7619"/>
                  <a:pt x="17034" y="7619"/>
                </a:cubicBezTo>
                <a:cubicBezTo>
                  <a:pt x="17174" y="7619"/>
                  <a:pt x="17328" y="7613"/>
                  <a:pt x="17468" y="7597"/>
                </a:cubicBezTo>
                <a:cubicBezTo>
                  <a:pt x="17853" y="7559"/>
                  <a:pt x="18179" y="7478"/>
                  <a:pt x="18459" y="7408"/>
                </a:cubicBezTo>
                <a:cubicBezTo>
                  <a:pt x="18506" y="7397"/>
                  <a:pt x="18539" y="7376"/>
                  <a:pt x="18550" y="7354"/>
                </a:cubicBezTo>
                <a:cubicBezTo>
                  <a:pt x="18562" y="7333"/>
                  <a:pt x="18553" y="7312"/>
                  <a:pt x="18518" y="7295"/>
                </a:cubicBezTo>
                <a:cubicBezTo>
                  <a:pt x="18483" y="7274"/>
                  <a:pt x="18424" y="7262"/>
                  <a:pt x="18354" y="7262"/>
                </a:cubicBezTo>
                <a:cubicBezTo>
                  <a:pt x="18330" y="7262"/>
                  <a:pt x="18305" y="7263"/>
                  <a:pt x="18270" y="7268"/>
                </a:cubicBezTo>
                <a:cubicBezTo>
                  <a:pt x="18013" y="7312"/>
                  <a:pt x="17687" y="7359"/>
                  <a:pt x="17384" y="7359"/>
                </a:cubicBezTo>
                <a:lnTo>
                  <a:pt x="17373" y="7359"/>
                </a:lnTo>
                <a:cubicBezTo>
                  <a:pt x="17280" y="7359"/>
                  <a:pt x="17175" y="7360"/>
                  <a:pt x="17082" y="7349"/>
                </a:cubicBezTo>
                <a:cubicBezTo>
                  <a:pt x="16930" y="7333"/>
                  <a:pt x="16778" y="7305"/>
                  <a:pt x="16557" y="7257"/>
                </a:cubicBezTo>
                <a:lnTo>
                  <a:pt x="16520" y="7247"/>
                </a:lnTo>
                <a:cubicBezTo>
                  <a:pt x="16380" y="7214"/>
                  <a:pt x="16229" y="7181"/>
                  <a:pt x="16054" y="7154"/>
                </a:cubicBezTo>
                <a:cubicBezTo>
                  <a:pt x="15844" y="7122"/>
                  <a:pt x="15637" y="7105"/>
                  <a:pt x="15427" y="7100"/>
                </a:cubicBezTo>
                <a:cubicBezTo>
                  <a:pt x="15415" y="7100"/>
                  <a:pt x="15391" y="7100"/>
                  <a:pt x="15380" y="7100"/>
                </a:cubicBezTo>
                <a:cubicBezTo>
                  <a:pt x="15356" y="7100"/>
                  <a:pt x="15334" y="7100"/>
                  <a:pt x="15310" y="7100"/>
                </a:cubicBezTo>
                <a:lnTo>
                  <a:pt x="15296" y="7100"/>
                </a:lnTo>
                <a:cubicBezTo>
                  <a:pt x="15179" y="7100"/>
                  <a:pt x="15063" y="7075"/>
                  <a:pt x="14993" y="7026"/>
                </a:cubicBezTo>
                <a:cubicBezTo>
                  <a:pt x="14947" y="6999"/>
                  <a:pt x="14935" y="6961"/>
                  <a:pt x="14935" y="6923"/>
                </a:cubicBezTo>
                <a:cubicBezTo>
                  <a:pt x="14947" y="6821"/>
                  <a:pt x="14959" y="6719"/>
                  <a:pt x="14982" y="6622"/>
                </a:cubicBezTo>
                <a:cubicBezTo>
                  <a:pt x="15006" y="6541"/>
                  <a:pt x="15146" y="6481"/>
                  <a:pt x="15332" y="6481"/>
                </a:cubicBezTo>
                <a:cubicBezTo>
                  <a:pt x="15402" y="6481"/>
                  <a:pt x="15474" y="6475"/>
                  <a:pt x="15544" y="6475"/>
                </a:cubicBezTo>
                <a:cubicBezTo>
                  <a:pt x="15730" y="6465"/>
                  <a:pt x="15891" y="6443"/>
                  <a:pt x="16043" y="6427"/>
                </a:cubicBezTo>
                <a:lnTo>
                  <a:pt x="16090" y="6422"/>
                </a:lnTo>
                <a:cubicBezTo>
                  <a:pt x="16254" y="6400"/>
                  <a:pt x="16395" y="6390"/>
                  <a:pt x="16535" y="6385"/>
                </a:cubicBezTo>
                <a:cubicBezTo>
                  <a:pt x="16558" y="6385"/>
                  <a:pt x="16592" y="6385"/>
                  <a:pt x="16615" y="6385"/>
                </a:cubicBezTo>
                <a:cubicBezTo>
                  <a:pt x="16720" y="6385"/>
                  <a:pt x="16824" y="6389"/>
                  <a:pt x="16929" y="6400"/>
                </a:cubicBezTo>
                <a:cubicBezTo>
                  <a:pt x="17208" y="6432"/>
                  <a:pt x="17491" y="6508"/>
                  <a:pt x="17759" y="6583"/>
                </a:cubicBezTo>
                <a:cubicBezTo>
                  <a:pt x="17794" y="6594"/>
                  <a:pt x="17841" y="6600"/>
                  <a:pt x="17876" y="6600"/>
                </a:cubicBezTo>
                <a:cubicBezTo>
                  <a:pt x="17923" y="6600"/>
                  <a:pt x="17969" y="6594"/>
                  <a:pt x="17993" y="6583"/>
                </a:cubicBezTo>
                <a:cubicBezTo>
                  <a:pt x="18028" y="6567"/>
                  <a:pt x="18051" y="6551"/>
                  <a:pt x="18051" y="6529"/>
                </a:cubicBezTo>
                <a:cubicBezTo>
                  <a:pt x="18051" y="6508"/>
                  <a:pt x="18028" y="6482"/>
                  <a:pt x="17993" y="6465"/>
                </a:cubicBezTo>
                <a:cubicBezTo>
                  <a:pt x="17725" y="6358"/>
                  <a:pt x="17468" y="6255"/>
                  <a:pt x="17118" y="6179"/>
                </a:cubicBezTo>
                <a:cubicBezTo>
                  <a:pt x="16943" y="6141"/>
                  <a:pt x="16744" y="6109"/>
                  <a:pt x="16546" y="6098"/>
                </a:cubicBezTo>
                <a:cubicBezTo>
                  <a:pt x="16429" y="6093"/>
                  <a:pt x="16300" y="6088"/>
                  <a:pt x="16149" y="6088"/>
                </a:cubicBezTo>
                <a:cubicBezTo>
                  <a:pt x="16090" y="6088"/>
                  <a:pt x="16042" y="6088"/>
                  <a:pt x="15996" y="6088"/>
                </a:cubicBezTo>
                <a:cubicBezTo>
                  <a:pt x="15926" y="6088"/>
                  <a:pt x="15869" y="6088"/>
                  <a:pt x="15799" y="6088"/>
                </a:cubicBezTo>
                <a:cubicBezTo>
                  <a:pt x="15694" y="6088"/>
                  <a:pt x="15614" y="6089"/>
                  <a:pt x="15544" y="6083"/>
                </a:cubicBezTo>
                <a:cubicBezTo>
                  <a:pt x="15532" y="6083"/>
                  <a:pt x="15530" y="6083"/>
                  <a:pt x="15518" y="6083"/>
                </a:cubicBezTo>
                <a:cubicBezTo>
                  <a:pt x="15413" y="6072"/>
                  <a:pt x="15331" y="6034"/>
                  <a:pt x="15296" y="5986"/>
                </a:cubicBezTo>
                <a:cubicBezTo>
                  <a:pt x="15272" y="5953"/>
                  <a:pt x="15272" y="5920"/>
                  <a:pt x="15296" y="5888"/>
                </a:cubicBezTo>
                <a:cubicBezTo>
                  <a:pt x="15412" y="5710"/>
                  <a:pt x="15555" y="5522"/>
                  <a:pt x="15729" y="5339"/>
                </a:cubicBezTo>
                <a:cubicBezTo>
                  <a:pt x="15811" y="5247"/>
                  <a:pt x="15997" y="5188"/>
                  <a:pt x="16207" y="5177"/>
                </a:cubicBezTo>
                <a:cubicBezTo>
                  <a:pt x="16289" y="5172"/>
                  <a:pt x="16370" y="5172"/>
                  <a:pt x="16440" y="5172"/>
                </a:cubicBezTo>
                <a:cubicBezTo>
                  <a:pt x="16475" y="5172"/>
                  <a:pt x="16510" y="5172"/>
                  <a:pt x="16557" y="5172"/>
                </a:cubicBezTo>
                <a:cubicBezTo>
                  <a:pt x="16697" y="5178"/>
                  <a:pt x="16826" y="5188"/>
                  <a:pt x="16954" y="5209"/>
                </a:cubicBezTo>
                <a:cubicBezTo>
                  <a:pt x="17071" y="5231"/>
                  <a:pt x="17197" y="5263"/>
                  <a:pt x="17384" y="5317"/>
                </a:cubicBezTo>
                <a:lnTo>
                  <a:pt x="17468" y="5344"/>
                </a:lnTo>
                <a:cubicBezTo>
                  <a:pt x="17596" y="5382"/>
                  <a:pt x="17746" y="5431"/>
                  <a:pt x="17898" y="5469"/>
                </a:cubicBezTo>
                <a:cubicBezTo>
                  <a:pt x="18108" y="5517"/>
                  <a:pt x="18319" y="5549"/>
                  <a:pt x="18529" y="5560"/>
                </a:cubicBezTo>
                <a:cubicBezTo>
                  <a:pt x="18598" y="5565"/>
                  <a:pt x="18655" y="5565"/>
                  <a:pt x="18725" y="5565"/>
                </a:cubicBezTo>
                <a:cubicBezTo>
                  <a:pt x="19040" y="5565"/>
                  <a:pt x="19369" y="5528"/>
                  <a:pt x="19742" y="5442"/>
                </a:cubicBezTo>
                <a:cubicBezTo>
                  <a:pt x="19847" y="5420"/>
                  <a:pt x="19905" y="5354"/>
                  <a:pt x="19870" y="5295"/>
                </a:cubicBezTo>
                <a:cubicBezTo>
                  <a:pt x="19846" y="5247"/>
                  <a:pt x="19765" y="5214"/>
                  <a:pt x="19684" y="5214"/>
                </a:cubicBezTo>
                <a:cubicBezTo>
                  <a:pt x="19672" y="5214"/>
                  <a:pt x="19649" y="5216"/>
                  <a:pt x="19626" y="5221"/>
                </a:cubicBezTo>
                <a:cubicBezTo>
                  <a:pt x="19404" y="5253"/>
                  <a:pt x="19193" y="5268"/>
                  <a:pt x="19006" y="5268"/>
                </a:cubicBezTo>
                <a:cubicBezTo>
                  <a:pt x="18878" y="5268"/>
                  <a:pt x="18750" y="5264"/>
                  <a:pt x="18645" y="5248"/>
                </a:cubicBezTo>
                <a:cubicBezTo>
                  <a:pt x="18505" y="5232"/>
                  <a:pt x="18377" y="5199"/>
                  <a:pt x="18237" y="5155"/>
                </a:cubicBezTo>
                <a:cubicBezTo>
                  <a:pt x="18132" y="5123"/>
                  <a:pt x="18025" y="5081"/>
                  <a:pt x="17920" y="5038"/>
                </a:cubicBezTo>
                <a:lnTo>
                  <a:pt x="17829" y="4999"/>
                </a:lnTo>
                <a:cubicBezTo>
                  <a:pt x="17689" y="4945"/>
                  <a:pt x="17514" y="4881"/>
                  <a:pt x="17304" y="4832"/>
                </a:cubicBezTo>
                <a:cubicBezTo>
                  <a:pt x="17106" y="4784"/>
                  <a:pt x="16870" y="4757"/>
                  <a:pt x="16637" y="4746"/>
                </a:cubicBezTo>
                <a:cubicBezTo>
                  <a:pt x="16625" y="4746"/>
                  <a:pt x="16593" y="4747"/>
                  <a:pt x="16546" y="4741"/>
                </a:cubicBezTo>
                <a:cubicBezTo>
                  <a:pt x="16348" y="4736"/>
                  <a:pt x="16205" y="4654"/>
                  <a:pt x="16229" y="4563"/>
                </a:cubicBezTo>
                <a:cubicBezTo>
                  <a:pt x="16275" y="4423"/>
                  <a:pt x="16311" y="4197"/>
                  <a:pt x="16334" y="4009"/>
                </a:cubicBezTo>
                <a:cubicBezTo>
                  <a:pt x="16346" y="3923"/>
                  <a:pt x="16523" y="3858"/>
                  <a:pt x="16710" y="3874"/>
                </a:cubicBezTo>
                <a:cubicBezTo>
                  <a:pt x="16745" y="3880"/>
                  <a:pt x="16780" y="3879"/>
                  <a:pt x="16826" y="3884"/>
                </a:cubicBezTo>
                <a:cubicBezTo>
                  <a:pt x="16966" y="3895"/>
                  <a:pt x="17105" y="3911"/>
                  <a:pt x="17257" y="3916"/>
                </a:cubicBezTo>
                <a:cubicBezTo>
                  <a:pt x="17315" y="3916"/>
                  <a:pt x="17373" y="3921"/>
                  <a:pt x="17431" y="3921"/>
                </a:cubicBezTo>
                <a:cubicBezTo>
                  <a:pt x="17583" y="3921"/>
                  <a:pt x="17722" y="3911"/>
                  <a:pt x="17851" y="3894"/>
                </a:cubicBezTo>
                <a:cubicBezTo>
                  <a:pt x="18200" y="3851"/>
                  <a:pt x="18518" y="3749"/>
                  <a:pt x="18809" y="3593"/>
                </a:cubicBezTo>
                <a:cubicBezTo>
                  <a:pt x="18879" y="3555"/>
                  <a:pt x="18879" y="3492"/>
                  <a:pt x="18809" y="3443"/>
                </a:cubicBezTo>
                <a:cubicBezTo>
                  <a:pt x="18762" y="3416"/>
                  <a:pt x="18703" y="3399"/>
                  <a:pt x="18645" y="3399"/>
                </a:cubicBezTo>
                <a:cubicBezTo>
                  <a:pt x="18610" y="3399"/>
                  <a:pt x="18563" y="3405"/>
                  <a:pt x="18539" y="3416"/>
                </a:cubicBezTo>
                <a:cubicBezTo>
                  <a:pt x="18271" y="3519"/>
                  <a:pt x="17991" y="3582"/>
                  <a:pt x="17723" y="3598"/>
                </a:cubicBezTo>
                <a:cubicBezTo>
                  <a:pt x="17676" y="3603"/>
                  <a:pt x="17631" y="3605"/>
                  <a:pt x="17585" y="3605"/>
                </a:cubicBezTo>
                <a:cubicBezTo>
                  <a:pt x="17503" y="3605"/>
                  <a:pt x="17408" y="3598"/>
                  <a:pt x="17315" y="3593"/>
                </a:cubicBezTo>
                <a:cubicBezTo>
                  <a:pt x="17210" y="3582"/>
                  <a:pt x="17103" y="3567"/>
                  <a:pt x="16987" y="3556"/>
                </a:cubicBezTo>
                <a:cubicBezTo>
                  <a:pt x="16940" y="3551"/>
                  <a:pt x="16906" y="3544"/>
                  <a:pt x="16859" y="3539"/>
                </a:cubicBezTo>
                <a:cubicBezTo>
                  <a:pt x="16848" y="3539"/>
                  <a:pt x="16767" y="3528"/>
                  <a:pt x="16662" y="3517"/>
                </a:cubicBezTo>
                <a:cubicBezTo>
                  <a:pt x="16429" y="3490"/>
                  <a:pt x="16241" y="3416"/>
                  <a:pt x="16160" y="3313"/>
                </a:cubicBezTo>
                <a:cubicBezTo>
                  <a:pt x="16031" y="3163"/>
                  <a:pt x="15880" y="2995"/>
                  <a:pt x="15740" y="2888"/>
                </a:cubicBezTo>
                <a:cubicBezTo>
                  <a:pt x="15705" y="2855"/>
                  <a:pt x="15695" y="2822"/>
                  <a:pt x="15719" y="2790"/>
                </a:cubicBezTo>
                <a:cubicBezTo>
                  <a:pt x="15742" y="2758"/>
                  <a:pt x="15788" y="2732"/>
                  <a:pt x="15846" y="2716"/>
                </a:cubicBezTo>
                <a:cubicBezTo>
                  <a:pt x="15963" y="2689"/>
                  <a:pt x="16020" y="2677"/>
                  <a:pt x="16043" y="2672"/>
                </a:cubicBezTo>
                <a:cubicBezTo>
                  <a:pt x="16078" y="2667"/>
                  <a:pt x="16113" y="2661"/>
                  <a:pt x="16160" y="2655"/>
                </a:cubicBezTo>
                <a:cubicBezTo>
                  <a:pt x="16299" y="2639"/>
                  <a:pt x="16427" y="2623"/>
                  <a:pt x="16579" y="2601"/>
                </a:cubicBezTo>
                <a:cubicBezTo>
                  <a:pt x="16789" y="2569"/>
                  <a:pt x="16964" y="2520"/>
                  <a:pt x="17103" y="2467"/>
                </a:cubicBezTo>
                <a:cubicBezTo>
                  <a:pt x="17383" y="2359"/>
                  <a:pt x="17585" y="2203"/>
                  <a:pt x="17701" y="2009"/>
                </a:cubicBezTo>
                <a:cubicBezTo>
                  <a:pt x="17736" y="1960"/>
                  <a:pt x="17664" y="1901"/>
                  <a:pt x="17559" y="1874"/>
                </a:cubicBezTo>
                <a:cubicBezTo>
                  <a:pt x="17524" y="1863"/>
                  <a:pt x="17477" y="1859"/>
                  <a:pt x="17442" y="1859"/>
                </a:cubicBezTo>
                <a:cubicBezTo>
                  <a:pt x="17372" y="1859"/>
                  <a:pt x="17313" y="1875"/>
                  <a:pt x="17278" y="1908"/>
                </a:cubicBezTo>
                <a:cubicBezTo>
                  <a:pt x="17127" y="2053"/>
                  <a:pt x="16943" y="2166"/>
                  <a:pt x="16710" y="2231"/>
                </a:cubicBezTo>
                <a:cubicBezTo>
                  <a:pt x="16605" y="2263"/>
                  <a:pt x="16474" y="2284"/>
                  <a:pt x="16334" y="2300"/>
                </a:cubicBezTo>
                <a:cubicBezTo>
                  <a:pt x="16229" y="2311"/>
                  <a:pt x="16112" y="2321"/>
                  <a:pt x="15996" y="2327"/>
                </a:cubicBezTo>
                <a:cubicBezTo>
                  <a:pt x="15961" y="2332"/>
                  <a:pt x="15915" y="2333"/>
                  <a:pt x="15868" y="2339"/>
                </a:cubicBezTo>
                <a:cubicBezTo>
                  <a:pt x="15821" y="2344"/>
                  <a:pt x="15659" y="2359"/>
                  <a:pt x="15449" y="2381"/>
                </a:cubicBezTo>
                <a:cubicBezTo>
                  <a:pt x="15239" y="2402"/>
                  <a:pt x="15018" y="2381"/>
                  <a:pt x="14855" y="2317"/>
                </a:cubicBezTo>
                <a:cubicBezTo>
                  <a:pt x="14656" y="2241"/>
                  <a:pt x="14468" y="2166"/>
                  <a:pt x="14363" y="2128"/>
                </a:cubicBezTo>
                <a:cubicBezTo>
                  <a:pt x="14246" y="2085"/>
                  <a:pt x="14212" y="2009"/>
                  <a:pt x="14293" y="1945"/>
                </a:cubicBezTo>
                <a:cubicBezTo>
                  <a:pt x="14422" y="1848"/>
                  <a:pt x="14517" y="1741"/>
                  <a:pt x="14563" y="1638"/>
                </a:cubicBezTo>
                <a:cubicBezTo>
                  <a:pt x="14610" y="1530"/>
                  <a:pt x="14611" y="1428"/>
                  <a:pt x="14611" y="1342"/>
                </a:cubicBezTo>
                <a:cubicBezTo>
                  <a:pt x="14611" y="1315"/>
                  <a:pt x="14611" y="1293"/>
                  <a:pt x="14611" y="1266"/>
                </a:cubicBezTo>
                <a:cubicBezTo>
                  <a:pt x="14611" y="1207"/>
                  <a:pt x="14599" y="1147"/>
                  <a:pt x="14611" y="1093"/>
                </a:cubicBezTo>
                <a:cubicBezTo>
                  <a:pt x="14622" y="1012"/>
                  <a:pt x="14655" y="949"/>
                  <a:pt x="14702" y="884"/>
                </a:cubicBezTo>
                <a:cubicBezTo>
                  <a:pt x="14807" y="755"/>
                  <a:pt x="15028" y="630"/>
                  <a:pt x="15354" y="517"/>
                </a:cubicBezTo>
                <a:cubicBezTo>
                  <a:pt x="15401" y="501"/>
                  <a:pt x="15427" y="480"/>
                  <a:pt x="15427" y="458"/>
                </a:cubicBezTo>
                <a:cubicBezTo>
                  <a:pt x="15427" y="431"/>
                  <a:pt x="15415" y="404"/>
                  <a:pt x="15369" y="382"/>
                </a:cubicBezTo>
                <a:cubicBezTo>
                  <a:pt x="15310" y="355"/>
                  <a:pt x="15229" y="333"/>
                  <a:pt x="15135" y="333"/>
                </a:cubicBezTo>
                <a:cubicBezTo>
                  <a:pt x="15100" y="333"/>
                  <a:pt x="15053" y="340"/>
                  <a:pt x="15030" y="345"/>
                </a:cubicBezTo>
                <a:cubicBezTo>
                  <a:pt x="14575" y="453"/>
                  <a:pt x="14258" y="586"/>
                  <a:pt x="14071" y="743"/>
                </a:cubicBezTo>
                <a:cubicBezTo>
                  <a:pt x="13966" y="829"/>
                  <a:pt x="13899" y="926"/>
                  <a:pt x="13852" y="1039"/>
                </a:cubicBezTo>
                <a:cubicBezTo>
                  <a:pt x="13829" y="1120"/>
                  <a:pt x="13817" y="1201"/>
                  <a:pt x="13805" y="1271"/>
                </a:cubicBezTo>
                <a:lnTo>
                  <a:pt x="13794" y="1325"/>
                </a:lnTo>
                <a:cubicBezTo>
                  <a:pt x="13783" y="1422"/>
                  <a:pt x="13756" y="1491"/>
                  <a:pt x="13721" y="1551"/>
                </a:cubicBezTo>
                <a:cubicBezTo>
                  <a:pt x="13686" y="1610"/>
                  <a:pt x="13642" y="1658"/>
                  <a:pt x="13572" y="1712"/>
                </a:cubicBezTo>
                <a:cubicBezTo>
                  <a:pt x="13514" y="1755"/>
                  <a:pt x="13418" y="1788"/>
                  <a:pt x="13313" y="1788"/>
                </a:cubicBezTo>
                <a:cubicBezTo>
                  <a:pt x="13266" y="1788"/>
                  <a:pt x="13221" y="1783"/>
                  <a:pt x="13186" y="1778"/>
                </a:cubicBezTo>
                <a:cubicBezTo>
                  <a:pt x="12871" y="1713"/>
                  <a:pt x="12543" y="1654"/>
                  <a:pt x="12205" y="1611"/>
                </a:cubicBezTo>
                <a:cubicBezTo>
                  <a:pt x="12100" y="1601"/>
                  <a:pt x="12019" y="1562"/>
                  <a:pt x="11972" y="1519"/>
                </a:cubicBezTo>
                <a:cubicBezTo>
                  <a:pt x="11925" y="1476"/>
                  <a:pt x="11925" y="1427"/>
                  <a:pt x="11972" y="1384"/>
                </a:cubicBezTo>
                <a:cubicBezTo>
                  <a:pt x="11984" y="1373"/>
                  <a:pt x="11997" y="1362"/>
                  <a:pt x="11997" y="1357"/>
                </a:cubicBezTo>
                <a:cubicBezTo>
                  <a:pt x="12091" y="1265"/>
                  <a:pt x="12138" y="1174"/>
                  <a:pt x="12161" y="1088"/>
                </a:cubicBezTo>
                <a:cubicBezTo>
                  <a:pt x="12196" y="926"/>
                  <a:pt x="12102" y="754"/>
                  <a:pt x="11892" y="571"/>
                </a:cubicBezTo>
                <a:cubicBezTo>
                  <a:pt x="11857" y="538"/>
                  <a:pt x="11763" y="512"/>
                  <a:pt x="11669" y="512"/>
                </a:cubicBezTo>
                <a:cubicBezTo>
                  <a:pt x="11646" y="512"/>
                  <a:pt x="11623" y="512"/>
                  <a:pt x="11600" y="517"/>
                </a:cubicBezTo>
                <a:cubicBezTo>
                  <a:pt x="11542" y="522"/>
                  <a:pt x="11496" y="539"/>
                  <a:pt x="11473" y="566"/>
                </a:cubicBezTo>
                <a:cubicBezTo>
                  <a:pt x="11449" y="587"/>
                  <a:pt x="11450" y="608"/>
                  <a:pt x="11462" y="630"/>
                </a:cubicBezTo>
                <a:cubicBezTo>
                  <a:pt x="11567" y="781"/>
                  <a:pt x="11600" y="927"/>
                  <a:pt x="11542" y="1046"/>
                </a:cubicBezTo>
                <a:cubicBezTo>
                  <a:pt x="11519" y="1105"/>
                  <a:pt x="11459" y="1158"/>
                  <a:pt x="11378" y="1217"/>
                </a:cubicBezTo>
                <a:cubicBezTo>
                  <a:pt x="11320" y="1260"/>
                  <a:pt x="11252" y="1304"/>
                  <a:pt x="11170" y="1352"/>
                </a:cubicBezTo>
                <a:lnTo>
                  <a:pt x="11097" y="1396"/>
                </a:lnTo>
                <a:cubicBezTo>
                  <a:pt x="10981" y="1466"/>
                  <a:pt x="10807" y="1509"/>
                  <a:pt x="10609" y="1509"/>
                </a:cubicBezTo>
                <a:cubicBezTo>
                  <a:pt x="10329" y="1509"/>
                  <a:pt x="10039" y="1519"/>
                  <a:pt x="9771" y="1536"/>
                </a:cubicBezTo>
                <a:cubicBezTo>
                  <a:pt x="9747" y="1536"/>
                  <a:pt x="9710" y="1541"/>
                  <a:pt x="9687" y="1541"/>
                </a:cubicBezTo>
                <a:cubicBezTo>
                  <a:pt x="9442" y="1541"/>
                  <a:pt x="9233" y="1477"/>
                  <a:pt x="9151" y="1369"/>
                </a:cubicBezTo>
                <a:cubicBezTo>
                  <a:pt x="9151" y="1363"/>
                  <a:pt x="9140" y="1357"/>
                  <a:pt x="9140" y="1352"/>
                </a:cubicBezTo>
                <a:cubicBezTo>
                  <a:pt x="9093" y="1298"/>
                  <a:pt x="9068" y="1239"/>
                  <a:pt x="9056" y="1185"/>
                </a:cubicBezTo>
                <a:cubicBezTo>
                  <a:pt x="9045" y="1131"/>
                  <a:pt x="9058" y="1066"/>
                  <a:pt x="9093" y="980"/>
                </a:cubicBezTo>
                <a:cubicBezTo>
                  <a:pt x="9093" y="964"/>
                  <a:pt x="9104" y="948"/>
                  <a:pt x="9104" y="926"/>
                </a:cubicBezTo>
                <a:cubicBezTo>
                  <a:pt x="9127" y="861"/>
                  <a:pt x="9150" y="797"/>
                  <a:pt x="9162" y="727"/>
                </a:cubicBezTo>
                <a:cubicBezTo>
                  <a:pt x="9174" y="630"/>
                  <a:pt x="9151" y="534"/>
                  <a:pt x="9093" y="453"/>
                </a:cubicBezTo>
                <a:cubicBezTo>
                  <a:pt x="8988" y="297"/>
                  <a:pt x="8779" y="157"/>
                  <a:pt x="8429" y="22"/>
                </a:cubicBezTo>
                <a:cubicBezTo>
                  <a:pt x="8394" y="6"/>
                  <a:pt x="8335" y="0"/>
                  <a:pt x="8276" y="0"/>
                </a:cubicBezTo>
                <a:close/>
              </a:path>
            </a:pathLst>
          </a:custGeom>
          <a:solidFill>
            <a:srgbClr val="089399"/>
          </a:solidFill>
          <a:ln w="25400">
            <a:solidFill>
              <a:srgbClr val="0AB8BF"/>
            </a:solidFill>
          </a:ln>
        </p:spPr>
        <p:txBody>
          <a:bodyPr lIns="50800" tIns="50800" rIns="50800" bIns="50800" anchor="ctr"/>
          <a:lstStyle/>
          <a:p>
            <a:pPr>
              <a:defRPr b="0" sz="3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190" name="Virus"/>
          <p:cNvSpPr/>
          <p:nvPr/>
        </p:nvSpPr>
        <p:spPr>
          <a:xfrm>
            <a:off x="6363611" y="6895207"/>
            <a:ext cx="688369" cy="688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8095" y="0"/>
                </a:moveTo>
                <a:cubicBezTo>
                  <a:pt x="8041" y="0"/>
                  <a:pt x="7982" y="6"/>
                  <a:pt x="7933" y="22"/>
                </a:cubicBezTo>
                <a:cubicBezTo>
                  <a:pt x="7745" y="70"/>
                  <a:pt x="7583" y="188"/>
                  <a:pt x="7480" y="361"/>
                </a:cubicBezTo>
                <a:cubicBezTo>
                  <a:pt x="7378" y="534"/>
                  <a:pt x="7353" y="728"/>
                  <a:pt x="7406" y="922"/>
                </a:cubicBezTo>
                <a:cubicBezTo>
                  <a:pt x="7455" y="1100"/>
                  <a:pt x="7568" y="1257"/>
                  <a:pt x="7730" y="1354"/>
                </a:cubicBezTo>
                <a:cubicBezTo>
                  <a:pt x="7853" y="1430"/>
                  <a:pt x="7939" y="1538"/>
                  <a:pt x="7987" y="1663"/>
                </a:cubicBezTo>
                <a:cubicBezTo>
                  <a:pt x="8106" y="1981"/>
                  <a:pt x="8214" y="2309"/>
                  <a:pt x="8305" y="2649"/>
                </a:cubicBezTo>
                <a:cubicBezTo>
                  <a:pt x="8386" y="2962"/>
                  <a:pt x="8457" y="3276"/>
                  <a:pt x="8511" y="3578"/>
                </a:cubicBezTo>
                <a:cubicBezTo>
                  <a:pt x="8564" y="3880"/>
                  <a:pt x="8397" y="4171"/>
                  <a:pt x="8117" y="4285"/>
                </a:cubicBezTo>
                <a:lnTo>
                  <a:pt x="8063" y="4317"/>
                </a:lnTo>
                <a:cubicBezTo>
                  <a:pt x="7982" y="4349"/>
                  <a:pt x="7897" y="4371"/>
                  <a:pt x="7810" y="4371"/>
                </a:cubicBezTo>
                <a:cubicBezTo>
                  <a:pt x="7595" y="4371"/>
                  <a:pt x="7390" y="4262"/>
                  <a:pt x="7277" y="4084"/>
                </a:cubicBezTo>
                <a:cubicBezTo>
                  <a:pt x="7244" y="4035"/>
                  <a:pt x="7211" y="3988"/>
                  <a:pt x="7184" y="3934"/>
                </a:cubicBezTo>
                <a:cubicBezTo>
                  <a:pt x="7173" y="3912"/>
                  <a:pt x="7163" y="3896"/>
                  <a:pt x="7152" y="3875"/>
                </a:cubicBezTo>
                <a:cubicBezTo>
                  <a:pt x="7077" y="3735"/>
                  <a:pt x="7055" y="3561"/>
                  <a:pt x="7103" y="3399"/>
                </a:cubicBezTo>
                <a:cubicBezTo>
                  <a:pt x="7157" y="3205"/>
                  <a:pt x="7132" y="2995"/>
                  <a:pt x="7029" y="2823"/>
                </a:cubicBezTo>
                <a:cubicBezTo>
                  <a:pt x="6905" y="2612"/>
                  <a:pt x="6652" y="2477"/>
                  <a:pt x="6388" y="2477"/>
                </a:cubicBezTo>
                <a:cubicBezTo>
                  <a:pt x="6264" y="2477"/>
                  <a:pt x="6150" y="2504"/>
                  <a:pt x="6048" y="2563"/>
                </a:cubicBezTo>
                <a:cubicBezTo>
                  <a:pt x="5876" y="2660"/>
                  <a:pt x="5752" y="2816"/>
                  <a:pt x="5698" y="3005"/>
                </a:cubicBezTo>
                <a:cubicBezTo>
                  <a:pt x="5644" y="3194"/>
                  <a:pt x="5672" y="3394"/>
                  <a:pt x="5769" y="3566"/>
                </a:cubicBezTo>
                <a:cubicBezTo>
                  <a:pt x="5866" y="3734"/>
                  <a:pt x="6021" y="3858"/>
                  <a:pt x="6210" y="3907"/>
                </a:cubicBezTo>
                <a:cubicBezTo>
                  <a:pt x="6382" y="3955"/>
                  <a:pt x="6528" y="4052"/>
                  <a:pt x="6609" y="4187"/>
                </a:cubicBezTo>
                <a:cubicBezTo>
                  <a:pt x="6619" y="4208"/>
                  <a:pt x="6630" y="4224"/>
                  <a:pt x="6641" y="4246"/>
                </a:cubicBezTo>
                <a:cubicBezTo>
                  <a:pt x="6673" y="4300"/>
                  <a:pt x="6699" y="4354"/>
                  <a:pt x="6726" y="4408"/>
                </a:cubicBezTo>
                <a:cubicBezTo>
                  <a:pt x="6861" y="4677"/>
                  <a:pt x="6781" y="5018"/>
                  <a:pt x="6533" y="5207"/>
                </a:cubicBezTo>
                <a:lnTo>
                  <a:pt x="6506" y="5229"/>
                </a:lnTo>
                <a:cubicBezTo>
                  <a:pt x="6387" y="5321"/>
                  <a:pt x="6247" y="5369"/>
                  <a:pt x="6102" y="5369"/>
                </a:cubicBezTo>
                <a:cubicBezTo>
                  <a:pt x="5951" y="5369"/>
                  <a:pt x="5816" y="5321"/>
                  <a:pt x="5703" y="5224"/>
                </a:cubicBezTo>
                <a:cubicBezTo>
                  <a:pt x="5461" y="5024"/>
                  <a:pt x="5224" y="4803"/>
                  <a:pt x="4993" y="4576"/>
                </a:cubicBezTo>
                <a:cubicBezTo>
                  <a:pt x="4745" y="4328"/>
                  <a:pt x="4513" y="4068"/>
                  <a:pt x="4298" y="3809"/>
                </a:cubicBezTo>
                <a:cubicBezTo>
                  <a:pt x="4211" y="3701"/>
                  <a:pt x="4163" y="3572"/>
                  <a:pt x="4163" y="3448"/>
                </a:cubicBezTo>
                <a:cubicBezTo>
                  <a:pt x="4163" y="3265"/>
                  <a:pt x="4093" y="3086"/>
                  <a:pt x="3969" y="2951"/>
                </a:cubicBezTo>
                <a:cubicBezTo>
                  <a:pt x="3835" y="2805"/>
                  <a:pt x="3641" y="2725"/>
                  <a:pt x="3431" y="2725"/>
                </a:cubicBezTo>
                <a:cubicBezTo>
                  <a:pt x="3237" y="2725"/>
                  <a:pt x="3059" y="2794"/>
                  <a:pt x="2924" y="2924"/>
                </a:cubicBezTo>
                <a:cubicBezTo>
                  <a:pt x="2784" y="3059"/>
                  <a:pt x="2704" y="3249"/>
                  <a:pt x="2704" y="3443"/>
                </a:cubicBezTo>
                <a:cubicBezTo>
                  <a:pt x="2704" y="3643"/>
                  <a:pt x="2779" y="3826"/>
                  <a:pt x="2919" y="3966"/>
                </a:cubicBezTo>
                <a:cubicBezTo>
                  <a:pt x="3054" y="4101"/>
                  <a:pt x="3231" y="4176"/>
                  <a:pt x="3414" y="4182"/>
                </a:cubicBezTo>
                <a:cubicBezTo>
                  <a:pt x="3554" y="4187"/>
                  <a:pt x="3672" y="4224"/>
                  <a:pt x="3764" y="4300"/>
                </a:cubicBezTo>
                <a:cubicBezTo>
                  <a:pt x="4033" y="4521"/>
                  <a:pt x="4299" y="4759"/>
                  <a:pt x="4552" y="5013"/>
                </a:cubicBezTo>
                <a:cubicBezTo>
                  <a:pt x="4783" y="5245"/>
                  <a:pt x="4999" y="5482"/>
                  <a:pt x="5198" y="5725"/>
                </a:cubicBezTo>
                <a:cubicBezTo>
                  <a:pt x="5387" y="5957"/>
                  <a:pt x="5392" y="6286"/>
                  <a:pt x="5203" y="6529"/>
                </a:cubicBezTo>
                <a:lnTo>
                  <a:pt x="5181" y="6556"/>
                </a:lnTo>
                <a:cubicBezTo>
                  <a:pt x="5057" y="6718"/>
                  <a:pt x="4864" y="6816"/>
                  <a:pt x="4664" y="6816"/>
                </a:cubicBezTo>
                <a:cubicBezTo>
                  <a:pt x="4568" y="6816"/>
                  <a:pt x="4475" y="6793"/>
                  <a:pt x="4383" y="6750"/>
                </a:cubicBezTo>
                <a:cubicBezTo>
                  <a:pt x="4330" y="6723"/>
                  <a:pt x="4276" y="6696"/>
                  <a:pt x="4222" y="6664"/>
                </a:cubicBezTo>
                <a:cubicBezTo>
                  <a:pt x="4189" y="6642"/>
                  <a:pt x="4158" y="6626"/>
                  <a:pt x="4121" y="6605"/>
                </a:cubicBezTo>
                <a:cubicBezTo>
                  <a:pt x="4008" y="6535"/>
                  <a:pt x="3921" y="6405"/>
                  <a:pt x="3883" y="6249"/>
                </a:cubicBezTo>
                <a:cubicBezTo>
                  <a:pt x="3835" y="6049"/>
                  <a:pt x="3706" y="5876"/>
                  <a:pt x="3528" y="5779"/>
                </a:cubicBezTo>
                <a:cubicBezTo>
                  <a:pt x="3426" y="5719"/>
                  <a:pt x="3302" y="5693"/>
                  <a:pt x="3183" y="5693"/>
                </a:cubicBezTo>
                <a:cubicBezTo>
                  <a:pt x="2925" y="5693"/>
                  <a:pt x="2681" y="5827"/>
                  <a:pt x="2552" y="6048"/>
                </a:cubicBezTo>
                <a:cubicBezTo>
                  <a:pt x="2450" y="6216"/>
                  <a:pt x="2423" y="6416"/>
                  <a:pt x="2471" y="6605"/>
                </a:cubicBezTo>
                <a:cubicBezTo>
                  <a:pt x="2520" y="6794"/>
                  <a:pt x="2644" y="6954"/>
                  <a:pt x="2811" y="7052"/>
                </a:cubicBezTo>
                <a:cubicBezTo>
                  <a:pt x="2924" y="7116"/>
                  <a:pt x="3049" y="7149"/>
                  <a:pt x="3178" y="7149"/>
                </a:cubicBezTo>
                <a:cubicBezTo>
                  <a:pt x="3243" y="7149"/>
                  <a:pt x="3307" y="7139"/>
                  <a:pt x="3367" y="7122"/>
                </a:cubicBezTo>
                <a:cubicBezTo>
                  <a:pt x="3431" y="7106"/>
                  <a:pt x="3496" y="7095"/>
                  <a:pt x="3560" y="7095"/>
                </a:cubicBezTo>
                <a:cubicBezTo>
                  <a:pt x="3668" y="7095"/>
                  <a:pt x="3765" y="7118"/>
                  <a:pt x="3851" y="7166"/>
                </a:cubicBezTo>
                <a:cubicBezTo>
                  <a:pt x="3873" y="7177"/>
                  <a:pt x="3889" y="7188"/>
                  <a:pt x="3910" y="7198"/>
                </a:cubicBezTo>
                <a:cubicBezTo>
                  <a:pt x="3964" y="7231"/>
                  <a:pt x="4012" y="7257"/>
                  <a:pt x="4060" y="7289"/>
                </a:cubicBezTo>
                <a:cubicBezTo>
                  <a:pt x="4319" y="7457"/>
                  <a:pt x="4416" y="7792"/>
                  <a:pt x="4298" y="8084"/>
                </a:cubicBezTo>
                <a:lnTo>
                  <a:pt x="4292" y="8094"/>
                </a:lnTo>
                <a:cubicBezTo>
                  <a:pt x="4185" y="8347"/>
                  <a:pt x="3936" y="8515"/>
                  <a:pt x="3656" y="8515"/>
                </a:cubicBezTo>
                <a:cubicBezTo>
                  <a:pt x="3613" y="8515"/>
                  <a:pt x="3576" y="8509"/>
                  <a:pt x="3533" y="8503"/>
                </a:cubicBezTo>
                <a:cubicBezTo>
                  <a:pt x="3242" y="8449"/>
                  <a:pt x="2941" y="8385"/>
                  <a:pt x="2645" y="8304"/>
                </a:cubicBezTo>
                <a:cubicBezTo>
                  <a:pt x="2305" y="8213"/>
                  <a:pt x="1976" y="8110"/>
                  <a:pt x="1658" y="7986"/>
                </a:cubicBezTo>
                <a:cubicBezTo>
                  <a:pt x="1529" y="7937"/>
                  <a:pt x="1421" y="7851"/>
                  <a:pt x="1362" y="7743"/>
                </a:cubicBezTo>
                <a:cubicBezTo>
                  <a:pt x="1270" y="7586"/>
                  <a:pt x="1120" y="7468"/>
                  <a:pt x="948" y="7414"/>
                </a:cubicBezTo>
                <a:cubicBezTo>
                  <a:pt x="878" y="7393"/>
                  <a:pt x="808" y="7382"/>
                  <a:pt x="738" y="7382"/>
                </a:cubicBezTo>
                <a:cubicBezTo>
                  <a:pt x="409" y="7382"/>
                  <a:pt x="118" y="7597"/>
                  <a:pt x="32" y="7910"/>
                </a:cubicBezTo>
                <a:cubicBezTo>
                  <a:pt x="-22" y="8099"/>
                  <a:pt x="-1" y="8299"/>
                  <a:pt x="96" y="8471"/>
                </a:cubicBezTo>
                <a:cubicBezTo>
                  <a:pt x="193" y="8644"/>
                  <a:pt x="350" y="8768"/>
                  <a:pt x="544" y="8817"/>
                </a:cubicBezTo>
                <a:cubicBezTo>
                  <a:pt x="603" y="8833"/>
                  <a:pt x="668" y="8844"/>
                  <a:pt x="732" y="8844"/>
                </a:cubicBezTo>
                <a:cubicBezTo>
                  <a:pt x="851" y="8844"/>
                  <a:pt x="970" y="8812"/>
                  <a:pt x="1078" y="8758"/>
                </a:cubicBezTo>
                <a:cubicBezTo>
                  <a:pt x="1174" y="8709"/>
                  <a:pt x="1276" y="8677"/>
                  <a:pt x="1379" y="8677"/>
                </a:cubicBezTo>
                <a:cubicBezTo>
                  <a:pt x="1411" y="8677"/>
                  <a:pt x="1442" y="8677"/>
                  <a:pt x="1475" y="8682"/>
                </a:cubicBezTo>
                <a:cubicBezTo>
                  <a:pt x="1809" y="8736"/>
                  <a:pt x="2149" y="8811"/>
                  <a:pt x="2483" y="8903"/>
                </a:cubicBezTo>
                <a:cubicBezTo>
                  <a:pt x="2795" y="8984"/>
                  <a:pt x="3096" y="9082"/>
                  <a:pt x="3387" y="9190"/>
                </a:cubicBezTo>
                <a:cubicBezTo>
                  <a:pt x="3672" y="9292"/>
                  <a:pt x="3846" y="9584"/>
                  <a:pt x="3803" y="9891"/>
                </a:cubicBezTo>
                <a:lnTo>
                  <a:pt x="3798" y="9923"/>
                </a:lnTo>
                <a:cubicBezTo>
                  <a:pt x="3760" y="10236"/>
                  <a:pt x="3505" y="10474"/>
                  <a:pt x="3198" y="10490"/>
                </a:cubicBezTo>
                <a:cubicBezTo>
                  <a:pt x="3139" y="10495"/>
                  <a:pt x="3081" y="10495"/>
                  <a:pt x="3022" y="10495"/>
                </a:cubicBezTo>
                <a:cubicBezTo>
                  <a:pt x="2984" y="10495"/>
                  <a:pt x="2945" y="10495"/>
                  <a:pt x="2902" y="10495"/>
                </a:cubicBezTo>
                <a:cubicBezTo>
                  <a:pt x="2767" y="10489"/>
                  <a:pt x="2633" y="10425"/>
                  <a:pt x="2520" y="10306"/>
                </a:cubicBezTo>
                <a:cubicBezTo>
                  <a:pt x="2380" y="10160"/>
                  <a:pt x="2192" y="10080"/>
                  <a:pt x="1993" y="10080"/>
                </a:cubicBezTo>
                <a:lnTo>
                  <a:pt x="1976" y="10080"/>
                </a:lnTo>
                <a:cubicBezTo>
                  <a:pt x="1589" y="10085"/>
                  <a:pt x="1265" y="10408"/>
                  <a:pt x="1259" y="10797"/>
                </a:cubicBezTo>
                <a:cubicBezTo>
                  <a:pt x="1254" y="10996"/>
                  <a:pt x="1330" y="11181"/>
                  <a:pt x="1470" y="11321"/>
                </a:cubicBezTo>
                <a:cubicBezTo>
                  <a:pt x="1610" y="11461"/>
                  <a:pt x="1793" y="11537"/>
                  <a:pt x="1986" y="11537"/>
                </a:cubicBezTo>
                <a:cubicBezTo>
                  <a:pt x="2180" y="11537"/>
                  <a:pt x="2365" y="11461"/>
                  <a:pt x="2505" y="11321"/>
                </a:cubicBezTo>
                <a:cubicBezTo>
                  <a:pt x="2634" y="11192"/>
                  <a:pt x="2790" y="11121"/>
                  <a:pt x="2946" y="11115"/>
                </a:cubicBezTo>
                <a:cubicBezTo>
                  <a:pt x="2967" y="11115"/>
                  <a:pt x="2990" y="11115"/>
                  <a:pt x="3017" y="11115"/>
                </a:cubicBezTo>
                <a:cubicBezTo>
                  <a:pt x="3076" y="11115"/>
                  <a:pt x="3134" y="11115"/>
                  <a:pt x="3193" y="11120"/>
                </a:cubicBezTo>
                <a:cubicBezTo>
                  <a:pt x="3500" y="11137"/>
                  <a:pt x="3753" y="11379"/>
                  <a:pt x="3791" y="11687"/>
                </a:cubicBezTo>
                <a:lnTo>
                  <a:pt x="3798" y="11719"/>
                </a:lnTo>
                <a:cubicBezTo>
                  <a:pt x="3835" y="12027"/>
                  <a:pt x="3667" y="12313"/>
                  <a:pt x="3382" y="12415"/>
                </a:cubicBezTo>
                <a:cubicBezTo>
                  <a:pt x="3091" y="12523"/>
                  <a:pt x="2785" y="12621"/>
                  <a:pt x="2478" y="12702"/>
                </a:cubicBezTo>
                <a:cubicBezTo>
                  <a:pt x="2144" y="12794"/>
                  <a:pt x="1804" y="12864"/>
                  <a:pt x="1470" y="12923"/>
                </a:cubicBezTo>
                <a:cubicBezTo>
                  <a:pt x="1432" y="12928"/>
                  <a:pt x="1400" y="12933"/>
                  <a:pt x="1362" y="12933"/>
                </a:cubicBezTo>
                <a:cubicBezTo>
                  <a:pt x="1260" y="12933"/>
                  <a:pt x="1168" y="12912"/>
                  <a:pt x="1088" y="12864"/>
                </a:cubicBezTo>
                <a:cubicBezTo>
                  <a:pt x="980" y="12799"/>
                  <a:pt x="851" y="12766"/>
                  <a:pt x="727" y="12766"/>
                </a:cubicBezTo>
                <a:cubicBezTo>
                  <a:pt x="674" y="12766"/>
                  <a:pt x="620" y="12772"/>
                  <a:pt x="566" y="12783"/>
                </a:cubicBezTo>
                <a:cubicBezTo>
                  <a:pt x="383" y="12826"/>
                  <a:pt x="215" y="12944"/>
                  <a:pt x="113" y="13117"/>
                </a:cubicBezTo>
                <a:cubicBezTo>
                  <a:pt x="11" y="13289"/>
                  <a:pt x="-28" y="13490"/>
                  <a:pt x="20" y="13673"/>
                </a:cubicBezTo>
                <a:cubicBezTo>
                  <a:pt x="101" y="13997"/>
                  <a:pt x="393" y="14228"/>
                  <a:pt x="727" y="14228"/>
                </a:cubicBezTo>
                <a:cubicBezTo>
                  <a:pt x="792" y="14228"/>
                  <a:pt x="857" y="14217"/>
                  <a:pt x="916" y="14201"/>
                </a:cubicBezTo>
                <a:cubicBezTo>
                  <a:pt x="1094" y="14152"/>
                  <a:pt x="1250" y="14039"/>
                  <a:pt x="1347" y="13877"/>
                </a:cubicBezTo>
                <a:cubicBezTo>
                  <a:pt x="1422" y="13753"/>
                  <a:pt x="1529" y="13668"/>
                  <a:pt x="1653" y="13619"/>
                </a:cubicBezTo>
                <a:cubicBezTo>
                  <a:pt x="1971" y="13501"/>
                  <a:pt x="2300" y="13392"/>
                  <a:pt x="2640" y="13301"/>
                </a:cubicBezTo>
                <a:cubicBezTo>
                  <a:pt x="2952" y="13220"/>
                  <a:pt x="3263" y="13149"/>
                  <a:pt x="3570" y="13095"/>
                </a:cubicBezTo>
                <a:cubicBezTo>
                  <a:pt x="3608" y="13089"/>
                  <a:pt x="3646" y="13085"/>
                  <a:pt x="3678" y="13085"/>
                </a:cubicBezTo>
                <a:cubicBezTo>
                  <a:pt x="3942" y="13085"/>
                  <a:pt x="4173" y="13247"/>
                  <a:pt x="4276" y="13489"/>
                </a:cubicBezTo>
                <a:lnTo>
                  <a:pt x="4287" y="13521"/>
                </a:lnTo>
                <a:cubicBezTo>
                  <a:pt x="4411" y="13813"/>
                  <a:pt x="4309" y="14143"/>
                  <a:pt x="4050" y="14316"/>
                </a:cubicBezTo>
                <a:cubicBezTo>
                  <a:pt x="4002" y="14348"/>
                  <a:pt x="3952" y="14380"/>
                  <a:pt x="3899" y="14407"/>
                </a:cubicBezTo>
                <a:cubicBezTo>
                  <a:pt x="3877" y="14418"/>
                  <a:pt x="3861" y="14428"/>
                  <a:pt x="3840" y="14439"/>
                </a:cubicBezTo>
                <a:cubicBezTo>
                  <a:pt x="3754" y="14487"/>
                  <a:pt x="3651" y="14515"/>
                  <a:pt x="3548" y="14515"/>
                </a:cubicBezTo>
                <a:cubicBezTo>
                  <a:pt x="3489" y="14515"/>
                  <a:pt x="3426" y="14504"/>
                  <a:pt x="3367" y="14488"/>
                </a:cubicBezTo>
                <a:cubicBezTo>
                  <a:pt x="3302" y="14471"/>
                  <a:pt x="3231" y="14461"/>
                  <a:pt x="3166" y="14461"/>
                </a:cubicBezTo>
                <a:cubicBezTo>
                  <a:pt x="3032" y="14461"/>
                  <a:pt x="2902" y="14498"/>
                  <a:pt x="2789" y="14569"/>
                </a:cubicBezTo>
                <a:cubicBezTo>
                  <a:pt x="2466" y="14763"/>
                  <a:pt x="2349" y="15221"/>
                  <a:pt x="2532" y="15550"/>
                </a:cubicBezTo>
                <a:cubicBezTo>
                  <a:pt x="2661" y="15782"/>
                  <a:pt x="2902" y="15923"/>
                  <a:pt x="3166" y="15923"/>
                </a:cubicBezTo>
                <a:cubicBezTo>
                  <a:pt x="3296" y="15923"/>
                  <a:pt x="3420" y="15891"/>
                  <a:pt x="3533" y="15827"/>
                </a:cubicBezTo>
                <a:cubicBezTo>
                  <a:pt x="3700" y="15729"/>
                  <a:pt x="3823" y="15572"/>
                  <a:pt x="3872" y="15383"/>
                </a:cubicBezTo>
                <a:cubicBezTo>
                  <a:pt x="3920" y="15210"/>
                  <a:pt x="4018" y="15064"/>
                  <a:pt x="4153" y="14983"/>
                </a:cubicBezTo>
                <a:cubicBezTo>
                  <a:pt x="4174" y="14973"/>
                  <a:pt x="4190" y="14962"/>
                  <a:pt x="4212" y="14951"/>
                </a:cubicBezTo>
                <a:cubicBezTo>
                  <a:pt x="4266" y="14919"/>
                  <a:pt x="4319" y="14892"/>
                  <a:pt x="4373" y="14865"/>
                </a:cubicBezTo>
                <a:cubicBezTo>
                  <a:pt x="4459" y="14822"/>
                  <a:pt x="4556" y="14801"/>
                  <a:pt x="4653" y="14801"/>
                </a:cubicBezTo>
                <a:cubicBezTo>
                  <a:pt x="4852" y="14801"/>
                  <a:pt x="5047" y="14897"/>
                  <a:pt x="5171" y="15059"/>
                </a:cubicBezTo>
                <a:lnTo>
                  <a:pt x="5191" y="15086"/>
                </a:lnTo>
                <a:cubicBezTo>
                  <a:pt x="5380" y="15329"/>
                  <a:pt x="5380" y="15664"/>
                  <a:pt x="5186" y="15891"/>
                </a:cubicBezTo>
                <a:cubicBezTo>
                  <a:pt x="4987" y="16133"/>
                  <a:pt x="4766" y="16370"/>
                  <a:pt x="4540" y="16602"/>
                </a:cubicBezTo>
                <a:cubicBezTo>
                  <a:pt x="4292" y="16850"/>
                  <a:pt x="4034" y="17083"/>
                  <a:pt x="3776" y="17299"/>
                </a:cubicBezTo>
                <a:cubicBezTo>
                  <a:pt x="3668" y="17385"/>
                  <a:pt x="3538" y="17433"/>
                  <a:pt x="3414" y="17433"/>
                </a:cubicBezTo>
                <a:cubicBezTo>
                  <a:pt x="3231" y="17433"/>
                  <a:pt x="3054" y="17503"/>
                  <a:pt x="2919" y="17627"/>
                </a:cubicBezTo>
                <a:cubicBezTo>
                  <a:pt x="2779" y="17757"/>
                  <a:pt x="2699" y="17947"/>
                  <a:pt x="2693" y="18147"/>
                </a:cubicBezTo>
                <a:cubicBezTo>
                  <a:pt x="2688" y="18346"/>
                  <a:pt x="2757" y="18540"/>
                  <a:pt x="2892" y="18674"/>
                </a:cubicBezTo>
                <a:cubicBezTo>
                  <a:pt x="3032" y="18820"/>
                  <a:pt x="3215" y="18895"/>
                  <a:pt x="3414" y="18895"/>
                </a:cubicBezTo>
                <a:cubicBezTo>
                  <a:pt x="3608" y="18895"/>
                  <a:pt x="3792" y="18820"/>
                  <a:pt x="3932" y="18680"/>
                </a:cubicBezTo>
                <a:cubicBezTo>
                  <a:pt x="4067" y="18545"/>
                  <a:pt x="4142" y="18367"/>
                  <a:pt x="4148" y="18184"/>
                </a:cubicBezTo>
                <a:cubicBezTo>
                  <a:pt x="4153" y="18044"/>
                  <a:pt x="4190" y="17925"/>
                  <a:pt x="4266" y="17833"/>
                </a:cubicBezTo>
                <a:cubicBezTo>
                  <a:pt x="4486" y="17563"/>
                  <a:pt x="4723" y="17299"/>
                  <a:pt x="4976" y="17046"/>
                </a:cubicBezTo>
                <a:cubicBezTo>
                  <a:pt x="5207" y="16814"/>
                  <a:pt x="5445" y="16598"/>
                  <a:pt x="5688" y="16398"/>
                </a:cubicBezTo>
                <a:cubicBezTo>
                  <a:pt x="5801" y="16306"/>
                  <a:pt x="5941" y="16251"/>
                  <a:pt x="6087" y="16251"/>
                </a:cubicBezTo>
                <a:cubicBezTo>
                  <a:pt x="6232" y="16251"/>
                  <a:pt x="6372" y="16301"/>
                  <a:pt x="6496" y="16398"/>
                </a:cubicBezTo>
                <a:lnTo>
                  <a:pt x="6518" y="16413"/>
                </a:lnTo>
                <a:cubicBezTo>
                  <a:pt x="6765" y="16602"/>
                  <a:pt x="6846" y="16937"/>
                  <a:pt x="6711" y="17213"/>
                </a:cubicBezTo>
                <a:cubicBezTo>
                  <a:pt x="6684" y="17267"/>
                  <a:pt x="6658" y="17320"/>
                  <a:pt x="6625" y="17374"/>
                </a:cubicBezTo>
                <a:cubicBezTo>
                  <a:pt x="6604" y="17407"/>
                  <a:pt x="6586" y="17440"/>
                  <a:pt x="6565" y="17477"/>
                </a:cubicBezTo>
                <a:cubicBezTo>
                  <a:pt x="6495" y="17591"/>
                  <a:pt x="6366" y="17677"/>
                  <a:pt x="6210" y="17715"/>
                </a:cubicBezTo>
                <a:cubicBezTo>
                  <a:pt x="6010" y="17764"/>
                  <a:pt x="5839" y="17893"/>
                  <a:pt x="5742" y="18071"/>
                </a:cubicBezTo>
                <a:cubicBezTo>
                  <a:pt x="5553" y="18411"/>
                  <a:pt x="5672" y="18853"/>
                  <a:pt x="6006" y="19047"/>
                </a:cubicBezTo>
                <a:cubicBezTo>
                  <a:pt x="6119" y="19117"/>
                  <a:pt x="6247" y="19150"/>
                  <a:pt x="6376" y="19150"/>
                </a:cubicBezTo>
                <a:cubicBezTo>
                  <a:pt x="6635" y="19150"/>
                  <a:pt x="6878" y="19009"/>
                  <a:pt x="7007" y="18782"/>
                </a:cubicBezTo>
                <a:cubicBezTo>
                  <a:pt x="7104" y="18615"/>
                  <a:pt x="7130" y="18416"/>
                  <a:pt x="7077" y="18228"/>
                </a:cubicBezTo>
                <a:cubicBezTo>
                  <a:pt x="7028" y="18055"/>
                  <a:pt x="7045" y="17882"/>
                  <a:pt x="7120" y="17742"/>
                </a:cubicBezTo>
                <a:cubicBezTo>
                  <a:pt x="7131" y="17720"/>
                  <a:pt x="7141" y="17703"/>
                  <a:pt x="7152" y="17681"/>
                </a:cubicBezTo>
                <a:cubicBezTo>
                  <a:pt x="7185" y="17627"/>
                  <a:pt x="7213" y="17580"/>
                  <a:pt x="7245" y="17531"/>
                </a:cubicBezTo>
                <a:cubicBezTo>
                  <a:pt x="7363" y="17353"/>
                  <a:pt x="7561" y="17245"/>
                  <a:pt x="7777" y="17245"/>
                </a:cubicBezTo>
                <a:cubicBezTo>
                  <a:pt x="7863" y="17245"/>
                  <a:pt x="7950" y="17261"/>
                  <a:pt x="8031" y="17293"/>
                </a:cubicBezTo>
                <a:lnTo>
                  <a:pt x="8063" y="17304"/>
                </a:lnTo>
                <a:cubicBezTo>
                  <a:pt x="8348" y="17422"/>
                  <a:pt x="8510" y="17715"/>
                  <a:pt x="8462" y="18017"/>
                </a:cubicBezTo>
                <a:cubicBezTo>
                  <a:pt x="8408" y="18324"/>
                  <a:pt x="8337" y="18636"/>
                  <a:pt x="8256" y="18949"/>
                </a:cubicBezTo>
                <a:cubicBezTo>
                  <a:pt x="8165" y="19289"/>
                  <a:pt x="8062" y="19619"/>
                  <a:pt x="7938" y="19937"/>
                </a:cubicBezTo>
                <a:cubicBezTo>
                  <a:pt x="7890" y="20067"/>
                  <a:pt x="7804" y="20175"/>
                  <a:pt x="7696" y="20234"/>
                </a:cubicBezTo>
                <a:cubicBezTo>
                  <a:pt x="7540" y="20326"/>
                  <a:pt x="7422" y="20476"/>
                  <a:pt x="7368" y="20649"/>
                </a:cubicBezTo>
                <a:cubicBezTo>
                  <a:pt x="7314" y="20832"/>
                  <a:pt x="7335" y="21038"/>
                  <a:pt x="7427" y="21210"/>
                </a:cubicBezTo>
                <a:cubicBezTo>
                  <a:pt x="7518" y="21383"/>
                  <a:pt x="7681" y="21512"/>
                  <a:pt x="7864" y="21566"/>
                </a:cubicBezTo>
                <a:cubicBezTo>
                  <a:pt x="7929" y="21582"/>
                  <a:pt x="7998" y="21593"/>
                  <a:pt x="8063" y="21593"/>
                </a:cubicBezTo>
                <a:cubicBezTo>
                  <a:pt x="8391" y="21593"/>
                  <a:pt x="8682" y="21372"/>
                  <a:pt x="8768" y="21054"/>
                </a:cubicBezTo>
                <a:cubicBezTo>
                  <a:pt x="8817" y="20876"/>
                  <a:pt x="8796" y="20683"/>
                  <a:pt x="8704" y="20521"/>
                </a:cubicBezTo>
                <a:cubicBezTo>
                  <a:pt x="8634" y="20397"/>
                  <a:pt x="8612" y="20256"/>
                  <a:pt x="8633" y="20121"/>
                </a:cubicBezTo>
                <a:cubicBezTo>
                  <a:pt x="8687" y="19787"/>
                  <a:pt x="8762" y="19446"/>
                  <a:pt x="8854" y="19111"/>
                </a:cubicBezTo>
                <a:cubicBezTo>
                  <a:pt x="8935" y="18798"/>
                  <a:pt x="9032" y="18497"/>
                  <a:pt x="9140" y="18206"/>
                </a:cubicBezTo>
                <a:cubicBezTo>
                  <a:pt x="9232" y="17952"/>
                  <a:pt x="9480" y="17784"/>
                  <a:pt x="9749" y="17784"/>
                </a:cubicBezTo>
                <a:cubicBezTo>
                  <a:pt x="9776" y="17784"/>
                  <a:pt x="9808" y="17784"/>
                  <a:pt x="9840" y="17789"/>
                </a:cubicBezTo>
                <a:lnTo>
                  <a:pt x="9872" y="17796"/>
                </a:lnTo>
                <a:cubicBezTo>
                  <a:pt x="10185" y="17834"/>
                  <a:pt x="10422" y="18087"/>
                  <a:pt x="10438" y="18395"/>
                </a:cubicBezTo>
                <a:cubicBezTo>
                  <a:pt x="10443" y="18454"/>
                  <a:pt x="10443" y="18512"/>
                  <a:pt x="10443" y="18572"/>
                </a:cubicBezTo>
                <a:cubicBezTo>
                  <a:pt x="10443" y="18609"/>
                  <a:pt x="10443" y="18648"/>
                  <a:pt x="10443" y="18691"/>
                </a:cubicBezTo>
                <a:cubicBezTo>
                  <a:pt x="10438" y="18826"/>
                  <a:pt x="10373" y="18961"/>
                  <a:pt x="10254" y="19074"/>
                </a:cubicBezTo>
                <a:cubicBezTo>
                  <a:pt x="10104" y="19214"/>
                  <a:pt x="10023" y="19414"/>
                  <a:pt x="10029" y="19619"/>
                </a:cubicBezTo>
                <a:cubicBezTo>
                  <a:pt x="10034" y="20007"/>
                  <a:pt x="10358" y="20332"/>
                  <a:pt x="10746" y="20337"/>
                </a:cubicBezTo>
                <a:cubicBezTo>
                  <a:pt x="10746" y="20337"/>
                  <a:pt x="10756" y="20337"/>
                  <a:pt x="10756" y="20337"/>
                </a:cubicBezTo>
                <a:cubicBezTo>
                  <a:pt x="11160" y="20337"/>
                  <a:pt x="11483" y="20008"/>
                  <a:pt x="11483" y="19609"/>
                </a:cubicBezTo>
                <a:cubicBezTo>
                  <a:pt x="11483" y="19414"/>
                  <a:pt x="11408" y="19231"/>
                  <a:pt x="11268" y="19091"/>
                </a:cubicBezTo>
                <a:cubicBezTo>
                  <a:pt x="11138" y="18961"/>
                  <a:pt x="11068" y="18804"/>
                  <a:pt x="11062" y="18647"/>
                </a:cubicBezTo>
                <a:cubicBezTo>
                  <a:pt x="11062" y="18626"/>
                  <a:pt x="11062" y="18605"/>
                  <a:pt x="11062" y="18578"/>
                </a:cubicBezTo>
                <a:cubicBezTo>
                  <a:pt x="11062" y="18519"/>
                  <a:pt x="11064" y="18459"/>
                  <a:pt x="11069" y="18400"/>
                </a:cubicBezTo>
                <a:cubicBezTo>
                  <a:pt x="11085" y="18092"/>
                  <a:pt x="11328" y="17839"/>
                  <a:pt x="11635" y="17801"/>
                </a:cubicBezTo>
                <a:lnTo>
                  <a:pt x="11667" y="17796"/>
                </a:lnTo>
                <a:cubicBezTo>
                  <a:pt x="11694" y="17791"/>
                  <a:pt x="11726" y="17789"/>
                  <a:pt x="11752" y="17789"/>
                </a:cubicBezTo>
                <a:cubicBezTo>
                  <a:pt x="12022" y="17789"/>
                  <a:pt x="12270" y="17957"/>
                  <a:pt x="12362" y="18211"/>
                </a:cubicBezTo>
                <a:cubicBezTo>
                  <a:pt x="12470" y="18502"/>
                  <a:pt x="12565" y="18810"/>
                  <a:pt x="12646" y="19118"/>
                </a:cubicBezTo>
                <a:cubicBezTo>
                  <a:pt x="12738" y="19458"/>
                  <a:pt x="12808" y="19797"/>
                  <a:pt x="12867" y="20126"/>
                </a:cubicBezTo>
                <a:cubicBezTo>
                  <a:pt x="12888" y="20261"/>
                  <a:pt x="12867" y="20396"/>
                  <a:pt x="12808" y="20509"/>
                </a:cubicBezTo>
                <a:cubicBezTo>
                  <a:pt x="12716" y="20671"/>
                  <a:pt x="12689" y="20855"/>
                  <a:pt x="12732" y="21033"/>
                </a:cubicBezTo>
                <a:cubicBezTo>
                  <a:pt x="12808" y="21357"/>
                  <a:pt x="13115" y="21600"/>
                  <a:pt x="13454" y="21600"/>
                </a:cubicBezTo>
                <a:cubicBezTo>
                  <a:pt x="13508" y="21600"/>
                  <a:pt x="13567" y="21594"/>
                  <a:pt x="13616" y="21578"/>
                </a:cubicBezTo>
                <a:cubicBezTo>
                  <a:pt x="13810" y="21530"/>
                  <a:pt x="13966" y="21410"/>
                  <a:pt x="14069" y="21237"/>
                </a:cubicBezTo>
                <a:cubicBezTo>
                  <a:pt x="14171" y="21065"/>
                  <a:pt x="14198" y="20870"/>
                  <a:pt x="14144" y="20676"/>
                </a:cubicBezTo>
                <a:cubicBezTo>
                  <a:pt x="14096" y="20498"/>
                  <a:pt x="13983" y="20341"/>
                  <a:pt x="13821" y="20244"/>
                </a:cubicBezTo>
                <a:cubicBezTo>
                  <a:pt x="13697" y="20169"/>
                  <a:pt x="13610" y="20062"/>
                  <a:pt x="13562" y="19937"/>
                </a:cubicBezTo>
                <a:cubicBezTo>
                  <a:pt x="13443" y="19619"/>
                  <a:pt x="13335" y="19289"/>
                  <a:pt x="13244" y="18949"/>
                </a:cubicBezTo>
                <a:cubicBezTo>
                  <a:pt x="13163" y="18636"/>
                  <a:pt x="13094" y="18324"/>
                  <a:pt x="13040" y="18022"/>
                </a:cubicBezTo>
                <a:cubicBezTo>
                  <a:pt x="12986" y="17720"/>
                  <a:pt x="13152" y="17429"/>
                  <a:pt x="13432" y="17315"/>
                </a:cubicBezTo>
                <a:lnTo>
                  <a:pt x="13466" y="17304"/>
                </a:lnTo>
                <a:cubicBezTo>
                  <a:pt x="13547" y="17271"/>
                  <a:pt x="13632" y="17250"/>
                  <a:pt x="13718" y="17250"/>
                </a:cubicBezTo>
                <a:cubicBezTo>
                  <a:pt x="13934" y="17250"/>
                  <a:pt x="14139" y="17358"/>
                  <a:pt x="14252" y="17536"/>
                </a:cubicBezTo>
                <a:cubicBezTo>
                  <a:pt x="14284" y="17585"/>
                  <a:pt x="14316" y="17634"/>
                  <a:pt x="14343" y="17688"/>
                </a:cubicBezTo>
                <a:cubicBezTo>
                  <a:pt x="14354" y="17710"/>
                  <a:pt x="14364" y="17725"/>
                  <a:pt x="14375" y="17747"/>
                </a:cubicBezTo>
                <a:cubicBezTo>
                  <a:pt x="14450" y="17887"/>
                  <a:pt x="14472" y="18059"/>
                  <a:pt x="14424" y="18221"/>
                </a:cubicBezTo>
                <a:cubicBezTo>
                  <a:pt x="14370" y="18415"/>
                  <a:pt x="14397" y="18627"/>
                  <a:pt x="14499" y="18799"/>
                </a:cubicBezTo>
                <a:cubicBezTo>
                  <a:pt x="14623" y="19010"/>
                  <a:pt x="14877" y="19145"/>
                  <a:pt x="15141" y="19145"/>
                </a:cubicBezTo>
                <a:cubicBezTo>
                  <a:pt x="15265" y="19145"/>
                  <a:pt x="15377" y="19117"/>
                  <a:pt x="15479" y="19057"/>
                </a:cubicBezTo>
                <a:cubicBezTo>
                  <a:pt x="15651" y="18960"/>
                  <a:pt x="15775" y="18804"/>
                  <a:pt x="15829" y="18615"/>
                </a:cubicBezTo>
                <a:cubicBezTo>
                  <a:pt x="15883" y="18427"/>
                  <a:pt x="15857" y="18227"/>
                  <a:pt x="15760" y="18054"/>
                </a:cubicBezTo>
                <a:cubicBezTo>
                  <a:pt x="15663" y="17887"/>
                  <a:pt x="15506" y="17764"/>
                  <a:pt x="15318" y="17715"/>
                </a:cubicBezTo>
                <a:cubicBezTo>
                  <a:pt x="15145" y="17666"/>
                  <a:pt x="15001" y="17568"/>
                  <a:pt x="14920" y="17433"/>
                </a:cubicBezTo>
                <a:cubicBezTo>
                  <a:pt x="14910" y="17412"/>
                  <a:pt x="14897" y="17396"/>
                  <a:pt x="14887" y="17374"/>
                </a:cubicBezTo>
                <a:cubicBezTo>
                  <a:pt x="14854" y="17320"/>
                  <a:pt x="14828" y="17267"/>
                  <a:pt x="14801" y="17213"/>
                </a:cubicBezTo>
                <a:cubicBezTo>
                  <a:pt x="14666" y="16943"/>
                  <a:pt x="14747" y="16602"/>
                  <a:pt x="14994" y="16413"/>
                </a:cubicBezTo>
                <a:lnTo>
                  <a:pt x="15021" y="16393"/>
                </a:lnTo>
                <a:cubicBezTo>
                  <a:pt x="15140" y="16301"/>
                  <a:pt x="15280" y="16251"/>
                  <a:pt x="15425" y="16251"/>
                </a:cubicBezTo>
                <a:cubicBezTo>
                  <a:pt x="15576" y="16251"/>
                  <a:pt x="15711" y="16301"/>
                  <a:pt x="15824" y="16398"/>
                </a:cubicBezTo>
                <a:cubicBezTo>
                  <a:pt x="16067" y="16598"/>
                  <a:pt x="16305" y="16819"/>
                  <a:pt x="16536" y="17046"/>
                </a:cubicBezTo>
                <a:cubicBezTo>
                  <a:pt x="16784" y="17294"/>
                  <a:pt x="17014" y="17552"/>
                  <a:pt x="17230" y="17811"/>
                </a:cubicBezTo>
                <a:cubicBezTo>
                  <a:pt x="17316" y="17919"/>
                  <a:pt x="17364" y="18050"/>
                  <a:pt x="17364" y="18174"/>
                </a:cubicBezTo>
                <a:cubicBezTo>
                  <a:pt x="17364" y="18357"/>
                  <a:pt x="17436" y="18535"/>
                  <a:pt x="17560" y="18669"/>
                </a:cubicBezTo>
                <a:cubicBezTo>
                  <a:pt x="17694" y="18815"/>
                  <a:pt x="17888" y="18895"/>
                  <a:pt x="18098" y="18895"/>
                </a:cubicBezTo>
                <a:cubicBezTo>
                  <a:pt x="18292" y="18895"/>
                  <a:pt x="18468" y="18826"/>
                  <a:pt x="18603" y="18696"/>
                </a:cubicBezTo>
                <a:cubicBezTo>
                  <a:pt x="18743" y="18561"/>
                  <a:pt x="18825" y="18373"/>
                  <a:pt x="18825" y="18179"/>
                </a:cubicBezTo>
                <a:cubicBezTo>
                  <a:pt x="18825" y="17979"/>
                  <a:pt x="18750" y="17795"/>
                  <a:pt x="18610" y="17654"/>
                </a:cubicBezTo>
                <a:cubicBezTo>
                  <a:pt x="18475" y="17519"/>
                  <a:pt x="18296" y="17444"/>
                  <a:pt x="18113" y="17439"/>
                </a:cubicBezTo>
                <a:cubicBezTo>
                  <a:pt x="17973" y="17433"/>
                  <a:pt x="17855" y="17396"/>
                  <a:pt x="17763" y="17320"/>
                </a:cubicBezTo>
                <a:cubicBezTo>
                  <a:pt x="17494" y="17099"/>
                  <a:pt x="17230" y="16863"/>
                  <a:pt x="16977" y="16609"/>
                </a:cubicBezTo>
                <a:cubicBezTo>
                  <a:pt x="16746" y="16377"/>
                  <a:pt x="16530" y="16138"/>
                  <a:pt x="16331" y="15896"/>
                </a:cubicBezTo>
                <a:cubicBezTo>
                  <a:pt x="16142" y="15664"/>
                  <a:pt x="16137" y="15334"/>
                  <a:pt x="16326" y="15091"/>
                </a:cubicBezTo>
                <a:lnTo>
                  <a:pt x="16348" y="15064"/>
                </a:lnTo>
                <a:cubicBezTo>
                  <a:pt x="16472" y="14902"/>
                  <a:pt x="16665" y="14806"/>
                  <a:pt x="16864" y="14806"/>
                </a:cubicBezTo>
                <a:cubicBezTo>
                  <a:pt x="16961" y="14806"/>
                  <a:pt x="17052" y="14827"/>
                  <a:pt x="17144" y="14870"/>
                </a:cubicBezTo>
                <a:cubicBezTo>
                  <a:pt x="17198" y="14897"/>
                  <a:pt x="17252" y="14924"/>
                  <a:pt x="17305" y="14956"/>
                </a:cubicBezTo>
                <a:cubicBezTo>
                  <a:pt x="17338" y="14978"/>
                  <a:pt x="17370" y="14996"/>
                  <a:pt x="17408" y="15017"/>
                </a:cubicBezTo>
                <a:cubicBezTo>
                  <a:pt x="17521" y="15087"/>
                  <a:pt x="17608" y="15216"/>
                  <a:pt x="17645" y="15373"/>
                </a:cubicBezTo>
                <a:cubicBezTo>
                  <a:pt x="17694" y="15573"/>
                  <a:pt x="17823" y="15745"/>
                  <a:pt x="18001" y="15842"/>
                </a:cubicBezTo>
                <a:cubicBezTo>
                  <a:pt x="18103" y="15901"/>
                  <a:pt x="18227" y="15928"/>
                  <a:pt x="18346" y="15928"/>
                </a:cubicBezTo>
                <a:cubicBezTo>
                  <a:pt x="18604" y="15928"/>
                  <a:pt x="18846" y="15793"/>
                  <a:pt x="18975" y="15572"/>
                </a:cubicBezTo>
                <a:cubicBezTo>
                  <a:pt x="19077" y="15405"/>
                  <a:pt x="19104" y="15206"/>
                  <a:pt x="19056" y="15017"/>
                </a:cubicBezTo>
                <a:cubicBezTo>
                  <a:pt x="19007" y="14828"/>
                  <a:pt x="18885" y="14666"/>
                  <a:pt x="18718" y="14569"/>
                </a:cubicBezTo>
                <a:cubicBezTo>
                  <a:pt x="18604" y="14504"/>
                  <a:pt x="18480" y="14471"/>
                  <a:pt x="18351" y="14471"/>
                </a:cubicBezTo>
                <a:cubicBezTo>
                  <a:pt x="18286" y="14471"/>
                  <a:pt x="18221" y="14482"/>
                  <a:pt x="18162" y="14498"/>
                </a:cubicBezTo>
                <a:cubicBezTo>
                  <a:pt x="18098" y="14514"/>
                  <a:pt x="18033" y="14525"/>
                  <a:pt x="17969" y="14525"/>
                </a:cubicBezTo>
                <a:cubicBezTo>
                  <a:pt x="17861" y="14525"/>
                  <a:pt x="17764" y="14504"/>
                  <a:pt x="17677" y="14456"/>
                </a:cubicBezTo>
                <a:cubicBezTo>
                  <a:pt x="17656" y="14445"/>
                  <a:pt x="17640" y="14434"/>
                  <a:pt x="17618" y="14424"/>
                </a:cubicBezTo>
                <a:cubicBezTo>
                  <a:pt x="17565" y="14391"/>
                  <a:pt x="17515" y="14363"/>
                  <a:pt x="17467" y="14331"/>
                </a:cubicBezTo>
                <a:cubicBezTo>
                  <a:pt x="17208" y="14164"/>
                  <a:pt x="17111" y="13830"/>
                  <a:pt x="17230" y="13538"/>
                </a:cubicBezTo>
                <a:lnTo>
                  <a:pt x="17241" y="13506"/>
                </a:lnTo>
                <a:cubicBezTo>
                  <a:pt x="17344" y="13258"/>
                  <a:pt x="17580" y="13102"/>
                  <a:pt x="17839" y="13102"/>
                </a:cubicBezTo>
                <a:cubicBezTo>
                  <a:pt x="17877" y="13102"/>
                  <a:pt x="17914" y="13106"/>
                  <a:pt x="17947" y="13112"/>
                </a:cubicBezTo>
                <a:cubicBezTo>
                  <a:pt x="18254" y="13166"/>
                  <a:pt x="18567" y="13237"/>
                  <a:pt x="18879" y="13317"/>
                </a:cubicBezTo>
                <a:cubicBezTo>
                  <a:pt x="19219" y="13409"/>
                  <a:pt x="19546" y="13510"/>
                  <a:pt x="19864" y="13634"/>
                </a:cubicBezTo>
                <a:cubicBezTo>
                  <a:pt x="19988" y="13683"/>
                  <a:pt x="20096" y="13775"/>
                  <a:pt x="20172" y="13894"/>
                </a:cubicBezTo>
                <a:cubicBezTo>
                  <a:pt x="20269" y="14051"/>
                  <a:pt x="20425" y="14169"/>
                  <a:pt x="20603" y="14218"/>
                </a:cubicBezTo>
                <a:cubicBezTo>
                  <a:pt x="20662" y="14234"/>
                  <a:pt x="20727" y="14245"/>
                  <a:pt x="20791" y="14245"/>
                </a:cubicBezTo>
                <a:cubicBezTo>
                  <a:pt x="21125" y="14245"/>
                  <a:pt x="21416" y="14018"/>
                  <a:pt x="21497" y="13688"/>
                </a:cubicBezTo>
                <a:cubicBezTo>
                  <a:pt x="21567" y="13483"/>
                  <a:pt x="21533" y="13284"/>
                  <a:pt x="21431" y="13112"/>
                </a:cubicBezTo>
                <a:cubicBezTo>
                  <a:pt x="21329" y="12944"/>
                  <a:pt x="21162" y="12821"/>
                  <a:pt x="20973" y="12778"/>
                </a:cubicBezTo>
                <a:cubicBezTo>
                  <a:pt x="20919" y="12767"/>
                  <a:pt x="20865" y="12761"/>
                  <a:pt x="20812" y="12761"/>
                </a:cubicBezTo>
                <a:cubicBezTo>
                  <a:pt x="20628" y="12761"/>
                  <a:pt x="20451" y="12831"/>
                  <a:pt x="20317" y="12955"/>
                </a:cubicBezTo>
                <a:cubicBezTo>
                  <a:pt x="19907" y="12896"/>
                  <a:pt x="19481" y="12815"/>
                  <a:pt x="19061" y="12702"/>
                </a:cubicBezTo>
                <a:cubicBezTo>
                  <a:pt x="18749" y="12621"/>
                  <a:pt x="18448" y="12523"/>
                  <a:pt x="18157" y="12415"/>
                </a:cubicBezTo>
                <a:cubicBezTo>
                  <a:pt x="17872" y="12313"/>
                  <a:pt x="17698" y="12021"/>
                  <a:pt x="17741" y="11714"/>
                </a:cubicBezTo>
                <a:lnTo>
                  <a:pt x="17748" y="11682"/>
                </a:lnTo>
                <a:cubicBezTo>
                  <a:pt x="17786" y="11369"/>
                  <a:pt x="18039" y="11132"/>
                  <a:pt x="18346" y="11115"/>
                </a:cubicBezTo>
                <a:cubicBezTo>
                  <a:pt x="18405" y="11110"/>
                  <a:pt x="18463" y="11110"/>
                  <a:pt x="18522" y="11110"/>
                </a:cubicBezTo>
                <a:cubicBezTo>
                  <a:pt x="18646" y="11110"/>
                  <a:pt x="18777" y="11116"/>
                  <a:pt x="18906" y="11132"/>
                </a:cubicBezTo>
                <a:cubicBezTo>
                  <a:pt x="19030" y="11375"/>
                  <a:pt x="19278" y="11525"/>
                  <a:pt x="19552" y="11525"/>
                </a:cubicBezTo>
                <a:lnTo>
                  <a:pt x="19568" y="11525"/>
                </a:lnTo>
                <a:cubicBezTo>
                  <a:pt x="19955" y="11520"/>
                  <a:pt x="20279" y="11197"/>
                  <a:pt x="20285" y="10808"/>
                </a:cubicBezTo>
                <a:cubicBezTo>
                  <a:pt x="20290" y="10609"/>
                  <a:pt x="20214" y="10424"/>
                  <a:pt x="20074" y="10284"/>
                </a:cubicBezTo>
                <a:cubicBezTo>
                  <a:pt x="19934" y="10144"/>
                  <a:pt x="19751" y="10068"/>
                  <a:pt x="19558" y="10068"/>
                </a:cubicBezTo>
                <a:cubicBezTo>
                  <a:pt x="19364" y="10068"/>
                  <a:pt x="19181" y="10144"/>
                  <a:pt x="19041" y="10284"/>
                </a:cubicBezTo>
                <a:cubicBezTo>
                  <a:pt x="18912" y="10414"/>
                  <a:pt x="18754" y="10484"/>
                  <a:pt x="18598" y="10490"/>
                </a:cubicBezTo>
                <a:cubicBezTo>
                  <a:pt x="18577" y="10490"/>
                  <a:pt x="18556" y="10490"/>
                  <a:pt x="18529" y="10490"/>
                </a:cubicBezTo>
                <a:cubicBezTo>
                  <a:pt x="18470" y="10490"/>
                  <a:pt x="18410" y="10490"/>
                  <a:pt x="18351" y="10485"/>
                </a:cubicBezTo>
                <a:cubicBezTo>
                  <a:pt x="18044" y="10468"/>
                  <a:pt x="17791" y="10226"/>
                  <a:pt x="17753" y="9918"/>
                </a:cubicBezTo>
                <a:lnTo>
                  <a:pt x="17748" y="9884"/>
                </a:lnTo>
                <a:cubicBezTo>
                  <a:pt x="17710" y="9577"/>
                  <a:pt x="17877" y="9292"/>
                  <a:pt x="18162" y="9190"/>
                </a:cubicBezTo>
                <a:cubicBezTo>
                  <a:pt x="18453" y="9082"/>
                  <a:pt x="18761" y="8984"/>
                  <a:pt x="19068" y="8903"/>
                </a:cubicBezTo>
                <a:cubicBezTo>
                  <a:pt x="19407" y="8811"/>
                  <a:pt x="19746" y="8742"/>
                  <a:pt x="20074" y="8682"/>
                </a:cubicBezTo>
                <a:cubicBezTo>
                  <a:pt x="20112" y="8677"/>
                  <a:pt x="20144" y="8670"/>
                  <a:pt x="20182" y="8670"/>
                </a:cubicBezTo>
                <a:cubicBezTo>
                  <a:pt x="20284" y="8670"/>
                  <a:pt x="20376" y="8693"/>
                  <a:pt x="20456" y="8741"/>
                </a:cubicBezTo>
                <a:cubicBezTo>
                  <a:pt x="20564" y="8806"/>
                  <a:pt x="20694" y="8839"/>
                  <a:pt x="20818" y="8839"/>
                </a:cubicBezTo>
                <a:cubicBezTo>
                  <a:pt x="20872" y="8839"/>
                  <a:pt x="20926" y="8833"/>
                  <a:pt x="20980" y="8822"/>
                </a:cubicBezTo>
                <a:cubicBezTo>
                  <a:pt x="21163" y="8779"/>
                  <a:pt x="21329" y="8661"/>
                  <a:pt x="21431" y="8488"/>
                </a:cubicBezTo>
                <a:cubicBezTo>
                  <a:pt x="21533" y="8316"/>
                  <a:pt x="21572" y="8115"/>
                  <a:pt x="21524" y="7932"/>
                </a:cubicBezTo>
                <a:cubicBezTo>
                  <a:pt x="21443" y="7608"/>
                  <a:pt x="21152" y="7375"/>
                  <a:pt x="20818" y="7375"/>
                </a:cubicBezTo>
                <a:cubicBezTo>
                  <a:pt x="20754" y="7375"/>
                  <a:pt x="20689" y="7386"/>
                  <a:pt x="20630" y="7402"/>
                </a:cubicBezTo>
                <a:cubicBezTo>
                  <a:pt x="20452" y="7451"/>
                  <a:pt x="20296" y="7564"/>
                  <a:pt x="20199" y="7726"/>
                </a:cubicBezTo>
                <a:cubicBezTo>
                  <a:pt x="20123" y="7850"/>
                  <a:pt x="20015" y="7937"/>
                  <a:pt x="19891" y="7986"/>
                </a:cubicBezTo>
                <a:cubicBezTo>
                  <a:pt x="19573" y="8104"/>
                  <a:pt x="19245" y="8213"/>
                  <a:pt x="18906" y="8304"/>
                </a:cubicBezTo>
                <a:cubicBezTo>
                  <a:pt x="18594" y="8385"/>
                  <a:pt x="18281" y="8455"/>
                  <a:pt x="17974" y="8508"/>
                </a:cubicBezTo>
                <a:cubicBezTo>
                  <a:pt x="17936" y="8514"/>
                  <a:pt x="17898" y="8520"/>
                  <a:pt x="17866" y="8520"/>
                </a:cubicBezTo>
                <a:cubicBezTo>
                  <a:pt x="17602" y="8520"/>
                  <a:pt x="17371" y="8364"/>
                  <a:pt x="17268" y="8116"/>
                </a:cubicBezTo>
                <a:lnTo>
                  <a:pt x="17257" y="8084"/>
                </a:lnTo>
                <a:cubicBezTo>
                  <a:pt x="17133" y="7792"/>
                  <a:pt x="17235" y="7457"/>
                  <a:pt x="17494" y="7289"/>
                </a:cubicBezTo>
                <a:cubicBezTo>
                  <a:pt x="17542" y="7257"/>
                  <a:pt x="17592" y="7225"/>
                  <a:pt x="17645" y="7198"/>
                </a:cubicBezTo>
                <a:cubicBezTo>
                  <a:pt x="17667" y="7188"/>
                  <a:pt x="17683" y="7177"/>
                  <a:pt x="17704" y="7166"/>
                </a:cubicBezTo>
                <a:cubicBezTo>
                  <a:pt x="17790" y="7118"/>
                  <a:pt x="17893" y="7090"/>
                  <a:pt x="17996" y="7090"/>
                </a:cubicBezTo>
                <a:cubicBezTo>
                  <a:pt x="18055" y="7090"/>
                  <a:pt x="18120" y="7101"/>
                  <a:pt x="18179" y="7117"/>
                </a:cubicBezTo>
                <a:cubicBezTo>
                  <a:pt x="18244" y="7134"/>
                  <a:pt x="18313" y="7144"/>
                  <a:pt x="18378" y="7144"/>
                </a:cubicBezTo>
                <a:cubicBezTo>
                  <a:pt x="18512" y="7144"/>
                  <a:pt x="18642" y="7107"/>
                  <a:pt x="18755" y="7036"/>
                </a:cubicBezTo>
                <a:cubicBezTo>
                  <a:pt x="19078" y="6842"/>
                  <a:pt x="19197" y="6383"/>
                  <a:pt x="19014" y="6053"/>
                </a:cubicBezTo>
                <a:cubicBezTo>
                  <a:pt x="18885" y="5821"/>
                  <a:pt x="18642" y="5682"/>
                  <a:pt x="18378" y="5682"/>
                </a:cubicBezTo>
                <a:cubicBezTo>
                  <a:pt x="18248" y="5682"/>
                  <a:pt x="18124" y="5714"/>
                  <a:pt x="18011" y="5779"/>
                </a:cubicBezTo>
                <a:cubicBezTo>
                  <a:pt x="17844" y="5876"/>
                  <a:pt x="17721" y="6033"/>
                  <a:pt x="17672" y="6222"/>
                </a:cubicBezTo>
                <a:cubicBezTo>
                  <a:pt x="17624" y="6395"/>
                  <a:pt x="17526" y="6539"/>
                  <a:pt x="17391" y="6620"/>
                </a:cubicBezTo>
                <a:cubicBezTo>
                  <a:pt x="17370" y="6631"/>
                  <a:pt x="17354" y="6643"/>
                  <a:pt x="17332" y="6654"/>
                </a:cubicBezTo>
                <a:cubicBezTo>
                  <a:pt x="17278" y="6686"/>
                  <a:pt x="17225" y="6713"/>
                  <a:pt x="17171" y="6740"/>
                </a:cubicBezTo>
                <a:cubicBezTo>
                  <a:pt x="17085" y="6783"/>
                  <a:pt x="16988" y="6804"/>
                  <a:pt x="16891" y="6804"/>
                </a:cubicBezTo>
                <a:cubicBezTo>
                  <a:pt x="16692" y="6804"/>
                  <a:pt x="16498" y="6708"/>
                  <a:pt x="16375" y="6546"/>
                </a:cubicBezTo>
                <a:lnTo>
                  <a:pt x="16353" y="6519"/>
                </a:lnTo>
                <a:cubicBezTo>
                  <a:pt x="16164" y="6276"/>
                  <a:pt x="16164" y="5941"/>
                  <a:pt x="16358" y="5714"/>
                </a:cubicBezTo>
                <a:cubicBezTo>
                  <a:pt x="16557" y="5472"/>
                  <a:pt x="16778" y="5233"/>
                  <a:pt x="17004" y="5001"/>
                </a:cubicBezTo>
                <a:cubicBezTo>
                  <a:pt x="17252" y="4753"/>
                  <a:pt x="17510" y="4522"/>
                  <a:pt x="17768" y="4307"/>
                </a:cubicBezTo>
                <a:cubicBezTo>
                  <a:pt x="17876" y="4220"/>
                  <a:pt x="18006" y="4172"/>
                  <a:pt x="18130" y="4172"/>
                </a:cubicBezTo>
                <a:cubicBezTo>
                  <a:pt x="18313" y="4172"/>
                  <a:pt x="18490" y="4100"/>
                  <a:pt x="18625" y="3976"/>
                </a:cubicBezTo>
                <a:cubicBezTo>
                  <a:pt x="18765" y="3847"/>
                  <a:pt x="18847" y="3658"/>
                  <a:pt x="18852" y="3458"/>
                </a:cubicBezTo>
                <a:cubicBezTo>
                  <a:pt x="18858" y="3259"/>
                  <a:pt x="18787" y="3065"/>
                  <a:pt x="18652" y="2931"/>
                </a:cubicBezTo>
                <a:cubicBezTo>
                  <a:pt x="18512" y="2785"/>
                  <a:pt x="18329" y="2708"/>
                  <a:pt x="18130" y="2708"/>
                </a:cubicBezTo>
                <a:cubicBezTo>
                  <a:pt x="17936" y="2708"/>
                  <a:pt x="17753" y="2784"/>
                  <a:pt x="17613" y="2924"/>
                </a:cubicBezTo>
                <a:cubicBezTo>
                  <a:pt x="17479" y="3059"/>
                  <a:pt x="17403" y="3238"/>
                  <a:pt x="17398" y="3421"/>
                </a:cubicBezTo>
                <a:cubicBezTo>
                  <a:pt x="17393" y="3562"/>
                  <a:pt x="17354" y="3680"/>
                  <a:pt x="17278" y="3772"/>
                </a:cubicBezTo>
                <a:cubicBezTo>
                  <a:pt x="17058" y="4042"/>
                  <a:pt x="16821" y="4306"/>
                  <a:pt x="16568" y="4559"/>
                </a:cubicBezTo>
                <a:cubicBezTo>
                  <a:pt x="16337" y="4791"/>
                  <a:pt x="16099" y="5007"/>
                  <a:pt x="15856" y="5207"/>
                </a:cubicBezTo>
                <a:cubicBezTo>
                  <a:pt x="15743" y="5299"/>
                  <a:pt x="15604" y="5352"/>
                  <a:pt x="15459" y="5352"/>
                </a:cubicBezTo>
                <a:cubicBezTo>
                  <a:pt x="15313" y="5352"/>
                  <a:pt x="15173" y="5304"/>
                  <a:pt x="15055" y="5212"/>
                </a:cubicBezTo>
                <a:lnTo>
                  <a:pt x="15028" y="5190"/>
                </a:lnTo>
                <a:cubicBezTo>
                  <a:pt x="14780" y="5001"/>
                  <a:pt x="14698" y="4668"/>
                  <a:pt x="14833" y="4393"/>
                </a:cubicBezTo>
                <a:cubicBezTo>
                  <a:pt x="14860" y="4339"/>
                  <a:pt x="14888" y="4285"/>
                  <a:pt x="14920" y="4231"/>
                </a:cubicBezTo>
                <a:cubicBezTo>
                  <a:pt x="14942" y="4198"/>
                  <a:pt x="14958" y="4166"/>
                  <a:pt x="14979" y="4128"/>
                </a:cubicBezTo>
                <a:cubicBezTo>
                  <a:pt x="15049" y="4014"/>
                  <a:pt x="15178" y="3928"/>
                  <a:pt x="15334" y="3890"/>
                </a:cubicBezTo>
                <a:cubicBezTo>
                  <a:pt x="15534" y="3841"/>
                  <a:pt x="15705" y="3712"/>
                  <a:pt x="15802" y="3534"/>
                </a:cubicBezTo>
                <a:cubicBezTo>
                  <a:pt x="15991" y="3194"/>
                  <a:pt x="15874" y="2752"/>
                  <a:pt x="15540" y="2558"/>
                </a:cubicBezTo>
                <a:cubicBezTo>
                  <a:pt x="15427" y="2488"/>
                  <a:pt x="15297" y="2455"/>
                  <a:pt x="15168" y="2455"/>
                </a:cubicBezTo>
                <a:cubicBezTo>
                  <a:pt x="14909" y="2455"/>
                  <a:pt x="14666" y="2596"/>
                  <a:pt x="14537" y="2823"/>
                </a:cubicBezTo>
                <a:cubicBezTo>
                  <a:pt x="14440" y="2990"/>
                  <a:pt x="14414" y="3189"/>
                  <a:pt x="14467" y="3377"/>
                </a:cubicBezTo>
                <a:cubicBezTo>
                  <a:pt x="14516" y="3550"/>
                  <a:pt x="14499" y="3723"/>
                  <a:pt x="14424" y="3863"/>
                </a:cubicBezTo>
                <a:cubicBezTo>
                  <a:pt x="14413" y="3885"/>
                  <a:pt x="14403" y="3900"/>
                  <a:pt x="14392" y="3922"/>
                </a:cubicBezTo>
                <a:cubicBezTo>
                  <a:pt x="14359" y="3976"/>
                  <a:pt x="14333" y="4025"/>
                  <a:pt x="14301" y="4074"/>
                </a:cubicBezTo>
                <a:cubicBezTo>
                  <a:pt x="14182" y="4252"/>
                  <a:pt x="13983" y="4360"/>
                  <a:pt x="13767" y="4360"/>
                </a:cubicBezTo>
                <a:cubicBezTo>
                  <a:pt x="13681" y="4360"/>
                  <a:pt x="13594" y="4344"/>
                  <a:pt x="13513" y="4307"/>
                </a:cubicBezTo>
                <a:lnTo>
                  <a:pt x="13481" y="4295"/>
                </a:lnTo>
                <a:cubicBezTo>
                  <a:pt x="13196" y="4176"/>
                  <a:pt x="13034" y="3885"/>
                  <a:pt x="13082" y="3583"/>
                </a:cubicBezTo>
                <a:cubicBezTo>
                  <a:pt x="13136" y="3276"/>
                  <a:pt x="13207" y="2962"/>
                  <a:pt x="13288" y="2649"/>
                </a:cubicBezTo>
                <a:cubicBezTo>
                  <a:pt x="13379" y="2309"/>
                  <a:pt x="13482" y="1981"/>
                  <a:pt x="13606" y="1663"/>
                </a:cubicBezTo>
                <a:cubicBezTo>
                  <a:pt x="13654" y="1533"/>
                  <a:pt x="13740" y="1425"/>
                  <a:pt x="13848" y="1366"/>
                </a:cubicBezTo>
                <a:cubicBezTo>
                  <a:pt x="14004" y="1274"/>
                  <a:pt x="14122" y="1122"/>
                  <a:pt x="14176" y="949"/>
                </a:cubicBezTo>
                <a:cubicBezTo>
                  <a:pt x="14230" y="766"/>
                  <a:pt x="14209" y="560"/>
                  <a:pt x="14117" y="388"/>
                </a:cubicBezTo>
                <a:cubicBezTo>
                  <a:pt x="14026" y="215"/>
                  <a:pt x="13865" y="86"/>
                  <a:pt x="13681" y="32"/>
                </a:cubicBezTo>
                <a:cubicBezTo>
                  <a:pt x="13617" y="16"/>
                  <a:pt x="13546" y="5"/>
                  <a:pt x="13481" y="5"/>
                </a:cubicBezTo>
                <a:cubicBezTo>
                  <a:pt x="13153" y="5"/>
                  <a:pt x="12862" y="226"/>
                  <a:pt x="12776" y="545"/>
                </a:cubicBezTo>
                <a:cubicBezTo>
                  <a:pt x="12727" y="723"/>
                  <a:pt x="12748" y="917"/>
                  <a:pt x="12840" y="1079"/>
                </a:cubicBezTo>
                <a:cubicBezTo>
                  <a:pt x="12910" y="1203"/>
                  <a:pt x="12932" y="1344"/>
                  <a:pt x="12911" y="1479"/>
                </a:cubicBezTo>
                <a:cubicBezTo>
                  <a:pt x="12857" y="1813"/>
                  <a:pt x="12782" y="2153"/>
                  <a:pt x="12690" y="2487"/>
                </a:cubicBezTo>
                <a:cubicBezTo>
                  <a:pt x="12609" y="2800"/>
                  <a:pt x="12512" y="3103"/>
                  <a:pt x="12404" y="3394"/>
                </a:cubicBezTo>
                <a:cubicBezTo>
                  <a:pt x="12312" y="3648"/>
                  <a:pt x="12066" y="3814"/>
                  <a:pt x="11796" y="3814"/>
                </a:cubicBezTo>
                <a:cubicBezTo>
                  <a:pt x="11769" y="3814"/>
                  <a:pt x="11736" y="3814"/>
                  <a:pt x="11709" y="3809"/>
                </a:cubicBezTo>
                <a:lnTo>
                  <a:pt x="11677" y="3804"/>
                </a:lnTo>
                <a:cubicBezTo>
                  <a:pt x="11364" y="3766"/>
                  <a:pt x="11127" y="3513"/>
                  <a:pt x="11111" y="3205"/>
                </a:cubicBezTo>
                <a:cubicBezTo>
                  <a:pt x="11106" y="3146"/>
                  <a:pt x="11106" y="3086"/>
                  <a:pt x="11106" y="3027"/>
                </a:cubicBezTo>
                <a:cubicBezTo>
                  <a:pt x="11106" y="2989"/>
                  <a:pt x="11106" y="2952"/>
                  <a:pt x="11106" y="2909"/>
                </a:cubicBezTo>
                <a:cubicBezTo>
                  <a:pt x="11112" y="2774"/>
                  <a:pt x="11176" y="2639"/>
                  <a:pt x="11295" y="2526"/>
                </a:cubicBezTo>
                <a:cubicBezTo>
                  <a:pt x="11445" y="2386"/>
                  <a:pt x="11526" y="2185"/>
                  <a:pt x="11520" y="1980"/>
                </a:cubicBezTo>
                <a:cubicBezTo>
                  <a:pt x="11515" y="1591"/>
                  <a:pt x="11193" y="1268"/>
                  <a:pt x="10805" y="1263"/>
                </a:cubicBezTo>
                <a:cubicBezTo>
                  <a:pt x="10805" y="1263"/>
                  <a:pt x="10793" y="1263"/>
                  <a:pt x="10793" y="1263"/>
                </a:cubicBezTo>
                <a:cubicBezTo>
                  <a:pt x="10389" y="1263"/>
                  <a:pt x="10066" y="1592"/>
                  <a:pt x="10066" y="1991"/>
                </a:cubicBezTo>
                <a:cubicBezTo>
                  <a:pt x="10066" y="2186"/>
                  <a:pt x="10141" y="2369"/>
                  <a:pt x="10281" y="2509"/>
                </a:cubicBezTo>
                <a:cubicBezTo>
                  <a:pt x="10411" y="2639"/>
                  <a:pt x="10481" y="2794"/>
                  <a:pt x="10487" y="2951"/>
                </a:cubicBezTo>
                <a:cubicBezTo>
                  <a:pt x="10487" y="2972"/>
                  <a:pt x="10487" y="2995"/>
                  <a:pt x="10487" y="3022"/>
                </a:cubicBezTo>
                <a:cubicBezTo>
                  <a:pt x="10487" y="3081"/>
                  <a:pt x="10487" y="3141"/>
                  <a:pt x="10482" y="3200"/>
                </a:cubicBezTo>
                <a:cubicBezTo>
                  <a:pt x="10465" y="3508"/>
                  <a:pt x="10223" y="3761"/>
                  <a:pt x="9916" y="3799"/>
                </a:cubicBezTo>
                <a:lnTo>
                  <a:pt x="9884" y="3804"/>
                </a:lnTo>
                <a:cubicBezTo>
                  <a:pt x="9857" y="3809"/>
                  <a:pt x="9824" y="3809"/>
                  <a:pt x="9797" y="3809"/>
                </a:cubicBezTo>
                <a:cubicBezTo>
                  <a:pt x="9527" y="3809"/>
                  <a:pt x="9281" y="3643"/>
                  <a:pt x="9189" y="3389"/>
                </a:cubicBezTo>
                <a:cubicBezTo>
                  <a:pt x="9081" y="3098"/>
                  <a:pt x="8984" y="2790"/>
                  <a:pt x="8903" y="2482"/>
                </a:cubicBezTo>
                <a:cubicBezTo>
                  <a:pt x="8811" y="2148"/>
                  <a:pt x="8742" y="1808"/>
                  <a:pt x="8682" y="1474"/>
                </a:cubicBezTo>
                <a:cubicBezTo>
                  <a:pt x="8661" y="1339"/>
                  <a:pt x="8682" y="1203"/>
                  <a:pt x="8741" y="1089"/>
                </a:cubicBezTo>
                <a:cubicBezTo>
                  <a:pt x="8833" y="927"/>
                  <a:pt x="8860" y="745"/>
                  <a:pt x="8817" y="567"/>
                </a:cubicBezTo>
                <a:cubicBezTo>
                  <a:pt x="8742" y="243"/>
                  <a:pt x="8434" y="0"/>
                  <a:pt x="8095" y="0"/>
                </a:cubicBezTo>
                <a:close/>
                <a:moveTo>
                  <a:pt x="10783" y="5999"/>
                </a:moveTo>
                <a:cubicBezTo>
                  <a:pt x="11033" y="5999"/>
                  <a:pt x="11284" y="6111"/>
                  <a:pt x="11451" y="6335"/>
                </a:cubicBezTo>
                <a:cubicBezTo>
                  <a:pt x="11683" y="6643"/>
                  <a:pt x="12092" y="6756"/>
                  <a:pt x="12443" y="6600"/>
                </a:cubicBezTo>
                <a:cubicBezTo>
                  <a:pt x="12949" y="6378"/>
                  <a:pt x="13530" y="6712"/>
                  <a:pt x="13589" y="7262"/>
                </a:cubicBezTo>
                <a:cubicBezTo>
                  <a:pt x="13632" y="7645"/>
                  <a:pt x="13934" y="7948"/>
                  <a:pt x="14316" y="7991"/>
                </a:cubicBezTo>
                <a:cubicBezTo>
                  <a:pt x="14865" y="8056"/>
                  <a:pt x="15200" y="8634"/>
                  <a:pt x="14979" y="9141"/>
                </a:cubicBezTo>
                <a:cubicBezTo>
                  <a:pt x="14828" y="9492"/>
                  <a:pt x="14936" y="9907"/>
                  <a:pt x="15243" y="10134"/>
                </a:cubicBezTo>
                <a:cubicBezTo>
                  <a:pt x="15685" y="10468"/>
                  <a:pt x="15685" y="11132"/>
                  <a:pt x="15243" y="11466"/>
                </a:cubicBezTo>
                <a:cubicBezTo>
                  <a:pt x="14936" y="11698"/>
                  <a:pt x="14823" y="12108"/>
                  <a:pt x="14979" y="12459"/>
                </a:cubicBezTo>
                <a:cubicBezTo>
                  <a:pt x="15200" y="12966"/>
                  <a:pt x="14865" y="13548"/>
                  <a:pt x="14316" y="13607"/>
                </a:cubicBezTo>
                <a:cubicBezTo>
                  <a:pt x="13934" y="13651"/>
                  <a:pt x="13632" y="13953"/>
                  <a:pt x="13589" y="14336"/>
                </a:cubicBezTo>
                <a:cubicBezTo>
                  <a:pt x="13524" y="14886"/>
                  <a:pt x="12949" y="15222"/>
                  <a:pt x="12443" y="15000"/>
                </a:cubicBezTo>
                <a:cubicBezTo>
                  <a:pt x="12092" y="14849"/>
                  <a:pt x="11677" y="14957"/>
                  <a:pt x="11451" y="15265"/>
                </a:cubicBezTo>
                <a:cubicBezTo>
                  <a:pt x="11123" y="15713"/>
                  <a:pt x="10454" y="15713"/>
                  <a:pt x="10120" y="15265"/>
                </a:cubicBezTo>
                <a:cubicBezTo>
                  <a:pt x="9888" y="14957"/>
                  <a:pt x="9480" y="14844"/>
                  <a:pt x="9130" y="15000"/>
                </a:cubicBezTo>
                <a:cubicBezTo>
                  <a:pt x="8624" y="15222"/>
                  <a:pt x="8041" y="14886"/>
                  <a:pt x="7982" y="14336"/>
                </a:cubicBezTo>
                <a:cubicBezTo>
                  <a:pt x="7939" y="13953"/>
                  <a:pt x="7637" y="13651"/>
                  <a:pt x="7255" y="13607"/>
                </a:cubicBezTo>
                <a:cubicBezTo>
                  <a:pt x="6706" y="13543"/>
                  <a:pt x="6371" y="12966"/>
                  <a:pt x="6592" y="12459"/>
                </a:cubicBezTo>
                <a:cubicBezTo>
                  <a:pt x="6743" y="12108"/>
                  <a:pt x="6636" y="11693"/>
                  <a:pt x="6329" y="11466"/>
                </a:cubicBezTo>
                <a:cubicBezTo>
                  <a:pt x="5882" y="11137"/>
                  <a:pt x="5882" y="10468"/>
                  <a:pt x="6329" y="10134"/>
                </a:cubicBezTo>
                <a:cubicBezTo>
                  <a:pt x="6636" y="9902"/>
                  <a:pt x="6748" y="9492"/>
                  <a:pt x="6592" y="9141"/>
                </a:cubicBezTo>
                <a:cubicBezTo>
                  <a:pt x="6371" y="8634"/>
                  <a:pt x="6706" y="8050"/>
                  <a:pt x="7255" y="7991"/>
                </a:cubicBezTo>
                <a:cubicBezTo>
                  <a:pt x="7637" y="7948"/>
                  <a:pt x="7939" y="7645"/>
                  <a:pt x="7982" y="7262"/>
                </a:cubicBezTo>
                <a:cubicBezTo>
                  <a:pt x="8047" y="6712"/>
                  <a:pt x="8624" y="6378"/>
                  <a:pt x="9130" y="6600"/>
                </a:cubicBezTo>
                <a:cubicBezTo>
                  <a:pt x="9480" y="6751"/>
                  <a:pt x="9894" y="6643"/>
                  <a:pt x="10120" y="6335"/>
                </a:cubicBezTo>
                <a:cubicBezTo>
                  <a:pt x="10284" y="6111"/>
                  <a:pt x="10533" y="5999"/>
                  <a:pt x="10783" y="5999"/>
                </a:cubicBezTo>
                <a:close/>
                <a:moveTo>
                  <a:pt x="10778" y="8547"/>
                </a:moveTo>
                <a:cubicBezTo>
                  <a:pt x="9539" y="8547"/>
                  <a:pt x="8531" y="9556"/>
                  <a:pt x="8531" y="10797"/>
                </a:cubicBezTo>
                <a:cubicBezTo>
                  <a:pt x="8531" y="12038"/>
                  <a:pt x="9539" y="13048"/>
                  <a:pt x="10778" y="13048"/>
                </a:cubicBezTo>
                <a:cubicBezTo>
                  <a:pt x="12017" y="13048"/>
                  <a:pt x="13023" y="12038"/>
                  <a:pt x="13023" y="10797"/>
                </a:cubicBezTo>
                <a:cubicBezTo>
                  <a:pt x="13023" y="9556"/>
                  <a:pt x="12017" y="8547"/>
                  <a:pt x="10778" y="8547"/>
                </a:cubicBezTo>
                <a:close/>
              </a:path>
            </a:pathLst>
          </a:custGeom>
          <a:solidFill>
            <a:srgbClr val="089399"/>
          </a:solidFill>
          <a:ln w="25400">
            <a:solidFill>
              <a:srgbClr val="0AB8BF"/>
            </a:solidFill>
          </a:ln>
        </p:spPr>
        <p:txBody>
          <a:bodyPr lIns="50800" tIns="50800" rIns="50800" bIns="50800" anchor="ctr"/>
          <a:lstStyle/>
          <a:p>
            <a:pPr>
              <a:defRPr b="0" sz="3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191" name="Serpente"/>
          <p:cNvSpPr/>
          <p:nvPr/>
        </p:nvSpPr>
        <p:spPr>
          <a:xfrm>
            <a:off x="2760453" y="4374199"/>
            <a:ext cx="1453171" cy="1005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1" h="19996" fill="norm" stroke="1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9193"/>
          </a:solidFill>
          <a:ln w="25400">
            <a:solidFill>
              <a:srgbClr val="0AB8BF"/>
            </a:solidFill>
          </a:ln>
        </p:spPr>
        <p:txBody>
          <a:bodyPr lIns="50800" tIns="50800" rIns="50800" bIns="50800" anchor="ctr"/>
          <a:lstStyle/>
          <a:p>
            <a:pPr>
              <a:defRPr b="0" sz="3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192" name="Forma"/>
          <p:cNvSpPr/>
          <p:nvPr/>
        </p:nvSpPr>
        <p:spPr>
          <a:xfrm rot="3845610">
            <a:off x="2642658" y="5885867"/>
            <a:ext cx="917153" cy="918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600" fill="norm" stroke="1" extrusionOk="0">
                <a:moveTo>
                  <a:pt x="8276" y="0"/>
                </a:moveTo>
                <a:cubicBezTo>
                  <a:pt x="8218" y="0"/>
                  <a:pt x="8160" y="11"/>
                  <a:pt x="8101" y="27"/>
                </a:cubicBezTo>
                <a:cubicBezTo>
                  <a:pt x="8055" y="43"/>
                  <a:pt x="8018" y="69"/>
                  <a:pt x="8007" y="91"/>
                </a:cubicBezTo>
                <a:cubicBezTo>
                  <a:pt x="8007" y="112"/>
                  <a:pt x="8019" y="134"/>
                  <a:pt x="8054" y="150"/>
                </a:cubicBezTo>
                <a:cubicBezTo>
                  <a:pt x="8287" y="274"/>
                  <a:pt x="8427" y="398"/>
                  <a:pt x="8462" y="522"/>
                </a:cubicBezTo>
                <a:cubicBezTo>
                  <a:pt x="8485" y="581"/>
                  <a:pt x="8486" y="646"/>
                  <a:pt x="8451" y="711"/>
                </a:cubicBezTo>
                <a:cubicBezTo>
                  <a:pt x="8440" y="754"/>
                  <a:pt x="8405" y="802"/>
                  <a:pt x="8382" y="845"/>
                </a:cubicBezTo>
                <a:cubicBezTo>
                  <a:pt x="8370" y="867"/>
                  <a:pt x="8357" y="894"/>
                  <a:pt x="8346" y="921"/>
                </a:cubicBezTo>
                <a:cubicBezTo>
                  <a:pt x="8311" y="996"/>
                  <a:pt x="8265" y="1083"/>
                  <a:pt x="8265" y="1180"/>
                </a:cubicBezTo>
                <a:cubicBezTo>
                  <a:pt x="8265" y="1272"/>
                  <a:pt x="8301" y="1373"/>
                  <a:pt x="8371" y="1470"/>
                </a:cubicBezTo>
                <a:cubicBezTo>
                  <a:pt x="8383" y="1486"/>
                  <a:pt x="8392" y="1503"/>
                  <a:pt x="8404" y="1514"/>
                </a:cubicBezTo>
                <a:cubicBezTo>
                  <a:pt x="8474" y="1605"/>
                  <a:pt x="8380" y="1708"/>
                  <a:pt x="8182" y="1751"/>
                </a:cubicBezTo>
                <a:cubicBezTo>
                  <a:pt x="8077" y="1773"/>
                  <a:pt x="7973" y="1800"/>
                  <a:pt x="7868" y="1827"/>
                </a:cubicBezTo>
                <a:cubicBezTo>
                  <a:pt x="7810" y="1843"/>
                  <a:pt x="7741" y="1847"/>
                  <a:pt x="7682" y="1847"/>
                </a:cubicBezTo>
                <a:cubicBezTo>
                  <a:pt x="7507" y="1847"/>
                  <a:pt x="7354" y="1800"/>
                  <a:pt x="7296" y="1719"/>
                </a:cubicBezTo>
                <a:cubicBezTo>
                  <a:pt x="7226" y="1627"/>
                  <a:pt x="7121" y="1547"/>
                  <a:pt x="7004" y="1477"/>
                </a:cubicBezTo>
                <a:cubicBezTo>
                  <a:pt x="6771" y="1347"/>
                  <a:pt x="6467" y="1260"/>
                  <a:pt x="6024" y="1195"/>
                </a:cubicBezTo>
                <a:cubicBezTo>
                  <a:pt x="6001" y="1195"/>
                  <a:pt x="5989" y="1190"/>
                  <a:pt x="5966" y="1190"/>
                </a:cubicBezTo>
                <a:cubicBezTo>
                  <a:pt x="5872" y="1190"/>
                  <a:pt x="5779" y="1217"/>
                  <a:pt x="5732" y="1254"/>
                </a:cubicBezTo>
                <a:cubicBezTo>
                  <a:pt x="5697" y="1281"/>
                  <a:pt x="5687" y="1309"/>
                  <a:pt x="5710" y="1330"/>
                </a:cubicBezTo>
                <a:cubicBezTo>
                  <a:pt x="5722" y="1352"/>
                  <a:pt x="5759" y="1368"/>
                  <a:pt x="5805" y="1379"/>
                </a:cubicBezTo>
                <a:cubicBezTo>
                  <a:pt x="6120" y="1454"/>
                  <a:pt x="6350" y="1541"/>
                  <a:pt x="6490" y="1648"/>
                </a:cubicBezTo>
                <a:cubicBezTo>
                  <a:pt x="6560" y="1702"/>
                  <a:pt x="6609" y="1757"/>
                  <a:pt x="6644" y="1827"/>
                </a:cubicBezTo>
                <a:cubicBezTo>
                  <a:pt x="6678" y="1891"/>
                  <a:pt x="6713" y="1960"/>
                  <a:pt x="6713" y="2036"/>
                </a:cubicBezTo>
                <a:lnTo>
                  <a:pt x="6713" y="2052"/>
                </a:lnTo>
                <a:cubicBezTo>
                  <a:pt x="6713" y="2101"/>
                  <a:pt x="6725" y="2134"/>
                  <a:pt x="6702" y="2177"/>
                </a:cubicBezTo>
                <a:cubicBezTo>
                  <a:pt x="6678" y="2209"/>
                  <a:pt x="6633" y="2246"/>
                  <a:pt x="6574" y="2273"/>
                </a:cubicBezTo>
                <a:cubicBezTo>
                  <a:pt x="6341" y="2381"/>
                  <a:pt x="6131" y="2494"/>
                  <a:pt x="5933" y="2618"/>
                </a:cubicBezTo>
                <a:cubicBezTo>
                  <a:pt x="5874" y="2656"/>
                  <a:pt x="5782" y="2677"/>
                  <a:pt x="5689" y="2677"/>
                </a:cubicBezTo>
                <a:cubicBezTo>
                  <a:pt x="5642" y="2677"/>
                  <a:pt x="5582" y="2673"/>
                  <a:pt x="5536" y="2662"/>
                </a:cubicBezTo>
                <a:cubicBezTo>
                  <a:pt x="5466" y="2646"/>
                  <a:pt x="5441" y="2635"/>
                  <a:pt x="5441" y="2635"/>
                </a:cubicBezTo>
                <a:cubicBezTo>
                  <a:pt x="5359" y="2597"/>
                  <a:pt x="5269" y="2548"/>
                  <a:pt x="5164" y="2478"/>
                </a:cubicBezTo>
                <a:lnTo>
                  <a:pt x="5105" y="2440"/>
                </a:lnTo>
                <a:cubicBezTo>
                  <a:pt x="5024" y="2386"/>
                  <a:pt x="4930" y="2327"/>
                  <a:pt x="4825" y="2273"/>
                </a:cubicBezTo>
                <a:cubicBezTo>
                  <a:pt x="4685" y="2198"/>
                  <a:pt x="4522" y="2139"/>
                  <a:pt x="4358" y="2096"/>
                </a:cubicBezTo>
                <a:cubicBezTo>
                  <a:pt x="4195" y="2053"/>
                  <a:pt x="4006" y="2025"/>
                  <a:pt x="3808" y="2009"/>
                </a:cubicBezTo>
                <a:cubicBezTo>
                  <a:pt x="3680" y="1998"/>
                  <a:pt x="3540" y="1993"/>
                  <a:pt x="3400" y="1993"/>
                </a:cubicBezTo>
                <a:cubicBezTo>
                  <a:pt x="3342" y="1993"/>
                  <a:pt x="3298" y="1993"/>
                  <a:pt x="3239" y="1993"/>
                </a:cubicBezTo>
                <a:cubicBezTo>
                  <a:pt x="3135" y="1993"/>
                  <a:pt x="3029" y="2042"/>
                  <a:pt x="3017" y="2096"/>
                </a:cubicBezTo>
                <a:cubicBezTo>
                  <a:pt x="3005" y="2123"/>
                  <a:pt x="3015" y="2149"/>
                  <a:pt x="3050" y="2170"/>
                </a:cubicBezTo>
                <a:cubicBezTo>
                  <a:pt x="3073" y="2186"/>
                  <a:pt x="3120" y="2199"/>
                  <a:pt x="3167" y="2204"/>
                </a:cubicBezTo>
                <a:cubicBezTo>
                  <a:pt x="3516" y="2225"/>
                  <a:pt x="3809" y="2274"/>
                  <a:pt x="4019" y="2344"/>
                </a:cubicBezTo>
                <a:cubicBezTo>
                  <a:pt x="4124" y="2381"/>
                  <a:pt x="4218" y="2424"/>
                  <a:pt x="4300" y="2483"/>
                </a:cubicBezTo>
                <a:cubicBezTo>
                  <a:pt x="4358" y="2527"/>
                  <a:pt x="4416" y="2575"/>
                  <a:pt x="4486" y="2623"/>
                </a:cubicBezTo>
                <a:lnTo>
                  <a:pt x="4544" y="2667"/>
                </a:lnTo>
                <a:cubicBezTo>
                  <a:pt x="4626" y="2737"/>
                  <a:pt x="4732" y="2812"/>
                  <a:pt x="4872" y="2882"/>
                </a:cubicBezTo>
                <a:cubicBezTo>
                  <a:pt x="4896" y="2893"/>
                  <a:pt x="4951" y="2926"/>
                  <a:pt x="5033" y="2963"/>
                </a:cubicBezTo>
                <a:cubicBezTo>
                  <a:pt x="5196" y="3039"/>
                  <a:pt x="5243" y="3152"/>
                  <a:pt x="5149" y="3255"/>
                </a:cubicBezTo>
                <a:cubicBezTo>
                  <a:pt x="5021" y="3389"/>
                  <a:pt x="4895" y="3528"/>
                  <a:pt x="4825" y="3620"/>
                </a:cubicBezTo>
                <a:cubicBezTo>
                  <a:pt x="4790" y="3658"/>
                  <a:pt x="4721" y="3686"/>
                  <a:pt x="4639" y="3686"/>
                </a:cubicBezTo>
                <a:cubicBezTo>
                  <a:pt x="4581" y="3686"/>
                  <a:pt x="4533" y="3680"/>
                  <a:pt x="4486" y="3664"/>
                </a:cubicBezTo>
                <a:cubicBezTo>
                  <a:pt x="4416" y="3637"/>
                  <a:pt x="4381" y="3620"/>
                  <a:pt x="4369" y="3615"/>
                </a:cubicBezTo>
                <a:lnTo>
                  <a:pt x="4347" y="3598"/>
                </a:lnTo>
                <a:cubicBezTo>
                  <a:pt x="4266" y="3550"/>
                  <a:pt x="4158" y="3497"/>
                  <a:pt x="4041" y="3448"/>
                </a:cubicBezTo>
                <a:cubicBezTo>
                  <a:pt x="3913" y="3394"/>
                  <a:pt x="3762" y="3351"/>
                  <a:pt x="3622" y="3324"/>
                </a:cubicBezTo>
                <a:cubicBezTo>
                  <a:pt x="3482" y="3297"/>
                  <a:pt x="3331" y="3287"/>
                  <a:pt x="3156" y="3287"/>
                </a:cubicBezTo>
                <a:cubicBezTo>
                  <a:pt x="3027" y="3287"/>
                  <a:pt x="2899" y="3292"/>
                  <a:pt x="2747" y="3308"/>
                </a:cubicBezTo>
                <a:cubicBezTo>
                  <a:pt x="2654" y="3319"/>
                  <a:pt x="2598" y="3362"/>
                  <a:pt x="2598" y="3416"/>
                </a:cubicBezTo>
                <a:cubicBezTo>
                  <a:pt x="2610" y="3465"/>
                  <a:pt x="2665" y="3502"/>
                  <a:pt x="2758" y="3502"/>
                </a:cubicBezTo>
                <a:cubicBezTo>
                  <a:pt x="3027" y="3502"/>
                  <a:pt x="3251" y="3529"/>
                  <a:pt x="3414" y="3578"/>
                </a:cubicBezTo>
                <a:cubicBezTo>
                  <a:pt x="3508" y="3605"/>
                  <a:pt x="3589" y="3637"/>
                  <a:pt x="3659" y="3686"/>
                </a:cubicBezTo>
                <a:cubicBezTo>
                  <a:pt x="3717" y="3723"/>
                  <a:pt x="3774" y="3765"/>
                  <a:pt x="3844" y="3808"/>
                </a:cubicBezTo>
                <a:lnTo>
                  <a:pt x="3892" y="3840"/>
                </a:lnTo>
                <a:cubicBezTo>
                  <a:pt x="3927" y="3867"/>
                  <a:pt x="4054" y="3948"/>
                  <a:pt x="4194" y="4029"/>
                </a:cubicBezTo>
                <a:cubicBezTo>
                  <a:pt x="4299" y="4088"/>
                  <a:pt x="4324" y="4169"/>
                  <a:pt x="4289" y="4245"/>
                </a:cubicBezTo>
                <a:cubicBezTo>
                  <a:pt x="4266" y="4282"/>
                  <a:pt x="4253" y="4309"/>
                  <a:pt x="4242" y="4325"/>
                </a:cubicBezTo>
                <a:cubicBezTo>
                  <a:pt x="4195" y="4385"/>
                  <a:pt x="4079" y="4428"/>
                  <a:pt x="3939" y="4428"/>
                </a:cubicBezTo>
                <a:cubicBezTo>
                  <a:pt x="3834" y="4428"/>
                  <a:pt x="3682" y="4428"/>
                  <a:pt x="3600" y="4433"/>
                </a:cubicBezTo>
                <a:cubicBezTo>
                  <a:pt x="3390" y="4449"/>
                  <a:pt x="3202" y="4477"/>
                  <a:pt x="3050" y="4499"/>
                </a:cubicBezTo>
                <a:lnTo>
                  <a:pt x="3028" y="4504"/>
                </a:lnTo>
                <a:cubicBezTo>
                  <a:pt x="2888" y="4525"/>
                  <a:pt x="2748" y="4547"/>
                  <a:pt x="2620" y="4558"/>
                </a:cubicBezTo>
                <a:cubicBezTo>
                  <a:pt x="2527" y="4569"/>
                  <a:pt x="2432" y="4568"/>
                  <a:pt x="2350" y="4568"/>
                </a:cubicBezTo>
                <a:cubicBezTo>
                  <a:pt x="2304" y="4568"/>
                  <a:pt x="2258" y="4568"/>
                  <a:pt x="2212" y="4563"/>
                </a:cubicBezTo>
                <a:cubicBezTo>
                  <a:pt x="1967" y="4552"/>
                  <a:pt x="1677" y="4499"/>
                  <a:pt x="1373" y="4413"/>
                </a:cubicBezTo>
                <a:cubicBezTo>
                  <a:pt x="1338" y="4402"/>
                  <a:pt x="1314" y="4401"/>
                  <a:pt x="1279" y="4401"/>
                </a:cubicBezTo>
                <a:cubicBezTo>
                  <a:pt x="1220" y="4401"/>
                  <a:pt x="1161" y="4418"/>
                  <a:pt x="1115" y="4440"/>
                </a:cubicBezTo>
                <a:cubicBezTo>
                  <a:pt x="1045" y="4483"/>
                  <a:pt x="1059" y="4542"/>
                  <a:pt x="1140" y="4575"/>
                </a:cubicBezTo>
                <a:cubicBezTo>
                  <a:pt x="1362" y="4666"/>
                  <a:pt x="1675" y="4778"/>
                  <a:pt x="2095" y="4832"/>
                </a:cubicBezTo>
                <a:cubicBezTo>
                  <a:pt x="2247" y="4854"/>
                  <a:pt x="2420" y="4864"/>
                  <a:pt x="2583" y="4864"/>
                </a:cubicBezTo>
                <a:cubicBezTo>
                  <a:pt x="2618" y="4864"/>
                  <a:pt x="2654" y="4864"/>
                  <a:pt x="2689" y="4864"/>
                </a:cubicBezTo>
                <a:cubicBezTo>
                  <a:pt x="2864" y="4859"/>
                  <a:pt x="3051" y="4843"/>
                  <a:pt x="3203" y="4832"/>
                </a:cubicBezTo>
                <a:lnTo>
                  <a:pt x="3239" y="4827"/>
                </a:lnTo>
                <a:cubicBezTo>
                  <a:pt x="3391" y="4816"/>
                  <a:pt x="3541" y="4805"/>
                  <a:pt x="3680" y="4805"/>
                </a:cubicBezTo>
                <a:cubicBezTo>
                  <a:pt x="3739" y="4805"/>
                  <a:pt x="3798" y="4822"/>
                  <a:pt x="3844" y="4844"/>
                </a:cubicBezTo>
                <a:cubicBezTo>
                  <a:pt x="3879" y="4866"/>
                  <a:pt x="3893" y="4892"/>
                  <a:pt x="3881" y="4925"/>
                </a:cubicBezTo>
                <a:cubicBezTo>
                  <a:pt x="3823" y="5033"/>
                  <a:pt x="3729" y="5225"/>
                  <a:pt x="3659" y="5398"/>
                </a:cubicBezTo>
                <a:cubicBezTo>
                  <a:pt x="3624" y="5479"/>
                  <a:pt x="3436" y="5523"/>
                  <a:pt x="3272" y="5490"/>
                </a:cubicBezTo>
                <a:cubicBezTo>
                  <a:pt x="3202" y="5474"/>
                  <a:pt x="3157" y="5469"/>
                  <a:pt x="3134" y="5464"/>
                </a:cubicBezTo>
                <a:cubicBezTo>
                  <a:pt x="2947" y="5426"/>
                  <a:pt x="2737" y="5403"/>
                  <a:pt x="2551" y="5398"/>
                </a:cubicBezTo>
                <a:cubicBezTo>
                  <a:pt x="2516" y="5398"/>
                  <a:pt x="2469" y="5398"/>
                  <a:pt x="2434" y="5398"/>
                </a:cubicBezTo>
                <a:cubicBezTo>
                  <a:pt x="2131" y="5398"/>
                  <a:pt x="1827" y="5431"/>
                  <a:pt x="1454" y="5501"/>
                </a:cubicBezTo>
                <a:cubicBezTo>
                  <a:pt x="1349" y="5522"/>
                  <a:pt x="1302" y="5577"/>
                  <a:pt x="1337" y="5625"/>
                </a:cubicBezTo>
                <a:cubicBezTo>
                  <a:pt x="1360" y="5663"/>
                  <a:pt x="1441" y="5689"/>
                  <a:pt x="1523" y="5689"/>
                </a:cubicBezTo>
                <a:cubicBezTo>
                  <a:pt x="1535" y="5689"/>
                  <a:pt x="1547" y="5689"/>
                  <a:pt x="1570" y="5689"/>
                </a:cubicBezTo>
                <a:cubicBezTo>
                  <a:pt x="1769" y="5668"/>
                  <a:pt x="1957" y="5657"/>
                  <a:pt x="2132" y="5657"/>
                </a:cubicBezTo>
                <a:cubicBezTo>
                  <a:pt x="2260" y="5657"/>
                  <a:pt x="2374" y="5662"/>
                  <a:pt x="2467" y="5672"/>
                </a:cubicBezTo>
                <a:cubicBezTo>
                  <a:pt x="2595" y="5688"/>
                  <a:pt x="2726" y="5711"/>
                  <a:pt x="2842" y="5743"/>
                </a:cubicBezTo>
                <a:cubicBezTo>
                  <a:pt x="2959" y="5775"/>
                  <a:pt x="3075" y="5812"/>
                  <a:pt x="3192" y="5861"/>
                </a:cubicBezTo>
                <a:lnTo>
                  <a:pt x="3250" y="5878"/>
                </a:lnTo>
                <a:cubicBezTo>
                  <a:pt x="3379" y="5926"/>
                  <a:pt x="3448" y="6001"/>
                  <a:pt x="3436" y="6076"/>
                </a:cubicBezTo>
                <a:cubicBezTo>
                  <a:pt x="3390" y="6265"/>
                  <a:pt x="3354" y="6454"/>
                  <a:pt x="3331" y="6642"/>
                </a:cubicBezTo>
                <a:cubicBezTo>
                  <a:pt x="3319" y="6707"/>
                  <a:pt x="3215" y="6756"/>
                  <a:pt x="3086" y="6762"/>
                </a:cubicBezTo>
                <a:cubicBezTo>
                  <a:pt x="3051" y="6762"/>
                  <a:pt x="3016" y="6762"/>
                  <a:pt x="2981" y="6762"/>
                </a:cubicBezTo>
                <a:cubicBezTo>
                  <a:pt x="2887" y="6762"/>
                  <a:pt x="2808" y="6756"/>
                  <a:pt x="2715" y="6745"/>
                </a:cubicBezTo>
                <a:cubicBezTo>
                  <a:pt x="2575" y="6729"/>
                  <a:pt x="2432" y="6703"/>
                  <a:pt x="2292" y="6676"/>
                </a:cubicBezTo>
                <a:lnTo>
                  <a:pt x="2248" y="6664"/>
                </a:lnTo>
                <a:cubicBezTo>
                  <a:pt x="2108" y="6637"/>
                  <a:pt x="1942" y="6605"/>
                  <a:pt x="1767" y="6583"/>
                </a:cubicBezTo>
                <a:cubicBezTo>
                  <a:pt x="1592" y="6562"/>
                  <a:pt x="1420" y="6551"/>
                  <a:pt x="1257" y="6551"/>
                </a:cubicBezTo>
                <a:cubicBezTo>
                  <a:pt x="1233" y="6551"/>
                  <a:pt x="1196" y="6551"/>
                  <a:pt x="1173" y="6551"/>
                </a:cubicBezTo>
                <a:cubicBezTo>
                  <a:pt x="835" y="6557"/>
                  <a:pt x="509" y="6606"/>
                  <a:pt x="112" y="6703"/>
                </a:cubicBezTo>
                <a:cubicBezTo>
                  <a:pt x="19" y="6724"/>
                  <a:pt x="-29" y="6782"/>
                  <a:pt x="18" y="6831"/>
                </a:cubicBezTo>
                <a:cubicBezTo>
                  <a:pt x="53" y="6863"/>
                  <a:pt x="123" y="6885"/>
                  <a:pt x="193" y="6885"/>
                </a:cubicBezTo>
                <a:cubicBezTo>
                  <a:pt x="216" y="6885"/>
                  <a:pt x="228" y="6885"/>
                  <a:pt x="251" y="6880"/>
                </a:cubicBezTo>
                <a:cubicBezTo>
                  <a:pt x="519" y="6836"/>
                  <a:pt x="766" y="6816"/>
                  <a:pt x="987" y="6816"/>
                </a:cubicBezTo>
                <a:cubicBezTo>
                  <a:pt x="1045" y="6816"/>
                  <a:pt x="1093" y="6815"/>
                  <a:pt x="1151" y="6821"/>
                </a:cubicBezTo>
                <a:cubicBezTo>
                  <a:pt x="1279" y="6826"/>
                  <a:pt x="1408" y="6842"/>
                  <a:pt x="1548" y="6874"/>
                </a:cubicBezTo>
                <a:cubicBezTo>
                  <a:pt x="1665" y="6901"/>
                  <a:pt x="1792" y="6934"/>
                  <a:pt x="1920" y="6972"/>
                </a:cubicBezTo>
                <a:lnTo>
                  <a:pt x="1942" y="6977"/>
                </a:lnTo>
                <a:cubicBezTo>
                  <a:pt x="2094" y="7020"/>
                  <a:pt x="2247" y="7063"/>
                  <a:pt x="2445" y="7095"/>
                </a:cubicBezTo>
                <a:cubicBezTo>
                  <a:pt x="2632" y="7127"/>
                  <a:pt x="2830" y="7149"/>
                  <a:pt x="3028" y="7154"/>
                </a:cubicBezTo>
                <a:cubicBezTo>
                  <a:pt x="3168" y="7159"/>
                  <a:pt x="3298" y="7219"/>
                  <a:pt x="3298" y="7289"/>
                </a:cubicBezTo>
                <a:cubicBezTo>
                  <a:pt x="3298" y="7337"/>
                  <a:pt x="3309" y="7434"/>
                  <a:pt x="3309" y="7531"/>
                </a:cubicBezTo>
                <a:cubicBezTo>
                  <a:pt x="3309" y="7607"/>
                  <a:pt x="3158" y="7656"/>
                  <a:pt x="3006" y="7629"/>
                </a:cubicBezTo>
                <a:lnTo>
                  <a:pt x="2992" y="7629"/>
                </a:lnTo>
                <a:cubicBezTo>
                  <a:pt x="2863" y="7607"/>
                  <a:pt x="2724" y="7586"/>
                  <a:pt x="2573" y="7570"/>
                </a:cubicBezTo>
                <a:cubicBezTo>
                  <a:pt x="2479" y="7559"/>
                  <a:pt x="2385" y="7558"/>
                  <a:pt x="2292" y="7558"/>
                </a:cubicBezTo>
                <a:cubicBezTo>
                  <a:pt x="2210" y="7558"/>
                  <a:pt x="2140" y="7564"/>
                  <a:pt x="2059" y="7570"/>
                </a:cubicBezTo>
                <a:cubicBezTo>
                  <a:pt x="1685" y="7602"/>
                  <a:pt x="1382" y="7698"/>
                  <a:pt x="1184" y="7774"/>
                </a:cubicBezTo>
                <a:cubicBezTo>
                  <a:pt x="1114" y="7801"/>
                  <a:pt x="1091" y="7855"/>
                  <a:pt x="1126" y="7898"/>
                </a:cubicBezTo>
                <a:cubicBezTo>
                  <a:pt x="1161" y="7930"/>
                  <a:pt x="1220" y="7947"/>
                  <a:pt x="1279" y="7947"/>
                </a:cubicBezTo>
                <a:cubicBezTo>
                  <a:pt x="1302" y="7947"/>
                  <a:pt x="1336" y="7941"/>
                  <a:pt x="1359" y="7935"/>
                </a:cubicBezTo>
                <a:cubicBezTo>
                  <a:pt x="1627" y="7871"/>
                  <a:pt x="1875" y="7834"/>
                  <a:pt x="2073" y="7834"/>
                </a:cubicBezTo>
                <a:lnTo>
                  <a:pt x="2084" y="7834"/>
                </a:lnTo>
                <a:cubicBezTo>
                  <a:pt x="2189" y="7834"/>
                  <a:pt x="2304" y="7845"/>
                  <a:pt x="2408" y="7866"/>
                </a:cubicBezTo>
                <a:cubicBezTo>
                  <a:pt x="2502" y="7882"/>
                  <a:pt x="2595" y="7908"/>
                  <a:pt x="2700" y="7935"/>
                </a:cubicBezTo>
                <a:lnTo>
                  <a:pt x="2758" y="7952"/>
                </a:lnTo>
                <a:cubicBezTo>
                  <a:pt x="2828" y="7968"/>
                  <a:pt x="2994" y="8006"/>
                  <a:pt x="3134" y="8028"/>
                </a:cubicBezTo>
                <a:cubicBezTo>
                  <a:pt x="3274" y="8055"/>
                  <a:pt x="3377" y="8119"/>
                  <a:pt x="3389" y="8189"/>
                </a:cubicBezTo>
                <a:cubicBezTo>
                  <a:pt x="3401" y="8233"/>
                  <a:pt x="3402" y="8276"/>
                  <a:pt x="3425" y="8319"/>
                </a:cubicBezTo>
                <a:cubicBezTo>
                  <a:pt x="3460" y="8416"/>
                  <a:pt x="3343" y="8508"/>
                  <a:pt x="3145" y="8535"/>
                </a:cubicBezTo>
                <a:cubicBezTo>
                  <a:pt x="2993" y="8556"/>
                  <a:pt x="2876" y="8582"/>
                  <a:pt x="2806" y="8599"/>
                </a:cubicBezTo>
                <a:cubicBezTo>
                  <a:pt x="2619" y="8642"/>
                  <a:pt x="2468" y="8690"/>
                  <a:pt x="2328" y="8738"/>
                </a:cubicBezTo>
                <a:lnTo>
                  <a:pt x="2306" y="8743"/>
                </a:lnTo>
                <a:cubicBezTo>
                  <a:pt x="2178" y="8786"/>
                  <a:pt x="2059" y="8826"/>
                  <a:pt x="1942" y="8858"/>
                </a:cubicBezTo>
                <a:cubicBezTo>
                  <a:pt x="1814" y="8890"/>
                  <a:pt x="1688" y="8911"/>
                  <a:pt x="1559" y="8922"/>
                </a:cubicBezTo>
                <a:cubicBezTo>
                  <a:pt x="1466" y="8933"/>
                  <a:pt x="1373" y="8932"/>
                  <a:pt x="1268" y="8932"/>
                </a:cubicBezTo>
                <a:cubicBezTo>
                  <a:pt x="1081" y="8932"/>
                  <a:pt x="881" y="8922"/>
                  <a:pt x="659" y="8895"/>
                </a:cubicBezTo>
                <a:cubicBezTo>
                  <a:pt x="647" y="8895"/>
                  <a:pt x="627" y="8895"/>
                  <a:pt x="615" y="8895"/>
                </a:cubicBezTo>
                <a:cubicBezTo>
                  <a:pt x="534" y="8895"/>
                  <a:pt x="461" y="8921"/>
                  <a:pt x="426" y="8959"/>
                </a:cubicBezTo>
                <a:cubicBezTo>
                  <a:pt x="391" y="9007"/>
                  <a:pt x="452" y="9062"/>
                  <a:pt x="557" y="9083"/>
                </a:cubicBezTo>
                <a:cubicBezTo>
                  <a:pt x="802" y="9132"/>
                  <a:pt x="1162" y="9191"/>
                  <a:pt x="1570" y="9191"/>
                </a:cubicBezTo>
                <a:cubicBezTo>
                  <a:pt x="1594" y="9191"/>
                  <a:pt x="1605" y="9191"/>
                  <a:pt x="1629" y="9191"/>
                </a:cubicBezTo>
                <a:cubicBezTo>
                  <a:pt x="1815" y="9191"/>
                  <a:pt x="2025" y="9170"/>
                  <a:pt x="2212" y="9137"/>
                </a:cubicBezTo>
                <a:cubicBezTo>
                  <a:pt x="2375" y="9110"/>
                  <a:pt x="2538" y="9072"/>
                  <a:pt x="2678" y="9035"/>
                </a:cubicBezTo>
                <a:lnTo>
                  <a:pt x="2784" y="9008"/>
                </a:lnTo>
                <a:cubicBezTo>
                  <a:pt x="2901" y="8981"/>
                  <a:pt x="3003" y="8955"/>
                  <a:pt x="3108" y="8944"/>
                </a:cubicBezTo>
                <a:cubicBezTo>
                  <a:pt x="3178" y="8938"/>
                  <a:pt x="3260" y="8932"/>
                  <a:pt x="3342" y="8932"/>
                </a:cubicBezTo>
                <a:lnTo>
                  <a:pt x="3356" y="8932"/>
                </a:lnTo>
                <a:cubicBezTo>
                  <a:pt x="3496" y="8932"/>
                  <a:pt x="3624" y="8982"/>
                  <a:pt x="3659" y="9046"/>
                </a:cubicBezTo>
                <a:cubicBezTo>
                  <a:pt x="3717" y="9181"/>
                  <a:pt x="3774" y="9327"/>
                  <a:pt x="3844" y="9477"/>
                </a:cubicBezTo>
                <a:cubicBezTo>
                  <a:pt x="3856" y="9510"/>
                  <a:pt x="3858" y="9546"/>
                  <a:pt x="3823" y="9578"/>
                </a:cubicBezTo>
                <a:cubicBezTo>
                  <a:pt x="3764" y="9627"/>
                  <a:pt x="3659" y="9654"/>
                  <a:pt x="3531" y="9654"/>
                </a:cubicBezTo>
                <a:cubicBezTo>
                  <a:pt x="3531" y="9654"/>
                  <a:pt x="3495" y="9654"/>
                  <a:pt x="3484" y="9654"/>
                </a:cubicBezTo>
                <a:lnTo>
                  <a:pt x="3447" y="9654"/>
                </a:lnTo>
                <a:cubicBezTo>
                  <a:pt x="3237" y="9654"/>
                  <a:pt x="3039" y="9671"/>
                  <a:pt x="2864" y="9703"/>
                </a:cubicBezTo>
                <a:cubicBezTo>
                  <a:pt x="2549" y="9757"/>
                  <a:pt x="2257" y="9844"/>
                  <a:pt x="1942" y="9989"/>
                </a:cubicBezTo>
                <a:cubicBezTo>
                  <a:pt x="1860" y="10022"/>
                  <a:pt x="1861" y="10086"/>
                  <a:pt x="1931" y="10124"/>
                </a:cubicBezTo>
                <a:cubicBezTo>
                  <a:pt x="1966" y="10146"/>
                  <a:pt x="2026" y="10156"/>
                  <a:pt x="2084" y="10156"/>
                </a:cubicBezTo>
                <a:cubicBezTo>
                  <a:pt x="2119" y="10156"/>
                  <a:pt x="2166" y="10150"/>
                  <a:pt x="2201" y="10139"/>
                </a:cubicBezTo>
                <a:cubicBezTo>
                  <a:pt x="2492" y="10042"/>
                  <a:pt x="2761" y="9984"/>
                  <a:pt x="3017" y="9962"/>
                </a:cubicBezTo>
                <a:cubicBezTo>
                  <a:pt x="3087" y="9957"/>
                  <a:pt x="3155" y="9951"/>
                  <a:pt x="3225" y="9951"/>
                </a:cubicBezTo>
                <a:cubicBezTo>
                  <a:pt x="3283" y="9951"/>
                  <a:pt x="3355" y="9950"/>
                  <a:pt x="3425" y="9956"/>
                </a:cubicBezTo>
                <a:cubicBezTo>
                  <a:pt x="3554" y="9966"/>
                  <a:pt x="3682" y="9983"/>
                  <a:pt x="3834" y="9999"/>
                </a:cubicBezTo>
                <a:lnTo>
                  <a:pt x="3881" y="10004"/>
                </a:lnTo>
                <a:cubicBezTo>
                  <a:pt x="4068" y="10026"/>
                  <a:pt x="4205" y="10090"/>
                  <a:pt x="4264" y="10171"/>
                </a:cubicBezTo>
                <a:cubicBezTo>
                  <a:pt x="4322" y="10247"/>
                  <a:pt x="4417" y="10388"/>
                  <a:pt x="4522" y="10528"/>
                </a:cubicBezTo>
                <a:cubicBezTo>
                  <a:pt x="4546" y="10560"/>
                  <a:pt x="4557" y="10598"/>
                  <a:pt x="4533" y="10636"/>
                </a:cubicBezTo>
                <a:cubicBezTo>
                  <a:pt x="4498" y="10706"/>
                  <a:pt x="4382" y="10754"/>
                  <a:pt x="4231" y="10771"/>
                </a:cubicBezTo>
                <a:cubicBezTo>
                  <a:pt x="4068" y="10787"/>
                  <a:pt x="3926" y="10792"/>
                  <a:pt x="3786" y="10797"/>
                </a:cubicBezTo>
                <a:lnTo>
                  <a:pt x="3739" y="10797"/>
                </a:lnTo>
                <a:cubicBezTo>
                  <a:pt x="3587" y="10803"/>
                  <a:pt x="3414" y="10808"/>
                  <a:pt x="3239" y="10824"/>
                </a:cubicBezTo>
                <a:cubicBezTo>
                  <a:pt x="3041" y="10841"/>
                  <a:pt x="2841" y="10877"/>
                  <a:pt x="2678" y="10920"/>
                </a:cubicBezTo>
                <a:cubicBezTo>
                  <a:pt x="2387" y="10996"/>
                  <a:pt x="2140" y="11109"/>
                  <a:pt x="1884" y="11276"/>
                </a:cubicBezTo>
                <a:cubicBezTo>
                  <a:pt x="1825" y="11319"/>
                  <a:pt x="1838" y="11378"/>
                  <a:pt x="1931" y="11410"/>
                </a:cubicBezTo>
                <a:cubicBezTo>
                  <a:pt x="1966" y="11421"/>
                  <a:pt x="2012" y="11432"/>
                  <a:pt x="2059" y="11432"/>
                </a:cubicBezTo>
                <a:cubicBezTo>
                  <a:pt x="2105" y="11432"/>
                  <a:pt x="2166" y="11421"/>
                  <a:pt x="2201" y="11405"/>
                </a:cubicBezTo>
                <a:cubicBezTo>
                  <a:pt x="2457" y="11287"/>
                  <a:pt x="2700" y="11206"/>
                  <a:pt x="2933" y="11168"/>
                </a:cubicBezTo>
                <a:cubicBezTo>
                  <a:pt x="3062" y="11146"/>
                  <a:pt x="3191" y="11136"/>
                  <a:pt x="3331" y="11131"/>
                </a:cubicBezTo>
                <a:cubicBezTo>
                  <a:pt x="3354" y="11131"/>
                  <a:pt x="3377" y="11131"/>
                  <a:pt x="3400" y="11131"/>
                </a:cubicBezTo>
                <a:cubicBezTo>
                  <a:pt x="3516" y="11131"/>
                  <a:pt x="3636" y="11136"/>
                  <a:pt x="3764" y="11141"/>
                </a:cubicBezTo>
                <a:lnTo>
                  <a:pt x="3786" y="11141"/>
                </a:lnTo>
                <a:cubicBezTo>
                  <a:pt x="3891" y="11146"/>
                  <a:pt x="4008" y="11153"/>
                  <a:pt x="4136" y="11153"/>
                </a:cubicBezTo>
                <a:cubicBezTo>
                  <a:pt x="4206" y="11153"/>
                  <a:pt x="4277" y="11153"/>
                  <a:pt x="4347" y="11148"/>
                </a:cubicBezTo>
                <a:cubicBezTo>
                  <a:pt x="4429" y="11142"/>
                  <a:pt x="4566" y="11130"/>
                  <a:pt x="4741" y="11114"/>
                </a:cubicBezTo>
                <a:cubicBezTo>
                  <a:pt x="4764" y="11114"/>
                  <a:pt x="4791" y="11109"/>
                  <a:pt x="4814" y="11109"/>
                </a:cubicBezTo>
                <a:cubicBezTo>
                  <a:pt x="4954" y="11109"/>
                  <a:pt x="5069" y="11147"/>
                  <a:pt x="5127" y="11207"/>
                </a:cubicBezTo>
                <a:cubicBezTo>
                  <a:pt x="5186" y="11271"/>
                  <a:pt x="5243" y="11331"/>
                  <a:pt x="5313" y="11395"/>
                </a:cubicBezTo>
                <a:cubicBezTo>
                  <a:pt x="5348" y="11433"/>
                  <a:pt x="5359" y="11480"/>
                  <a:pt x="5324" y="11518"/>
                </a:cubicBezTo>
                <a:cubicBezTo>
                  <a:pt x="5278" y="11572"/>
                  <a:pt x="5186" y="11610"/>
                  <a:pt x="5069" y="11621"/>
                </a:cubicBezTo>
                <a:cubicBezTo>
                  <a:pt x="5046" y="11621"/>
                  <a:pt x="5022" y="11626"/>
                  <a:pt x="5011" y="11626"/>
                </a:cubicBezTo>
                <a:cubicBezTo>
                  <a:pt x="4812" y="11647"/>
                  <a:pt x="4624" y="11680"/>
                  <a:pt x="4449" y="11723"/>
                </a:cubicBezTo>
                <a:cubicBezTo>
                  <a:pt x="4100" y="11815"/>
                  <a:pt x="3846" y="11945"/>
                  <a:pt x="3648" y="12064"/>
                </a:cubicBezTo>
                <a:cubicBezTo>
                  <a:pt x="3613" y="12085"/>
                  <a:pt x="3600" y="12106"/>
                  <a:pt x="3600" y="12128"/>
                </a:cubicBezTo>
                <a:cubicBezTo>
                  <a:pt x="3612" y="12149"/>
                  <a:pt x="3635" y="12170"/>
                  <a:pt x="3670" y="12187"/>
                </a:cubicBezTo>
                <a:cubicBezTo>
                  <a:pt x="3705" y="12197"/>
                  <a:pt x="3740" y="12203"/>
                  <a:pt x="3786" y="12203"/>
                </a:cubicBezTo>
                <a:cubicBezTo>
                  <a:pt x="3833" y="12203"/>
                  <a:pt x="3878" y="12192"/>
                  <a:pt x="3925" y="12181"/>
                </a:cubicBezTo>
                <a:cubicBezTo>
                  <a:pt x="4216" y="12063"/>
                  <a:pt x="4449" y="11994"/>
                  <a:pt x="4683" y="11956"/>
                </a:cubicBezTo>
                <a:cubicBezTo>
                  <a:pt x="4811" y="11934"/>
                  <a:pt x="4940" y="11923"/>
                  <a:pt x="5080" y="11917"/>
                </a:cubicBezTo>
                <a:cubicBezTo>
                  <a:pt x="5092" y="11917"/>
                  <a:pt x="5116" y="11917"/>
                  <a:pt x="5127" y="11917"/>
                </a:cubicBezTo>
                <a:cubicBezTo>
                  <a:pt x="5256" y="11917"/>
                  <a:pt x="5385" y="11923"/>
                  <a:pt x="5525" y="11934"/>
                </a:cubicBezTo>
                <a:cubicBezTo>
                  <a:pt x="5560" y="11934"/>
                  <a:pt x="5606" y="11939"/>
                  <a:pt x="5641" y="11939"/>
                </a:cubicBezTo>
                <a:cubicBezTo>
                  <a:pt x="5758" y="11944"/>
                  <a:pt x="5850" y="11976"/>
                  <a:pt x="5896" y="12025"/>
                </a:cubicBezTo>
                <a:cubicBezTo>
                  <a:pt x="5955" y="12090"/>
                  <a:pt x="6014" y="12154"/>
                  <a:pt x="6060" y="12219"/>
                </a:cubicBezTo>
                <a:cubicBezTo>
                  <a:pt x="6107" y="12278"/>
                  <a:pt x="6060" y="12349"/>
                  <a:pt x="5944" y="12387"/>
                </a:cubicBezTo>
                <a:cubicBezTo>
                  <a:pt x="5897" y="12403"/>
                  <a:pt x="5837" y="12413"/>
                  <a:pt x="5791" y="12424"/>
                </a:cubicBezTo>
                <a:cubicBezTo>
                  <a:pt x="5686" y="12445"/>
                  <a:pt x="5569" y="12462"/>
                  <a:pt x="5441" y="12468"/>
                </a:cubicBezTo>
                <a:cubicBezTo>
                  <a:pt x="5394" y="12468"/>
                  <a:pt x="5361" y="12468"/>
                  <a:pt x="5302" y="12468"/>
                </a:cubicBezTo>
                <a:cubicBezTo>
                  <a:pt x="5209" y="12468"/>
                  <a:pt x="5117" y="12466"/>
                  <a:pt x="4989" y="12461"/>
                </a:cubicBezTo>
                <a:cubicBezTo>
                  <a:pt x="4896" y="12461"/>
                  <a:pt x="4788" y="12456"/>
                  <a:pt x="4683" y="12456"/>
                </a:cubicBezTo>
                <a:cubicBezTo>
                  <a:pt x="4589" y="12456"/>
                  <a:pt x="4509" y="12456"/>
                  <a:pt x="4439" y="12461"/>
                </a:cubicBezTo>
                <a:cubicBezTo>
                  <a:pt x="4240" y="12472"/>
                  <a:pt x="4041" y="12494"/>
                  <a:pt x="3866" y="12532"/>
                </a:cubicBezTo>
                <a:cubicBezTo>
                  <a:pt x="3505" y="12602"/>
                  <a:pt x="3215" y="12704"/>
                  <a:pt x="2959" y="12796"/>
                </a:cubicBezTo>
                <a:cubicBezTo>
                  <a:pt x="2912" y="12812"/>
                  <a:pt x="2890" y="12833"/>
                  <a:pt x="2890" y="12860"/>
                </a:cubicBezTo>
                <a:cubicBezTo>
                  <a:pt x="2890" y="12882"/>
                  <a:pt x="2913" y="12903"/>
                  <a:pt x="2948" y="12914"/>
                </a:cubicBezTo>
                <a:cubicBezTo>
                  <a:pt x="2983" y="12925"/>
                  <a:pt x="3029" y="12936"/>
                  <a:pt x="3075" y="12936"/>
                </a:cubicBezTo>
                <a:cubicBezTo>
                  <a:pt x="3110" y="12936"/>
                  <a:pt x="3157" y="12930"/>
                  <a:pt x="3192" y="12919"/>
                </a:cubicBezTo>
                <a:cubicBezTo>
                  <a:pt x="3449" y="12854"/>
                  <a:pt x="3739" y="12784"/>
                  <a:pt x="4030" y="12757"/>
                </a:cubicBezTo>
                <a:cubicBezTo>
                  <a:pt x="4124" y="12747"/>
                  <a:pt x="4218" y="12747"/>
                  <a:pt x="4311" y="12747"/>
                </a:cubicBezTo>
                <a:cubicBezTo>
                  <a:pt x="4358" y="12747"/>
                  <a:pt x="4392" y="12747"/>
                  <a:pt x="4439" y="12752"/>
                </a:cubicBezTo>
                <a:cubicBezTo>
                  <a:pt x="4567" y="12758"/>
                  <a:pt x="4709" y="12774"/>
                  <a:pt x="4872" y="12796"/>
                </a:cubicBezTo>
                <a:lnTo>
                  <a:pt x="4963" y="12806"/>
                </a:lnTo>
                <a:cubicBezTo>
                  <a:pt x="5103" y="12822"/>
                  <a:pt x="5256" y="12844"/>
                  <a:pt x="5419" y="12855"/>
                </a:cubicBezTo>
                <a:cubicBezTo>
                  <a:pt x="5536" y="12866"/>
                  <a:pt x="5663" y="12872"/>
                  <a:pt x="5780" y="12872"/>
                </a:cubicBezTo>
                <a:cubicBezTo>
                  <a:pt x="5873" y="12872"/>
                  <a:pt x="5968" y="12865"/>
                  <a:pt x="6049" y="12860"/>
                </a:cubicBezTo>
                <a:cubicBezTo>
                  <a:pt x="6119" y="12855"/>
                  <a:pt x="6176" y="12850"/>
                  <a:pt x="6246" y="12845"/>
                </a:cubicBezTo>
                <a:cubicBezTo>
                  <a:pt x="6258" y="12845"/>
                  <a:pt x="6281" y="12838"/>
                  <a:pt x="6305" y="12838"/>
                </a:cubicBezTo>
                <a:cubicBezTo>
                  <a:pt x="6410" y="12838"/>
                  <a:pt x="6504" y="12877"/>
                  <a:pt x="6527" y="12926"/>
                </a:cubicBezTo>
                <a:cubicBezTo>
                  <a:pt x="6609" y="13103"/>
                  <a:pt x="6654" y="13275"/>
                  <a:pt x="6665" y="13448"/>
                </a:cubicBezTo>
                <a:cubicBezTo>
                  <a:pt x="6665" y="13475"/>
                  <a:pt x="6642" y="13507"/>
                  <a:pt x="6607" y="13528"/>
                </a:cubicBezTo>
                <a:cubicBezTo>
                  <a:pt x="6560" y="13550"/>
                  <a:pt x="6505" y="13560"/>
                  <a:pt x="6447" y="13565"/>
                </a:cubicBezTo>
                <a:cubicBezTo>
                  <a:pt x="6412" y="13565"/>
                  <a:pt x="6375" y="13565"/>
                  <a:pt x="6352" y="13565"/>
                </a:cubicBezTo>
                <a:cubicBezTo>
                  <a:pt x="6340" y="13565"/>
                  <a:pt x="6315" y="13565"/>
                  <a:pt x="6315" y="13565"/>
                </a:cubicBezTo>
                <a:cubicBezTo>
                  <a:pt x="6187" y="13555"/>
                  <a:pt x="6059" y="13528"/>
                  <a:pt x="5907" y="13507"/>
                </a:cubicBezTo>
                <a:lnTo>
                  <a:pt x="5896" y="13507"/>
                </a:lnTo>
                <a:cubicBezTo>
                  <a:pt x="5733" y="13480"/>
                  <a:pt x="5548" y="13454"/>
                  <a:pt x="5350" y="13437"/>
                </a:cubicBezTo>
                <a:cubicBezTo>
                  <a:pt x="5233" y="13427"/>
                  <a:pt x="5105" y="13421"/>
                  <a:pt x="4989" y="13421"/>
                </a:cubicBezTo>
                <a:cubicBezTo>
                  <a:pt x="4907" y="13421"/>
                  <a:pt x="4823" y="13420"/>
                  <a:pt x="4741" y="13426"/>
                </a:cubicBezTo>
                <a:cubicBezTo>
                  <a:pt x="4379" y="13447"/>
                  <a:pt x="4078" y="13490"/>
                  <a:pt x="3775" y="13539"/>
                </a:cubicBezTo>
                <a:lnTo>
                  <a:pt x="3706" y="13550"/>
                </a:lnTo>
                <a:cubicBezTo>
                  <a:pt x="3636" y="13561"/>
                  <a:pt x="3576" y="13587"/>
                  <a:pt x="3553" y="13619"/>
                </a:cubicBezTo>
                <a:cubicBezTo>
                  <a:pt x="3530" y="13646"/>
                  <a:pt x="3543" y="13680"/>
                  <a:pt x="3589" y="13707"/>
                </a:cubicBezTo>
                <a:cubicBezTo>
                  <a:pt x="3636" y="13739"/>
                  <a:pt x="3715" y="13754"/>
                  <a:pt x="3808" y="13754"/>
                </a:cubicBezTo>
                <a:cubicBezTo>
                  <a:pt x="3831" y="13754"/>
                  <a:pt x="3843" y="13754"/>
                  <a:pt x="3866" y="13754"/>
                </a:cubicBezTo>
                <a:cubicBezTo>
                  <a:pt x="4088" y="13732"/>
                  <a:pt x="4358" y="13717"/>
                  <a:pt x="4603" y="13717"/>
                </a:cubicBezTo>
                <a:cubicBezTo>
                  <a:pt x="4661" y="13717"/>
                  <a:pt x="4708" y="13717"/>
                  <a:pt x="4767" y="13722"/>
                </a:cubicBezTo>
                <a:cubicBezTo>
                  <a:pt x="4895" y="13727"/>
                  <a:pt x="5022" y="13744"/>
                  <a:pt x="5138" y="13766"/>
                </a:cubicBezTo>
                <a:cubicBezTo>
                  <a:pt x="5255" y="13787"/>
                  <a:pt x="5374" y="13819"/>
                  <a:pt x="5514" y="13862"/>
                </a:cubicBezTo>
                <a:lnTo>
                  <a:pt x="5572" y="13879"/>
                </a:lnTo>
                <a:cubicBezTo>
                  <a:pt x="5700" y="13916"/>
                  <a:pt x="5840" y="13959"/>
                  <a:pt x="5991" y="13996"/>
                </a:cubicBezTo>
                <a:cubicBezTo>
                  <a:pt x="6096" y="14023"/>
                  <a:pt x="6294" y="14051"/>
                  <a:pt x="6399" y="14067"/>
                </a:cubicBezTo>
                <a:cubicBezTo>
                  <a:pt x="6516" y="14083"/>
                  <a:pt x="6598" y="14143"/>
                  <a:pt x="6574" y="14197"/>
                </a:cubicBezTo>
                <a:cubicBezTo>
                  <a:pt x="6551" y="14256"/>
                  <a:pt x="6528" y="14309"/>
                  <a:pt x="6505" y="14369"/>
                </a:cubicBezTo>
                <a:cubicBezTo>
                  <a:pt x="6482" y="14422"/>
                  <a:pt x="6399" y="14467"/>
                  <a:pt x="6283" y="14488"/>
                </a:cubicBezTo>
                <a:lnTo>
                  <a:pt x="6199" y="14503"/>
                </a:lnTo>
                <a:cubicBezTo>
                  <a:pt x="6047" y="14530"/>
                  <a:pt x="5934" y="14551"/>
                  <a:pt x="5805" y="14562"/>
                </a:cubicBezTo>
                <a:cubicBezTo>
                  <a:pt x="5724" y="14568"/>
                  <a:pt x="5628" y="14574"/>
                  <a:pt x="5546" y="14574"/>
                </a:cubicBezTo>
                <a:cubicBezTo>
                  <a:pt x="5511" y="14574"/>
                  <a:pt x="5465" y="14574"/>
                  <a:pt x="5430" y="14574"/>
                </a:cubicBezTo>
                <a:cubicBezTo>
                  <a:pt x="5138" y="14563"/>
                  <a:pt x="4834" y="14515"/>
                  <a:pt x="4566" y="14466"/>
                </a:cubicBezTo>
                <a:cubicBezTo>
                  <a:pt x="4531" y="14461"/>
                  <a:pt x="4499" y="14454"/>
                  <a:pt x="4464" y="14454"/>
                </a:cubicBezTo>
                <a:cubicBezTo>
                  <a:pt x="4394" y="14454"/>
                  <a:pt x="4321" y="14466"/>
                  <a:pt x="4275" y="14493"/>
                </a:cubicBezTo>
                <a:cubicBezTo>
                  <a:pt x="4228" y="14515"/>
                  <a:pt x="4219" y="14542"/>
                  <a:pt x="4231" y="14574"/>
                </a:cubicBezTo>
                <a:cubicBezTo>
                  <a:pt x="4242" y="14606"/>
                  <a:pt x="4288" y="14633"/>
                  <a:pt x="4358" y="14655"/>
                </a:cubicBezTo>
                <a:cubicBezTo>
                  <a:pt x="4662" y="14730"/>
                  <a:pt x="4976" y="14805"/>
                  <a:pt x="5350" y="14848"/>
                </a:cubicBezTo>
                <a:cubicBezTo>
                  <a:pt x="5431" y="14859"/>
                  <a:pt x="5618" y="14875"/>
                  <a:pt x="5816" y="14885"/>
                </a:cubicBezTo>
                <a:cubicBezTo>
                  <a:pt x="5979" y="14896"/>
                  <a:pt x="6082" y="14972"/>
                  <a:pt x="6024" y="15047"/>
                </a:cubicBezTo>
                <a:cubicBezTo>
                  <a:pt x="5919" y="15176"/>
                  <a:pt x="5814" y="15307"/>
                  <a:pt x="5732" y="15377"/>
                </a:cubicBezTo>
                <a:cubicBezTo>
                  <a:pt x="5686" y="15420"/>
                  <a:pt x="5607" y="15446"/>
                  <a:pt x="5514" y="15451"/>
                </a:cubicBezTo>
                <a:cubicBezTo>
                  <a:pt x="5467" y="15451"/>
                  <a:pt x="5429" y="15446"/>
                  <a:pt x="5382" y="15441"/>
                </a:cubicBezTo>
                <a:cubicBezTo>
                  <a:pt x="5231" y="15403"/>
                  <a:pt x="5092" y="15376"/>
                  <a:pt x="5022" y="15360"/>
                </a:cubicBezTo>
                <a:cubicBezTo>
                  <a:pt x="4835" y="15328"/>
                  <a:pt x="4637" y="15307"/>
                  <a:pt x="4439" y="15296"/>
                </a:cubicBezTo>
                <a:cubicBezTo>
                  <a:pt x="4380" y="15296"/>
                  <a:pt x="4312" y="15290"/>
                  <a:pt x="4242" y="15290"/>
                </a:cubicBezTo>
                <a:cubicBezTo>
                  <a:pt x="4137" y="15290"/>
                  <a:pt x="4043" y="15291"/>
                  <a:pt x="3950" y="15296"/>
                </a:cubicBezTo>
                <a:lnTo>
                  <a:pt x="3939" y="15296"/>
                </a:lnTo>
                <a:cubicBezTo>
                  <a:pt x="3858" y="15296"/>
                  <a:pt x="3773" y="15301"/>
                  <a:pt x="3691" y="15301"/>
                </a:cubicBezTo>
                <a:cubicBezTo>
                  <a:pt x="3633" y="15301"/>
                  <a:pt x="3589" y="15302"/>
                  <a:pt x="3542" y="15296"/>
                </a:cubicBezTo>
                <a:cubicBezTo>
                  <a:pt x="3414" y="15291"/>
                  <a:pt x="3295" y="15274"/>
                  <a:pt x="3167" y="15253"/>
                </a:cubicBezTo>
                <a:cubicBezTo>
                  <a:pt x="2887" y="15199"/>
                  <a:pt x="2610" y="15096"/>
                  <a:pt x="2423" y="15020"/>
                </a:cubicBezTo>
                <a:cubicBezTo>
                  <a:pt x="2388" y="15004"/>
                  <a:pt x="2328" y="15000"/>
                  <a:pt x="2281" y="15000"/>
                </a:cubicBezTo>
                <a:cubicBezTo>
                  <a:pt x="2246" y="15000"/>
                  <a:pt x="2213" y="15004"/>
                  <a:pt x="2190" y="15015"/>
                </a:cubicBezTo>
                <a:cubicBezTo>
                  <a:pt x="2155" y="15026"/>
                  <a:pt x="2132" y="15042"/>
                  <a:pt x="2132" y="15064"/>
                </a:cubicBezTo>
                <a:cubicBezTo>
                  <a:pt x="2132" y="15085"/>
                  <a:pt x="2143" y="15113"/>
                  <a:pt x="2190" y="15135"/>
                </a:cubicBezTo>
                <a:cubicBezTo>
                  <a:pt x="2411" y="15248"/>
                  <a:pt x="2665" y="15366"/>
                  <a:pt x="2992" y="15463"/>
                </a:cubicBezTo>
                <a:cubicBezTo>
                  <a:pt x="3155" y="15511"/>
                  <a:pt x="3330" y="15549"/>
                  <a:pt x="3516" y="15571"/>
                </a:cubicBezTo>
                <a:cubicBezTo>
                  <a:pt x="3691" y="15592"/>
                  <a:pt x="3844" y="15603"/>
                  <a:pt x="4019" y="15620"/>
                </a:cubicBezTo>
                <a:cubicBezTo>
                  <a:pt x="4171" y="15630"/>
                  <a:pt x="4311" y="15640"/>
                  <a:pt x="4428" y="15657"/>
                </a:cubicBezTo>
                <a:cubicBezTo>
                  <a:pt x="4544" y="15673"/>
                  <a:pt x="4651" y="15695"/>
                  <a:pt x="4756" y="15727"/>
                </a:cubicBezTo>
                <a:cubicBezTo>
                  <a:pt x="4791" y="15738"/>
                  <a:pt x="4826" y="15748"/>
                  <a:pt x="4872" y="15764"/>
                </a:cubicBezTo>
                <a:cubicBezTo>
                  <a:pt x="5059" y="15834"/>
                  <a:pt x="5117" y="15959"/>
                  <a:pt x="4989" y="16056"/>
                </a:cubicBezTo>
                <a:cubicBezTo>
                  <a:pt x="4931" y="16104"/>
                  <a:pt x="4858" y="16152"/>
                  <a:pt x="4799" y="16200"/>
                </a:cubicBezTo>
                <a:cubicBezTo>
                  <a:pt x="4659" y="16308"/>
                  <a:pt x="4533" y="16422"/>
                  <a:pt x="4417" y="16535"/>
                </a:cubicBezTo>
                <a:cubicBezTo>
                  <a:pt x="4347" y="16606"/>
                  <a:pt x="4205" y="16648"/>
                  <a:pt x="4041" y="16653"/>
                </a:cubicBezTo>
                <a:cubicBezTo>
                  <a:pt x="3983" y="16653"/>
                  <a:pt x="3928" y="16653"/>
                  <a:pt x="3881" y="16653"/>
                </a:cubicBezTo>
                <a:cubicBezTo>
                  <a:pt x="3834" y="16653"/>
                  <a:pt x="3809" y="16653"/>
                  <a:pt x="3797" y="16653"/>
                </a:cubicBezTo>
                <a:cubicBezTo>
                  <a:pt x="3669" y="16643"/>
                  <a:pt x="3552" y="16626"/>
                  <a:pt x="3447" y="16605"/>
                </a:cubicBezTo>
                <a:cubicBezTo>
                  <a:pt x="3342" y="16583"/>
                  <a:pt x="3227" y="16546"/>
                  <a:pt x="3075" y="16492"/>
                </a:cubicBezTo>
                <a:cubicBezTo>
                  <a:pt x="3040" y="16481"/>
                  <a:pt x="3005" y="16471"/>
                  <a:pt x="2970" y="16455"/>
                </a:cubicBezTo>
                <a:cubicBezTo>
                  <a:pt x="2865" y="16417"/>
                  <a:pt x="2747" y="16372"/>
                  <a:pt x="2631" y="16340"/>
                </a:cubicBezTo>
                <a:cubicBezTo>
                  <a:pt x="2456" y="16286"/>
                  <a:pt x="2259" y="16249"/>
                  <a:pt x="2084" y="16232"/>
                </a:cubicBezTo>
                <a:cubicBezTo>
                  <a:pt x="1968" y="16222"/>
                  <a:pt x="1852" y="16217"/>
                  <a:pt x="1723" y="16217"/>
                </a:cubicBezTo>
                <a:cubicBezTo>
                  <a:pt x="1653" y="16217"/>
                  <a:pt x="1571" y="16217"/>
                  <a:pt x="1501" y="16222"/>
                </a:cubicBezTo>
                <a:cubicBezTo>
                  <a:pt x="1326" y="16233"/>
                  <a:pt x="1150" y="16254"/>
                  <a:pt x="940" y="16286"/>
                </a:cubicBezTo>
                <a:cubicBezTo>
                  <a:pt x="835" y="16302"/>
                  <a:pt x="767" y="16362"/>
                  <a:pt x="790" y="16416"/>
                </a:cubicBezTo>
                <a:cubicBezTo>
                  <a:pt x="802" y="16464"/>
                  <a:pt x="883" y="16497"/>
                  <a:pt x="976" y="16497"/>
                </a:cubicBezTo>
                <a:cubicBezTo>
                  <a:pt x="988" y="16497"/>
                  <a:pt x="997" y="16497"/>
                  <a:pt x="1009" y="16497"/>
                </a:cubicBezTo>
                <a:cubicBezTo>
                  <a:pt x="1149" y="16486"/>
                  <a:pt x="1289" y="16475"/>
                  <a:pt x="1417" y="16475"/>
                </a:cubicBezTo>
                <a:cubicBezTo>
                  <a:pt x="1592" y="16475"/>
                  <a:pt x="1758" y="16487"/>
                  <a:pt x="1909" y="16514"/>
                </a:cubicBezTo>
                <a:cubicBezTo>
                  <a:pt x="2026" y="16535"/>
                  <a:pt x="2142" y="16566"/>
                  <a:pt x="2259" y="16610"/>
                </a:cubicBezTo>
                <a:cubicBezTo>
                  <a:pt x="2341" y="16642"/>
                  <a:pt x="2433" y="16680"/>
                  <a:pt x="2514" y="16717"/>
                </a:cubicBezTo>
                <a:lnTo>
                  <a:pt x="2598" y="16756"/>
                </a:lnTo>
                <a:cubicBezTo>
                  <a:pt x="2715" y="16805"/>
                  <a:pt x="2863" y="16869"/>
                  <a:pt x="3050" y="16918"/>
                </a:cubicBezTo>
                <a:cubicBezTo>
                  <a:pt x="3225" y="16966"/>
                  <a:pt x="3438" y="16997"/>
                  <a:pt x="3648" y="17014"/>
                </a:cubicBezTo>
                <a:cubicBezTo>
                  <a:pt x="3683" y="17014"/>
                  <a:pt x="3704" y="17020"/>
                  <a:pt x="3739" y="17020"/>
                </a:cubicBezTo>
                <a:cubicBezTo>
                  <a:pt x="3820" y="17026"/>
                  <a:pt x="3893" y="17047"/>
                  <a:pt x="3939" y="17074"/>
                </a:cubicBezTo>
                <a:cubicBezTo>
                  <a:pt x="3986" y="17107"/>
                  <a:pt x="4009" y="17144"/>
                  <a:pt x="3998" y="17182"/>
                </a:cubicBezTo>
                <a:cubicBezTo>
                  <a:pt x="3951" y="17317"/>
                  <a:pt x="3928" y="17451"/>
                  <a:pt x="3939" y="17586"/>
                </a:cubicBezTo>
                <a:cubicBezTo>
                  <a:pt x="3939" y="17624"/>
                  <a:pt x="3916" y="17656"/>
                  <a:pt x="3881" y="17672"/>
                </a:cubicBezTo>
                <a:cubicBezTo>
                  <a:pt x="3846" y="17688"/>
                  <a:pt x="3808" y="17694"/>
                  <a:pt x="3750" y="17694"/>
                </a:cubicBezTo>
                <a:cubicBezTo>
                  <a:pt x="3715" y="17694"/>
                  <a:pt x="3668" y="17687"/>
                  <a:pt x="3633" y="17682"/>
                </a:cubicBezTo>
                <a:lnTo>
                  <a:pt x="3622" y="17682"/>
                </a:lnTo>
                <a:cubicBezTo>
                  <a:pt x="3575" y="17677"/>
                  <a:pt x="3541" y="17666"/>
                  <a:pt x="3495" y="17660"/>
                </a:cubicBezTo>
                <a:cubicBezTo>
                  <a:pt x="3378" y="17639"/>
                  <a:pt x="3248" y="17612"/>
                  <a:pt x="3108" y="17596"/>
                </a:cubicBezTo>
                <a:cubicBezTo>
                  <a:pt x="2933" y="17575"/>
                  <a:pt x="2772" y="17559"/>
                  <a:pt x="2609" y="17559"/>
                </a:cubicBezTo>
                <a:cubicBezTo>
                  <a:pt x="2574" y="17559"/>
                  <a:pt x="2549" y="17559"/>
                  <a:pt x="2514" y="17559"/>
                </a:cubicBezTo>
                <a:cubicBezTo>
                  <a:pt x="2328" y="17565"/>
                  <a:pt x="2129" y="17585"/>
                  <a:pt x="1942" y="17623"/>
                </a:cubicBezTo>
                <a:cubicBezTo>
                  <a:pt x="1779" y="17655"/>
                  <a:pt x="1618" y="17704"/>
                  <a:pt x="1443" y="17763"/>
                </a:cubicBezTo>
                <a:cubicBezTo>
                  <a:pt x="1361" y="17795"/>
                  <a:pt x="1327" y="17855"/>
                  <a:pt x="1373" y="17909"/>
                </a:cubicBezTo>
                <a:cubicBezTo>
                  <a:pt x="1408" y="17947"/>
                  <a:pt x="1478" y="17968"/>
                  <a:pt x="1548" y="17968"/>
                </a:cubicBezTo>
                <a:cubicBezTo>
                  <a:pt x="1572" y="17968"/>
                  <a:pt x="1605" y="17962"/>
                  <a:pt x="1629" y="17957"/>
                </a:cubicBezTo>
                <a:cubicBezTo>
                  <a:pt x="1908" y="17886"/>
                  <a:pt x="2175" y="17849"/>
                  <a:pt x="2408" y="17849"/>
                </a:cubicBezTo>
                <a:cubicBezTo>
                  <a:pt x="2432" y="17849"/>
                  <a:pt x="2469" y="17849"/>
                  <a:pt x="2492" y="17849"/>
                </a:cubicBezTo>
                <a:cubicBezTo>
                  <a:pt x="2621" y="17854"/>
                  <a:pt x="2750" y="17871"/>
                  <a:pt x="2890" y="17898"/>
                </a:cubicBezTo>
                <a:cubicBezTo>
                  <a:pt x="2971" y="17914"/>
                  <a:pt x="3063" y="17935"/>
                  <a:pt x="3145" y="17957"/>
                </a:cubicBezTo>
                <a:cubicBezTo>
                  <a:pt x="3191" y="17967"/>
                  <a:pt x="3250" y="17984"/>
                  <a:pt x="3309" y="17995"/>
                </a:cubicBezTo>
                <a:cubicBezTo>
                  <a:pt x="3460" y="18028"/>
                  <a:pt x="3635" y="18065"/>
                  <a:pt x="3844" y="18086"/>
                </a:cubicBezTo>
                <a:cubicBezTo>
                  <a:pt x="3868" y="18086"/>
                  <a:pt x="3879" y="18091"/>
                  <a:pt x="3903" y="18091"/>
                </a:cubicBezTo>
                <a:cubicBezTo>
                  <a:pt x="4008" y="18102"/>
                  <a:pt x="4102" y="18140"/>
                  <a:pt x="4125" y="18189"/>
                </a:cubicBezTo>
                <a:cubicBezTo>
                  <a:pt x="4148" y="18221"/>
                  <a:pt x="4160" y="18253"/>
                  <a:pt x="4183" y="18280"/>
                </a:cubicBezTo>
                <a:cubicBezTo>
                  <a:pt x="4218" y="18328"/>
                  <a:pt x="4172" y="18383"/>
                  <a:pt x="4067" y="18404"/>
                </a:cubicBezTo>
                <a:lnTo>
                  <a:pt x="4056" y="18404"/>
                </a:lnTo>
                <a:cubicBezTo>
                  <a:pt x="3858" y="18447"/>
                  <a:pt x="3668" y="18501"/>
                  <a:pt x="3516" y="18566"/>
                </a:cubicBezTo>
                <a:cubicBezTo>
                  <a:pt x="3365" y="18631"/>
                  <a:pt x="3249" y="18707"/>
                  <a:pt x="3156" y="18771"/>
                </a:cubicBezTo>
                <a:cubicBezTo>
                  <a:pt x="3121" y="18793"/>
                  <a:pt x="3100" y="18814"/>
                  <a:pt x="3065" y="18835"/>
                </a:cubicBezTo>
                <a:cubicBezTo>
                  <a:pt x="3006" y="18878"/>
                  <a:pt x="2948" y="18916"/>
                  <a:pt x="2890" y="18948"/>
                </a:cubicBezTo>
                <a:cubicBezTo>
                  <a:pt x="2796" y="19002"/>
                  <a:pt x="2700" y="19046"/>
                  <a:pt x="2583" y="19078"/>
                </a:cubicBezTo>
                <a:cubicBezTo>
                  <a:pt x="2362" y="19148"/>
                  <a:pt x="2073" y="19185"/>
                  <a:pt x="1723" y="19191"/>
                </a:cubicBezTo>
                <a:cubicBezTo>
                  <a:pt x="1677" y="19191"/>
                  <a:pt x="1627" y="19201"/>
                  <a:pt x="1592" y="19218"/>
                </a:cubicBezTo>
                <a:cubicBezTo>
                  <a:pt x="1557" y="19239"/>
                  <a:pt x="1537" y="19266"/>
                  <a:pt x="1548" y="19293"/>
                </a:cubicBezTo>
                <a:cubicBezTo>
                  <a:pt x="1560" y="19347"/>
                  <a:pt x="1651" y="19401"/>
                  <a:pt x="1756" y="19406"/>
                </a:cubicBezTo>
                <a:cubicBezTo>
                  <a:pt x="1884" y="19417"/>
                  <a:pt x="2015" y="19418"/>
                  <a:pt x="2132" y="19418"/>
                </a:cubicBezTo>
                <a:cubicBezTo>
                  <a:pt x="2423" y="19418"/>
                  <a:pt x="2678" y="19391"/>
                  <a:pt x="2911" y="19342"/>
                </a:cubicBezTo>
                <a:cubicBezTo>
                  <a:pt x="3086" y="19304"/>
                  <a:pt x="3237" y="19251"/>
                  <a:pt x="3389" y="19175"/>
                </a:cubicBezTo>
                <a:cubicBezTo>
                  <a:pt x="3494" y="19127"/>
                  <a:pt x="3577" y="19077"/>
                  <a:pt x="3659" y="19029"/>
                </a:cubicBezTo>
                <a:cubicBezTo>
                  <a:pt x="3682" y="19013"/>
                  <a:pt x="3715" y="18996"/>
                  <a:pt x="3739" y="18980"/>
                </a:cubicBezTo>
                <a:cubicBezTo>
                  <a:pt x="3855" y="18910"/>
                  <a:pt x="3948" y="18868"/>
                  <a:pt x="4041" y="18835"/>
                </a:cubicBezTo>
                <a:cubicBezTo>
                  <a:pt x="4135" y="18798"/>
                  <a:pt x="4241" y="18771"/>
                  <a:pt x="4369" y="18750"/>
                </a:cubicBezTo>
                <a:cubicBezTo>
                  <a:pt x="4404" y="18744"/>
                  <a:pt x="4429" y="18738"/>
                  <a:pt x="4464" y="18738"/>
                </a:cubicBezTo>
                <a:cubicBezTo>
                  <a:pt x="4557" y="18738"/>
                  <a:pt x="4636" y="18761"/>
                  <a:pt x="4683" y="18798"/>
                </a:cubicBezTo>
                <a:cubicBezTo>
                  <a:pt x="4869" y="18944"/>
                  <a:pt x="5105" y="19078"/>
                  <a:pt x="5350" y="19207"/>
                </a:cubicBezTo>
                <a:cubicBezTo>
                  <a:pt x="5513" y="19288"/>
                  <a:pt x="5479" y="19438"/>
                  <a:pt x="4989" y="19541"/>
                </a:cubicBezTo>
                <a:cubicBezTo>
                  <a:pt x="4557" y="19632"/>
                  <a:pt x="4196" y="19714"/>
                  <a:pt x="3939" y="19859"/>
                </a:cubicBezTo>
                <a:cubicBezTo>
                  <a:pt x="3718" y="19988"/>
                  <a:pt x="3589" y="20149"/>
                  <a:pt x="3542" y="20354"/>
                </a:cubicBezTo>
                <a:cubicBezTo>
                  <a:pt x="3530" y="20403"/>
                  <a:pt x="3611" y="20457"/>
                  <a:pt x="3728" y="20474"/>
                </a:cubicBezTo>
                <a:cubicBezTo>
                  <a:pt x="3751" y="20479"/>
                  <a:pt x="3773" y="20479"/>
                  <a:pt x="3808" y="20479"/>
                </a:cubicBezTo>
                <a:cubicBezTo>
                  <a:pt x="3890" y="20479"/>
                  <a:pt x="3960" y="20457"/>
                  <a:pt x="3983" y="20420"/>
                </a:cubicBezTo>
                <a:cubicBezTo>
                  <a:pt x="4076" y="20263"/>
                  <a:pt x="4230" y="20139"/>
                  <a:pt x="4417" y="20053"/>
                </a:cubicBezTo>
                <a:cubicBezTo>
                  <a:pt x="4650" y="19950"/>
                  <a:pt x="4917" y="19918"/>
                  <a:pt x="5197" y="19869"/>
                </a:cubicBezTo>
                <a:cubicBezTo>
                  <a:pt x="5348" y="19842"/>
                  <a:pt x="5536" y="19810"/>
                  <a:pt x="5710" y="19756"/>
                </a:cubicBezTo>
                <a:cubicBezTo>
                  <a:pt x="5792" y="19735"/>
                  <a:pt x="5910" y="19687"/>
                  <a:pt x="6039" y="19639"/>
                </a:cubicBezTo>
                <a:cubicBezTo>
                  <a:pt x="6143" y="19595"/>
                  <a:pt x="6304" y="19590"/>
                  <a:pt x="6432" y="19633"/>
                </a:cubicBezTo>
                <a:cubicBezTo>
                  <a:pt x="6630" y="19698"/>
                  <a:pt x="6842" y="19752"/>
                  <a:pt x="7052" y="19800"/>
                </a:cubicBezTo>
                <a:cubicBezTo>
                  <a:pt x="7215" y="19838"/>
                  <a:pt x="7320" y="19913"/>
                  <a:pt x="7343" y="19994"/>
                </a:cubicBezTo>
                <a:cubicBezTo>
                  <a:pt x="7355" y="20015"/>
                  <a:pt x="7353" y="20031"/>
                  <a:pt x="7365" y="20053"/>
                </a:cubicBezTo>
                <a:cubicBezTo>
                  <a:pt x="7377" y="20107"/>
                  <a:pt x="7402" y="20156"/>
                  <a:pt x="7402" y="20204"/>
                </a:cubicBezTo>
                <a:cubicBezTo>
                  <a:pt x="7413" y="20274"/>
                  <a:pt x="7400" y="20334"/>
                  <a:pt x="7365" y="20393"/>
                </a:cubicBezTo>
                <a:cubicBezTo>
                  <a:pt x="7295" y="20511"/>
                  <a:pt x="7122" y="20630"/>
                  <a:pt x="6866" y="20743"/>
                </a:cubicBezTo>
                <a:cubicBezTo>
                  <a:pt x="6831" y="20759"/>
                  <a:pt x="6808" y="20780"/>
                  <a:pt x="6808" y="20802"/>
                </a:cubicBezTo>
                <a:cubicBezTo>
                  <a:pt x="6808" y="20829"/>
                  <a:pt x="6830" y="20851"/>
                  <a:pt x="6877" y="20873"/>
                </a:cubicBezTo>
                <a:cubicBezTo>
                  <a:pt x="6923" y="20894"/>
                  <a:pt x="6993" y="20910"/>
                  <a:pt x="7063" y="20910"/>
                </a:cubicBezTo>
                <a:cubicBezTo>
                  <a:pt x="7109" y="20910"/>
                  <a:pt x="7155" y="20904"/>
                  <a:pt x="7190" y="20893"/>
                </a:cubicBezTo>
                <a:cubicBezTo>
                  <a:pt x="7563" y="20780"/>
                  <a:pt x="7823" y="20646"/>
                  <a:pt x="7963" y="20501"/>
                </a:cubicBezTo>
                <a:cubicBezTo>
                  <a:pt x="8033" y="20420"/>
                  <a:pt x="8079" y="20328"/>
                  <a:pt x="8090" y="20231"/>
                </a:cubicBezTo>
                <a:cubicBezTo>
                  <a:pt x="8090" y="20220"/>
                  <a:pt x="8090" y="20198"/>
                  <a:pt x="8101" y="20160"/>
                </a:cubicBezTo>
                <a:cubicBezTo>
                  <a:pt x="8113" y="20090"/>
                  <a:pt x="8252" y="20037"/>
                  <a:pt x="8404" y="20048"/>
                </a:cubicBezTo>
                <a:cubicBezTo>
                  <a:pt x="8765" y="20075"/>
                  <a:pt x="9185" y="20101"/>
                  <a:pt x="9512" y="20107"/>
                </a:cubicBezTo>
                <a:cubicBezTo>
                  <a:pt x="9617" y="20107"/>
                  <a:pt x="9700" y="20144"/>
                  <a:pt x="9723" y="20192"/>
                </a:cubicBezTo>
                <a:cubicBezTo>
                  <a:pt x="9747" y="20252"/>
                  <a:pt x="9746" y="20307"/>
                  <a:pt x="9734" y="20366"/>
                </a:cubicBezTo>
                <a:cubicBezTo>
                  <a:pt x="9722" y="20420"/>
                  <a:pt x="9676" y="20484"/>
                  <a:pt x="9617" y="20559"/>
                </a:cubicBezTo>
                <a:cubicBezTo>
                  <a:pt x="9606" y="20576"/>
                  <a:pt x="9593" y="20592"/>
                  <a:pt x="9581" y="20608"/>
                </a:cubicBezTo>
                <a:cubicBezTo>
                  <a:pt x="9534" y="20668"/>
                  <a:pt x="9489" y="20732"/>
                  <a:pt x="9443" y="20802"/>
                </a:cubicBezTo>
                <a:cubicBezTo>
                  <a:pt x="9384" y="20899"/>
                  <a:pt x="9372" y="20990"/>
                  <a:pt x="9395" y="21076"/>
                </a:cubicBezTo>
                <a:cubicBezTo>
                  <a:pt x="9418" y="21163"/>
                  <a:pt x="9466" y="21249"/>
                  <a:pt x="9559" y="21336"/>
                </a:cubicBezTo>
                <a:cubicBezTo>
                  <a:pt x="9641" y="21411"/>
                  <a:pt x="9747" y="21486"/>
                  <a:pt x="9887" y="21561"/>
                </a:cubicBezTo>
                <a:cubicBezTo>
                  <a:pt x="9934" y="21583"/>
                  <a:pt x="10002" y="21600"/>
                  <a:pt x="10084" y="21600"/>
                </a:cubicBezTo>
                <a:cubicBezTo>
                  <a:pt x="10131" y="21600"/>
                  <a:pt x="10165" y="21594"/>
                  <a:pt x="10212" y="21588"/>
                </a:cubicBezTo>
                <a:cubicBezTo>
                  <a:pt x="10270" y="21577"/>
                  <a:pt x="10317" y="21556"/>
                  <a:pt x="10328" y="21529"/>
                </a:cubicBezTo>
                <a:cubicBezTo>
                  <a:pt x="10340" y="21508"/>
                  <a:pt x="10341" y="21487"/>
                  <a:pt x="10317" y="21465"/>
                </a:cubicBezTo>
                <a:cubicBezTo>
                  <a:pt x="10142" y="21325"/>
                  <a:pt x="10050" y="21190"/>
                  <a:pt x="10062" y="21066"/>
                </a:cubicBezTo>
                <a:cubicBezTo>
                  <a:pt x="10062" y="21007"/>
                  <a:pt x="10096" y="20947"/>
                  <a:pt x="10142" y="20883"/>
                </a:cubicBezTo>
                <a:cubicBezTo>
                  <a:pt x="10177" y="20834"/>
                  <a:pt x="10234" y="20786"/>
                  <a:pt x="10281" y="20738"/>
                </a:cubicBezTo>
                <a:cubicBezTo>
                  <a:pt x="10304" y="20722"/>
                  <a:pt x="10316" y="20706"/>
                  <a:pt x="10339" y="20684"/>
                </a:cubicBezTo>
                <a:cubicBezTo>
                  <a:pt x="10432" y="20592"/>
                  <a:pt x="10494" y="20510"/>
                  <a:pt x="10529" y="20435"/>
                </a:cubicBezTo>
                <a:cubicBezTo>
                  <a:pt x="10540" y="20403"/>
                  <a:pt x="10550" y="20334"/>
                  <a:pt x="10551" y="20253"/>
                </a:cubicBezTo>
                <a:cubicBezTo>
                  <a:pt x="10551" y="20156"/>
                  <a:pt x="10702" y="20070"/>
                  <a:pt x="10900" y="20043"/>
                </a:cubicBezTo>
                <a:cubicBezTo>
                  <a:pt x="11157" y="20010"/>
                  <a:pt x="11412" y="19972"/>
                  <a:pt x="11564" y="19945"/>
                </a:cubicBezTo>
                <a:cubicBezTo>
                  <a:pt x="11587" y="19940"/>
                  <a:pt x="11613" y="19940"/>
                  <a:pt x="11637" y="19940"/>
                </a:cubicBezTo>
                <a:cubicBezTo>
                  <a:pt x="11742" y="19940"/>
                  <a:pt x="11833" y="19977"/>
                  <a:pt x="11844" y="20026"/>
                </a:cubicBezTo>
                <a:cubicBezTo>
                  <a:pt x="11856" y="20069"/>
                  <a:pt x="11869" y="20107"/>
                  <a:pt x="11881" y="20128"/>
                </a:cubicBezTo>
                <a:cubicBezTo>
                  <a:pt x="11916" y="20225"/>
                  <a:pt x="11984" y="20317"/>
                  <a:pt x="12078" y="20393"/>
                </a:cubicBezTo>
                <a:cubicBezTo>
                  <a:pt x="12171" y="20468"/>
                  <a:pt x="12301" y="20539"/>
                  <a:pt x="12453" y="20603"/>
                </a:cubicBezTo>
                <a:cubicBezTo>
                  <a:pt x="12581" y="20657"/>
                  <a:pt x="12744" y="20705"/>
                  <a:pt x="12930" y="20748"/>
                </a:cubicBezTo>
                <a:cubicBezTo>
                  <a:pt x="12965" y="20753"/>
                  <a:pt x="13001" y="20758"/>
                  <a:pt x="13036" y="20758"/>
                </a:cubicBezTo>
                <a:cubicBezTo>
                  <a:pt x="13118" y="20758"/>
                  <a:pt x="13197" y="20743"/>
                  <a:pt x="13244" y="20716"/>
                </a:cubicBezTo>
                <a:cubicBezTo>
                  <a:pt x="13291" y="20695"/>
                  <a:pt x="13302" y="20667"/>
                  <a:pt x="13302" y="20640"/>
                </a:cubicBezTo>
                <a:cubicBezTo>
                  <a:pt x="13302" y="20619"/>
                  <a:pt x="13280" y="20597"/>
                  <a:pt x="13233" y="20586"/>
                </a:cubicBezTo>
                <a:cubicBezTo>
                  <a:pt x="12953" y="20489"/>
                  <a:pt x="12754" y="20376"/>
                  <a:pt x="12661" y="20268"/>
                </a:cubicBezTo>
                <a:cubicBezTo>
                  <a:pt x="12614" y="20214"/>
                  <a:pt x="12592" y="20149"/>
                  <a:pt x="12581" y="20085"/>
                </a:cubicBezTo>
                <a:cubicBezTo>
                  <a:pt x="12569" y="20031"/>
                  <a:pt x="12581" y="19977"/>
                  <a:pt x="12581" y="19923"/>
                </a:cubicBezTo>
                <a:lnTo>
                  <a:pt x="12581" y="19864"/>
                </a:lnTo>
                <a:cubicBezTo>
                  <a:pt x="12581" y="19853"/>
                  <a:pt x="12580" y="19843"/>
                  <a:pt x="12591" y="19832"/>
                </a:cubicBezTo>
                <a:cubicBezTo>
                  <a:pt x="12626" y="19757"/>
                  <a:pt x="12720" y="19687"/>
                  <a:pt x="12872" y="19639"/>
                </a:cubicBezTo>
                <a:cubicBezTo>
                  <a:pt x="13035" y="19590"/>
                  <a:pt x="13187" y="19531"/>
                  <a:pt x="13339" y="19477"/>
                </a:cubicBezTo>
                <a:cubicBezTo>
                  <a:pt x="13385" y="19461"/>
                  <a:pt x="13444" y="19450"/>
                  <a:pt x="13503" y="19450"/>
                </a:cubicBezTo>
                <a:cubicBezTo>
                  <a:pt x="13584" y="19450"/>
                  <a:pt x="13663" y="19471"/>
                  <a:pt x="13721" y="19504"/>
                </a:cubicBezTo>
                <a:cubicBezTo>
                  <a:pt x="13768" y="19536"/>
                  <a:pt x="13816" y="19563"/>
                  <a:pt x="13874" y="19590"/>
                </a:cubicBezTo>
                <a:cubicBezTo>
                  <a:pt x="14026" y="19670"/>
                  <a:pt x="14201" y="19734"/>
                  <a:pt x="14399" y="19788"/>
                </a:cubicBezTo>
                <a:cubicBezTo>
                  <a:pt x="14597" y="19842"/>
                  <a:pt x="14796" y="19876"/>
                  <a:pt x="14971" y="19903"/>
                </a:cubicBezTo>
                <a:lnTo>
                  <a:pt x="15062" y="19913"/>
                </a:lnTo>
                <a:cubicBezTo>
                  <a:pt x="15202" y="19934"/>
                  <a:pt x="15331" y="19955"/>
                  <a:pt x="15460" y="19977"/>
                </a:cubicBezTo>
                <a:cubicBezTo>
                  <a:pt x="15611" y="20009"/>
                  <a:pt x="15729" y="20042"/>
                  <a:pt x="15846" y="20085"/>
                </a:cubicBezTo>
                <a:cubicBezTo>
                  <a:pt x="16056" y="20171"/>
                  <a:pt x="16218" y="20290"/>
                  <a:pt x="16334" y="20452"/>
                </a:cubicBezTo>
                <a:cubicBezTo>
                  <a:pt x="16358" y="20489"/>
                  <a:pt x="16439" y="20511"/>
                  <a:pt x="16520" y="20511"/>
                </a:cubicBezTo>
                <a:cubicBezTo>
                  <a:pt x="16544" y="20511"/>
                  <a:pt x="16570" y="20511"/>
                  <a:pt x="16593" y="20506"/>
                </a:cubicBezTo>
                <a:cubicBezTo>
                  <a:pt x="16722" y="20489"/>
                  <a:pt x="16802" y="20436"/>
                  <a:pt x="16779" y="20388"/>
                </a:cubicBezTo>
                <a:cubicBezTo>
                  <a:pt x="16721" y="20178"/>
                  <a:pt x="16579" y="20020"/>
                  <a:pt x="16334" y="19891"/>
                </a:cubicBezTo>
                <a:cubicBezTo>
                  <a:pt x="16206" y="19821"/>
                  <a:pt x="16044" y="19756"/>
                  <a:pt x="15846" y="19702"/>
                </a:cubicBezTo>
                <a:cubicBezTo>
                  <a:pt x="15694" y="19659"/>
                  <a:pt x="15530" y="19627"/>
                  <a:pt x="15391" y="19595"/>
                </a:cubicBezTo>
                <a:lnTo>
                  <a:pt x="15310" y="19580"/>
                </a:lnTo>
                <a:cubicBezTo>
                  <a:pt x="15124" y="19536"/>
                  <a:pt x="14993" y="19504"/>
                  <a:pt x="14888" y="19472"/>
                </a:cubicBezTo>
                <a:cubicBezTo>
                  <a:pt x="14783" y="19434"/>
                  <a:pt x="14692" y="19396"/>
                  <a:pt x="14611" y="19347"/>
                </a:cubicBezTo>
                <a:cubicBezTo>
                  <a:pt x="14517" y="19293"/>
                  <a:pt x="14434" y="19228"/>
                  <a:pt x="14341" y="19137"/>
                </a:cubicBezTo>
                <a:cubicBezTo>
                  <a:pt x="14294" y="19088"/>
                  <a:pt x="14307" y="19030"/>
                  <a:pt x="14388" y="18992"/>
                </a:cubicBezTo>
                <a:cubicBezTo>
                  <a:pt x="14517" y="18917"/>
                  <a:pt x="14751" y="18776"/>
                  <a:pt x="14960" y="18647"/>
                </a:cubicBezTo>
                <a:cubicBezTo>
                  <a:pt x="15054" y="18588"/>
                  <a:pt x="15238" y="18582"/>
                  <a:pt x="15343" y="18642"/>
                </a:cubicBezTo>
                <a:cubicBezTo>
                  <a:pt x="15401" y="18674"/>
                  <a:pt x="15448" y="18695"/>
                  <a:pt x="15460" y="18701"/>
                </a:cubicBezTo>
                <a:cubicBezTo>
                  <a:pt x="15600" y="18771"/>
                  <a:pt x="15774" y="18824"/>
                  <a:pt x="15937" y="18867"/>
                </a:cubicBezTo>
                <a:cubicBezTo>
                  <a:pt x="16240" y="18937"/>
                  <a:pt x="16591" y="18975"/>
                  <a:pt x="17034" y="18975"/>
                </a:cubicBezTo>
                <a:cubicBezTo>
                  <a:pt x="17139" y="18975"/>
                  <a:pt x="17234" y="18933"/>
                  <a:pt x="17246" y="18884"/>
                </a:cubicBezTo>
                <a:cubicBezTo>
                  <a:pt x="17257" y="18836"/>
                  <a:pt x="17186" y="18792"/>
                  <a:pt x="17093" y="18787"/>
                </a:cubicBezTo>
                <a:cubicBezTo>
                  <a:pt x="16743" y="18760"/>
                  <a:pt x="16453" y="18712"/>
                  <a:pt x="16254" y="18642"/>
                </a:cubicBezTo>
                <a:cubicBezTo>
                  <a:pt x="16149" y="18604"/>
                  <a:pt x="16056" y="18561"/>
                  <a:pt x="15963" y="18507"/>
                </a:cubicBezTo>
                <a:cubicBezTo>
                  <a:pt x="15881" y="18453"/>
                  <a:pt x="15799" y="18388"/>
                  <a:pt x="15729" y="18324"/>
                </a:cubicBezTo>
                <a:cubicBezTo>
                  <a:pt x="15648" y="18237"/>
                  <a:pt x="15647" y="18135"/>
                  <a:pt x="15740" y="18054"/>
                </a:cubicBezTo>
                <a:cubicBezTo>
                  <a:pt x="15845" y="17963"/>
                  <a:pt x="15951" y="17866"/>
                  <a:pt x="16021" y="17807"/>
                </a:cubicBezTo>
                <a:cubicBezTo>
                  <a:pt x="16103" y="17726"/>
                  <a:pt x="16325" y="17704"/>
                  <a:pt x="16477" y="17763"/>
                </a:cubicBezTo>
                <a:cubicBezTo>
                  <a:pt x="16512" y="17779"/>
                  <a:pt x="16545" y="17789"/>
                  <a:pt x="16557" y="17795"/>
                </a:cubicBezTo>
                <a:cubicBezTo>
                  <a:pt x="16720" y="17854"/>
                  <a:pt x="16896" y="17904"/>
                  <a:pt x="17071" y="17936"/>
                </a:cubicBezTo>
                <a:cubicBezTo>
                  <a:pt x="17316" y="17979"/>
                  <a:pt x="17573" y="18000"/>
                  <a:pt x="17876" y="18000"/>
                </a:cubicBezTo>
                <a:cubicBezTo>
                  <a:pt x="17969" y="18000"/>
                  <a:pt x="18074" y="18001"/>
                  <a:pt x="18179" y="17995"/>
                </a:cubicBezTo>
                <a:cubicBezTo>
                  <a:pt x="18284" y="17990"/>
                  <a:pt x="18375" y="17946"/>
                  <a:pt x="18375" y="17893"/>
                </a:cubicBezTo>
                <a:cubicBezTo>
                  <a:pt x="18375" y="17844"/>
                  <a:pt x="18305" y="17807"/>
                  <a:pt x="18200" y="17802"/>
                </a:cubicBezTo>
                <a:cubicBezTo>
                  <a:pt x="17839" y="17785"/>
                  <a:pt x="17547" y="17746"/>
                  <a:pt x="17326" y="17687"/>
                </a:cubicBezTo>
                <a:cubicBezTo>
                  <a:pt x="17209" y="17655"/>
                  <a:pt x="17106" y="17618"/>
                  <a:pt x="17012" y="17569"/>
                </a:cubicBezTo>
                <a:cubicBezTo>
                  <a:pt x="16931" y="17521"/>
                  <a:pt x="16847" y="17467"/>
                  <a:pt x="16754" y="17413"/>
                </a:cubicBezTo>
                <a:cubicBezTo>
                  <a:pt x="16754" y="17413"/>
                  <a:pt x="16707" y="17381"/>
                  <a:pt x="16695" y="17371"/>
                </a:cubicBezTo>
                <a:cubicBezTo>
                  <a:pt x="16602" y="17311"/>
                  <a:pt x="16593" y="17235"/>
                  <a:pt x="16652" y="17165"/>
                </a:cubicBezTo>
                <a:cubicBezTo>
                  <a:pt x="16780" y="17020"/>
                  <a:pt x="16896" y="16868"/>
                  <a:pt x="17012" y="16717"/>
                </a:cubicBezTo>
                <a:cubicBezTo>
                  <a:pt x="17047" y="16680"/>
                  <a:pt x="17116" y="16648"/>
                  <a:pt x="17209" y="16648"/>
                </a:cubicBezTo>
                <a:cubicBezTo>
                  <a:pt x="17221" y="16648"/>
                  <a:pt x="17245" y="16648"/>
                  <a:pt x="17257" y="16648"/>
                </a:cubicBezTo>
                <a:cubicBezTo>
                  <a:pt x="17385" y="16659"/>
                  <a:pt x="17490" y="16675"/>
                  <a:pt x="17606" y="16707"/>
                </a:cubicBezTo>
                <a:cubicBezTo>
                  <a:pt x="17723" y="16740"/>
                  <a:pt x="17851" y="16782"/>
                  <a:pt x="17967" y="16825"/>
                </a:cubicBezTo>
                <a:lnTo>
                  <a:pt x="18004" y="16837"/>
                </a:lnTo>
                <a:cubicBezTo>
                  <a:pt x="18120" y="16880"/>
                  <a:pt x="18260" y="16933"/>
                  <a:pt x="18412" y="16977"/>
                </a:cubicBezTo>
                <a:cubicBezTo>
                  <a:pt x="18587" y="17025"/>
                  <a:pt x="18772" y="17063"/>
                  <a:pt x="18959" y="17079"/>
                </a:cubicBezTo>
                <a:cubicBezTo>
                  <a:pt x="19099" y="17095"/>
                  <a:pt x="19252" y="17101"/>
                  <a:pt x="19403" y="17101"/>
                </a:cubicBezTo>
                <a:cubicBezTo>
                  <a:pt x="19601" y="17101"/>
                  <a:pt x="19810" y="17089"/>
                  <a:pt x="20067" y="17062"/>
                </a:cubicBezTo>
                <a:cubicBezTo>
                  <a:pt x="20171" y="17052"/>
                  <a:pt x="20242" y="17004"/>
                  <a:pt x="20231" y="16950"/>
                </a:cubicBezTo>
                <a:cubicBezTo>
                  <a:pt x="20219" y="16907"/>
                  <a:pt x="20138" y="16874"/>
                  <a:pt x="20045" y="16874"/>
                </a:cubicBezTo>
                <a:lnTo>
                  <a:pt x="20034" y="16874"/>
                </a:lnTo>
                <a:cubicBezTo>
                  <a:pt x="19975" y="16874"/>
                  <a:pt x="19917" y="16874"/>
                  <a:pt x="19859" y="16874"/>
                </a:cubicBezTo>
                <a:cubicBezTo>
                  <a:pt x="19579" y="16874"/>
                  <a:pt x="19332" y="16858"/>
                  <a:pt x="19134" y="16820"/>
                </a:cubicBezTo>
                <a:cubicBezTo>
                  <a:pt x="19005" y="16798"/>
                  <a:pt x="18889" y="16767"/>
                  <a:pt x="18784" y="16724"/>
                </a:cubicBezTo>
                <a:cubicBezTo>
                  <a:pt x="18679" y="16686"/>
                  <a:pt x="18586" y="16631"/>
                  <a:pt x="18481" y="16583"/>
                </a:cubicBezTo>
                <a:lnTo>
                  <a:pt x="18459" y="16573"/>
                </a:lnTo>
                <a:cubicBezTo>
                  <a:pt x="18343" y="16513"/>
                  <a:pt x="18214" y="16448"/>
                  <a:pt x="18051" y="16394"/>
                </a:cubicBezTo>
                <a:cubicBezTo>
                  <a:pt x="17911" y="16346"/>
                  <a:pt x="17759" y="16309"/>
                  <a:pt x="17595" y="16276"/>
                </a:cubicBezTo>
                <a:cubicBezTo>
                  <a:pt x="17456" y="16249"/>
                  <a:pt x="17374" y="16174"/>
                  <a:pt x="17421" y="16109"/>
                </a:cubicBezTo>
                <a:cubicBezTo>
                  <a:pt x="17479" y="16007"/>
                  <a:pt x="17549" y="15899"/>
                  <a:pt x="17595" y="15791"/>
                </a:cubicBezTo>
                <a:cubicBezTo>
                  <a:pt x="17630" y="15727"/>
                  <a:pt x="17736" y="15684"/>
                  <a:pt x="17876" y="15673"/>
                </a:cubicBezTo>
                <a:lnTo>
                  <a:pt x="17887" y="15673"/>
                </a:lnTo>
                <a:cubicBezTo>
                  <a:pt x="18050" y="15663"/>
                  <a:pt x="18203" y="15652"/>
                  <a:pt x="18343" y="15652"/>
                </a:cubicBezTo>
                <a:lnTo>
                  <a:pt x="18364" y="15652"/>
                </a:lnTo>
                <a:cubicBezTo>
                  <a:pt x="18504" y="15652"/>
                  <a:pt x="18623" y="15662"/>
                  <a:pt x="18751" y="15678"/>
                </a:cubicBezTo>
                <a:cubicBezTo>
                  <a:pt x="18996" y="15711"/>
                  <a:pt x="19252" y="15786"/>
                  <a:pt x="19520" y="15899"/>
                </a:cubicBezTo>
                <a:cubicBezTo>
                  <a:pt x="19555" y="15915"/>
                  <a:pt x="19601" y="15921"/>
                  <a:pt x="19647" y="15921"/>
                </a:cubicBezTo>
                <a:cubicBezTo>
                  <a:pt x="19694" y="15921"/>
                  <a:pt x="19739" y="15910"/>
                  <a:pt x="19786" y="15894"/>
                </a:cubicBezTo>
                <a:cubicBezTo>
                  <a:pt x="19868" y="15856"/>
                  <a:pt x="19881" y="15802"/>
                  <a:pt x="19811" y="15759"/>
                </a:cubicBezTo>
                <a:cubicBezTo>
                  <a:pt x="19531" y="15598"/>
                  <a:pt x="19273" y="15494"/>
                  <a:pt x="18969" y="15424"/>
                </a:cubicBezTo>
                <a:cubicBezTo>
                  <a:pt x="18795" y="15387"/>
                  <a:pt x="18599" y="15354"/>
                  <a:pt x="18401" y="15343"/>
                </a:cubicBezTo>
                <a:cubicBezTo>
                  <a:pt x="18343" y="15338"/>
                  <a:pt x="18225" y="15333"/>
                  <a:pt x="18073" y="15333"/>
                </a:cubicBezTo>
                <a:cubicBezTo>
                  <a:pt x="18015" y="15333"/>
                  <a:pt x="17955" y="15318"/>
                  <a:pt x="17920" y="15296"/>
                </a:cubicBezTo>
                <a:cubicBezTo>
                  <a:pt x="17885" y="15275"/>
                  <a:pt x="17876" y="15247"/>
                  <a:pt x="17876" y="15221"/>
                </a:cubicBezTo>
                <a:cubicBezTo>
                  <a:pt x="17911" y="15134"/>
                  <a:pt x="17967" y="14988"/>
                  <a:pt x="18026" y="14848"/>
                </a:cubicBezTo>
                <a:cubicBezTo>
                  <a:pt x="18061" y="14762"/>
                  <a:pt x="18270" y="14708"/>
                  <a:pt x="18445" y="14746"/>
                </a:cubicBezTo>
                <a:cubicBezTo>
                  <a:pt x="18491" y="14756"/>
                  <a:pt x="18517" y="14763"/>
                  <a:pt x="18529" y="14763"/>
                </a:cubicBezTo>
                <a:cubicBezTo>
                  <a:pt x="18715" y="14795"/>
                  <a:pt x="18925" y="14811"/>
                  <a:pt x="19112" y="14816"/>
                </a:cubicBezTo>
                <a:cubicBezTo>
                  <a:pt x="19123" y="14816"/>
                  <a:pt x="19147" y="14816"/>
                  <a:pt x="19159" y="14816"/>
                </a:cubicBezTo>
                <a:cubicBezTo>
                  <a:pt x="19486" y="14816"/>
                  <a:pt x="19810" y="14778"/>
                  <a:pt x="20183" y="14697"/>
                </a:cubicBezTo>
                <a:cubicBezTo>
                  <a:pt x="20288" y="14675"/>
                  <a:pt x="20335" y="14622"/>
                  <a:pt x="20289" y="14574"/>
                </a:cubicBezTo>
                <a:cubicBezTo>
                  <a:pt x="20266" y="14536"/>
                  <a:pt x="20185" y="14515"/>
                  <a:pt x="20103" y="14515"/>
                </a:cubicBezTo>
                <a:cubicBezTo>
                  <a:pt x="20091" y="14515"/>
                  <a:pt x="20067" y="14515"/>
                  <a:pt x="20056" y="14520"/>
                </a:cubicBezTo>
                <a:cubicBezTo>
                  <a:pt x="19822" y="14547"/>
                  <a:pt x="19623" y="14562"/>
                  <a:pt x="19436" y="14562"/>
                </a:cubicBezTo>
                <a:cubicBezTo>
                  <a:pt x="19331" y="14562"/>
                  <a:pt x="19241" y="14557"/>
                  <a:pt x="19159" y="14552"/>
                </a:cubicBezTo>
                <a:cubicBezTo>
                  <a:pt x="19031" y="14541"/>
                  <a:pt x="18901" y="14520"/>
                  <a:pt x="18773" y="14488"/>
                </a:cubicBezTo>
                <a:cubicBezTo>
                  <a:pt x="18656" y="14456"/>
                  <a:pt x="18539" y="14418"/>
                  <a:pt x="18423" y="14380"/>
                </a:cubicBezTo>
                <a:lnTo>
                  <a:pt x="18401" y="14374"/>
                </a:lnTo>
                <a:cubicBezTo>
                  <a:pt x="18366" y="14363"/>
                  <a:pt x="18330" y="14352"/>
                  <a:pt x="18295" y="14342"/>
                </a:cubicBezTo>
                <a:cubicBezTo>
                  <a:pt x="18202" y="14309"/>
                  <a:pt x="18141" y="14261"/>
                  <a:pt x="18153" y="14207"/>
                </a:cubicBezTo>
                <a:cubicBezTo>
                  <a:pt x="18165" y="14148"/>
                  <a:pt x="18179" y="14089"/>
                  <a:pt x="18179" y="14035"/>
                </a:cubicBezTo>
                <a:cubicBezTo>
                  <a:pt x="18190" y="13987"/>
                  <a:pt x="18270" y="13943"/>
                  <a:pt x="18386" y="13943"/>
                </a:cubicBezTo>
                <a:cubicBezTo>
                  <a:pt x="18386" y="13943"/>
                  <a:pt x="18459" y="13943"/>
                  <a:pt x="18459" y="13943"/>
                </a:cubicBezTo>
                <a:cubicBezTo>
                  <a:pt x="18669" y="13943"/>
                  <a:pt x="18888" y="13928"/>
                  <a:pt x="19086" y="13895"/>
                </a:cubicBezTo>
                <a:cubicBezTo>
                  <a:pt x="19296" y="13863"/>
                  <a:pt x="19472" y="13813"/>
                  <a:pt x="19600" y="13781"/>
                </a:cubicBezTo>
                <a:lnTo>
                  <a:pt x="19626" y="13776"/>
                </a:lnTo>
                <a:cubicBezTo>
                  <a:pt x="19754" y="13744"/>
                  <a:pt x="19881" y="13712"/>
                  <a:pt x="19997" y="13685"/>
                </a:cubicBezTo>
                <a:cubicBezTo>
                  <a:pt x="20126" y="13658"/>
                  <a:pt x="20266" y="13641"/>
                  <a:pt x="20395" y="13641"/>
                </a:cubicBezTo>
                <a:cubicBezTo>
                  <a:pt x="20430" y="13641"/>
                  <a:pt x="20465" y="13641"/>
                  <a:pt x="20500" y="13641"/>
                </a:cubicBezTo>
                <a:cubicBezTo>
                  <a:pt x="20722" y="13641"/>
                  <a:pt x="20989" y="13668"/>
                  <a:pt x="21280" y="13717"/>
                </a:cubicBezTo>
                <a:cubicBezTo>
                  <a:pt x="21303" y="13722"/>
                  <a:pt x="21326" y="13722"/>
                  <a:pt x="21349" y="13722"/>
                </a:cubicBezTo>
                <a:cubicBezTo>
                  <a:pt x="21419" y="13722"/>
                  <a:pt x="21489" y="13700"/>
                  <a:pt x="21524" y="13668"/>
                </a:cubicBezTo>
                <a:cubicBezTo>
                  <a:pt x="21571" y="13620"/>
                  <a:pt x="21537" y="13560"/>
                  <a:pt x="21444" y="13533"/>
                </a:cubicBezTo>
                <a:cubicBezTo>
                  <a:pt x="21059" y="13431"/>
                  <a:pt x="20733" y="13378"/>
                  <a:pt x="20395" y="13362"/>
                </a:cubicBezTo>
                <a:cubicBezTo>
                  <a:pt x="20348" y="13362"/>
                  <a:pt x="20299" y="13357"/>
                  <a:pt x="20252" y="13357"/>
                </a:cubicBezTo>
                <a:cubicBezTo>
                  <a:pt x="20101" y="13357"/>
                  <a:pt x="19952" y="13367"/>
                  <a:pt x="19800" y="13384"/>
                </a:cubicBezTo>
                <a:cubicBezTo>
                  <a:pt x="19626" y="13405"/>
                  <a:pt x="19459" y="13431"/>
                  <a:pt x="19319" y="13458"/>
                </a:cubicBezTo>
                <a:lnTo>
                  <a:pt x="19276" y="13464"/>
                </a:lnTo>
                <a:cubicBezTo>
                  <a:pt x="19136" y="13491"/>
                  <a:pt x="18993" y="13513"/>
                  <a:pt x="18853" y="13523"/>
                </a:cubicBezTo>
                <a:cubicBezTo>
                  <a:pt x="18771" y="13529"/>
                  <a:pt x="18704" y="13533"/>
                  <a:pt x="18634" y="13533"/>
                </a:cubicBezTo>
                <a:cubicBezTo>
                  <a:pt x="18588" y="13533"/>
                  <a:pt x="18539" y="13534"/>
                  <a:pt x="18492" y="13528"/>
                </a:cubicBezTo>
                <a:lnTo>
                  <a:pt x="18481" y="13528"/>
                </a:lnTo>
                <a:cubicBezTo>
                  <a:pt x="18330" y="13518"/>
                  <a:pt x="18223" y="13459"/>
                  <a:pt x="18211" y="13384"/>
                </a:cubicBezTo>
                <a:cubicBezTo>
                  <a:pt x="18211" y="13211"/>
                  <a:pt x="18203" y="13044"/>
                  <a:pt x="18168" y="12877"/>
                </a:cubicBezTo>
                <a:cubicBezTo>
                  <a:pt x="18168" y="12839"/>
                  <a:pt x="18190" y="12806"/>
                  <a:pt x="18237" y="12779"/>
                </a:cubicBezTo>
                <a:cubicBezTo>
                  <a:pt x="18400" y="12704"/>
                  <a:pt x="18539" y="12769"/>
                  <a:pt x="19017" y="12796"/>
                </a:cubicBezTo>
                <a:cubicBezTo>
                  <a:pt x="19215" y="12807"/>
                  <a:pt x="19424" y="12800"/>
                  <a:pt x="19611" y="12784"/>
                </a:cubicBezTo>
                <a:cubicBezTo>
                  <a:pt x="19937" y="12752"/>
                  <a:pt x="20252" y="12678"/>
                  <a:pt x="20602" y="12549"/>
                </a:cubicBezTo>
                <a:cubicBezTo>
                  <a:pt x="20684" y="12516"/>
                  <a:pt x="20708" y="12457"/>
                  <a:pt x="20650" y="12414"/>
                </a:cubicBezTo>
                <a:cubicBezTo>
                  <a:pt x="20615" y="12387"/>
                  <a:pt x="20544" y="12370"/>
                  <a:pt x="20486" y="12370"/>
                </a:cubicBezTo>
                <a:cubicBezTo>
                  <a:pt x="20451" y="12370"/>
                  <a:pt x="20430" y="12375"/>
                  <a:pt x="20395" y="12380"/>
                </a:cubicBezTo>
                <a:cubicBezTo>
                  <a:pt x="19462" y="12623"/>
                  <a:pt x="19089" y="12478"/>
                  <a:pt x="18343" y="12360"/>
                </a:cubicBezTo>
                <a:cubicBezTo>
                  <a:pt x="18156" y="12333"/>
                  <a:pt x="18028" y="12258"/>
                  <a:pt x="17993" y="12171"/>
                </a:cubicBezTo>
                <a:cubicBezTo>
                  <a:pt x="17946" y="12037"/>
                  <a:pt x="17888" y="11907"/>
                  <a:pt x="17818" y="11777"/>
                </a:cubicBezTo>
                <a:cubicBezTo>
                  <a:pt x="17783" y="11702"/>
                  <a:pt x="17852" y="11622"/>
                  <a:pt x="18004" y="11579"/>
                </a:cubicBezTo>
                <a:cubicBezTo>
                  <a:pt x="18039" y="11568"/>
                  <a:pt x="18074" y="11563"/>
                  <a:pt x="18120" y="11552"/>
                </a:cubicBezTo>
                <a:cubicBezTo>
                  <a:pt x="18237" y="11530"/>
                  <a:pt x="18354" y="11514"/>
                  <a:pt x="18470" y="11503"/>
                </a:cubicBezTo>
                <a:cubicBezTo>
                  <a:pt x="18529" y="11498"/>
                  <a:pt x="18586" y="11498"/>
                  <a:pt x="18656" y="11498"/>
                </a:cubicBezTo>
                <a:cubicBezTo>
                  <a:pt x="18726" y="11498"/>
                  <a:pt x="18806" y="11498"/>
                  <a:pt x="18911" y="11503"/>
                </a:cubicBezTo>
                <a:lnTo>
                  <a:pt x="18984" y="11503"/>
                </a:lnTo>
                <a:cubicBezTo>
                  <a:pt x="19101" y="11508"/>
                  <a:pt x="19228" y="11508"/>
                  <a:pt x="19356" y="11508"/>
                </a:cubicBezTo>
                <a:cubicBezTo>
                  <a:pt x="19391" y="11508"/>
                  <a:pt x="19437" y="11508"/>
                  <a:pt x="19472" y="11508"/>
                </a:cubicBezTo>
                <a:cubicBezTo>
                  <a:pt x="19682" y="11503"/>
                  <a:pt x="19881" y="11487"/>
                  <a:pt x="20056" y="11449"/>
                </a:cubicBezTo>
                <a:cubicBezTo>
                  <a:pt x="20370" y="11390"/>
                  <a:pt x="20661" y="11292"/>
                  <a:pt x="20941" y="11131"/>
                </a:cubicBezTo>
                <a:cubicBezTo>
                  <a:pt x="21011" y="11093"/>
                  <a:pt x="21012" y="11029"/>
                  <a:pt x="20930" y="10991"/>
                </a:cubicBezTo>
                <a:cubicBezTo>
                  <a:pt x="20884" y="10970"/>
                  <a:pt x="20836" y="10959"/>
                  <a:pt x="20777" y="10959"/>
                </a:cubicBezTo>
                <a:cubicBezTo>
                  <a:pt x="20731" y="10959"/>
                  <a:pt x="20696" y="10963"/>
                  <a:pt x="20661" y="10979"/>
                </a:cubicBezTo>
                <a:cubicBezTo>
                  <a:pt x="20392" y="11087"/>
                  <a:pt x="20126" y="11153"/>
                  <a:pt x="19870" y="11180"/>
                </a:cubicBezTo>
                <a:cubicBezTo>
                  <a:pt x="19776" y="11190"/>
                  <a:pt x="19694" y="11195"/>
                  <a:pt x="19589" y="11195"/>
                </a:cubicBezTo>
                <a:cubicBezTo>
                  <a:pt x="19542" y="11195"/>
                  <a:pt x="19497" y="11195"/>
                  <a:pt x="19451" y="11190"/>
                </a:cubicBezTo>
                <a:cubicBezTo>
                  <a:pt x="19322" y="11184"/>
                  <a:pt x="19193" y="11174"/>
                  <a:pt x="19053" y="11158"/>
                </a:cubicBezTo>
                <a:lnTo>
                  <a:pt x="18995" y="11153"/>
                </a:lnTo>
                <a:cubicBezTo>
                  <a:pt x="18832" y="11137"/>
                  <a:pt x="18644" y="11121"/>
                  <a:pt x="18434" y="11121"/>
                </a:cubicBezTo>
                <a:cubicBezTo>
                  <a:pt x="18224" y="11121"/>
                  <a:pt x="18013" y="11136"/>
                  <a:pt x="17803" y="11168"/>
                </a:cubicBezTo>
                <a:cubicBezTo>
                  <a:pt x="17768" y="11173"/>
                  <a:pt x="17747" y="11179"/>
                  <a:pt x="17712" y="11185"/>
                </a:cubicBezTo>
                <a:cubicBezTo>
                  <a:pt x="17665" y="11190"/>
                  <a:pt x="17617" y="11195"/>
                  <a:pt x="17570" y="11190"/>
                </a:cubicBezTo>
                <a:cubicBezTo>
                  <a:pt x="17477" y="11184"/>
                  <a:pt x="17397" y="11147"/>
                  <a:pt x="17362" y="11104"/>
                </a:cubicBezTo>
                <a:cubicBezTo>
                  <a:pt x="17316" y="11050"/>
                  <a:pt x="17267" y="11001"/>
                  <a:pt x="17220" y="10947"/>
                </a:cubicBezTo>
                <a:cubicBezTo>
                  <a:pt x="17138" y="10856"/>
                  <a:pt x="17058" y="10769"/>
                  <a:pt x="16976" y="10683"/>
                </a:cubicBezTo>
                <a:cubicBezTo>
                  <a:pt x="16953" y="10661"/>
                  <a:pt x="16964" y="10635"/>
                  <a:pt x="16987" y="10619"/>
                </a:cubicBezTo>
                <a:cubicBezTo>
                  <a:pt x="17010" y="10597"/>
                  <a:pt x="17060" y="10587"/>
                  <a:pt x="17118" y="10582"/>
                </a:cubicBezTo>
                <a:cubicBezTo>
                  <a:pt x="17223" y="10577"/>
                  <a:pt x="17313" y="10571"/>
                  <a:pt x="17395" y="10565"/>
                </a:cubicBezTo>
                <a:cubicBezTo>
                  <a:pt x="17593" y="10549"/>
                  <a:pt x="17793" y="10517"/>
                  <a:pt x="17956" y="10474"/>
                </a:cubicBezTo>
                <a:cubicBezTo>
                  <a:pt x="18318" y="10383"/>
                  <a:pt x="18574" y="10252"/>
                  <a:pt x="18784" y="10139"/>
                </a:cubicBezTo>
                <a:cubicBezTo>
                  <a:pt x="18819" y="10118"/>
                  <a:pt x="18831" y="10097"/>
                  <a:pt x="18831" y="10075"/>
                </a:cubicBezTo>
                <a:cubicBezTo>
                  <a:pt x="18831" y="10054"/>
                  <a:pt x="18797" y="10032"/>
                  <a:pt x="18762" y="10016"/>
                </a:cubicBezTo>
                <a:cubicBezTo>
                  <a:pt x="18727" y="10005"/>
                  <a:pt x="18680" y="9994"/>
                  <a:pt x="18645" y="9994"/>
                </a:cubicBezTo>
                <a:cubicBezTo>
                  <a:pt x="18598" y="9994"/>
                  <a:pt x="18553" y="10000"/>
                  <a:pt x="18518" y="10016"/>
                </a:cubicBezTo>
                <a:cubicBezTo>
                  <a:pt x="18226" y="10129"/>
                  <a:pt x="17978" y="10199"/>
                  <a:pt x="17745" y="10237"/>
                </a:cubicBezTo>
                <a:cubicBezTo>
                  <a:pt x="17617" y="10258"/>
                  <a:pt x="17491" y="10269"/>
                  <a:pt x="17351" y="10269"/>
                </a:cubicBezTo>
                <a:lnTo>
                  <a:pt x="17337" y="10269"/>
                </a:lnTo>
                <a:cubicBezTo>
                  <a:pt x="17208" y="10269"/>
                  <a:pt x="17071" y="10263"/>
                  <a:pt x="16896" y="10252"/>
                </a:cubicBezTo>
                <a:cubicBezTo>
                  <a:pt x="16861" y="10252"/>
                  <a:pt x="16824" y="10247"/>
                  <a:pt x="16801" y="10247"/>
                </a:cubicBezTo>
                <a:cubicBezTo>
                  <a:pt x="16673" y="10242"/>
                  <a:pt x="16556" y="10198"/>
                  <a:pt x="16509" y="10144"/>
                </a:cubicBezTo>
                <a:cubicBezTo>
                  <a:pt x="16451" y="10080"/>
                  <a:pt x="16369" y="9972"/>
                  <a:pt x="16287" y="9865"/>
                </a:cubicBezTo>
                <a:cubicBezTo>
                  <a:pt x="16217" y="9773"/>
                  <a:pt x="16267" y="9675"/>
                  <a:pt x="16418" y="9605"/>
                </a:cubicBezTo>
                <a:cubicBezTo>
                  <a:pt x="16535" y="9552"/>
                  <a:pt x="16638" y="9509"/>
                  <a:pt x="16684" y="9488"/>
                </a:cubicBezTo>
                <a:cubicBezTo>
                  <a:pt x="16801" y="9434"/>
                  <a:pt x="16907" y="9380"/>
                  <a:pt x="17012" y="9343"/>
                </a:cubicBezTo>
                <a:cubicBezTo>
                  <a:pt x="17117" y="9305"/>
                  <a:pt x="17233" y="9272"/>
                  <a:pt x="17373" y="9250"/>
                </a:cubicBezTo>
                <a:cubicBezTo>
                  <a:pt x="17571" y="9218"/>
                  <a:pt x="17817" y="9201"/>
                  <a:pt x="18120" y="9201"/>
                </a:cubicBezTo>
                <a:cubicBezTo>
                  <a:pt x="18179" y="9201"/>
                  <a:pt x="18226" y="9201"/>
                  <a:pt x="18284" y="9201"/>
                </a:cubicBezTo>
                <a:lnTo>
                  <a:pt x="18295" y="9201"/>
                </a:lnTo>
                <a:cubicBezTo>
                  <a:pt x="18389" y="9201"/>
                  <a:pt x="18469" y="9175"/>
                  <a:pt x="18492" y="9132"/>
                </a:cubicBezTo>
                <a:cubicBezTo>
                  <a:pt x="18504" y="9111"/>
                  <a:pt x="18494" y="9083"/>
                  <a:pt x="18470" y="9067"/>
                </a:cubicBezTo>
                <a:cubicBezTo>
                  <a:pt x="18447" y="9045"/>
                  <a:pt x="18401" y="9035"/>
                  <a:pt x="18343" y="9030"/>
                </a:cubicBezTo>
                <a:cubicBezTo>
                  <a:pt x="18074" y="9003"/>
                  <a:pt x="17840" y="8986"/>
                  <a:pt x="17595" y="8986"/>
                </a:cubicBezTo>
                <a:cubicBezTo>
                  <a:pt x="17479" y="8986"/>
                  <a:pt x="17362" y="8992"/>
                  <a:pt x="17246" y="8998"/>
                </a:cubicBezTo>
                <a:cubicBezTo>
                  <a:pt x="17047" y="9014"/>
                  <a:pt x="16860" y="9040"/>
                  <a:pt x="16673" y="9083"/>
                </a:cubicBezTo>
                <a:cubicBezTo>
                  <a:pt x="16498" y="9127"/>
                  <a:pt x="16347" y="9175"/>
                  <a:pt x="16207" y="9223"/>
                </a:cubicBezTo>
                <a:cubicBezTo>
                  <a:pt x="16195" y="9229"/>
                  <a:pt x="16184" y="9235"/>
                  <a:pt x="16149" y="9240"/>
                </a:cubicBezTo>
                <a:cubicBezTo>
                  <a:pt x="16009" y="9278"/>
                  <a:pt x="15835" y="9250"/>
                  <a:pt x="15777" y="9174"/>
                </a:cubicBezTo>
                <a:cubicBezTo>
                  <a:pt x="15684" y="9040"/>
                  <a:pt x="15576" y="8901"/>
                  <a:pt x="15529" y="8809"/>
                </a:cubicBezTo>
                <a:cubicBezTo>
                  <a:pt x="15506" y="8777"/>
                  <a:pt x="15519" y="8743"/>
                  <a:pt x="15565" y="8716"/>
                </a:cubicBezTo>
                <a:cubicBezTo>
                  <a:pt x="15600" y="8689"/>
                  <a:pt x="15670" y="8675"/>
                  <a:pt x="15740" y="8669"/>
                </a:cubicBezTo>
                <a:cubicBezTo>
                  <a:pt x="15845" y="8664"/>
                  <a:pt x="15916" y="8658"/>
                  <a:pt x="15963" y="8658"/>
                </a:cubicBezTo>
                <a:cubicBezTo>
                  <a:pt x="16161" y="8652"/>
                  <a:pt x="16359" y="8631"/>
                  <a:pt x="16546" y="8599"/>
                </a:cubicBezTo>
                <a:cubicBezTo>
                  <a:pt x="16919" y="8534"/>
                  <a:pt x="17211" y="8431"/>
                  <a:pt x="17468" y="8334"/>
                </a:cubicBezTo>
                <a:cubicBezTo>
                  <a:pt x="17515" y="8318"/>
                  <a:pt x="17537" y="8297"/>
                  <a:pt x="17537" y="8270"/>
                </a:cubicBezTo>
                <a:cubicBezTo>
                  <a:pt x="17537" y="8249"/>
                  <a:pt x="17526" y="8227"/>
                  <a:pt x="17479" y="8211"/>
                </a:cubicBezTo>
                <a:cubicBezTo>
                  <a:pt x="17444" y="8195"/>
                  <a:pt x="17395" y="8184"/>
                  <a:pt x="17337" y="8184"/>
                </a:cubicBezTo>
                <a:cubicBezTo>
                  <a:pt x="17302" y="8184"/>
                  <a:pt x="17270" y="8189"/>
                  <a:pt x="17235" y="8200"/>
                </a:cubicBezTo>
                <a:cubicBezTo>
                  <a:pt x="17025" y="8259"/>
                  <a:pt x="16707" y="8334"/>
                  <a:pt x="16404" y="8361"/>
                </a:cubicBezTo>
                <a:cubicBezTo>
                  <a:pt x="16322" y="8367"/>
                  <a:pt x="16240" y="8373"/>
                  <a:pt x="16170" y="8373"/>
                </a:cubicBezTo>
                <a:cubicBezTo>
                  <a:pt x="16112" y="8373"/>
                  <a:pt x="16054" y="8372"/>
                  <a:pt x="15996" y="8366"/>
                </a:cubicBezTo>
                <a:cubicBezTo>
                  <a:pt x="15844" y="8355"/>
                  <a:pt x="15683" y="8335"/>
                  <a:pt x="15555" y="8319"/>
                </a:cubicBezTo>
                <a:lnTo>
                  <a:pt x="15460" y="8307"/>
                </a:lnTo>
                <a:cubicBezTo>
                  <a:pt x="15331" y="8291"/>
                  <a:pt x="15239" y="8244"/>
                  <a:pt x="15216" y="8184"/>
                </a:cubicBezTo>
                <a:cubicBezTo>
                  <a:pt x="15146" y="8039"/>
                  <a:pt x="15098" y="7893"/>
                  <a:pt x="15052" y="7753"/>
                </a:cubicBezTo>
                <a:cubicBezTo>
                  <a:pt x="15028" y="7683"/>
                  <a:pt x="15109" y="7617"/>
                  <a:pt x="15237" y="7585"/>
                </a:cubicBezTo>
                <a:cubicBezTo>
                  <a:pt x="15342" y="7563"/>
                  <a:pt x="15436" y="7549"/>
                  <a:pt x="15529" y="7538"/>
                </a:cubicBezTo>
                <a:cubicBezTo>
                  <a:pt x="15611" y="7527"/>
                  <a:pt x="15694" y="7521"/>
                  <a:pt x="15788" y="7521"/>
                </a:cubicBezTo>
                <a:cubicBezTo>
                  <a:pt x="15823" y="7521"/>
                  <a:pt x="15858" y="7521"/>
                  <a:pt x="15904" y="7521"/>
                </a:cubicBezTo>
                <a:cubicBezTo>
                  <a:pt x="16033" y="7526"/>
                  <a:pt x="16171" y="7543"/>
                  <a:pt x="16334" y="7565"/>
                </a:cubicBezTo>
                <a:cubicBezTo>
                  <a:pt x="16509" y="7586"/>
                  <a:pt x="16684" y="7601"/>
                  <a:pt x="16870" y="7612"/>
                </a:cubicBezTo>
                <a:cubicBezTo>
                  <a:pt x="16929" y="7612"/>
                  <a:pt x="16976" y="7619"/>
                  <a:pt x="17034" y="7619"/>
                </a:cubicBezTo>
                <a:cubicBezTo>
                  <a:pt x="17174" y="7619"/>
                  <a:pt x="17328" y="7613"/>
                  <a:pt x="17468" y="7597"/>
                </a:cubicBezTo>
                <a:cubicBezTo>
                  <a:pt x="17853" y="7559"/>
                  <a:pt x="18179" y="7478"/>
                  <a:pt x="18459" y="7408"/>
                </a:cubicBezTo>
                <a:cubicBezTo>
                  <a:pt x="18506" y="7397"/>
                  <a:pt x="18539" y="7376"/>
                  <a:pt x="18550" y="7354"/>
                </a:cubicBezTo>
                <a:cubicBezTo>
                  <a:pt x="18562" y="7333"/>
                  <a:pt x="18553" y="7312"/>
                  <a:pt x="18518" y="7295"/>
                </a:cubicBezTo>
                <a:cubicBezTo>
                  <a:pt x="18483" y="7274"/>
                  <a:pt x="18424" y="7262"/>
                  <a:pt x="18354" y="7262"/>
                </a:cubicBezTo>
                <a:cubicBezTo>
                  <a:pt x="18330" y="7262"/>
                  <a:pt x="18305" y="7263"/>
                  <a:pt x="18270" y="7268"/>
                </a:cubicBezTo>
                <a:cubicBezTo>
                  <a:pt x="18013" y="7312"/>
                  <a:pt x="17687" y="7359"/>
                  <a:pt x="17384" y="7359"/>
                </a:cubicBezTo>
                <a:lnTo>
                  <a:pt x="17373" y="7359"/>
                </a:lnTo>
                <a:cubicBezTo>
                  <a:pt x="17280" y="7359"/>
                  <a:pt x="17175" y="7360"/>
                  <a:pt x="17082" y="7349"/>
                </a:cubicBezTo>
                <a:cubicBezTo>
                  <a:pt x="16930" y="7333"/>
                  <a:pt x="16778" y="7305"/>
                  <a:pt x="16557" y="7257"/>
                </a:cubicBezTo>
                <a:lnTo>
                  <a:pt x="16520" y="7247"/>
                </a:lnTo>
                <a:cubicBezTo>
                  <a:pt x="16380" y="7214"/>
                  <a:pt x="16229" y="7181"/>
                  <a:pt x="16054" y="7154"/>
                </a:cubicBezTo>
                <a:cubicBezTo>
                  <a:pt x="15844" y="7122"/>
                  <a:pt x="15637" y="7105"/>
                  <a:pt x="15427" y="7100"/>
                </a:cubicBezTo>
                <a:cubicBezTo>
                  <a:pt x="15415" y="7100"/>
                  <a:pt x="15391" y="7100"/>
                  <a:pt x="15380" y="7100"/>
                </a:cubicBezTo>
                <a:cubicBezTo>
                  <a:pt x="15356" y="7100"/>
                  <a:pt x="15334" y="7100"/>
                  <a:pt x="15310" y="7100"/>
                </a:cubicBezTo>
                <a:lnTo>
                  <a:pt x="15296" y="7100"/>
                </a:lnTo>
                <a:cubicBezTo>
                  <a:pt x="15179" y="7100"/>
                  <a:pt x="15063" y="7075"/>
                  <a:pt x="14993" y="7026"/>
                </a:cubicBezTo>
                <a:cubicBezTo>
                  <a:pt x="14947" y="6999"/>
                  <a:pt x="14935" y="6961"/>
                  <a:pt x="14935" y="6923"/>
                </a:cubicBezTo>
                <a:cubicBezTo>
                  <a:pt x="14947" y="6821"/>
                  <a:pt x="14959" y="6719"/>
                  <a:pt x="14982" y="6622"/>
                </a:cubicBezTo>
                <a:cubicBezTo>
                  <a:pt x="15006" y="6541"/>
                  <a:pt x="15146" y="6481"/>
                  <a:pt x="15332" y="6481"/>
                </a:cubicBezTo>
                <a:cubicBezTo>
                  <a:pt x="15402" y="6481"/>
                  <a:pt x="15474" y="6475"/>
                  <a:pt x="15544" y="6475"/>
                </a:cubicBezTo>
                <a:cubicBezTo>
                  <a:pt x="15730" y="6465"/>
                  <a:pt x="15891" y="6443"/>
                  <a:pt x="16043" y="6427"/>
                </a:cubicBezTo>
                <a:lnTo>
                  <a:pt x="16090" y="6422"/>
                </a:lnTo>
                <a:cubicBezTo>
                  <a:pt x="16254" y="6400"/>
                  <a:pt x="16395" y="6390"/>
                  <a:pt x="16535" y="6385"/>
                </a:cubicBezTo>
                <a:cubicBezTo>
                  <a:pt x="16558" y="6385"/>
                  <a:pt x="16592" y="6385"/>
                  <a:pt x="16615" y="6385"/>
                </a:cubicBezTo>
                <a:cubicBezTo>
                  <a:pt x="16720" y="6385"/>
                  <a:pt x="16824" y="6389"/>
                  <a:pt x="16929" y="6400"/>
                </a:cubicBezTo>
                <a:cubicBezTo>
                  <a:pt x="17208" y="6432"/>
                  <a:pt x="17491" y="6508"/>
                  <a:pt x="17759" y="6583"/>
                </a:cubicBezTo>
                <a:cubicBezTo>
                  <a:pt x="17794" y="6594"/>
                  <a:pt x="17841" y="6600"/>
                  <a:pt x="17876" y="6600"/>
                </a:cubicBezTo>
                <a:cubicBezTo>
                  <a:pt x="17923" y="6600"/>
                  <a:pt x="17969" y="6594"/>
                  <a:pt x="17993" y="6583"/>
                </a:cubicBezTo>
                <a:cubicBezTo>
                  <a:pt x="18028" y="6567"/>
                  <a:pt x="18051" y="6551"/>
                  <a:pt x="18051" y="6529"/>
                </a:cubicBezTo>
                <a:cubicBezTo>
                  <a:pt x="18051" y="6508"/>
                  <a:pt x="18028" y="6482"/>
                  <a:pt x="17993" y="6465"/>
                </a:cubicBezTo>
                <a:cubicBezTo>
                  <a:pt x="17725" y="6358"/>
                  <a:pt x="17468" y="6255"/>
                  <a:pt x="17118" y="6179"/>
                </a:cubicBezTo>
                <a:cubicBezTo>
                  <a:pt x="16943" y="6141"/>
                  <a:pt x="16744" y="6109"/>
                  <a:pt x="16546" y="6098"/>
                </a:cubicBezTo>
                <a:cubicBezTo>
                  <a:pt x="16429" y="6093"/>
                  <a:pt x="16300" y="6088"/>
                  <a:pt x="16149" y="6088"/>
                </a:cubicBezTo>
                <a:cubicBezTo>
                  <a:pt x="16090" y="6088"/>
                  <a:pt x="16042" y="6088"/>
                  <a:pt x="15996" y="6088"/>
                </a:cubicBezTo>
                <a:cubicBezTo>
                  <a:pt x="15926" y="6088"/>
                  <a:pt x="15869" y="6088"/>
                  <a:pt x="15799" y="6088"/>
                </a:cubicBezTo>
                <a:cubicBezTo>
                  <a:pt x="15694" y="6088"/>
                  <a:pt x="15614" y="6089"/>
                  <a:pt x="15544" y="6083"/>
                </a:cubicBezTo>
                <a:cubicBezTo>
                  <a:pt x="15532" y="6083"/>
                  <a:pt x="15530" y="6083"/>
                  <a:pt x="15518" y="6083"/>
                </a:cubicBezTo>
                <a:cubicBezTo>
                  <a:pt x="15413" y="6072"/>
                  <a:pt x="15331" y="6034"/>
                  <a:pt x="15296" y="5986"/>
                </a:cubicBezTo>
                <a:cubicBezTo>
                  <a:pt x="15272" y="5953"/>
                  <a:pt x="15272" y="5920"/>
                  <a:pt x="15296" y="5888"/>
                </a:cubicBezTo>
                <a:cubicBezTo>
                  <a:pt x="15412" y="5710"/>
                  <a:pt x="15555" y="5522"/>
                  <a:pt x="15729" y="5339"/>
                </a:cubicBezTo>
                <a:cubicBezTo>
                  <a:pt x="15811" y="5247"/>
                  <a:pt x="15997" y="5188"/>
                  <a:pt x="16207" y="5177"/>
                </a:cubicBezTo>
                <a:cubicBezTo>
                  <a:pt x="16289" y="5172"/>
                  <a:pt x="16370" y="5172"/>
                  <a:pt x="16440" y="5172"/>
                </a:cubicBezTo>
                <a:cubicBezTo>
                  <a:pt x="16475" y="5172"/>
                  <a:pt x="16510" y="5172"/>
                  <a:pt x="16557" y="5172"/>
                </a:cubicBezTo>
                <a:cubicBezTo>
                  <a:pt x="16697" y="5178"/>
                  <a:pt x="16826" y="5188"/>
                  <a:pt x="16954" y="5209"/>
                </a:cubicBezTo>
                <a:cubicBezTo>
                  <a:pt x="17071" y="5231"/>
                  <a:pt x="17197" y="5263"/>
                  <a:pt x="17384" y="5317"/>
                </a:cubicBezTo>
                <a:lnTo>
                  <a:pt x="17468" y="5344"/>
                </a:lnTo>
                <a:cubicBezTo>
                  <a:pt x="17596" y="5382"/>
                  <a:pt x="17746" y="5431"/>
                  <a:pt x="17898" y="5469"/>
                </a:cubicBezTo>
                <a:cubicBezTo>
                  <a:pt x="18108" y="5517"/>
                  <a:pt x="18319" y="5549"/>
                  <a:pt x="18529" y="5560"/>
                </a:cubicBezTo>
                <a:cubicBezTo>
                  <a:pt x="18598" y="5565"/>
                  <a:pt x="18655" y="5565"/>
                  <a:pt x="18725" y="5565"/>
                </a:cubicBezTo>
                <a:cubicBezTo>
                  <a:pt x="19040" y="5565"/>
                  <a:pt x="19369" y="5528"/>
                  <a:pt x="19742" y="5442"/>
                </a:cubicBezTo>
                <a:cubicBezTo>
                  <a:pt x="19847" y="5420"/>
                  <a:pt x="19905" y="5354"/>
                  <a:pt x="19870" y="5295"/>
                </a:cubicBezTo>
                <a:cubicBezTo>
                  <a:pt x="19846" y="5247"/>
                  <a:pt x="19765" y="5214"/>
                  <a:pt x="19684" y="5214"/>
                </a:cubicBezTo>
                <a:cubicBezTo>
                  <a:pt x="19672" y="5214"/>
                  <a:pt x="19649" y="5216"/>
                  <a:pt x="19626" y="5221"/>
                </a:cubicBezTo>
                <a:cubicBezTo>
                  <a:pt x="19404" y="5253"/>
                  <a:pt x="19193" y="5268"/>
                  <a:pt x="19006" y="5268"/>
                </a:cubicBezTo>
                <a:cubicBezTo>
                  <a:pt x="18878" y="5268"/>
                  <a:pt x="18750" y="5264"/>
                  <a:pt x="18645" y="5248"/>
                </a:cubicBezTo>
                <a:cubicBezTo>
                  <a:pt x="18505" y="5232"/>
                  <a:pt x="18377" y="5199"/>
                  <a:pt x="18237" y="5155"/>
                </a:cubicBezTo>
                <a:cubicBezTo>
                  <a:pt x="18132" y="5123"/>
                  <a:pt x="18025" y="5081"/>
                  <a:pt x="17920" y="5038"/>
                </a:cubicBezTo>
                <a:lnTo>
                  <a:pt x="17829" y="4999"/>
                </a:lnTo>
                <a:cubicBezTo>
                  <a:pt x="17689" y="4945"/>
                  <a:pt x="17514" y="4881"/>
                  <a:pt x="17304" y="4832"/>
                </a:cubicBezTo>
                <a:cubicBezTo>
                  <a:pt x="17106" y="4784"/>
                  <a:pt x="16870" y="4757"/>
                  <a:pt x="16637" y="4746"/>
                </a:cubicBezTo>
                <a:cubicBezTo>
                  <a:pt x="16625" y="4746"/>
                  <a:pt x="16593" y="4747"/>
                  <a:pt x="16546" y="4741"/>
                </a:cubicBezTo>
                <a:cubicBezTo>
                  <a:pt x="16348" y="4736"/>
                  <a:pt x="16205" y="4654"/>
                  <a:pt x="16229" y="4563"/>
                </a:cubicBezTo>
                <a:cubicBezTo>
                  <a:pt x="16275" y="4423"/>
                  <a:pt x="16311" y="4197"/>
                  <a:pt x="16334" y="4009"/>
                </a:cubicBezTo>
                <a:cubicBezTo>
                  <a:pt x="16346" y="3923"/>
                  <a:pt x="16523" y="3858"/>
                  <a:pt x="16710" y="3874"/>
                </a:cubicBezTo>
                <a:cubicBezTo>
                  <a:pt x="16745" y="3880"/>
                  <a:pt x="16780" y="3879"/>
                  <a:pt x="16826" y="3884"/>
                </a:cubicBezTo>
                <a:cubicBezTo>
                  <a:pt x="16966" y="3895"/>
                  <a:pt x="17105" y="3911"/>
                  <a:pt x="17257" y="3916"/>
                </a:cubicBezTo>
                <a:cubicBezTo>
                  <a:pt x="17315" y="3916"/>
                  <a:pt x="17373" y="3921"/>
                  <a:pt x="17431" y="3921"/>
                </a:cubicBezTo>
                <a:cubicBezTo>
                  <a:pt x="17583" y="3921"/>
                  <a:pt x="17722" y="3911"/>
                  <a:pt x="17851" y="3894"/>
                </a:cubicBezTo>
                <a:cubicBezTo>
                  <a:pt x="18200" y="3851"/>
                  <a:pt x="18518" y="3749"/>
                  <a:pt x="18809" y="3593"/>
                </a:cubicBezTo>
                <a:cubicBezTo>
                  <a:pt x="18879" y="3555"/>
                  <a:pt x="18879" y="3492"/>
                  <a:pt x="18809" y="3443"/>
                </a:cubicBezTo>
                <a:cubicBezTo>
                  <a:pt x="18762" y="3416"/>
                  <a:pt x="18703" y="3399"/>
                  <a:pt x="18645" y="3399"/>
                </a:cubicBezTo>
                <a:cubicBezTo>
                  <a:pt x="18610" y="3399"/>
                  <a:pt x="18563" y="3405"/>
                  <a:pt x="18539" y="3416"/>
                </a:cubicBezTo>
                <a:cubicBezTo>
                  <a:pt x="18271" y="3519"/>
                  <a:pt x="17991" y="3582"/>
                  <a:pt x="17723" y="3598"/>
                </a:cubicBezTo>
                <a:cubicBezTo>
                  <a:pt x="17676" y="3603"/>
                  <a:pt x="17631" y="3605"/>
                  <a:pt x="17585" y="3605"/>
                </a:cubicBezTo>
                <a:cubicBezTo>
                  <a:pt x="17503" y="3605"/>
                  <a:pt x="17408" y="3598"/>
                  <a:pt x="17315" y="3593"/>
                </a:cubicBezTo>
                <a:cubicBezTo>
                  <a:pt x="17210" y="3582"/>
                  <a:pt x="17103" y="3567"/>
                  <a:pt x="16987" y="3556"/>
                </a:cubicBezTo>
                <a:cubicBezTo>
                  <a:pt x="16940" y="3551"/>
                  <a:pt x="16906" y="3544"/>
                  <a:pt x="16859" y="3539"/>
                </a:cubicBezTo>
                <a:cubicBezTo>
                  <a:pt x="16848" y="3539"/>
                  <a:pt x="16767" y="3528"/>
                  <a:pt x="16662" y="3517"/>
                </a:cubicBezTo>
                <a:cubicBezTo>
                  <a:pt x="16429" y="3490"/>
                  <a:pt x="16241" y="3416"/>
                  <a:pt x="16160" y="3313"/>
                </a:cubicBezTo>
                <a:cubicBezTo>
                  <a:pt x="16031" y="3163"/>
                  <a:pt x="15880" y="2995"/>
                  <a:pt x="15740" y="2888"/>
                </a:cubicBezTo>
                <a:cubicBezTo>
                  <a:pt x="15705" y="2855"/>
                  <a:pt x="15695" y="2822"/>
                  <a:pt x="15719" y="2790"/>
                </a:cubicBezTo>
                <a:cubicBezTo>
                  <a:pt x="15742" y="2758"/>
                  <a:pt x="15788" y="2732"/>
                  <a:pt x="15846" y="2716"/>
                </a:cubicBezTo>
                <a:cubicBezTo>
                  <a:pt x="15963" y="2689"/>
                  <a:pt x="16020" y="2677"/>
                  <a:pt x="16043" y="2672"/>
                </a:cubicBezTo>
                <a:cubicBezTo>
                  <a:pt x="16078" y="2667"/>
                  <a:pt x="16113" y="2661"/>
                  <a:pt x="16160" y="2655"/>
                </a:cubicBezTo>
                <a:cubicBezTo>
                  <a:pt x="16299" y="2639"/>
                  <a:pt x="16427" y="2623"/>
                  <a:pt x="16579" y="2601"/>
                </a:cubicBezTo>
                <a:cubicBezTo>
                  <a:pt x="16789" y="2569"/>
                  <a:pt x="16964" y="2520"/>
                  <a:pt x="17103" y="2467"/>
                </a:cubicBezTo>
                <a:cubicBezTo>
                  <a:pt x="17383" y="2359"/>
                  <a:pt x="17585" y="2203"/>
                  <a:pt x="17701" y="2009"/>
                </a:cubicBezTo>
                <a:cubicBezTo>
                  <a:pt x="17736" y="1960"/>
                  <a:pt x="17664" y="1901"/>
                  <a:pt x="17559" y="1874"/>
                </a:cubicBezTo>
                <a:cubicBezTo>
                  <a:pt x="17524" y="1863"/>
                  <a:pt x="17477" y="1859"/>
                  <a:pt x="17442" y="1859"/>
                </a:cubicBezTo>
                <a:cubicBezTo>
                  <a:pt x="17372" y="1859"/>
                  <a:pt x="17313" y="1875"/>
                  <a:pt x="17278" y="1908"/>
                </a:cubicBezTo>
                <a:cubicBezTo>
                  <a:pt x="17127" y="2053"/>
                  <a:pt x="16943" y="2166"/>
                  <a:pt x="16710" y="2231"/>
                </a:cubicBezTo>
                <a:cubicBezTo>
                  <a:pt x="16605" y="2263"/>
                  <a:pt x="16474" y="2284"/>
                  <a:pt x="16334" y="2300"/>
                </a:cubicBezTo>
                <a:cubicBezTo>
                  <a:pt x="16229" y="2311"/>
                  <a:pt x="16112" y="2321"/>
                  <a:pt x="15996" y="2327"/>
                </a:cubicBezTo>
                <a:cubicBezTo>
                  <a:pt x="15961" y="2332"/>
                  <a:pt x="15915" y="2333"/>
                  <a:pt x="15868" y="2339"/>
                </a:cubicBezTo>
                <a:cubicBezTo>
                  <a:pt x="15821" y="2344"/>
                  <a:pt x="15659" y="2359"/>
                  <a:pt x="15449" y="2381"/>
                </a:cubicBezTo>
                <a:cubicBezTo>
                  <a:pt x="15239" y="2402"/>
                  <a:pt x="15018" y="2381"/>
                  <a:pt x="14855" y="2317"/>
                </a:cubicBezTo>
                <a:cubicBezTo>
                  <a:pt x="14656" y="2241"/>
                  <a:pt x="14468" y="2166"/>
                  <a:pt x="14363" y="2128"/>
                </a:cubicBezTo>
                <a:cubicBezTo>
                  <a:pt x="14246" y="2085"/>
                  <a:pt x="14212" y="2009"/>
                  <a:pt x="14293" y="1945"/>
                </a:cubicBezTo>
                <a:cubicBezTo>
                  <a:pt x="14422" y="1848"/>
                  <a:pt x="14517" y="1741"/>
                  <a:pt x="14563" y="1638"/>
                </a:cubicBezTo>
                <a:cubicBezTo>
                  <a:pt x="14610" y="1530"/>
                  <a:pt x="14611" y="1428"/>
                  <a:pt x="14611" y="1342"/>
                </a:cubicBezTo>
                <a:cubicBezTo>
                  <a:pt x="14611" y="1315"/>
                  <a:pt x="14611" y="1293"/>
                  <a:pt x="14611" y="1266"/>
                </a:cubicBezTo>
                <a:cubicBezTo>
                  <a:pt x="14611" y="1207"/>
                  <a:pt x="14599" y="1147"/>
                  <a:pt x="14611" y="1093"/>
                </a:cubicBezTo>
                <a:cubicBezTo>
                  <a:pt x="14622" y="1012"/>
                  <a:pt x="14655" y="949"/>
                  <a:pt x="14702" y="884"/>
                </a:cubicBezTo>
                <a:cubicBezTo>
                  <a:pt x="14807" y="755"/>
                  <a:pt x="15028" y="630"/>
                  <a:pt x="15354" y="517"/>
                </a:cubicBezTo>
                <a:cubicBezTo>
                  <a:pt x="15401" y="501"/>
                  <a:pt x="15427" y="480"/>
                  <a:pt x="15427" y="458"/>
                </a:cubicBezTo>
                <a:cubicBezTo>
                  <a:pt x="15427" y="431"/>
                  <a:pt x="15415" y="404"/>
                  <a:pt x="15369" y="382"/>
                </a:cubicBezTo>
                <a:cubicBezTo>
                  <a:pt x="15310" y="355"/>
                  <a:pt x="15229" y="333"/>
                  <a:pt x="15135" y="333"/>
                </a:cubicBezTo>
                <a:cubicBezTo>
                  <a:pt x="15100" y="333"/>
                  <a:pt x="15053" y="340"/>
                  <a:pt x="15030" y="345"/>
                </a:cubicBezTo>
                <a:cubicBezTo>
                  <a:pt x="14575" y="453"/>
                  <a:pt x="14258" y="586"/>
                  <a:pt x="14071" y="743"/>
                </a:cubicBezTo>
                <a:cubicBezTo>
                  <a:pt x="13966" y="829"/>
                  <a:pt x="13899" y="926"/>
                  <a:pt x="13852" y="1039"/>
                </a:cubicBezTo>
                <a:cubicBezTo>
                  <a:pt x="13829" y="1120"/>
                  <a:pt x="13817" y="1201"/>
                  <a:pt x="13805" y="1271"/>
                </a:cubicBezTo>
                <a:lnTo>
                  <a:pt x="13794" y="1325"/>
                </a:lnTo>
                <a:cubicBezTo>
                  <a:pt x="13783" y="1422"/>
                  <a:pt x="13756" y="1491"/>
                  <a:pt x="13721" y="1551"/>
                </a:cubicBezTo>
                <a:cubicBezTo>
                  <a:pt x="13686" y="1610"/>
                  <a:pt x="13642" y="1658"/>
                  <a:pt x="13572" y="1712"/>
                </a:cubicBezTo>
                <a:cubicBezTo>
                  <a:pt x="13514" y="1755"/>
                  <a:pt x="13418" y="1788"/>
                  <a:pt x="13313" y="1788"/>
                </a:cubicBezTo>
                <a:cubicBezTo>
                  <a:pt x="13266" y="1788"/>
                  <a:pt x="13221" y="1783"/>
                  <a:pt x="13186" y="1778"/>
                </a:cubicBezTo>
                <a:cubicBezTo>
                  <a:pt x="12871" y="1713"/>
                  <a:pt x="12543" y="1654"/>
                  <a:pt x="12205" y="1611"/>
                </a:cubicBezTo>
                <a:cubicBezTo>
                  <a:pt x="12100" y="1601"/>
                  <a:pt x="12019" y="1562"/>
                  <a:pt x="11972" y="1519"/>
                </a:cubicBezTo>
                <a:cubicBezTo>
                  <a:pt x="11925" y="1476"/>
                  <a:pt x="11925" y="1427"/>
                  <a:pt x="11972" y="1384"/>
                </a:cubicBezTo>
                <a:cubicBezTo>
                  <a:pt x="11984" y="1373"/>
                  <a:pt x="11997" y="1362"/>
                  <a:pt x="11997" y="1357"/>
                </a:cubicBezTo>
                <a:cubicBezTo>
                  <a:pt x="12091" y="1265"/>
                  <a:pt x="12138" y="1174"/>
                  <a:pt x="12161" y="1088"/>
                </a:cubicBezTo>
                <a:cubicBezTo>
                  <a:pt x="12196" y="926"/>
                  <a:pt x="12102" y="754"/>
                  <a:pt x="11892" y="571"/>
                </a:cubicBezTo>
                <a:cubicBezTo>
                  <a:pt x="11857" y="538"/>
                  <a:pt x="11763" y="512"/>
                  <a:pt x="11669" y="512"/>
                </a:cubicBezTo>
                <a:cubicBezTo>
                  <a:pt x="11646" y="512"/>
                  <a:pt x="11623" y="512"/>
                  <a:pt x="11600" y="517"/>
                </a:cubicBezTo>
                <a:cubicBezTo>
                  <a:pt x="11542" y="522"/>
                  <a:pt x="11496" y="539"/>
                  <a:pt x="11473" y="566"/>
                </a:cubicBezTo>
                <a:cubicBezTo>
                  <a:pt x="11449" y="587"/>
                  <a:pt x="11450" y="608"/>
                  <a:pt x="11462" y="630"/>
                </a:cubicBezTo>
                <a:cubicBezTo>
                  <a:pt x="11567" y="781"/>
                  <a:pt x="11600" y="927"/>
                  <a:pt x="11542" y="1046"/>
                </a:cubicBezTo>
                <a:cubicBezTo>
                  <a:pt x="11519" y="1105"/>
                  <a:pt x="11459" y="1158"/>
                  <a:pt x="11378" y="1217"/>
                </a:cubicBezTo>
                <a:cubicBezTo>
                  <a:pt x="11320" y="1260"/>
                  <a:pt x="11252" y="1304"/>
                  <a:pt x="11170" y="1352"/>
                </a:cubicBezTo>
                <a:lnTo>
                  <a:pt x="11097" y="1396"/>
                </a:lnTo>
                <a:cubicBezTo>
                  <a:pt x="10981" y="1466"/>
                  <a:pt x="10807" y="1509"/>
                  <a:pt x="10609" y="1509"/>
                </a:cubicBezTo>
                <a:cubicBezTo>
                  <a:pt x="10329" y="1509"/>
                  <a:pt x="10039" y="1519"/>
                  <a:pt x="9771" y="1536"/>
                </a:cubicBezTo>
                <a:cubicBezTo>
                  <a:pt x="9747" y="1536"/>
                  <a:pt x="9710" y="1541"/>
                  <a:pt x="9687" y="1541"/>
                </a:cubicBezTo>
                <a:cubicBezTo>
                  <a:pt x="9442" y="1541"/>
                  <a:pt x="9233" y="1477"/>
                  <a:pt x="9151" y="1369"/>
                </a:cubicBezTo>
                <a:cubicBezTo>
                  <a:pt x="9151" y="1363"/>
                  <a:pt x="9140" y="1357"/>
                  <a:pt x="9140" y="1352"/>
                </a:cubicBezTo>
                <a:cubicBezTo>
                  <a:pt x="9093" y="1298"/>
                  <a:pt x="9068" y="1239"/>
                  <a:pt x="9056" y="1185"/>
                </a:cubicBezTo>
                <a:cubicBezTo>
                  <a:pt x="9045" y="1131"/>
                  <a:pt x="9058" y="1066"/>
                  <a:pt x="9093" y="980"/>
                </a:cubicBezTo>
                <a:cubicBezTo>
                  <a:pt x="9093" y="964"/>
                  <a:pt x="9104" y="948"/>
                  <a:pt x="9104" y="926"/>
                </a:cubicBezTo>
                <a:cubicBezTo>
                  <a:pt x="9127" y="861"/>
                  <a:pt x="9150" y="797"/>
                  <a:pt x="9162" y="727"/>
                </a:cubicBezTo>
                <a:cubicBezTo>
                  <a:pt x="9174" y="630"/>
                  <a:pt x="9151" y="534"/>
                  <a:pt x="9093" y="453"/>
                </a:cubicBezTo>
                <a:cubicBezTo>
                  <a:pt x="8988" y="297"/>
                  <a:pt x="8779" y="157"/>
                  <a:pt x="8429" y="22"/>
                </a:cubicBezTo>
                <a:cubicBezTo>
                  <a:pt x="8394" y="6"/>
                  <a:pt x="8335" y="0"/>
                  <a:pt x="8276" y="0"/>
                </a:cubicBezTo>
                <a:close/>
              </a:path>
            </a:pathLst>
          </a:custGeom>
          <a:ln w="25400">
            <a:solidFill>
              <a:srgbClr val="0AB8BF"/>
            </a:solidFill>
          </a:ln>
        </p:spPr>
        <p:txBody>
          <a:bodyPr lIns="50800" tIns="50800" rIns="50800" bIns="50800" anchor="ctr"/>
          <a:lstStyle/>
          <a:p>
            <a:pPr>
              <a:defRPr b="0" sz="3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193" name="CasellaDiTesto 7"/>
          <p:cNvSpPr txBox="1"/>
          <p:nvPr/>
        </p:nvSpPr>
        <p:spPr>
          <a:xfrm>
            <a:off x="1678900" y="3446267"/>
            <a:ext cx="4694395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MICROORGANISMO</a:t>
            </a:r>
          </a:p>
        </p:txBody>
      </p:sp>
      <p:sp>
        <p:nvSpPr>
          <p:cNvPr id="194" name="CasellaDiTesto 7"/>
          <p:cNvSpPr txBox="1"/>
          <p:nvPr/>
        </p:nvSpPr>
        <p:spPr>
          <a:xfrm>
            <a:off x="7836623" y="3446267"/>
            <a:ext cx="4694396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0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PROPRIO TECIDO </a:t>
            </a:r>
          </a:p>
        </p:txBody>
      </p:sp>
      <p:sp>
        <p:nvSpPr>
          <p:cNvPr id="195" name="Didascalia"/>
          <p:cNvSpPr/>
          <p:nvPr/>
        </p:nvSpPr>
        <p:spPr>
          <a:xfrm>
            <a:off x="7648624" y="7987719"/>
            <a:ext cx="4932760" cy="168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0" y="0"/>
                </a:moveTo>
                <a:cubicBezTo>
                  <a:pt x="1237" y="0"/>
                  <a:pt x="1112" y="364"/>
                  <a:pt x="1112" y="812"/>
                </a:cubicBezTo>
                <a:lnTo>
                  <a:pt x="1112" y="6496"/>
                </a:lnTo>
                <a:lnTo>
                  <a:pt x="0" y="8120"/>
                </a:lnTo>
                <a:lnTo>
                  <a:pt x="1112" y="9744"/>
                </a:lnTo>
                <a:lnTo>
                  <a:pt x="1112" y="20788"/>
                </a:lnTo>
                <a:cubicBezTo>
                  <a:pt x="1112" y="21236"/>
                  <a:pt x="1237" y="21600"/>
                  <a:pt x="1390" y="21600"/>
                </a:cubicBezTo>
                <a:lnTo>
                  <a:pt x="21322" y="21600"/>
                </a:lnTo>
                <a:cubicBezTo>
                  <a:pt x="21476" y="21600"/>
                  <a:pt x="21600" y="21236"/>
                  <a:pt x="21600" y="20788"/>
                </a:cubicBezTo>
                <a:lnTo>
                  <a:pt x="21600" y="812"/>
                </a:lnTo>
                <a:cubicBezTo>
                  <a:pt x="21600" y="364"/>
                  <a:pt x="21476" y="0"/>
                  <a:pt x="21322" y="0"/>
                </a:cubicBezTo>
                <a:lnTo>
                  <a:pt x="1390" y="0"/>
                </a:lnTo>
                <a:close/>
              </a:path>
            </a:pathLst>
          </a:custGeom>
          <a:solidFill>
            <a:srgbClr val="D4FB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196" name="CasellaDiTesto 7"/>
          <p:cNvSpPr txBox="1"/>
          <p:nvPr/>
        </p:nvSpPr>
        <p:spPr>
          <a:xfrm>
            <a:off x="8184788" y="8044852"/>
            <a:ext cx="4373146" cy="1689101"/>
          </a:xfrm>
          <a:prstGeom prst="rect">
            <a:avLst/>
          </a:prstGeom>
          <a:solidFill>
            <a:srgbClr val="D4FB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spAutoFit/>
          </a:bodyPr>
          <a:lstStyle>
            <a:lvl1pPr>
              <a:defRPr b="0" sz="3500">
                <a:solidFill>
                  <a:srgbClr val="FF26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destruiçao do patógeno e/ou da célula</a:t>
            </a:r>
          </a:p>
        </p:txBody>
      </p:sp>
      <p:sp>
        <p:nvSpPr>
          <p:cNvPr id="197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imunidade inata"/>
          <p:cNvSpPr txBox="1"/>
          <p:nvPr/>
        </p:nvSpPr>
        <p:spPr>
          <a:xfrm>
            <a:off x="1824891" y="90276"/>
            <a:ext cx="9659818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Reconhecimento</a:t>
            </a:r>
          </a:p>
        </p:txBody>
      </p:sp>
      <p:pic>
        <p:nvPicPr>
          <p:cNvPr id="20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33722" t="84033" r="0" b="0"/>
          <a:stretch>
            <a:fillRect/>
          </a:stretch>
        </p:blipFill>
        <p:spPr>
          <a:xfrm rot="60000">
            <a:off x="1943574" y="6512527"/>
            <a:ext cx="5849657" cy="11037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" name="Gruppo"/>
          <p:cNvGrpSpPr/>
          <p:nvPr/>
        </p:nvGrpSpPr>
        <p:grpSpPr>
          <a:xfrm>
            <a:off x="9174625" y="6213332"/>
            <a:ext cx="2651901" cy="1523781"/>
            <a:chOff x="0" y="0"/>
            <a:chExt cx="2651899" cy="1523780"/>
          </a:xfrm>
        </p:grpSpPr>
        <p:pic>
          <p:nvPicPr>
            <p:cNvPr id="201" name="image6.png" descr="image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3865" t="36780" r="12805" b="40032"/>
            <a:stretch>
              <a:fillRect/>
            </a:stretch>
          </p:blipFill>
          <p:spPr>
            <a:xfrm>
              <a:off x="0" y="136597"/>
              <a:ext cx="1198281" cy="1387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image6.png" descr="image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8868" t="30069" r="27959" b="50177"/>
            <a:stretch>
              <a:fillRect/>
            </a:stretch>
          </p:blipFill>
          <p:spPr>
            <a:xfrm>
              <a:off x="1467738" y="185857"/>
              <a:ext cx="1184162" cy="1181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Ovale 14"/>
            <p:cNvSpPr/>
            <p:nvPr/>
          </p:nvSpPr>
          <p:spPr>
            <a:xfrm>
              <a:off x="343804" y="0"/>
              <a:ext cx="476823" cy="4834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04" name="Ovale 15"/>
            <p:cNvSpPr/>
            <p:nvPr/>
          </p:nvSpPr>
          <p:spPr>
            <a:xfrm>
              <a:off x="2065564" y="8876"/>
              <a:ext cx="476823" cy="4834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</p:grpSp>
      <p:sp>
        <p:nvSpPr>
          <p:cNvPr id="206" name="Freccia giù 16"/>
          <p:cNvSpPr/>
          <p:nvPr/>
        </p:nvSpPr>
        <p:spPr>
          <a:xfrm>
            <a:off x="4466069" y="4518549"/>
            <a:ext cx="804553" cy="1114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807"/>
                </a:moveTo>
                <a:lnTo>
                  <a:pt x="5400" y="13807"/>
                </a:lnTo>
                <a:lnTo>
                  <a:pt x="5400" y="0"/>
                </a:lnTo>
                <a:lnTo>
                  <a:pt x="16200" y="0"/>
                </a:lnTo>
                <a:lnTo>
                  <a:pt x="16200" y="13807"/>
                </a:lnTo>
                <a:lnTo>
                  <a:pt x="21600" y="13807"/>
                </a:lnTo>
                <a:lnTo>
                  <a:pt x="1080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207" name="Freccia giù 17"/>
          <p:cNvSpPr/>
          <p:nvPr/>
        </p:nvSpPr>
        <p:spPr>
          <a:xfrm>
            <a:off x="9923473" y="4518549"/>
            <a:ext cx="804554" cy="1114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807"/>
                </a:moveTo>
                <a:lnTo>
                  <a:pt x="5400" y="13807"/>
                </a:lnTo>
                <a:lnTo>
                  <a:pt x="5400" y="0"/>
                </a:lnTo>
                <a:lnTo>
                  <a:pt x="16200" y="0"/>
                </a:lnTo>
                <a:lnTo>
                  <a:pt x="16200" y="13807"/>
                </a:lnTo>
                <a:lnTo>
                  <a:pt x="21600" y="13807"/>
                </a:lnTo>
                <a:lnTo>
                  <a:pt x="1080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208" name="CasellaDiTesto 18"/>
          <p:cNvSpPr txBox="1"/>
          <p:nvPr/>
        </p:nvSpPr>
        <p:spPr>
          <a:xfrm>
            <a:off x="2676902" y="3066100"/>
            <a:ext cx="5563014" cy="1283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2" tIns="60022" rIns="60022" bIns="60022">
            <a:spAutoFit/>
          </a:bodyPr>
          <a:lstStyle/>
          <a:p>
            <a:pPr defTabSz="612013">
              <a:defRPr b="0" sz="25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PADRÕES MOLECULARES</a:t>
            </a:r>
            <a:endParaRPr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defTabSz="612013">
              <a:defRPr b="0" sz="25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(MAMPs, PAMPs, NAMPs, DAMPs, HAMPs, VAMPs….)</a:t>
            </a:r>
          </a:p>
        </p:txBody>
      </p:sp>
      <p:sp>
        <p:nvSpPr>
          <p:cNvPr id="209" name="CasellaDiTesto 19"/>
          <p:cNvSpPr txBox="1"/>
          <p:nvPr/>
        </p:nvSpPr>
        <p:spPr>
          <a:xfrm>
            <a:off x="8874765" y="3282087"/>
            <a:ext cx="2901971" cy="889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2" tIns="60022" rIns="60022" bIns="60022">
            <a:spAutoFit/>
          </a:bodyPr>
          <a:lstStyle>
            <a:lvl1pPr defTabSz="612013">
              <a:defRPr b="0" sz="25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ANTIGENOS ESPECIFICOS</a:t>
            </a:r>
          </a:p>
        </p:txBody>
      </p:sp>
      <p:sp>
        <p:nvSpPr>
          <p:cNvPr id="210" name="Connettore 2 20"/>
          <p:cNvSpPr/>
          <p:nvPr/>
        </p:nvSpPr>
        <p:spPr>
          <a:xfrm flipH="1">
            <a:off x="4899735" y="2169477"/>
            <a:ext cx="1111011" cy="639813"/>
          </a:xfrm>
          <a:prstGeom prst="line">
            <a:avLst/>
          </a:prstGeom>
          <a:ln w="25400">
            <a:solidFill>
              <a:srgbClr val="4E67C8"/>
            </a:solidFill>
            <a:tailEnd type="triangle"/>
          </a:ln>
        </p:spPr>
        <p:txBody>
          <a:bodyPr lIns="60020" tIns="60020" rIns="60020" bIns="60020"/>
          <a:lstStyle/>
          <a:p>
            <a:pPr defTabSz="612013">
              <a:defRPr b="0" sz="3800"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211" name="Connettore 2 21"/>
          <p:cNvSpPr/>
          <p:nvPr/>
        </p:nvSpPr>
        <p:spPr>
          <a:xfrm>
            <a:off x="8365999" y="2169131"/>
            <a:ext cx="1300881" cy="903905"/>
          </a:xfrm>
          <a:prstGeom prst="line">
            <a:avLst/>
          </a:prstGeom>
          <a:ln w="25400">
            <a:solidFill>
              <a:srgbClr val="4E67C8"/>
            </a:solidFill>
            <a:tailEnd type="triangle"/>
          </a:ln>
        </p:spPr>
        <p:txBody>
          <a:bodyPr lIns="60020" tIns="60020" rIns="60020" bIns="60020"/>
          <a:lstStyle/>
          <a:p>
            <a:pPr defTabSz="612013">
              <a:defRPr b="0" sz="3800"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212" name="CasellaDiTesto 23"/>
          <p:cNvSpPr txBox="1"/>
          <p:nvPr/>
        </p:nvSpPr>
        <p:spPr>
          <a:xfrm>
            <a:off x="5077018" y="1505969"/>
            <a:ext cx="3456868" cy="50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>
            <a:lvl1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SISTEMA IMUNE </a:t>
            </a:r>
          </a:p>
        </p:txBody>
      </p:sp>
      <p:sp>
        <p:nvSpPr>
          <p:cNvPr id="213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4" name="CasellaDiTesto 7"/>
          <p:cNvSpPr txBox="1"/>
          <p:nvPr/>
        </p:nvSpPr>
        <p:spPr>
          <a:xfrm>
            <a:off x="4309480" y="5703523"/>
            <a:ext cx="1117732" cy="50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>
            <a:lvl1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PRRs</a:t>
            </a:r>
          </a:p>
        </p:txBody>
      </p:sp>
      <p:sp>
        <p:nvSpPr>
          <p:cNvPr id="215" name="CasellaDiTesto 7"/>
          <p:cNvSpPr txBox="1"/>
          <p:nvPr/>
        </p:nvSpPr>
        <p:spPr>
          <a:xfrm>
            <a:off x="9027236" y="5774692"/>
            <a:ext cx="2597028" cy="50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>
            <a:lvl1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TCR, BCR, Ig</a:t>
            </a:r>
          </a:p>
        </p:txBody>
      </p:sp>
      <p:sp>
        <p:nvSpPr>
          <p:cNvPr id="216" name="CasellaDiTesto 7"/>
          <p:cNvSpPr txBox="1"/>
          <p:nvPr/>
        </p:nvSpPr>
        <p:spPr>
          <a:xfrm>
            <a:off x="2081110" y="7925606"/>
            <a:ext cx="5255799" cy="50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>
            <a:lvl1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&amp;….todas as outras células </a:t>
            </a:r>
          </a:p>
        </p:txBody>
      </p:sp>
      <p:sp>
        <p:nvSpPr>
          <p:cNvPr id="217" name="CasellaDiTesto 7"/>
          <p:cNvSpPr txBox="1"/>
          <p:nvPr/>
        </p:nvSpPr>
        <p:spPr>
          <a:xfrm>
            <a:off x="1996748" y="8422897"/>
            <a:ext cx="5424523" cy="1148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2" tIns="60022" rIns="60022" bIns="60022">
            <a:spAutoFit/>
          </a:bodyPr>
          <a:lstStyle>
            <a:lvl1pPr defTabSz="612013">
              <a:defRPr b="0" sz="200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20-40 genes para reconhecer um limitado numero de pattern “mais prevalentes e conservados”</a:t>
            </a:r>
          </a:p>
        </p:txBody>
      </p:sp>
      <p:sp>
        <p:nvSpPr>
          <p:cNvPr id="218" name="CasellaDiTesto 7"/>
          <p:cNvSpPr txBox="1"/>
          <p:nvPr/>
        </p:nvSpPr>
        <p:spPr>
          <a:xfrm>
            <a:off x="8863927" y="8118569"/>
            <a:ext cx="3619171" cy="1491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2" tIns="60022" rIns="60022" bIns="60022">
            <a:spAutoFit/>
          </a:bodyPr>
          <a:lstStyle>
            <a:lvl1pPr defTabSz="612013">
              <a:defRPr b="0" sz="200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Rec com potencial de reconhecer um amplo leque de antígenos (recombinação somática randômica)</a:t>
            </a:r>
          </a:p>
        </p:txBody>
      </p:sp>
      <p:sp>
        <p:nvSpPr>
          <p:cNvPr id="219" name="Connettore 2 20"/>
          <p:cNvSpPr/>
          <p:nvPr/>
        </p:nvSpPr>
        <p:spPr>
          <a:xfrm flipH="1">
            <a:off x="1072636" y="1950468"/>
            <a:ext cx="3912507" cy="1311242"/>
          </a:xfrm>
          <a:prstGeom prst="line">
            <a:avLst/>
          </a:prstGeom>
          <a:ln w="25400">
            <a:solidFill>
              <a:srgbClr val="4E67C8"/>
            </a:solidFill>
            <a:prstDash val="sysDot"/>
            <a:miter lim="400000"/>
            <a:tailEnd type="triangle"/>
          </a:ln>
        </p:spPr>
        <p:txBody>
          <a:bodyPr lIns="60020" tIns="60020" rIns="60020" bIns="60020"/>
          <a:lstStyle/>
          <a:p>
            <a:pPr defTabSz="612013">
              <a:defRPr b="0" sz="3800">
                <a:solidFill>
                  <a:srgbClr val="FFFFFF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220" name="CasellaDiTesto 19"/>
          <p:cNvSpPr txBox="1"/>
          <p:nvPr/>
        </p:nvSpPr>
        <p:spPr>
          <a:xfrm>
            <a:off x="-89269" y="3413064"/>
            <a:ext cx="2477996" cy="864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2" tIns="60022" rIns="60022" bIns="60022">
            <a:spAutoFit/>
          </a:bodyPr>
          <a:lstStyle>
            <a:lvl1pPr defTabSz="612013">
              <a:defRPr b="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“SELF” ALTERADO</a:t>
            </a:r>
          </a:p>
        </p:txBody>
      </p:sp>
      <p:sp>
        <p:nvSpPr>
          <p:cNvPr id="221" name="Freccia giù 16"/>
          <p:cNvSpPr/>
          <p:nvPr/>
        </p:nvSpPr>
        <p:spPr>
          <a:xfrm>
            <a:off x="586851" y="4518549"/>
            <a:ext cx="804554" cy="1114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807"/>
                </a:moveTo>
                <a:lnTo>
                  <a:pt x="5400" y="13807"/>
                </a:lnTo>
                <a:lnTo>
                  <a:pt x="5400" y="0"/>
                </a:lnTo>
                <a:lnTo>
                  <a:pt x="16200" y="0"/>
                </a:lnTo>
                <a:lnTo>
                  <a:pt x="16200" y="13807"/>
                </a:lnTo>
                <a:lnTo>
                  <a:pt x="21600" y="13807"/>
                </a:lnTo>
                <a:lnTo>
                  <a:pt x="1080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222" name="CasellaDiTesto 7"/>
          <p:cNvSpPr txBox="1"/>
          <p:nvPr/>
        </p:nvSpPr>
        <p:spPr>
          <a:xfrm>
            <a:off x="230325" y="5719310"/>
            <a:ext cx="1517605" cy="50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>
            <a:lvl1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NK Rec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imunidade inata"/>
          <p:cNvSpPr txBox="1"/>
          <p:nvPr/>
        </p:nvSpPr>
        <p:spPr>
          <a:xfrm>
            <a:off x="1824891" y="90276"/>
            <a:ext cx="9659818" cy="86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Padrões moleculares</a:t>
            </a:r>
          </a:p>
        </p:txBody>
      </p:sp>
      <p:sp>
        <p:nvSpPr>
          <p:cNvPr id="225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6" name="CasellaDiTesto 18"/>
          <p:cNvSpPr txBox="1"/>
          <p:nvPr/>
        </p:nvSpPr>
        <p:spPr>
          <a:xfrm>
            <a:off x="1055662" y="1461135"/>
            <a:ext cx="11499581" cy="5384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2" tIns="60022" rIns="60022" bIns="60022">
            <a:spAutoFit/>
          </a:bodyPr>
          <a:lstStyle/>
          <a:p>
            <a:pPr algn="l"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rPr b="1"/>
              <a:t>MAMPs or PAMPs</a:t>
            </a:r>
            <a:r>
              <a:t>: Moléculas com estrutura química/padrões geralmente conservadas em varias classes de organismos “non-self” MAS ausentes nas moléculas “self”. </a:t>
            </a:r>
          </a:p>
          <a:p>
            <a:pPr algn="l"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rPr b="1" i="1"/>
              <a:t>MAMPs</a:t>
            </a:r>
            <a:r>
              <a:t>: </a:t>
            </a:r>
            <a:r>
              <a:rPr i="1"/>
              <a:t>Microbe-associated molecular patterns</a:t>
            </a:r>
          </a:p>
          <a:p>
            <a:pPr algn="l"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rPr b="1" i="1"/>
              <a:t>PAMPs: P</a:t>
            </a:r>
            <a:r>
              <a:rPr i="1"/>
              <a:t>athogen-associated molecular patterns</a:t>
            </a:r>
          </a:p>
          <a:p>
            <a:pPr algn="l"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  <a:p>
            <a:pPr algn="l"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endParaRPr>
              <a:solidFill>
                <a:srgbClr val="EEEEEE"/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algn="l" defTabSz="612013">
              <a:defRPr b="0" i="1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rPr b="1" i="0"/>
              <a:t>DAMPs:</a:t>
            </a:r>
            <a:r>
              <a:t> Danger/Damage-associated molecular patterns </a:t>
            </a:r>
          </a:p>
          <a:p>
            <a:pPr algn="l"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t>Moléculas “self” liberadas/originadas em resposta a dano (trauma, isquemia, cancer, …). Podem ser localizadas no núcleo da célula, no citoplasma, nos exosomos, na matriz extracelular. Também agentes físicos e químico que danifica o hospedeiro.</a:t>
            </a:r>
          </a:p>
        </p:txBody>
      </p:sp>
      <p:sp>
        <p:nvSpPr>
          <p:cNvPr id="227" name="CasellaDiTesto 5"/>
          <p:cNvSpPr txBox="1"/>
          <p:nvPr/>
        </p:nvSpPr>
        <p:spPr>
          <a:xfrm>
            <a:off x="1022183" y="7353026"/>
            <a:ext cx="11265234" cy="1679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0" tIns="60020" rIns="60020" bIns="60020">
            <a:spAutoFit/>
          </a:bodyPr>
          <a:lstStyle/>
          <a:p>
            <a:pPr algn="l"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rPr b="1"/>
              <a:t>VAMPs</a:t>
            </a:r>
            <a:r>
              <a:t>: venenom-associated molecular patterns</a:t>
            </a:r>
          </a:p>
          <a:p>
            <a:pPr algn="l"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  <a:p>
            <a:pPr algn="l"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r>
              <a:rPr b="1"/>
              <a:t>ACAMPs</a:t>
            </a:r>
            <a:r>
              <a:t>: apoptotic cells molecular patterns </a:t>
            </a:r>
            <a:r>
              <a:rPr sz="2200"/>
              <a:t>(fosfatidilserina, anexina)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asellaDiTesto 5"/>
          <p:cNvSpPr txBox="1"/>
          <p:nvPr/>
        </p:nvSpPr>
        <p:spPr>
          <a:xfrm>
            <a:off x="8906702" y="1847677"/>
            <a:ext cx="1068202" cy="51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022" tIns="60022" rIns="60022" bIns="60022">
            <a:spAutoFit/>
          </a:bodyPr>
          <a:lstStyle>
            <a:lvl1pPr defTabSz="612013">
              <a:defRPr b="0" sz="2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DAMPs</a:t>
            </a:r>
          </a:p>
        </p:txBody>
      </p:sp>
      <p:sp>
        <p:nvSpPr>
          <p:cNvPr id="230" name="CasellaDiTesto 48"/>
          <p:cNvSpPr txBox="1"/>
          <p:nvPr/>
        </p:nvSpPr>
        <p:spPr>
          <a:xfrm>
            <a:off x="6879601" y="2490094"/>
            <a:ext cx="5428927" cy="1446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022" tIns="60022" rIns="60022" bIns="60022">
            <a:spAutoFit/>
          </a:bodyPr>
          <a:lstStyle>
            <a:lvl1pPr defTabSz="612013">
              <a:defRPr b="0" i="1"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Moléculas do hospedeiro (endógenas) produzidas por células danificadas/mortas ou produtos de degradação de proteínas (celular ou extracelular); ou moléculas exógenas (agentes físicos ou químicos) </a:t>
            </a:r>
          </a:p>
        </p:txBody>
      </p:sp>
      <p:grpSp>
        <p:nvGrpSpPr>
          <p:cNvPr id="248" name="Gruppo 49"/>
          <p:cNvGrpSpPr/>
          <p:nvPr/>
        </p:nvGrpSpPr>
        <p:grpSpPr>
          <a:xfrm>
            <a:off x="6933703" y="3995477"/>
            <a:ext cx="5119185" cy="2568121"/>
            <a:chOff x="0" y="0"/>
            <a:chExt cx="5119184" cy="2568119"/>
          </a:xfrm>
        </p:grpSpPr>
        <p:sp>
          <p:nvSpPr>
            <p:cNvPr id="231" name="Ovale 50"/>
            <p:cNvSpPr/>
            <p:nvPr/>
          </p:nvSpPr>
          <p:spPr>
            <a:xfrm>
              <a:off x="776985" y="0"/>
              <a:ext cx="2845458" cy="172020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8021"/>
              </a:solidFill>
              <a:prstDash val="dash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32" name="Ovale 51"/>
            <p:cNvSpPr/>
            <p:nvPr/>
          </p:nvSpPr>
          <p:spPr>
            <a:xfrm>
              <a:off x="2076355" y="551134"/>
              <a:ext cx="1332267" cy="768250"/>
            </a:xfrm>
            <a:prstGeom prst="ellipse">
              <a:avLst/>
            </a:prstGeom>
            <a:gradFill flip="none" rotWithShape="1">
              <a:gsLst>
                <a:gs pos="0">
                  <a:srgbClr val="FFCCBB"/>
                </a:gs>
                <a:gs pos="35000">
                  <a:srgbClr val="FFDACF"/>
                </a:gs>
                <a:gs pos="100000">
                  <a:srgbClr val="FFF1ED"/>
                </a:gs>
              </a:gsLst>
              <a:lin ang="16200000" scaled="0"/>
            </a:gradFill>
            <a:ln w="3175" cap="flat">
              <a:solidFill>
                <a:srgbClr val="FF7C1B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33" name="Freccia destra con strisce 52"/>
            <p:cNvSpPr/>
            <p:nvPr/>
          </p:nvSpPr>
          <p:spPr>
            <a:xfrm rot="8246553">
              <a:off x="480681" y="1023084"/>
              <a:ext cx="1276672" cy="759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402" y="5400"/>
                  </a:lnTo>
                  <a:lnTo>
                    <a:pt x="402" y="16200"/>
                  </a:lnTo>
                  <a:lnTo>
                    <a:pt x="0" y="16200"/>
                  </a:lnTo>
                  <a:close/>
                  <a:moveTo>
                    <a:pt x="803" y="5400"/>
                  </a:moveTo>
                  <a:lnTo>
                    <a:pt x="1607" y="5400"/>
                  </a:lnTo>
                  <a:lnTo>
                    <a:pt x="1607" y="16200"/>
                  </a:lnTo>
                  <a:lnTo>
                    <a:pt x="803" y="16200"/>
                  </a:lnTo>
                  <a:close/>
                  <a:moveTo>
                    <a:pt x="2008" y="5400"/>
                  </a:moveTo>
                  <a:lnTo>
                    <a:pt x="15173" y="5400"/>
                  </a:lnTo>
                  <a:lnTo>
                    <a:pt x="15173" y="0"/>
                  </a:lnTo>
                  <a:lnTo>
                    <a:pt x="21600" y="10800"/>
                  </a:lnTo>
                  <a:lnTo>
                    <a:pt x="15173" y="21600"/>
                  </a:lnTo>
                  <a:lnTo>
                    <a:pt x="15173" y="16200"/>
                  </a:lnTo>
                  <a:lnTo>
                    <a:pt x="2008" y="16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B8B4"/>
                </a:gs>
                <a:gs pos="35000">
                  <a:srgbClr val="FFCDCA"/>
                </a:gs>
                <a:gs pos="100000">
                  <a:srgbClr val="FFECEB"/>
                </a:gs>
              </a:gsLst>
              <a:lin ang="16200000" scaled="0"/>
            </a:gradFill>
            <a:ln w="3175" cap="flat">
              <a:solidFill>
                <a:srgbClr val="F03C1E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34" name="Stella a 4 punte 53"/>
            <p:cNvSpPr/>
            <p:nvPr/>
          </p:nvSpPr>
          <p:spPr>
            <a:xfrm>
              <a:off x="135523" y="1503094"/>
              <a:ext cx="601370" cy="477095"/>
            </a:xfrm>
            <a:prstGeom prst="star4">
              <a:avLst>
                <a:gd name="adj" fmla="val 12500"/>
              </a:avLst>
            </a:prstGeom>
            <a:gradFill flip="none" rotWithShape="1"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35" name="Stella a 4 punte 54"/>
            <p:cNvSpPr/>
            <p:nvPr/>
          </p:nvSpPr>
          <p:spPr>
            <a:xfrm>
              <a:off x="328955" y="1699517"/>
              <a:ext cx="601370" cy="477095"/>
            </a:xfrm>
            <a:prstGeom prst="star4">
              <a:avLst>
                <a:gd name="adj" fmla="val 12500"/>
              </a:avLst>
            </a:prstGeom>
            <a:gradFill flip="none" rotWithShape="1"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36" name="Connettore 7 55"/>
            <p:cNvSpPr/>
            <p:nvPr/>
          </p:nvSpPr>
          <p:spPr>
            <a:xfrm flipH="1" rot="10800000">
              <a:off x="3918500" y="183713"/>
              <a:ext cx="805938" cy="45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88900" cap="flat">
              <a:solidFill>
                <a:srgbClr val="34AC8B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38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37" name="Connettore 7 56"/>
            <p:cNvSpPr/>
            <p:nvPr/>
          </p:nvSpPr>
          <p:spPr>
            <a:xfrm flipH="1" rot="10800000">
              <a:off x="4111933" y="380136"/>
              <a:ext cx="805937" cy="45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88900" cap="flat">
              <a:solidFill>
                <a:srgbClr val="34AC8B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38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38" name="Connettore 7 57"/>
            <p:cNvSpPr/>
            <p:nvPr/>
          </p:nvSpPr>
          <p:spPr>
            <a:xfrm flipH="1" rot="10800000">
              <a:off x="4305365" y="576559"/>
              <a:ext cx="805937" cy="45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88900" cap="flat">
              <a:solidFill>
                <a:srgbClr val="34AC8B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38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39" name="Freccia destra con strisce 58"/>
            <p:cNvSpPr/>
            <p:nvPr/>
          </p:nvSpPr>
          <p:spPr>
            <a:xfrm rot="8246553">
              <a:off x="3443087" y="1237445"/>
              <a:ext cx="891188" cy="759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75" y="5400"/>
                  </a:lnTo>
                  <a:lnTo>
                    <a:pt x="575" y="16200"/>
                  </a:lnTo>
                  <a:lnTo>
                    <a:pt x="0" y="16200"/>
                  </a:lnTo>
                  <a:close/>
                  <a:moveTo>
                    <a:pt x="1151" y="5400"/>
                  </a:moveTo>
                  <a:lnTo>
                    <a:pt x="2302" y="5400"/>
                  </a:lnTo>
                  <a:lnTo>
                    <a:pt x="2302" y="16200"/>
                  </a:lnTo>
                  <a:lnTo>
                    <a:pt x="1151" y="16200"/>
                  </a:lnTo>
                  <a:close/>
                  <a:moveTo>
                    <a:pt x="2877" y="5400"/>
                  </a:moveTo>
                  <a:lnTo>
                    <a:pt x="12393" y="5400"/>
                  </a:lnTo>
                  <a:lnTo>
                    <a:pt x="12393" y="0"/>
                  </a:lnTo>
                  <a:lnTo>
                    <a:pt x="21600" y="10800"/>
                  </a:lnTo>
                  <a:lnTo>
                    <a:pt x="12393" y="21600"/>
                  </a:lnTo>
                  <a:lnTo>
                    <a:pt x="12393" y="16200"/>
                  </a:lnTo>
                  <a:lnTo>
                    <a:pt x="2877" y="16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CFFE3"/>
                </a:gs>
                <a:gs pos="35000">
                  <a:srgbClr val="C4FFEA"/>
                </a:gs>
                <a:gs pos="100000">
                  <a:srgbClr val="E8FFF7"/>
                </a:gs>
              </a:gsLst>
              <a:lin ang="16200000" scaled="0"/>
            </a:gradFill>
            <a:ln w="3175" cap="flat">
              <a:solidFill>
                <a:srgbClr val="58CCAC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40" name="Connettore 1 59"/>
            <p:cNvSpPr/>
            <p:nvPr/>
          </p:nvSpPr>
          <p:spPr>
            <a:xfrm flipV="1">
              <a:off x="2882294" y="1920622"/>
              <a:ext cx="361849" cy="50103"/>
            </a:xfrm>
            <a:prstGeom prst="line">
              <a:avLst/>
            </a:prstGeom>
            <a:noFill/>
            <a:ln w="88900" cap="flat">
              <a:solidFill>
                <a:srgbClr val="34AC8B"/>
              </a:solidFill>
              <a:prstDash val="solid"/>
              <a:round/>
            </a:ln>
            <a:effectLst/>
          </p:spPr>
          <p:txBody>
            <a:bodyPr wrap="square" lIns="60020" tIns="60020" rIns="60020" bIns="60020" numCol="1" anchor="t">
              <a:noAutofit/>
            </a:bodyPr>
            <a:lstStyle/>
            <a:p>
              <a:pPr defTabSz="612013">
                <a:defRPr b="0" sz="3800">
                  <a:solidFill>
                    <a:srgbClr val="FFFFFF"/>
                  </a:solidFill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41" name="Connettore 1 60"/>
            <p:cNvSpPr/>
            <p:nvPr/>
          </p:nvSpPr>
          <p:spPr>
            <a:xfrm flipV="1">
              <a:off x="3075726" y="2117045"/>
              <a:ext cx="361849" cy="50103"/>
            </a:xfrm>
            <a:prstGeom prst="line">
              <a:avLst/>
            </a:prstGeom>
            <a:noFill/>
            <a:ln w="88900" cap="flat">
              <a:solidFill>
                <a:srgbClr val="34AC8B"/>
              </a:solidFill>
              <a:prstDash val="solid"/>
              <a:round/>
            </a:ln>
            <a:effectLst/>
          </p:spPr>
          <p:txBody>
            <a:bodyPr wrap="square" lIns="60020" tIns="60020" rIns="60020" bIns="60020" numCol="1" anchor="t">
              <a:noAutofit/>
            </a:bodyPr>
            <a:lstStyle/>
            <a:p>
              <a:pPr defTabSz="612013">
                <a:defRPr b="0" sz="3800">
                  <a:solidFill>
                    <a:srgbClr val="FFFFFF"/>
                  </a:solidFill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42" name="Connettore 1 61"/>
            <p:cNvSpPr/>
            <p:nvPr/>
          </p:nvSpPr>
          <p:spPr>
            <a:xfrm flipV="1">
              <a:off x="3269158" y="2313468"/>
              <a:ext cx="361849" cy="50103"/>
            </a:xfrm>
            <a:prstGeom prst="line">
              <a:avLst/>
            </a:prstGeom>
            <a:noFill/>
            <a:ln w="88900" cap="flat">
              <a:solidFill>
                <a:srgbClr val="34AC8B"/>
              </a:solidFill>
              <a:prstDash val="solid"/>
              <a:round/>
            </a:ln>
            <a:effectLst/>
          </p:spPr>
          <p:txBody>
            <a:bodyPr wrap="square" lIns="60020" tIns="60020" rIns="60020" bIns="60020" numCol="1" anchor="t">
              <a:noAutofit/>
            </a:bodyPr>
            <a:lstStyle/>
            <a:p>
              <a:pPr defTabSz="612013">
                <a:defRPr b="0" sz="3800">
                  <a:solidFill>
                    <a:srgbClr val="FFFFFF"/>
                  </a:solidFill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43" name="Luna 62"/>
            <p:cNvSpPr/>
            <p:nvPr/>
          </p:nvSpPr>
          <p:spPr>
            <a:xfrm>
              <a:off x="201312" y="1252579"/>
              <a:ext cx="366476" cy="27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  <a:cubicBezTo>
                    <a:pt x="9671" y="4474"/>
                    <a:pt x="7253" y="12935"/>
                    <a:pt x="16200" y="18900"/>
                  </a:cubicBezTo>
                  <a:cubicBezTo>
                    <a:pt x="17735" y="19923"/>
                    <a:pt x="19553" y="20832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44" name="Luna 63"/>
            <p:cNvSpPr/>
            <p:nvPr/>
          </p:nvSpPr>
          <p:spPr>
            <a:xfrm>
              <a:off x="0" y="1849827"/>
              <a:ext cx="366476" cy="27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  <a:cubicBezTo>
                    <a:pt x="9671" y="4474"/>
                    <a:pt x="7253" y="12935"/>
                    <a:pt x="16200" y="18900"/>
                  </a:cubicBezTo>
                  <a:cubicBezTo>
                    <a:pt x="17735" y="19923"/>
                    <a:pt x="19553" y="20832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45" name="Luna 64"/>
            <p:cNvSpPr/>
            <p:nvPr/>
          </p:nvSpPr>
          <p:spPr>
            <a:xfrm>
              <a:off x="884235" y="1996147"/>
              <a:ext cx="366477" cy="27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  <a:cubicBezTo>
                    <a:pt x="9671" y="4474"/>
                    <a:pt x="7253" y="12935"/>
                    <a:pt x="16200" y="18900"/>
                  </a:cubicBezTo>
                  <a:cubicBezTo>
                    <a:pt x="17735" y="19923"/>
                    <a:pt x="19553" y="20832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46" name="CasellaDiTesto 65"/>
            <p:cNvSpPr/>
            <p:nvPr/>
          </p:nvSpPr>
          <p:spPr>
            <a:xfrm>
              <a:off x="266190" y="2237978"/>
              <a:ext cx="285039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022" tIns="60022" rIns="60022" bIns="60022" numCol="1" anchor="t">
              <a:spAutoFit/>
            </a:bodyPr>
            <a:lstStyle/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ATP</a:t>
              </a:r>
              <a:endPara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endParaRP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DNA/RNA</a:t>
              </a:r>
              <a:endPara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endParaRP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Acido urico</a:t>
              </a:r>
              <a:endPara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endParaRP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HMGB1</a:t>
              </a:r>
              <a:endPara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endParaRP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HSP</a:t>
              </a:r>
              <a:endPara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endParaRP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Metabolic intermediates</a:t>
              </a: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High Cholesterol</a:t>
              </a: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High Glucose</a:t>
              </a: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ß-amiloid</a:t>
              </a:r>
            </a:p>
          </p:txBody>
        </p:sp>
        <p:sp>
          <p:nvSpPr>
            <p:cNvPr id="247" name="CasellaDiTesto 67"/>
            <p:cNvSpPr/>
            <p:nvPr/>
          </p:nvSpPr>
          <p:spPr>
            <a:xfrm>
              <a:off x="3303059" y="2568119"/>
              <a:ext cx="181612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022" tIns="60022" rIns="60022" bIns="60022" numCol="1" anchor="t">
              <a:spAutoFit/>
            </a:bodyPr>
            <a:lstStyle/>
            <a:p>
              <a:pPr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Heparansolfato</a:t>
              </a:r>
            </a:p>
            <a:p>
              <a:pPr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Hialuronano </a:t>
              </a:r>
            </a:p>
          </p:txBody>
        </p:sp>
      </p:grpSp>
      <p:grpSp>
        <p:nvGrpSpPr>
          <p:cNvPr id="288" name="Gruppo 81"/>
          <p:cNvGrpSpPr/>
          <p:nvPr/>
        </p:nvGrpSpPr>
        <p:grpSpPr>
          <a:xfrm>
            <a:off x="741524" y="1806016"/>
            <a:ext cx="5596815" cy="7434532"/>
            <a:chOff x="0" y="0"/>
            <a:chExt cx="5596814" cy="7434530"/>
          </a:xfrm>
        </p:grpSpPr>
        <p:grpSp>
          <p:nvGrpSpPr>
            <p:cNvPr id="277" name="Gruppo 15"/>
            <p:cNvGrpSpPr/>
            <p:nvPr/>
          </p:nvGrpSpPr>
          <p:grpSpPr>
            <a:xfrm>
              <a:off x="575105" y="2298197"/>
              <a:ext cx="4312744" cy="2164523"/>
              <a:chOff x="0" y="0"/>
              <a:chExt cx="4312742" cy="2164521"/>
            </a:xfrm>
          </p:grpSpPr>
          <p:grpSp>
            <p:nvGrpSpPr>
              <p:cNvPr id="252" name="Gruppo 16"/>
              <p:cNvGrpSpPr/>
              <p:nvPr/>
            </p:nvGrpSpPr>
            <p:grpSpPr>
              <a:xfrm>
                <a:off x="1139463" y="1409978"/>
                <a:ext cx="918158" cy="344160"/>
                <a:chOff x="0" y="0"/>
                <a:chExt cx="918157" cy="344158"/>
              </a:xfrm>
            </p:grpSpPr>
            <p:sp>
              <p:nvSpPr>
                <p:cNvPr id="249" name="Corda 41"/>
                <p:cNvSpPr/>
                <p:nvPr/>
              </p:nvSpPr>
              <p:spPr>
                <a:xfrm rot="16392177">
                  <a:off x="365" y="13414"/>
                  <a:ext cx="260447" cy="247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1" h="20281" fill="norm" stroke="1" extrusionOk="0">
                      <a:moveTo>
                        <a:pt x="19981" y="18207"/>
                      </a:moveTo>
                      <a:cubicBezTo>
                        <a:pt x="14514" y="21600"/>
                        <a:pt x="6707" y="20739"/>
                        <a:pt x="2544" y="16283"/>
                      </a:cubicBezTo>
                      <a:cubicBezTo>
                        <a:pt x="-1619" y="11828"/>
                        <a:pt x="-562" y="5466"/>
                        <a:pt x="4905" y="2073"/>
                      </a:cubicBezTo>
                      <a:cubicBezTo>
                        <a:pt x="7072" y="728"/>
                        <a:pt x="9720" y="0"/>
                        <a:pt x="1244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4963C6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250" name="Corda 42"/>
                <p:cNvSpPr/>
                <p:nvPr/>
              </p:nvSpPr>
              <p:spPr>
                <a:xfrm rot="16392177">
                  <a:off x="333761" y="16946"/>
                  <a:ext cx="260446" cy="247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1" h="20281" fill="norm" stroke="1" extrusionOk="0">
                      <a:moveTo>
                        <a:pt x="19981" y="18207"/>
                      </a:moveTo>
                      <a:cubicBezTo>
                        <a:pt x="14514" y="21600"/>
                        <a:pt x="6707" y="20739"/>
                        <a:pt x="2544" y="16283"/>
                      </a:cubicBezTo>
                      <a:cubicBezTo>
                        <a:pt x="-1619" y="11828"/>
                        <a:pt x="-562" y="5466"/>
                        <a:pt x="4905" y="2073"/>
                      </a:cubicBezTo>
                      <a:cubicBezTo>
                        <a:pt x="7072" y="728"/>
                        <a:pt x="9720" y="0"/>
                        <a:pt x="1244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4963C6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  <p:sp>
              <p:nvSpPr>
                <p:cNvPr id="251" name="Corda 43"/>
                <p:cNvSpPr/>
                <p:nvPr/>
              </p:nvSpPr>
              <p:spPr>
                <a:xfrm rot="16392177">
                  <a:off x="657346" y="83732"/>
                  <a:ext cx="260446" cy="247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1" h="20281" fill="norm" stroke="1" extrusionOk="0">
                      <a:moveTo>
                        <a:pt x="19981" y="18207"/>
                      </a:moveTo>
                      <a:cubicBezTo>
                        <a:pt x="14514" y="21600"/>
                        <a:pt x="6707" y="20739"/>
                        <a:pt x="2544" y="16283"/>
                      </a:cubicBezTo>
                      <a:cubicBezTo>
                        <a:pt x="-1619" y="11828"/>
                        <a:pt x="-562" y="5466"/>
                        <a:pt x="4905" y="2073"/>
                      </a:cubicBezTo>
                      <a:cubicBezTo>
                        <a:pt x="7072" y="728"/>
                        <a:pt x="9720" y="0"/>
                        <a:pt x="1244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C5CDA"/>
                    </a:gs>
                    <a:gs pos="100000">
                      <a:srgbClr val="A7B3FF"/>
                    </a:gs>
                  </a:gsLst>
                  <a:lin ang="16200000" scaled="0"/>
                </a:gradFill>
                <a:ln w="3175" cap="flat">
                  <a:solidFill>
                    <a:srgbClr val="4963C6"/>
                  </a:solidFill>
                  <a:prstDash val="solid"/>
                  <a:round/>
                </a:ln>
                <a:effectLst/>
              </p:spPr>
              <p:txBody>
                <a:bodyPr wrap="square" lIns="66691" tIns="66691" rIns="66691" bIns="66691" numCol="1" anchor="ctr">
                  <a:noAutofit/>
                </a:bodyPr>
                <a:lstStyle/>
                <a:p>
                  <a:pPr defTabSz="612013">
                    <a:defRPr b="0" sz="2600">
                      <a:latin typeface="Superclarendon Regular"/>
                      <a:ea typeface="Superclarendon Regular"/>
                      <a:cs typeface="Superclarendon Regular"/>
                      <a:sym typeface="Superclarendon Regular"/>
                    </a:defRPr>
                  </a:pPr>
                </a:p>
              </p:txBody>
            </p:sp>
          </p:grpSp>
          <p:grpSp>
            <p:nvGrpSpPr>
              <p:cNvPr id="276" name="Gruppo 17"/>
              <p:cNvGrpSpPr/>
              <p:nvPr/>
            </p:nvGrpSpPr>
            <p:grpSpPr>
              <a:xfrm>
                <a:off x="-1" y="-1"/>
                <a:ext cx="4312744" cy="2164523"/>
                <a:chOff x="0" y="0"/>
                <a:chExt cx="4312742" cy="2164521"/>
              </a:xfrm>
            </p:grpSpPr>
            <p:grpSp>
              <p:nvGrpSpPr>
                <p:cNvPr id="256" name="Gruppo 18"/>
                <p:cNvGrpSpPr/>
                <p:nvPr/>
              </p:nvGrpSpPr>
              <p:grpSpPr>
                <a:xfrm>
                  <a:off x="2665089" y="173297"/>
                  <a:ext cx="1647654" cy="1275258"/>
                  <a:chOff x="0" y="0"/>
                  <a:chExt cx="1647653" cy="1275256"/>
                </a:xfrm>
              </p:grpSpPr>
              <p:sp>
                <p:nvSpPr>
                  <p:cNvPr id="253" name="Corda 38"/>
                  <p:cNvSpPr/>
                  <p:nvPr/>
                </p:nvSpPr>
                <p:spPr>
                  <a:xfrm rot="14340000">
                    <a:off x="42711" y="933766"/>
                    <a:ext cx="260447" cy="2470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81" h="20281" fill="norm" stroke="1" extrusionOk="0">
                        <a:moveTo>
                          <a:pt x="19981" y="18207"/>
                        </a:moveTo>
                        <a:cubicBezTo>
                          <a:pt x="14514" y="21600"/>
                          <a:pt x="6707" y="20739"/>
                          <a:pt x="2544" y="16283"/>
                        </a:cubicBezTo>
                        <a:cubicBezTo>
                          <a:pt x="-1619" y="11828"/>
                          <a:pt x="-562" y="5466"/>
                          <a:pt x="4905" y="2073"/>
                        </a:cubicBezTo>
                        <a:cubicBezTo>
                          <a:pt x="7072" y="728"/>
                          <a:pt x="9720" y="0"/>
                          <a:pt x="12443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4963C6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254" name="Arco 39"/>
                  <p:cNvSpPr/>
                  <p:nvPr/>
                </p:nvSpPr>
                <p:spPr>
                  <a:xfrm>
                    <a:off x="350390" y="-1"/>
                    <a:ext cx="673805" cy="629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50" h="19504" fill="norm" stroke="1" extrusionOk="0">
                        <a:moveTo>
                          <a:pt x="0" y="969"/>
                        </a:moveTo>
                        <a:lnTo>
                          <a:pt x="0" y="969"/>
                        </a:lnTo>
                        <a:cubicBezTo>
                          <a:pt x="8300" y="-2096"/>
                          <a:pt x="17440" y="2353"/>
                          <a:pt x="20415" y="10907"/>
                        </a:cubicBezTo>
                        <a:cubicBezTo>
                          <a:pt x="21372" y="13661"/>
                          <a:pt x="21600" y="16629"/>
                          <a:pt x="21074" y="19504"/>
                        </a:cubicBezTo>
                      </a:path>
                    </a:pathLst>
                  </a:custGeom>
                  <a:noFill/>
                  <a:ln w="63500" cap="flat">
                    <a:solidFill>
                      <a:srgbClr val="4E67C8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255" name="Arco 40"/>
                  <p:cNvSpPr/>
                  <p:nvPr/>
                </p:nvSpPr>
                <p:spPr>
                  <a:xfrm rot="12334463">
                    <a:off x="896523" y="642473"/>
                    <a:ext cx="673501" cy="512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9082" fill="norm" stroke="1" extrusionOk="0">
                        <a:moveTo>
                          <a:pt x="0" y="1164"/>
                        </a:moveTo>
                        <a:lnTo>
                          <a:pt x="0" y="1164"/>
                        </a:lnTo>
                        <a:cubicBezTo>
                          <a:pt x="8401" y="-2518"/>
                          <a:pt x="17652" y="2827"/>
                          <a:pt x="20663" y="13102"/>
                        </a:cubicBezTo>
                        <a:cubicBezTo>
                          <a:pt x="21226" y="15024"/>
                          <a:pt x="21542" y="17041"/>
                          <a:pt x="21600" y="19082"/>
                        </a:cubicBezTo>
                      </a:path>
                    </a:pathLst>
                  </a:custGeom>
                  <a:noFill/>
                  <a:ln w="63500" cap="flat">
                    <a:solidFill>
                      <a:srgbClr val="4E67C8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  <p:grpSp>
              <p:nvGrpSpPr>
                <p:cNvPr id="275" name="Gruppo 19"/>
                <p:cNvGrpSpPr/>
                <p:nvPr/>
              </p:nvGrpSpPr>
              <p:grpSpPr>
                <a:xfrm>
                  <a:off x="-1" y="-1"/>
                  <a:ext cx="3609853" cy="2164523"/>
                  <a:chOff x="0" y="0"/>
                  <a:chExt cx="3609851" cy="2164521"/>
                </a:xfrm>
              </p:grpSpPr>
              <p:sp>
                <p:nvSpPr>
                  <p:cNvPr id="257" name="Goccia 20"/>
                  <p:cNvSpPr/>
                  <p:nvPr/>
                </p:nvSpPr>
                <p:spPr>
                  <a:xfrm>
                    <a:off x="736725" y="209123"/>
                    <a:ext cx="2302238" cy="12439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11558"/>
                        </a:moveTo>
                        <a:cubicBezTo>
                          <a:pt x="0" y="6012"/>
                          <a:pt x="4496" y="1517"/>
                          <a:pt x="10042" y="1517"/>
                        </a:cubicBezTo>
                        <a:cubicBezTo>
                          <a:pt x="13894" y="1517"/>
                          <a:pt x="17747" y="1011"/>
                          <a:pt x="21600" y="0"/>
                        </a:cubicBezTo>
                        <a:cubicBezTo>
                          <a:pt x="20589" y="3853"/>
                          <a:pt x="20083" y="7706"/>
                          <a:pt x="20083" y="11558"/>
                        </a:cubicBezTo>
                        <a:cubicBezTo>
                          <a:pt x="20083" y="17104"/>
                          <a:pt x="15588" y="21600"/>
                          <a:pt x="10042" y="21600"/>
                        </a:cubicBezTo>
                        <a:cubicBezTo>
                          <a:pt x="4496" y="21600"/>
                          <a:pt x="0" y="17104"/>
                          <a:pt x="0" y="1155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400" cap="flat">
                    <a:solidFill>
                      <a:srgbClr val="4E67C8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258" name="Corda 21"/>
                  <p:cNvSpPr/>
                  <p:nvPr/>
                </p:nvSpPr>
                <p:spPr>
                  <a:xfrm rot="3540000">
                    <a:off x="634201" y="420247"/>
                    <a:ext cx="260446" cy="2470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81" h="20281" fill="norm" stroke="1" extrusionOk="0">
                        <a:moveTo>
                          <a:pt x="19981" y="18207"/>
                        </a:moveTo>
                        <a:cubicBezTo>
                          <a:pt x="14514" y="21600"/>
                          <a:pt x="6707" y="20739"/>
                          <a:pt x="2544" y="16283"/>
                        </a:cubicBezTo>
                        <a:cubicBezTo>
                          <a:pt x="-1619" y="11828"/>
                          <a:pt x="-562" y="5466"/>
                          <a:pt x="4905" y="2073"/>
                        </a:cubicBezTo>
                        <a:cubicBezTo>
                          <a:pt x="7072" y="728"/>
                          <a:pt x="9720" y="0"/>
                          <a:pt x="12443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4963C6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259" name="Corda 22"/>
                  <p:cNvSpPr/>
                  <p:nvPr/>
                </p:nvSpPr>
                <p:spPr>
                  <a:xfrm rot="3540000">
                    <a:off x="911921" y="235758"/>
                    <a:ext cx="260447" cy="2470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81" h="20281" fill="norm" stroke="1" extrusionOk="0">
                        <a:moveTo>
                          <a:pt x="19981" y="18207"/>
                        </a:moveTo>
                        <a:cubicBezTo>
                          <a:pt x="14514" y="21600"/>
                          <a:pt x="6707" y="20739"/>
                          <a:pt x="2544" y="16283"/>
                        </a:cubicBezTo>
                        <a:cubicBezTo>
                          <a:pt x="-1619" y="11828"/>
                          <a:pt x="-562" y="5466"/>
                          <a:pt x="4905" y="2073"/>
                        </a:cubicBezTo>
                        <a:cubicBezTo>
                          <a:pt x="7072" y="728"/>
                          <a:pt x="9720" y="0"/>
                          <a:pt x="12443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4963C6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260" name="Corda 23"/>
                  <p:cNvSpPr/>
                  <p:nvPr/>
                </p:nvSpPr>
                <p:spPr>
                  <a:xfrm rot="3540000">
                    <a:off x="1217086" y="109098"/>
                    <a:ext cx="260446" cy="2470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81" h="20281" fill="norm" stroke="1" extrusionOk="0">
                        <a:moveTo>
                          <a:pt x="19981" y="18207"/>
                        </a:moveTo>
                        <a:cubicBezTo>
                          <a:pt x="14514" y="21600"/>
                          <a:pt x="6707" y="20739"/>
                          <a:pt x="2544" y="16283"/>
                        </a:cubicBezTo>
                        <a:cubicBezTo>
                          <a:pt x="-1619" y="11828"/>
                          <a:pt x="-562" y="5466"/>
                          <a:pt x="4905" y="2073"/>
                        </a:cubicBezTo>
                        <a:cubicBezTo>
                          <a:pt x="7072" y="728"/>
                          <a:pt x="9720" y="0"/>
                          <a:pt x="12443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4963C6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261" name="Corda 24"/>
                  <p:cNvSpPr/>
                  <p:nvPr/>
                </p:nvSpPr>
                <p:spPr>
                  <a:xfrm rot="14340000">
                    <a:off x="2124916" y="1418213"/>
                    <a:ext cx="260446" cy="2470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81" h="20281" fill="norm" stroke="1" extrusionOk="0">
                        <a:moveTo>
                          <a:pt x="19981" y="18207"/>
                        </a:moveTo>
                        <a:cubicBezTo>
                          <a:pt x="14514" y="21600"/>
                          <a:pt x="6707" y="20739"/>
                          <a:pt x="2544" y="16283"/>
                        </a:cubicBezTo>
                        <a:cubicBezTo>
                          <a:pt x="-1619" y="11828"/>
                          <a:pt x="-562" y="5466"/>
                          <a:pt x="4905" y="2073"/>
                        </a:cubicBezTo>
                        <a:cubicBezTo>
                          <a:pt x="7072" y="728"/>
                          <a:pt x="9720" y="0"/>
                          <a:pt x="12443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4963C6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262" name="Corda 25"/>
                  <p:cNvSpPr/>
                  <p:nvPr/>
                </p:nvSpPr>
                <p:spPr>
                  <a:xfrm rot="14340000">
                    <a:off x="2402637" y="1233724"/>
                    <a:ext cx="260446" cy="2470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81" h="20281" fill="norm" stroke="1" extrusionOk="0">
                        <a:moveTo>
                          <a:pt x="19981" y="18207"/>
                        </a:moveTo>
                        <a:cubicBezTo>
                          <a:pt x="14514" y="21600"/>
                          <a:pt x="6707" y="20739"/>
                          <a:pt x="2544" y="16283"/>
                        </a:cubicBezTo>
                        <a:cubicBezTo>
                          <a:pt x="-1619" y="11828"/>
                          <a:pt x="-562" y="5466"/>
                          <a:pt x="4905" y="2073"/>
                        </a:cubicBezTo>
                        <a:cubicBezTo>
                          <a:pt x="7072" y="728"/>
                          <a:pt x="9720" y="0"/>
                          <a:pt x="12443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C5CDA"/>
                      </a:gs>
                      <a:gs pos="100000">
                        <a:srgbClr val="A7B3FF"/>
                      </a:gs>
                    </a:gsLst>
                    <a:lin ang="16200000" scaled="0"/>
                  </a:gradFill>
                  <a:ln w="3175" cap="flat">
                    <a:solidFill>
                      <a:srgbClr val="4963C6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grpSp>
                <p:nvGrpSpPr>
                  <p:cNvPr id="266" name="Gruppo 26"/>
                  <p:cNvGrpSpPr/>
                  <p:nvPr/>
                </p:nvGrpSpPr>
                <p:grpSpPr>
                  <a:xfrm>
                    <a:off x="385616" y="717922"/>
                    <a:ext cx="752248" cy="855121"/>
                    <a:chOff x="0" y="0"/>
                    <a:chExt cx="752246" cy="855120"/>
                  </a:xfrm>
                </p:grpSpPr>
                <p:sp>
                  <p:nvSpPr>
                    <p:cNvPr id="263" name="Corda 35"/>
                    <p:cNvSpPr/>
                    <p:nvPr/>
                  </p:nvSpPr>
                  <p:spPr>
                    <a:xfrm rot="17725100">
                      <a:off x="45226" y="40130"/>
                      <a:ext cx="253317" cy="26023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29" h="20375" fill="norm" stroke="1" extrusionOk="0">
                          <a:moveTo>
                            <a:pt x="20129" y="17968"/>
                          </a:moveTo>
                          <a:cubicBezTo>
                            <a:pt x="14969" y="21600"/>
                            <a:pt x="7251" y="21061"/>
                            <a:pt x="2890" y="16764"/>
                          </a:cubicBezTo>
                          <a:cubicBezTo>
                            <a:pt x="-1471" y="12467"/>
                            <a:pt x="-824" y="6039"/>
                            <a:pt x="4336" y="2407"/>
                          </a:cubicBezTo>
                          <a:cubicBezTo>
                            <a:pt x="6544" y="853"/>
                            <a:pt x="9342" y="0"/>
                            <a:pt x="12233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3C5CDA"/>
                        </a:gs>
                        <a:gs pos="100000">
                          <a:srgbClr val="A7B3FF"/>
                        </a:gs>
                      </a:gsLst>
                      <a:lin ang="16200000" scaled="0"/>
                    </a:gradFill>
                    <a:ln w="3175" cap="flat">
                      <a:solidFill>
                        <a:srgbClr val="4963C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6691" tIns="66691" rIns="66691" bIns="66691" numCol="1" anchor="ctr">
                      <a:noAutofit/>
                    </a:bodyPr>
                    <a:lstStyle/>
                    <a:p>
                      <a:pPr defTabSz="612013">
                        <a:defRPr b="0" sz="2600">
                          <a:latin typeface="Superclarendon Regular"/>
                          <a:ea typeface="Superclarendon Regular"/>
                          <a:cs typeface="Superclarendon Regular"/>
                          <a:sym typeface="Superclarendon Regular"/>
                        </a:defRPr>
                      </a:pPr>
                    </a:p>
                  </p:txBody>
                </p:sp>
                <p:sp>
                  <p:nvSpPr>
                    <p:cNvPr id="264" name="Corda 36"/>
                    <p:cNvSpPr/>
                    <p:nvPr/>
                  </p:nvSpPr>
                  <p:spPr>
                    <a:xfrm rot="17725100">
                      <a:off x="175716" y="353415"/>
                      <a:ext cx="253316" cy="26023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29" h="20375" fill="norm" stroke="1" extrusionOk="0">
                          <a:moveTo>
                            <a:pt x="20129" y="17968"/>
                          </a:moveTo>
                          <a:cubicBezTo>
                            <a:pt x="14969" y="21600"/>
                            <a:pt x="7251" y="21061"/>
                            <a:pt x="2890" y="16764"/>
                          </a:cubicBezTo>
                          <a:cubicBezTo>
                            <a:pt x="-1471" y="12467"/>
                            <a:pt x="-824" y="6039"/>
                            <a:pt x="4336" y="2407"/>
                          </a:cubicBezTo>
                          <a:cubicBezTo>
                            <a:pt x="6544" y="853"/>
                            <a:pt x="9342" y="0"/>
                            <a:pt x="12233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3C5CDA"/>
                        </a:gs>
                        <a:gs pos="100000">
                          <a:srgbClr val="A7B3FF"/>
                        </a:gs>
                      </a:gsLst>
                      <a:lin ang="16200000" scaled="0"/>
                    </a:gradFill>
                    <a:ln w="3175" cap="flat">
                      <a:solidFill>
                        <a:srgbClr val="4963C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6691" tIns="66691" rIns="66691" bIns="66691" numCol="1" anchor="ctr">
                      <a:noAutofit/>
                    </a:bodyPr>
                    <a:lstStyle/>
                    <a:p>
                      <a:pPr defTabSz="612013">
                        <a:defRPr b="0" sz="2600">
                          <a:latin typeface="Superclarendon Regular"/>
                          <a:ea typeface="Superclarendon Regular"/>
                          <a:cs typeface="Superclarendon Regular"/>
                          <a:sym typeface="Superclarendon Regular"/>
                        </a:defRPr>
                      </a:pPr>
                    </a:p>
                  </p:txBody>
                </p:sp>
                <p:sp>
                  <p:nvSpPr>
                    <p:cNvPr id="265" name="Corda 37"/>
                    <p:cNvSpPr/>
                    <p:nvPr/>
                  </p:nvSpPr>
                  <p:spPr>
                    <a:xfrm rot="17725100">
                      <a:off x="453704" y="554759"/>
                      <a:ext cx="253317" cy="26023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29" h="20375" fill="norm" stroke="1" extrusionOk="0">
                          <a:moveTo>
                            <a:pt x="20129" y="17968"/>
                          </a:moveTo>
                          <a:cubicBezTo>
                            <a:pt x="14969" y="21600"/>
                            <a:pt x="7251" y="21061"/>
                            <a:pt x="2890" y="16764"/>
                          </a:cubicBezTo>
                          <a:cubicBezTo>
                            <a:pt x="-1471" y="12467"/>
                            <a:pt x="-824" y="6039"/>
                            <a:pt x="4336" y="2407"/>
                          </a:cubicBezTo>
                          <a:cubicBezTo>
                            <a:pt x="6544" y="853"/>
                            <a:pt x="9342" y="0"/>
                            <a:pt x="12233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3C5CDA"/>
                        </a:gs>
                        <a:gs pos="100000">
                          <a:srgbClr val="A7B3FF"/>
                        </a:gs>
                      </a:gsLst>
                      <a:lin ang="16200000" scaled="0"/>
                    </a:gradFill>
                    <a:ln w="3175" cap="flat">
                      <a:solidFill>
                        <a:srgbClr val="4963C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6691" tIns="66691" rIns="66691" bIns="66691" numCol="1" anchor="ctr">
                      <a:noAutofit/>
                    </a:bodyPr>
                    <a:lstStyle/>
                    <a:p>
                      <a:pPr defTabSz="612013">
                        <a:defRPr b="0" sz="2600">
                          <a:latin typeface="Superclarendon Regular"/>
                          <a:ea typeface="Superclarendon Regular"/>
                          <a:cs typeface="Superclarendon Regular"/>
                          <a:sym typeface="Superclarendon Regular"/>
                        </a:defRPr>
                      </a:pPr>
                    </a:p>
                  </p:txBody>
                </p:sp>
              </p:grpSp>
              <p:grpSp>
                <p:nvGrpSpPr>
                  <p:cNvPr id="270" name="Gruppo 27"/>
                  <p:cNvGrpSpPr/>
                  <p:nvPr/>
                </p:nvGrpSpPr>
                <p:grpSpPr>
                  <a:xfrm>
                    <a:off x="1577318" y="-1"/>
                    <a:ext cx="926065" cy="317481"/>
                    <a:chOff x="0" y="0"/>
                    <a:chExt cx="926063" cy="317479"/>
                  </a:xfrm>
                </p:grpSpPr>
                <p:sp>
                  <p:nvSpPr>
                    <p:cNvPr id="267" name="Corda 32"/>
                    <p:cNvSpPr/>
                    <p:nvPr/>
                  </p:nvSpPr>
                  <p:spPr>
                    <a:xfrm rot="5146837">
                      <a:off x="663088" y="15451"/>
                      <a:ext cx="260447" cy="2470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81" h="20281" fill="norm" stroke="1" extrusionOk="0">
                          <a:moveTo>
                            <a:pt x="19981" y="18207"/>
                          </a:moveTo>
                          <a:cubicBezTo>
                            <a:pt x="14514" y="21600"/>
                            <a:pt x="6707" y="20739"/>
                            <a:pt x="2544" y="16283"/>
                          </a:cubicBezTo>
                          <a:cubicBezTo>
                            <a:pt x="-1619" y="11828"/>
                            <a:pt x="-562" y="5466"/>
                            <a:pt x="4905" y="2073"/>
                          </a:cubicBezTo>
                          <a:cubicBezTo>
                            <a:pt x="7072" y="728"/>
                            <a:pt x="9720" y="0"/>
                            <a:pt x="12443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3C5CDA"/>
                        </a:gs>
                        <a:gs pos="100000">
                          <a:srgbClr val="A7B3FF"/>
                        </a:gs>
                      </a:gsLst>
                      <a:lin ang="16200000" scaled="0"/>
                    </a:gradFill>
                    <a:ln w="3175" cap="flat">
                      <a:solidFill>
                        <a:srgbClr val="4963C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6691" tIns="66691" rIns="66691" bIns="66691" numCol="1" anchor="ctr">
                      <a:noAutofit/>
                    </a:bodyPr>
                    <a:lstStyle/>
                    <a:p>
                      <a:pPr defTabSz="612013">
                        <a:defRPr b="0" sz="2600">
                          <a:latin typeface="Superclarendon Regular"/>
                          <a:ea typeface="Superclarendon Regular"/>
                          <a:cs typeface="Superclarendon Regular"/>
                          <a:sym typeface="Superclarendon Regular"/>
                        </a:defRPr>
                      </a:pPr>
                    </a:p>
                  </p:txBody>
                </p:sp>
                <p:sp>
                  <p:nvSpPr>
                    <p:cNvPr id="268" name="Corda 33"/>
                    <p:cNvSpPr/>
                    <p:nvPr/>
                  </p:nvSpPr>
                  <p:spPr>
                    <a:xfrm rot="5146837">
                      <a:off x="332030" y="55017"/>
                      <a:ext cx="260447" cy="2470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81" h="20281" fill="norm" stroke="1" extrusionOk="0">
                          <a:moveTo>
                            <a:pt x="19981" y="18207"/>
                          </a:moveTo>
                          <a:cubicBezTo>
                            <a:pt x="14514" y="21600"/>
                            <a:pt x="6707" y="20739"/>
                            <a:pt x="2544" y="16283"/>
                          </a:cubicBezTo>
                          <a:cubicBezTo>
                            <a:pt x="-1619" y="11828"/>
                            <a:pt x="-562" y="5466"/>
                            <a:pt x="4905" y="2073"/>
                          </a:cubicBezTo>
                          <a:cubicBezTo>
                            <a:pt x="7072" y="728"/>
                            <a:pt x="9720" y="0"/>
                            <a:pt x="12443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3C5CDA"/>
                        </a:gs>
                        <a:gs pos="100000">
                          <a:srgbClr val="A7B3FF"/>
                        </a:gs>
                      </a:gsLst>
                      <a:lin ang="16200000" scaled="0"/>
                    </a:gradFill>
                    <a:ln w="3175" cap="flat">
                      <a:solidFill>
                        <a:srgbClr val="4963C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6691" tIns="66691" rIns="66691" bIns="66691" numCol="1" anchor="ctr">
                      <a:noAutofit/>
                    </a:bodyPr>
                    <a:lstStyle/>
                    <a:p>
                      <a:pPr defTabSz="612013">
                        <a:defRPr b="0" sz="2600">
                          <a:latin typeface="Superclarendon Regular"/>
                          <a:ea typeface="Superclarendon Regular"/>
                          <a:cs typeface="Superclarendon Regular"/>
                          <a:sym typeface="Superclarendon Regular"/>
                        </a:defRPr>
                      </a:pPr>
                    </a:p>
                  </p:txBody>
                </p:sp>
                <p:sp>
                  <p:nvSpPr>
                    <p:cNvPr id="269" name="Corda 34"/>
                    <p:cNvSpPr/>
                    <p:nvPr/>
                  </p:nvSpPr>
                  <p:spPr>
                    <a:xfrm rot="5146837">
                      <a:off x="2529" y="30592"/>
                      <a:ext cx="260446" cy="2470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81" h="20281" fill="norm" stroke="1" extrusionOk="0">
                          <a:moveTo>
                            <a:pt x="19981" y="18207"/>
                          </a:moveTo>
                          <a:cubicBezTo>
                            <a:pt x="14514" y="21600"/>
                            <a:pt x="6707" y="20739"/>
                            <a:pt x="2544" y="16283"/>
                          </a:cubicBezTo>
                          <a:cubicBezTo>
                            <a:pt x="-1619" y="11828"/>
                            <a:pt x="-562" y="5466"/>
                            <a:pt x="4905" y="2073"/>
                          </a:cubicBezTo>
                          <a:cubicBezTo>
                            <a:pt x="7072" y="728"/>
                            <a:pt x="9720" y="0"/>
                            <a:pt x="12443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3C5CDA"/>
                        </a:gs>
                        <a:gs pos="100000">
                          <a:srgbClr val="A7B3FF"/>
                        </a:gs>
                      </a:gsLst>
                      <a:lin ang="16200000" scaled="0"/>
                    </a:gradFill>
                    <a:ln w="3175" cap="flat">
                      <a:solidFill>
                        <a:srgbClr val="4963C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6691" tIns="66691" rIns="66691" bIns="66691" numCol="1" anchor="ctr">
                      <a:noAutofit/>
                    </a:bodyPr>
                    <a:lstStyle/>
                    <a:p>
                      <a:pPr defTabSz="612013">
                        <a:defRPr b="0" sz="2600">
                          <a:latin typeface="Superclarendon Regular"/>
                          <a:ea typeface="Superclarendon Regular"/>
                          <a:cs typeface="Superclarendon Regular"/>
                          <a:sym typeface="Superclarendon Regular"/>
                        </a:defRPr>
                      </a:pPr>
                    </a:p>
                  </p:txBody>
                </p:sp>
              </p:grpSp>
              <p:sp>
                <p:nvSpPr>
                  <p:cNvPr id="271" name="Connettore 2 28"/>
                  <p:cNvSpPr/>
                  <p:nvPr/>
                </p:nvSpPr>
                <p:spPr>
                  <a:xfrm flipV="1">
                    <a:off x="3483769" y="1136286"/>
                    <a:ext cx="126083" cy="1028236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000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0020" tIns="60020" rIns="60020" bIns="60020" numCol="1" anchor="t">
                    <a:noAutofit/>
                  </a:bodyPr>
                  <a:lstStyle/>
                  <a:p>
                    <a:pPr defTabSz="612013">
                      <a:defRPr b="0" sz="3800">
                        <a:solidFill>
                          <a:srgbClr val="FFFFFF"/>
                        </a:solidFill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272" name="Onda 2 29"/>
                  <p:cNvSpPr/>
                  <p:nvPr/>
                </p:nvSpPr>
                <p:spPr>
                  <a:xfrm>
                    <a:off x="1396336" y="746803"/>
                    <a:ext cx="913968" cy="3512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3513" fill="norm" stroke="1" extrusionOk="0">
                        <a:moveTo>
                          <a:pt x="0" y="1641"/>
                        </a:moveTo>
                        <a:cubicBezTo>
                          <a:pt x="3600" y="-4043"/>
                          <a:pt x="7200" y="7325"/>
                          <a:pt x="10800" y="1641"/>
                        </a:cubicBezTo>
                        <a:cubicBezTo>
                          <a:pt x="14400" y="-4043"/>
                          <a:pt x="18000" y="7325"/>
                          <a:pt x="21600" y="1641"/>
                        </a:cubicBezTo>
                        <a:lnTo>
                          <a:pt x="21600" y="11873"/>
                        </a:lnTo>
                        <a:cubicBezTo>
                          <a:pt x="18000" y="17557"/>
                          <a:pt x="14400" y="6189"/>
                          <a:pt x="10800" y="11873"/>
                        </a:cubicBezTo>
                        <a:cubicBezTo>
                          <a:pt x="7200" y="17557"/>
                          <a:pt x="3600" y="6189"/>
                          <a:pt x="0" y="11873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A7B3FF"/>
                      </a:gs>
                      <a:gs pos="35000">
                        <a:srgbClr val="C0C8FF"/>
                      </a:gs>
                      <a:gs pos="100000">
                        <a:srgbClr val="E7EAFF"/>
                      </a:gs>
                    </a:gsLst>
                    <a:lin ang="16200000" scaled="0"/>
                  </a:gradFill>
                  <a:ln w="3175" cap="flat">
                    <a:solidFill>
                      <a:srgbClr val="4963C6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273" name="Connettore 2 30"/>
                  <p:cNvSpPr/>
                  <p:nvPr/>
                </p:nvSpPr>
                <p:spPr>
                  <a:xfrm>
                    <a:off x="0" y="910617"/>
                    <a:ext cx="1496301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000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0020" tIns="60020" rIns="60020" bIns="60020" numCol="1" anchor="t">
                    <a:noAutofit/>
                  </a:bodyPr>
                  <a:lstStyle/>
                  <a:p>
                    <a:pPr defTabSz="612013">
                      <a:defRPr b="0" sz="3800">
                        <a:solidFill>
                          <a:srgbClr val="FFFFFF"/>
                        </a:solidFill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  <p:sp>
                <p:nvSpPr>
                  <p:cNvPr id="274" name="Stella a 7 punte 31"/>
                  <p:cNvSpPr/>
                  <p:nvPr/>
                </p:nvSpPr>
                <p:spPr>
                  <a:xfrm>
                    <a:off x="2310303" y="323883"/>
                    <a:ext cx="414142" cy="451334"/>
                  </a:xfrm>
                  <a:prstGeom prst="star7">
                    <a:avLst>
                      <a:gd name="adj" fmla="val 17968"/>
                      <a:gd name="hf" fmla="val 102572"/>
                      <a:gd name="vf" fmla="val 105210"/>
                    </a:avLst>
                  </a:prstGeom>
                  <a:gradFill flip="none" rotWithShape="1">
                    <a:gsLst>
                      <a:gs pos="0">
                        <a:srgbClr val="A9FF3D"/>
                      </a:gs>
                      <a:gs pos="100000">
                        <a:srgbClr val="D7FFB7"/>
                      </a:gs>
                    </a:gsLst>
                    <a:lin ang="16200000" scaled="0"/>
                  </a:gradFill>
                  <a:ln w="3175" cap="flat">
                    <a:solidFill>
                      <a:srgbClr val="A4E84C"/>
                    </a:solidFill>
                    <a:prstDash val="solid"/>
                    <a:round/>
                  </a:ln>
                  <a:effectLst/>
                </p:spPr>
                <p:txBody>
                  <a:bodyPr wrap="square" lIns="66691" tIns="66691" rIns="66691" bIns="66691" numCol="1" anchor="ctr">
                    <a:noAutofit/>
                  </a:bodyPr>
                  <a:lstStyle/>
                  <a:p>
                    <a:pPr defTabSz="612013">
                      <a:defRPr b="0" sz="2600">
                        <a:latin typeface="Superclarendon Regular"/>
                        <a:ea typeface="Superclarendon Regular"/>
                        <a:cs typeface="Superclarendon Regular"/>
                        <a:sym typeface="Superclarendon Regular"/>
                      </a:defRPr>
                    </a:pPr>
                  </a:p>
                </p:txBody>
              </p:sp>
            </p:grpSp>
          </p:grpSp>
        </p:grpSp>
        <p:sp>
          <p:nvSpPr>
            <p:cNvPr id="278" name="CasellaDiTesto 6"/>
            <p:cNvSpPr txBox="1"/>
            <p:nvPr/>
          </p:nvSpPr>
          <p:spPr>
            <a:xfrm>
              <a:off x="2131055" y="29308"/>
              <a:ext cx="1037823" cy="51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>
              <a:lvl1pPr defTabSz="612013">
                <a:defRPr b="0" sz="260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PAMPs</a:t>
              </a:r>
            </a:p>
          </p:txBody>
        </p:sp>
        <p:sp>
          <p:nvSpPr>
            <p:cNvPr id="279" name="CasellaDiTesto 7"/>
            <p:cNvSpPr txBox="1"/>
            <p:nvPr/>
          </p:nvSpPr>
          <p:spPr>
            <a:xfrm>
              <a:off x="156350" y="642717"/>
              <a:ext cx="5440465" cy="645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022" tIns="60022" rIns="60022" bIns="60022" numCol="1" anchor="t">
              <a:spAutoFit/>
            </a:bodyPr>
            <a:lstStyle>
              <a:lvl1pPr defTabSz="612013">
                <a:defRPr b="0" i="1"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Moléculas ou porções de moléculas do microrganismo que não existem no hospedeiro.</a:t>
              </a:r>
            </a:p>
          </p:txBody>
        </p:sp>
        <p:sp>
          <p:nvSpPr>
            <p:cNvPr id="280" name="CasellaDiTesto 8"/>
            <p:cNvSpPr txBox="1"/>
            <p:nvPr/>
          </p:nvSpPr>
          <p:spPr>
            <a:xfrm>
              <a:off x="613668" y="4550514"/>
              <a:ext cx="1238018" cy="379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>
              <a:lvl1pPr defTabSz="612013">
                <a:defRPr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Superficie</a:t>
              </a:r>
            </a:p>
          </p:txBody>
        </p:sp>
        <p:sp>
          <p:nvSpPr>
            <p:cNvPr id="281" name="Connettore 2 9"/>
            <p:cNvSpPr/>
            <p:nvPr/>
          </p:nvSpPr>
          <p:spPr>
            <a:xfrm flipV="1">
              <a:off x="1714378" y="4039258"/>
              <a:ext cx="467322" cy="603787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0020" tIns="60020" rIns="60020" bIns="60020" numCol="1" anchor="t">
              <a:noAutofit/>
            </a:bodyPr>
            <a:lstStyle/>
            <a:p>
              <a:pPr defTabSz="612013">
                <a:defRPr b="0" sz="3800">
                  <a:solidFill>
                    <a:srgbClr val="FFFFFF"/>
                  </a:solidFill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82" name="CasellaDiTesto 10"/>
            <p:cNvSpPr txBox="1"/>
            <p:nvPr/>
          </p:nvSpPr>
          <p:spPr>
            <a:xfrm>
              <a:off x="161560" y="2802024"/>
              <a:ext cx="1402512" cy="1332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022" tIns="60022" rIns="60022" bIns="60022" numCol="1" anchor="t">
              <a:spAutoFit/>
            </a:bodyPr>
            <a:lstStyle/>
            <a:p>
              <a:pPr algn="l" defTabSz="612013">
                <a:defRPr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DNA</a:t>
              </a:r>
              <a:endParaRPr b="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endParaRPr>
            </a:p>
            <a:p>
              <a:pPr algn="l" defTabSz="612013">
                <a:defRPr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RNA</a:t>
              </a:r>
              <a:endParaRPr b="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endParaRPr>
            </a:p>
            <a:p>
              <a:pPr algn="l" defTabSz="612013"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CpG nao metiladas</a:t>
              </a:r>
            </a:p>
            <a:p>
              <a:pPr algn="l" defTabSz="612013"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dsRNA </a:t>
              </a:r>
            </a:p>
          </p:txBody>
        </p:sp>
        <p:sp>
          <p:nvSpPr>
            <p:cNvPr id="283" name="CasellaDiTesto 11"/>
            <p:cNvSpPr txBox="1"/>
            <p:nvPr/>
          </p:nvSpPr>
          <p:spPr>
            <a:xfrm>
              <a:off x="158659" y="4917197"/>
              <a:ext cx="3750561" cy="1979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022" tIns="60022" rIns="60022" bIns="60022" numCol="1" anchor="t">
              <a:spAutoFit/>
            </a:bodyPr>
            <a:lstStyle/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Lipopolisacarideo (LPS)</a:t>
              </a:r>
              <a:endPara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endParaRP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Peptidoglicano (PG)</a:t>
              </a:r>
              <a:endPara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endParaRP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Acido Lipoteicoico (LTA)</a:t>
              </a:r>
              <a:endPara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endParaRP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Mannosio terminal nas glicoproteinas</a:t>
              </a: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Proteinas do envelope viral</a:t>
              </a: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Zymosan (fungo)</a:t>
              </a:r>
              <a:endPara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endParaRPr>
            </a:p>
            <a:p>
              <a:pPr algn="l" defTabSz="612013">
                <a:lnSpc>
                  <a:spcPct val="12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Profilina (T gonodii)</a:t>
              </a:r>
            </a:p>
          </p:txBody>
        </p:sp>
        <p:sp>
          <p:nvSpPr>
            <p:cNvPr id="284" name="CasellaDiTesto 13"/>
            <p:cNvSpPr txBox="1"/>
            <p:nvPr/>
          </p:nvSpPr>
          <p:spPr>
            <a:xfrm>
              <a:off x="3706280" y="4469801"/>
              <a:ext cx="957352" cy="668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/>
            <a:p>
              <a:pPr defTabSz="612013">
                <a:lnSpc>
                  <a:spcPct val="60000"/>
                </a:lnSpc>
                <a:defRPr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Flagelo</a:t>
              </a:r>
            </a:p>
            <a:p>
              <a:pPr defTabSz="612013">
                <a:lnSpc>
                  <a:spcPct val="60000"/>
                </a:lnSpc>
                <a:defRPr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defTabSz="612013">
                <a:lnSpc>
                  <a:spcPct val="60000"/>
                </a:lnSpc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Flagelina</a:t>
              </a:r>
            </a:p>
          </p:txBody>
        </p:sp>
        <p:sp>
          <p:nvSpPr>
            <p:cNvPr id="285" name="Connettore 2 44"/>
            <p:cNvSpPr/>
            <p:nvPr/>
          </p:nvSpPr>
          <p:spPr>
            <a:xfrm flipH="1">
              <a:off x="3147881" y="2179631"/>
              <a:ext cx="610103" cy="68251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0020" tIns="60020" rIns="60020" bIns="60020" numCol="1" anchor="t">
              <a:noAutofit/>
            </a:bodyPr>
            <a:lstStyle/>
            <a:p>
              <a:pPr defTabSz="612013">
                <a:defRPr b="0" sz="3800">
                  <a:solidFill>
                    <a:srgbClr val="FFFFFF"/>
                  </a:solidFill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  <p:sp>
          <p:nvSpPr>
            <p:cNvPr id="286" name="CasellaDiTesto 46"/>
            <p:cNvSpPr txBox="1"/>
            <p:nvPr/>
          </p:nvSpPr>
          <p:spPr>
            <a:xfrm>
              <a:off x="3591825" y="1810299"/>
              <a:ext cx="979614" cy="379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022" tIns="60022" rIns="60022" bIns="60022" numCol="1" anchor="t">
              <a:spAutoFit/>
            </a:bodyPr>
            <a:lstStyle>
              <a:lvl1pPr defTabSz="612013">
                <a:defRPr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Toxinas</a:t>
              </a:r>
            </a:p>
          </p:txBody>
        </p:sp>
        <p:sp>
          <p:nvSpPr>
            <p:cNvPr id="287" name="Rettangolo arrotondato 69"/>
            <p:cNvSpPr/>
            <p:nvPr/>
          </p:nvSpPr>
          <p:spPr>
            <a:xfrm>
              <a:off x="0" y="0"/>
              <a:ext cx="5499116" cy="7434531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4E67C8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defTabSz="612013">
                <a:defRPr b="0" sz="2600">
                  <a:latin typeface="Superclarendon Regular"/>
                  <a:ea typeface="Superclarendon Regular"/>
                  <a:cs typeface="Superclarendon Regular"/>
                  <a:sym typeface="Superclarendon Regular"/>
                </a:defRPr>
              </a:pPr>
            </a:p>
          </p:txBody>
        </p:sp>
      </p:grpSp>
      <p:sp>
        <p:nvSpPr>
          <p:cNvPr id="289" name="imunidade inata"/>
          <p:cNvSpPr txBox="1"/>
          <p:nvPr/>
        </p:nvSpPr>
        <p:spPr>
          <a:xfrm>
            <a:off x="1672491" y="29308"/>
            <a:ext cx="9659818" cy="86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892" tIns="46892" rIns="46892" bIns="46892" anchor="ctr">
            <a:normAutofit fontScale="100000" lnSpcReduction="0"/>
          </a:bodyPr>
          <a:lstStyle>
            <a:lvl1pPr defTabSz="830862">
              <a:defRPr spc="-278" sz="4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PAMPs &amp; DAMPs</a:t>
            </a:r>
          </a:p>
        </p:txBody>
      </p:sp>
      <p:sp>
        <p:nvSpPr>
          <p:cNvPr id="290" name="Rettangolo arrotondato 82"/>
          <p:cNvSpPr/>
          <p:nvPr/>
        </p:nvSpPr>
        <p:spPr>
          <a:xfrm>
            <a:off x="6743279" y="1808777"/>
            <a:ext cx="5499116" cy="7434532"/>
          </a:xfrm>
          <a:prstGeom prst="roundRect">
            <a:avLst>
              <a:gd name="adj" fmla="val 16667"/>
            </a:avLst>
          </a:prstGeom>
          <a:ln w="25400">
            <a:solidFill>
              <a:srgbClr val="5DCEAF"/>
            </a:solidFill>
          </a:ln>
        </p:spPr>
        <p:txBody>
          <a:bodyPr lIns="66691" tIns="66691" rIns="66691" bIns="66691" anchor="ctr"/>
          <a:lstStyle/>
          <a:p>
            <a:pPr defTabSz="612013">
              <a:defRPr b="0" sz="26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</a:p>
        </p:txBody>
      </p:sp>
      <p:sp>
        <p:nvSpPr>
          <p:cNvPr id="291" name="Linea"/>
          <p:cNvSpPr/>
          <p:nvPr/>
        </p:nvSpPr>
        <p:spPr>
          <a:xfrm>
            <a:off x="1840105" y="927100"/>
            <a:ext cx="9930694" cy="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