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9"/>
  </p:notesMasterIdLst>
  <p:sldIdLst>
    <p:sldId id="256" r:id="rId2"/>
    <p:sldId id="450" r:id="rId3"/>
    <p:sldId id="451" r:id="rId4"/>
    <p:sldId id="452" r:id="rId5"/>
    <p:sldId id="447" r:id="rId6"/>
    <p:sldId id="448" r:id="rId7"/>
    <p:sldId id="449" r:id="rId8"/>
    <p:sldId id="453" r:id="rId9"/>
    <p:sldId id="455" r:id="rId10"/>
    <p:sldId id="268" r:id="rId11"/>
    <p:sldId id="456" r:id="rId12"/>
    <p:sldId id="454" r:id="rId13"/>
    <p:sldId id="426" r:id="rId14"/>
    <p:sldId id="423" r:id="rId15"/>
    <p:sldId id="401" r:id="rId16"/>
    <p:sldId id="402" r:id="rId17"/>
    <p:sldId id="404" r:id="rId18"/>
    <p:sldId id="403" r:id="rId19"/>
    <p:sldId id="405" r:id="rId20"/>
    <p:sldId id="406" r:id="rId21"/>
    <p:sldId id="407" r:id="rId22"/>
    <p:sldId id="408" r:id="rId23"/>
    <p:sldId id="409" r:id="rId24"/>
    <p:sldId id="427" r:id="rId25"/>
    <p:sldId id="428" r:id="rId26"/>
    <p:sldId id="457" r:id="rId27"/>
    <p:sldId id="458"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BF212-5268-4264-AABF-3883108673BE}" v="7" dt="2022-06-29T14:17:04.27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73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866B3-408A-4239-B732-66A069605A6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E29A5DC-5265-4E7C-A57B-580C326E894B}">
      <dgm:prSet/>
      <dgm:spPr/>
      <dgm:t>
        <a:bodyPr/>
        <a:lstStyle/>
        <a:p>
          <a:r>
            <a:rPr lang="pt-BR"/>
            <a:t>A partir de Possenti (Dar voz ao outro e Manter distância); propõe, também:</a:t>
          </a:r>
          <a:endParaRPr lang="en-US"/>
        </a:p>
      </dgm:t>
    </dgm:pt>
    <dgm:pt modelId="{1304AF7F-23DE-4E98-8478-F179A5744C72}" type="parTrans" cxnId="{2227697B-92A5-4C31-A29E-992BE349D196}">
      <dgm:prSet/>
      <dgm:spPr/>
      <dgm:t>
        <a:bodyPr/>
        <a:lstStyle/>
        <a:p>
          <a:endParaRPr lang="en-US"/>
        </a:p>
      </dgm:t>
    </dgm:pt>
    <dgm:pt modelId="{2B80D5F7-1438-4BBC-8000-4E821CF95057}" type="sibTrans" cxnId="{2227697B-92A5-4C31-A29E-992BE349D196}">
      <dgm:prSet/>
      <dgm:spPr/>
      <dgm:t>
        <a:bodyPr/>
        <a:lstStyle/>
        <a:p>
          <a:endParaRPr lang="en-US"/>
        </a:p>
      </dgm:t>
    </dgm:pt>
    <dgm:pt modelId="{A32D85B9-7E7F-4A52-AFDC-E3011A6C4BF5}">
      <dgm:prSet/>
      <dgm:spPr/>
      <dgm:t>
        <a:bodyPr/>
        <a:lstStyle/>
        <a:p>
          <a:r>
            <a:rPr lang="pt-BR"/>
            <a:t>1) a modalização discursiva; </a:t>
          </a:r>
          <a:endParaRPr lang="en-US"/>
        </a:p>
      </dgm:t>
    </dgm:pt>
    <dgm:pt modelId="{4E57E427-5B1D-44C1-B209-171C7765864E}" type="parTrans" cxnId="{7C87433C-9324-483F-ACEA-2D8294120813}">
      <dgm:prSet/>
      <dgm:spPr/>
      <dgm:t>
        <a:bodyPr/>
        <a:lstStyle/>
        <a:p>
          <a:endParaRPr lang="en-US"/>
        </a:p>
      </dgm:t>
    </dgm:pt>
    <dgm:pt modelId="{EF81FA9A-2DEC-48F5-A60B-02AC81E8B142}" type="sibTrans" cxnId="{7C87433C-9324-483F-ACEA-2D8294120813}">
      <dgm:prSet/>
      <dgm:spPr/>
      <dgm:t>
        <a:bodyPr/>
        <a:lstStyle/>
        <a:p>
          <a:endParaRPr lang="en-US"/>
        </a:p>
      </dgm:t>
    </dgm:pt>
    <dgm:pt modelId="{F8586DAE-D6F1-4CF0-864A-E55F602E9CEB}">
      <dgm:prSet/>
      <dgm:spPr/>
      <dgm:t>
        <a:bodyPr/>
        <a:lstStyle/>
        <a:p>
          <a:r>
            <a:rPr lang="pt-BR"/>
            <a:t>2) a coesão textual expressiva; </a:t>
          </a:r>
          <a:endParaRPr lang="en-US"/>
        </a:p>
      </dgm:t>
    </dgm:pt>
    <dgm:pt modelId="{E494E245-9B6E-4EB7-9E79-DA7C34C508B3}" type="parTrans" cxnId="{FA8C047B-3B02-46E5-AB2D-B709FCA1ADD4}">
      <dgm:prSet/>
      <dgm:spPr/>
      <dgm:t>
        <a:bodyPr/>
        <a:lstStyle/>
        <a:p>
          <a:endParaRPr lang="en-US"/>
        </a:p>
      </dgm:t>
    </dgm:pt>
    <dgm:pt modelId="{0D4C6FC2-0EA0-4F1C-B4B9-0AE167E55190}" type="sibTrans" cxnId="{FA8C047B-3B02-46E5-AB2D-B709FCA1ADD4}">
      <dgm:prSet/>
      <dgm:spPr/>
      <dgm:t>
        <a:bodyPr/>
        <a:lstStyle/>
        <a:p>
          <a:endParaRPr lang="en-US"/>
        </a:p>
      </dgm:t>
    </dgm:pt>
    <dgm:pt modelId="{80EFDED3-D7DC-4994-A65F-B3D85A8D5F01}">
      <dgm:prSet/>
      <dgm:spPr/>
      <dgm:t>
        <a:bodyPr/>
        <a:lstStyle/>
        <a:p>
          <a:r>
            <a:rPr lang="pt-BR"/>
            <a:t>3) o período hipotético aprofundado; </a:t>
          </a:r>
          <a:endParaRPr lang="en-US"/>
        </a:p>
      </dgm:t>
    </dgm:pt>
    <dgm:pt modelId="{8E0FE86D-5299-4D61-B734-B433A98EB03E}" type="parTrans" cxnId="{24D0FA4D-1586-40AA-9198-23C451F5ADAB}">
      <dgm:prSet/>
      <dgm:spPr/>
      <dgm:t>
        <a:bodyPr/>
        <a:lstStyle/>
        <a:p>
          <a:endParaRPr lang="en-US"/>
        </a:p>
      </dgm:t>
    </dgm:pt>
    <dgm:pt modelId="{55206355-C349-4E00-9D76-A9F3999F500A}" type="sibTrans" cxnId="{24D0FA4D-1586-40AA-9198-23C451F5ADAB}">
      <dgm:prSet/>
      <dgm:spPr/>
      <dgm:t>
        <a:bodyPr/>
        <a:lstStyle/>
        <a:p>
          <a:endParaRPr lang="en-US"/>
        </a:p>
      </dgm:t>
    </dgm:pt>
    <dgm:pt modelId="{66FFFF0D-A3C2-4BC6-B0DE-3D6BAD00A01D}">
      <dgm:prSet/>
      <dgm:spPr/>
      <dgm:t>
        <a:bodyPr/>
        <a:lstStyle/>
        <a:p>
          <a:r>
            <a:rPr lang="pt-BR"/>
            <a:t>4) o poder de metaforização; </a:t>
          </a:r>
          <a:endParaRPr lang="en-US"/>
        </a:p>
      </dgm:t>
    </dgm:pt>
    <dgm:pt modelId="{2028A233-0FC7-46D3-933A-804A136E7214}" type="parTrans" cxnId="{E11A8758-0500-4DA9-8498-A23D73A498A5}">
      <dgm:prSet/>
      <dgm:spPr/>
      <dgm:t>
        <a:bodyPr/>
        <a:lstStyle/>
        <a:p>
          <a:endParaRPr lang="en-US"/>
        </a:p>
      </dgm:t>
    </dgm:pt>
    <dgm:pt modelId="{FA3CBF12-4A08-4B5C-B7E9-F15C47EFD0F7}" type="sibTrans" cxnId="{E11A8758-0500-4DA9-8498-A23D73A498A5}">
      <dgm:prSet/>
      <dgm:spPr/>
      <dgm:t>
        <a:bodyPr/>
        <a:lstStyle/>
        <a:p>
          <a:endParaRPr lang="en-US"/>
        </a:p>
      </dgm:t>
    </dgm:pt>
    <dgm:pt modelId="{229B7138-90F8-4E0C-9EDA-C37EA81BFF97}">
      <dgm:prSet/>
      <dgm:spPr/>
      <dgm:t>
        <a:bodyPr/>
        <a:lstStyle/>
        <a:p>
          <a:r>
            <a:rPr lang="pt-BR"/>
            <a:t>5) os engenhos da ironia; e </a:t>
          </a:r>
          <a:endParaRPr lang="en-US"/>
        </a:p>
      </dgm:t>
    </dgm:pt>
    <dgm:pt modelId="{AD5F99C4-7A4B-4FE8-BE2C-F2A8AFF9689C}" type="parTrans" cxnId="{C03A4AAB-A27D-444D-A9FD-C1D0372AC562}">
      <dgm:prSet/>
      <dgm:spPr/>
      <dgm:t>
        <a:bodyPr/>
        <a:lstStyle/>
        <a:p>
          <a:endParaRPr lang="en-US"/>
        </a:p>
      </dgm:t>
    </dgm:pt>
    <dgm:pt modelId="{C2769D2A-7F45-4E7A-B84C-8F18DFB190CD}" type="sibTrans" cxnId="{C03A4AAB-A27D-444D-A9FD-C1D0372AC562}">
      <dgm:prSet/>
      <dgm:spPr/>
      <dgm:t>
        <a:bodyPr/>
        <a:lstStyle/>
        <a:p>
          <a:endParaRPr lang="en-US"/>
        </a:p>
      </dgm:t>
    </dgm:pt>
    <dgm:pt modelId="{A808CC47-6241-48C1-AF06-A49EDBF49920}">
      <dgm:prSet/>
      <dgm:spPr/>
      <dgm:t>
        <a:bodyPr/>
        <a:lstStyle/>
        <a:p>
          <a:r>
            <a:rPr lang="pt-BR"/>
            <a:t>6) desvio criativo.</a:t>
          </a:r>
          <a:endParaRPr lang="en-US"/>
        </a:p>
      </dgm:t>
    </dgm:pt>
    <dgm:pt modelId="{3CF96780-C64B-4F23-81B5-EF4CE94C6679}" type="parTrans" cxnId="{65AD7257-81B6-4086-BAB3-1074711A7D49}">
      <dgm:prSet/>
      <dgm:spPr/>
      <dgm:t>
        <a:bodyPr/>
        <a:lstStyle/>
        <a:p>
          <a:endParaRPr lang="en-US"/>
        </a:p>
      </dgm:t>
    </dgm:pt>
    <dgm:pt modelId="{2543F101-6CF1-4B51-B1F8-A0CCF17A722E}" type="sibTrans" cxnId="{65AD7257-81B6-4086-BAB3-1074711A7D49}">
      <dgm:prSet/>
      <dgm:spPr/>
      <dgm:t>
        <a:bodyPr/>
        <a:lstStyle/>
        <a:p>
          <a:endParaRPr lang="en-US"/>
        </a:p>
      </dgm:t>
    </dgm:pt>
    <dgm:pt modelId="{00D804DF-8E54-4830-9E48-2B968DFCCEBF}" type="pres">
      <dgm:prSet presAssocID="{D37866B3-408A-4239-B732-66A069605A6D}" presName="diagram" presStyleCnt="0">
        <dgm:presLayoutVars>
          <dgm:dir/>
          <dgm:resizeHandles val="exact"/>
        </dgm:presLayoutVars>
      </dgm:prSet>
      <dgm:spPr/>
    </dgm:pt>
    <dgm:pt modelId="{5D081FF2-5FD5-4E9A-9670-9E392E6666C7}" type="pres">
      <dgm:prSet presAssocID="{AE29A5DC-5265-4E7C-A57B-580C326E894B}" presName="node" presStyleLbl="node1" presStyleIdx="0" presStyleCnt="7">
        <dgm:presLayoutVars>
          <dgm:bulletEnabled val="1"/>
        </dgm:presLayoutVars>
      </dgm:prSet>
      <dgm:spPr/>
    </dgm:pt>
    <dgm:pt modelId="{8959D7FF-9C7B-44DE-A493-D341727728E9}" type="pres">
      <dgm:prSet presAssocID="{2B80D5F7-1438-4BBC-8000-4E821CF95057}" presName="sibTrans" presStyleCnt="0"/>
      <dgm:spPr/>
    </dgm:pt>
    <dgm:pt modelId="{AB6C747C-038A-4C9A-918A-33734AD61935}" type="pres">
      <dgm:prSet presAssocID="{A32D85B9-7E7F-4A52-AFDC-E3011A6C4BF5}" presName="node" presStyleLbl="node1" presStyleIdx="1" presStyleCnt="7">
        <dgm:presLayoutVars>
          <dgm:bulletEnabled val="1"/>
        </dgm:presLayoutVars>
      </dgm:prSet>
      <dgm:spPr/>
    </dgm:pt>
    <dgm:pt modelId="{7D8C5447-9C29-44A6-B40B-26F8299CED72}" type="pres">
      <dgm:prSet presAssocID="{EF81FA9A-2DEC-48F5-A60B-02AC81E8B142}" presName="sibTrans" presStyleCnt="0"/>
      <dgm:spPr/>
    </dgm:pt>
    <dgm:pt modelId="{4DA8BA15-FC40-4890-9143-509252EF80FF}" type="pres">
      <dgm:prSet presAssocID="{F8586DAE-D6F1-4CF0-864A-E55F602E9CEB}" presName="node" presStyleLbl="node1" presStyleIdx="2" presStyleCnt="7">
        <dgm:presLayoutVars>
          <dgm:bulletEnabled val="1"/>
        </dgm:presLayoutVars>
      </dgm:prSet>
      <dgm:spPr/>
    </dgm:pt>
    <dgm:pt modelId="{128720C5-1A19-4FC8-9F83-EF47E73A60DB}" type="pres">
      <dgm:prSet presAssocID="{0D4C6FC2-0EA0-4F1C-B4B9-0AE167E55190}" presName="sibTrans" presStyleCnt="0"/>
      <dgm:spPr/>
    </dgm:pt>
    <dgm:pt modelId="{2B8A6579-75BE-4D15-8737-9ED234F80C48}" type="pres">
      <dgm:prSet presAssocID="{80EFDED3-D7DC-4994-A65F-B3D85A8D5F01}" presName="node" presStyleLbl="node1" presStyleIdx="3" presStyleCnt="7">
        <dgm:presLayoutVars>
          <dgm:bulletEnabled val="1"/>
        </dgm:presLayoutVars>
      </dgm:prSet>
      <dgm:spPr/>
    </dgm:pt>
    <dgm:pt modelId="{B3DC9C74-1F84-484A-B53F-545C0B86DA47}" type="pres">
      <dgm:prSet presAssocID="{55206355-C349-4E00-9D76-A9F3999F500A}" presName="sibTrans" presStyleCnt="0"/>
      <dgm:spPr/>
    </dgm:pt>
    <dgm:pt modelId="{0CD70CF7-3D8D-4325-A0E2-6BCFBE02C426}" type="pres">
      <dgm:prSet presAssocID="{66FFFF0D-A3C2-4BC6-B0DE-3D6BAD00A01D}" presName="node" presStyleLbl="node1" presStyleIdx="4" presStyleCnt="7">
        <dgm:presLayoutVars>
          <dgm:bulletEnabled val="1"/>
        </dgm:presLayoutVars>
      </dgm:prSet>
      <dgm:spPr/>
    </dgm:pt>
    <dgm:pt modelId="{1F06D80A-26C3-4186-B9D4-614359ADA7F2}" type="pres">
      <dgm:prSet presAssocID="{FA3CBF12-4A08-4B5C-B7E9-F15C47EFD0F7}" presName="sibTrans" presStyleCnt="0"/>
      <dgm:spPr/>
    </dgm:pt>
    <dgm:pt modelId="{BDDB35C5-AD0F-4147-A6F2-BB1D34735E22}" type="pres">
      <dgm:prSet presAssocID="{229B7138-90F8-4E0C-9EDA-C37EA81BFF97}" presName="node" presStyleLbl="node1" presStyleIdx="5" presStyleCnt="7">
        <dgm:presLayoutVars>
          <dgm:bulletEnabled val="1"/>
        </dgm:presLayoutVars>
      </dgm:prSet>
      <dgm:spPr/>
    </dgm:pt>
    <dgm:pt modelId="{E0CA2727-87D9-403A-8CBB-008B88A818F4}" type="pres">
      <dgm:prSet presAssocID="{C2769D2A-7F45-4E7A-B84C-8F18DFB190CD}" presName="sibTrans" presStyleCnt="0"/>
      <dgm:spPr/>
    </dgm:pt>
    <dgm:pt modelId="{59730184-3CD8-4D9C-BF93-70B48D2B8763}" type="pres">
      <dgm:prSet presAssocID="{A808CC47-6241-48C1-AF06-A49EDBF49920}" presName="node" presStyleLbl="node1" presStyleIdx="6" presStyleCnt="7">
        <dgm:presLayoutVars>
          <dgm:bulletEnabled val="1"/>
        </dgm:presLayoutVars>
      </dgm:prSet>
      <dgm:spPr/>
    </dgm:pt>
  </dgm:ptLst>
  <dgm:cxnLst>
    <dgm:cxn modelId="{23CABF10-FFC0-4D72-8D19-4329B13C720E}" type="presOf" srcId="{A808CC47-6241-48C1-AF06-A49EDBF49920}" destId="{59730184-3CD8-4D9C-BF93-70B48D2B8763}" srcOrd="0" destOrd="0" presId="urn:microsoft.com/office/officeart/2005/8/layout/default"/>
    <dgm:cxn modelId="{5B2CA826-393B-49EA-8ED6-A73944EB7AB8}" type="presOf" srcId="{229B7138-90F8-4E0C-9EDA-C37EA81BFF97}" destId="{BDDB35C5-AD0F-4147-A6F2-BB1D34735E22}" srcOrd="0" destOrd="0" presId="urn:microsoft.com/office/officeart/2005/8/layout/default"/>
    <dgm:cxn modelId="{3B480331-1F8F-4646-9F68-5696D371C3DE}" type="presOf" srcId="{66FFFF0D-A3C2-4BC6-B0DE-3D6BAD00A01D}" destId="{0CD70CF7-3D8D-4325-A0E2-6BCFBE02C426}" srcOrd="0" destOrd="0" presId="urn:microsoft.com/office/officeart/2005/8/layout/default"/>
    <dgm:cxn modelId="{7C87433C-9324-483F-ACEA-2D8294120813}" srcId="{D37866B3-408A-4239-B732-66A069605A6D}" destId="{A32D85B9-7E7F-4A52-AFDC-E3011A6C4BF5}" srcOrd="1" destOrd="0" parTransId="{4E57E427-5B1D-44C1-B209-171C7765864E}" sibTransId="{EF81FA9A-2DEC-48F5-A60B-02AC81E8B142}"/>
    <dgm:cxn modelId="{C0F8715E-FB35-4761-8284-9CC0C1C5E61D}" type="presOf" srcId="{A32D85B9-7E7F-4A52-AFDC-E3011A6C4BF5}" destId="{AB6C747C-038A-4C9A-918A-33734AD61935}" srcOrd="0" destOrd="0" presId="urn:microsoft.com/office/officeart/2005/8/layout/default"/>
    <dgm:cxn modelId="{F6CD4968-A0B7-49B6-9D2E-057875C1EFF8}" type="presOf" srcId="{F8586DAE-D6F1-4CF0-864A-E55F602E9CEB}" destId="{4DA8BA15-FC40-4890-9143-509252EF80FF}" srcOrd="0" destOrd="0" presId="urn:microsoft.com/office/officeart/2005/8/layout/default"/>
    <dgm:cxn modelId="{24D0FA4D-1586-40AA-9198-23C451F5ADAB}" srcId="{D37866B3-408A-4239-B732-66A069605A6D}" destId="{80EFDED3-D7DC-4994-A65F-B3D85A8D5F01}" srcOrd="3" destOrd="0" parTransId="{8E0FE86D-5299-4D61-B734-B433A98EB03E}" sibTransId="{55206355-C349-4E00-9D76-A9F3999F500A}"/>
    <dgm:cxn modelId="{65AD7257-81B6-4086-BAB3-1074711A7D49}" srcId="{D37866B3-408A-4239-B732-66A069605A6D}" destId="{A808CC47-6241-48C1-AF06-A49EDBF49920}" srcOrd="6" destOrd="0" parTransId="{3CF96780-C64B-4F23-81B5-EF4CE94C6679}" sibTransId="{2543F101-6CF1-4B51-B1F8-A0CCF17A722E}"/>
    <dgm:cxn modelId="{E600A557-4837-42AE-8419-74CB66643CE1}" type="presOf" srcId="{80EFDED3-D7DC-4994-A65F-B3D85A8D5F01}" destId="{2B8A6579-75BE-4D15-8737-9ED234F80C48}" srcOrd="0" destOrd="0" presId="urn:microsoft.com/office/officeart/2005/8/layout/default"/>
    <dgm:cxn modelId="{E11A8758-0500-4DA9-8498-A23D73A498A5}" srcId="{D37866B3-408A-4239-B732-66A069605A6D}" destId="{66FFFF0D-A3C2-4BC6-B0DE-3D6BAD00A01D}" srcOrd="4" destOrd="0" parTransId="{2028A233-0FC7-46D3-933A-804A136E7214}" sibTransId="{FA3CBF12-4A08-4B5C-B7E9-F15C47EFD0F7}"/>
    <dgm:cxn modelId="{7A118B5A-CFB5-417E-8B19-E6E4E7FEEA35}" type="presOf" srcId="{D37866B3-408A-4239-B732-66A069605A6D}" destId="{00D804DF-8E54-4830-9E48-2B968DFCCEBF}" srcOrd="0" destOrd="0" presId="urn:microsoft.com/office/officeart/2005/8/layout/default"/>
    <dgm:cxn modelId="{FA8C047B-3B02-46E5-AB2D-B709FCA1ADD4}" srcId="{D37866B3-408A-4239-B732-66A069605A6D}" destId="{F8586DAE-D6F1-4CF0-864A-E55F602E9CEB}" srcOrd="2" destOrd="0" parTransId="{E494E245-9B6E-4EB7-9E79-DA7C34C508B3}" sibTransId="{0D4C6FC2-0EA0-4F1C-B4B9-0AE167E55190}"/>
    <dgm:cxn modelId="{2227697B-92A5-4C31-A29E-992BE349D196}" srcId="{D37866B3-408A-4239-B732-66A069605A6D}" destId="{AE29A5DC-5265-4E7C-A57B-580C326E894B}" srcOrd="0" destOrd="0" parTransId="{1304AF7F-23DE-4E98-8478-F179A5744C72}" sibTransId="{2B80D5F7-1438-4BBC-8000-4E821CF95057}"/>
    <dgm:cxn modelId="{C03A4AAB-A27D-444D-A9FD-C1D0372AC562}" srcId="{D37866B3-408A-4239-B732-66A069605A6D}" destId="{229B7138-90F8-4E0C-9EDA-C37EA81BFF97}" srcOrd="5" destOrd="0" parTransId="{AD5F99C4-7A4B-4FE8-BE2C-F2A8AFF9689C}" sibTransId="{C2769D2A-7F45-4E7A-B84C-8F18DFB190CD}"/>
    <dgm:cxn modelId="{FE65D6C6-A3FE-47CB-8993-0BA34BBC5D1F}" type="presOf" srcId="{AE29A5DC-5265-4E7C-A57B-580C326E894B}" destId="{5D081FF2-5FD5-4E9A-9670-9E392E6666C7}" srcOrd="0" destOrd="0" presId="urn:microsoft.com/office/officeart/2005/8/layout/default"/>
    <dgm:cxn modelId="{3567AF13-4B84-431F-B650-DEC2FAF1F949}" type="presParOf" srcId="{00D804DF-8E54-4830-9E48-2B968DFCCEBF}" destId="{5D081FF2-5FD5-4E9A-9670-9E392E6666C7}" srcOrd="0" destOrd="0" presId="urn:microsoft.com/office/officeart/2005/8/layout/default"/>
    <dgm:cxn modelId="{3A2A6CEA-E14A-4EE6-AAEC-67321B8AEB44}" type="presParOf" srcId="{00D804DF-8E54-4830-9E48-2B968DFCCEBF}" destId="{8959D7FF-9C7B-44DE-A493-D341727728E9}" srcOrd="1" destOrd="0" presId="urn:microsoft.com/office/officeart/2005/8/layout/default"/>
    <dgm:cxn modelId="{9086BD00-B08C-4E46-8BA9-A839422F30E3}" type="presParOf" srcId="{00D804DF-8E54-4830-9E48-2B968DFCCEBF}" destId="{AB6C747C-038A-4C9A-918A-33734AD61935}" srcOrd="2" destOrd="0" presId="urn:microsoft.com/office/officeart/2005/8/layout/default"/>
    <dgm:cxn modelId="{86A2193E-B299-46C3-880B-BB87C158213F}" type="presParOf" srcId="{00D804DF-8E54-4830-9E48-2B968DFCCEBF}" destId="{7D8C5447-9C29-44A6-B40B-26F8299CED72}" srcOrd="3" destOrd="0" presId="urn:microsoft.com/office/officeart/2005/8/layout/default"/>
    <dgm:cxn modelId="{56BDB823-07BE-42B9-960E-EA7EF3CA2586}" type="presParOf" srcId="{00D804DF-8E54-4830-9E48-2B968DFCCEBF}" destId="{4DA8BA15-FC40-4890-9143-509252EF80FF}" srcOrd="4" destOrd="0" presId="urn:microsoft.com/office/officeart/2005/8/layout/default"/>
    <dgm:cxn modelId="{7F7A9DBE-5792-44CA-99C2-67E7A8D2DBE6}" type="presParOf" srcId="{00D804DF-8E54-4830-9E48-2B968DFCCEBF}" destId="{128720C5-1A19-4FC8-9F83-EF47E73A60DB}" srcOrd="5" destOrd="0" presId="urn:microsoft.com/office/officeart/2005/8/layout/default"/>
    <dgm:cxn modelId="{385CA961-303D-4FE9-898D-4DE291BFB597}" type="presParOf" srcId="{00D804DF-8E54-4830-9E48-2B968DFCCEBF}" destId="{2B8A6579-75BE-4D15-8737-9ED234F80C48}" srcOrd="6" destOrd="0" presId="urn:microsoft.com/office/officeart/2005/8/layout/default"/>
    <dgm:cxn modelId="{AE15AE6F-58F5-4EAB-92BE-ECDE7D103CB6}" type="presParOf" srcId="{00D804DF-8E54-4830-9E48-2B968DFCCEBF}" destId="{B3DC9C74-1F84-484A-B53F-545C0B86DA47}" srcOrd="7" destOrd="0" presId="urn:microsoft.com/office/officeart/2005/8/layout/default"/>
    <dgm:cxn modelId="{A1260D8B-1063-4567-9178-41D3844A5952}" type="presParOf" srcId="{00D804DF-8E54-4830-9E48-2B968DFCCEBF}" destId="{0CD70CF7-3D8D-4325-A0E2-6BCFBE02C426}" srcOrd="8" destOrd="0" presId="urn:microsoft.com/office/officeart/2005/8/layout/default"/>
    <dgm:cxn modelId="{72F0371D-D5BB-47D9-9861-B87C4E6D3DAB}" type="presParOf" srcId="{00D804DF-8E54-4830-9E48-2B968DFCCEBF}" destId="{1F06D80A-26C3-4186-B9D4-614359ADA7F2}" srcOrd="9" destOrd="0" presId="urn:microsoft.com/office/officeart/2005/8/layout/default"/>
    <dgm:cxn modelId="{16738B6A-BA1C-48F7-B22C-29227239120D}" type="presParOf" srcId="{00D804DF-8E54-4830-9E48-2B968DFCCEBF}" destId="{BDDB35C5-AD0F-4147-A6F2-BB1D34735E22}" srcOrd="10" destOrd="0" presId="urn:microsoft.com/office/officeart/2005/8/layout/default"/>
    <dgm:cxn modelId="{AF485E89-FDE7-4025-9D4C-E1607EC56132}" type="presParOf" srcId="{00D804DF-8E54-4830-9E48-2B968DFCCEBF}" destId="{E0CA2727-87D9-403A-8CBB-008B88A818F4}" srcOrd="11" destOrd="0" presId="urn:microsoft.com/office/officeart/2005/8/layout/default"/>
    <dgm:cxn modelId="{AD2D97AB-4B75-4A77-BBA6-18DDBDC458EC}" type="presParOf" srcId="{00D804DF-8E54-4830-9E48-2B968DFCCEBF}" destId="{59730184-3CD8-4D9C-BF93-70B48D2B876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81FF2-5FD5-4E9A-9670-9E392E6666C7}">
      <dsp:nvSpPr>
        <dsp:cNvPr id="0" name=""/>
        <dsp:cNvSpPr/>
      </dsp:nvSpPr>
      <dsp:spPr>
        <a:xfrm>
          <a:off x="561972" y="1343"/>
          <a:ext cx="2014967" cy="12089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A partir de Possenti (Dar voz ao outro e Manter distância); propõe, também:</a:t>
          </a:r>
          <a:endParaRPr lang="en-US" sz="1800" kern="1200"/>
        </a:p>
      </dsp:txBody>
      <dsp:txXfrm>
        <a:off x="561972" y="1343"/>
        <a:ext cx="2014967" cy="1208980"/>
      </dsp:txXfrm>
    </dsp:sp>
    <dsp:sp modelId="{AB6C747C-038A-4C9A-918A-33734AD61935}">
      <dsp:nvSpPr>
        <dsp:cNvPr id="0" name=""/>
        <dsp:cNvSpPr/>
      </dsp:nvSpPr>
      <dsp:spPr>
        <a:xfrm>
          <a:off x="2778436" y="1343"/>
          <a:ext cx="2014967" cy="1208980"/>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1) a modalização discursiva; </a:t>
          </a:r>
          <a:endParaRPr lang="en-US" sz="1800" kern="1200"/>
        </a:p>
      </dsp:txBody>
      <dsp:txXfrm>
        <a:off x="2778436" y="1343"/>
        <a:ext cx="2014967" cy="1208980"/>
      </dsp:txXfrm>
    </dsp:sp>
    <dsp:sp modelId="{4DA8BA15-FC40-4890-9143-509252EF80FF}">
      <dsp:nvSpPr>
        <dsp:cNvPr id="0" name=""/>
        <dsp:cNvSpPr/>
      </dsp:nvSpPr>
      <dsp:spPr>
        <a:xfrm>
          <a:off x="4994900" y="1343"/>
          <a:ext cx="2014967" cy="1208980"/>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2) a coesão textual expressiva; </a:t>
          </a:r>
          <a:endParaRPr lang="en-US" sz="1800" kern="1200"/>
        </a:p>
      </dsp:txBody>
      <dsp:txXfrm>
        <a:off x="4994900" y="1343"/>
        <a:ext cx="2014967" cy="1208980"/>
      </dsp:txXfrm>
    </dsp:sp>
    <dsp:sp modelId="{2B8A6579-75BE-4D15-8737-9ED234F80C48}">
      <dsp:nvSpPr>
        <dsp:cNvPr id="0" name=""/>
        <dsp:cNvSpPr/>
      </dsp:nvSpPr>
      <dsp:spPr>
        <a:xfrm>
          <a:off x="561972" y="1411820"/>
          <a:ext cx="2014967" cy="120898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3) o período hipotético aprofundado; </a:t>
          </a:r>
          <a:endParaRPr lang="en-US" sz="1800" kern="1200"/>
        </a:p>
      </dsp:txBody>
      <dsp:txXfrm>
        <a:off x="561972" y="1411820"/>
        <a:ext cx="2014967" cy="1208980"/>
      </dsp:txXfrm>
    </dsp:sp>
    <dsp:sp modelId="{0CD70CF7-3D8D-4325-A0E2-6BCFBE02C426}">
      <dsp:nvSpPr>
        <dsp:cNvPr id="0" name=""/>
        <dsp:cNvSpPr/>
      </dsp:nvSpPr>
      <dsp:spPr>
        <a:xfrm>
          <a:off x="2778436" y="1411820"/>
          <a:ext cx="2014967" cy="1208980"/>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4) o poder de metaforização; </a:t>
          </a:r>
          <a:endParaRPr lang="en-US" sz="1800" kern="1200"/>
        </a:p>
      </dsp:txBody>
      <dsp:txXfrm>
        <a:off x="2778436" y="1411820"/>
        <a:ext cx="2014967" cy="1208980"/>
      </dsp:txXfrm>
    </dsp:sp>
    <dsp:sp modelId="{BDDB35C5-AD0F-4147-A6F2-BB1D34735E22}">
      <dsp:nvSpPr>
        <dsp:cNvPr id="0" name=""/>
        <dsp:cNvSpPr/>
      </dsp:nvSpPr>
      <dsp:spPr>
        <a:xfrm>
          <a:off x="4994900" y="1411820"/>
          <a:ext cx="2014967" cy="1208980"/>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5) os engenhos da ironia; e </a:t>
          </a:r>
          <a:endParaRPr lang="en-US" sz="1800" kern="1200"/>
        </a:p>
      </dsp:txBody>
      <dsp:txXfrm>
        <a:off x="4994900" y="1411820"/>
        <a:ext cx="2014967" cy="1208980"/>
      </dsp:txXfrm>
    </dsp:sp>
    <dsp:sp modelId="{59730184-3CD8-4D9C-BF93-70B48D2B8763}">
      <dsp:nvSpPr>
        <dsp:cNvPr id="0" name=""/>
        <dsp:cNvSpPr/>
      </dsp:nvSpPr>
      <dsp:spPr>
        <a:xfrm>
          <a:off x="2778436" y="2822297"/>
          <a:ext cx="2014967" cy="120898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6) desvio criativo.</a:t>
          </a:r>
          <a:endParaRPr lang="en-US" sz="1800" kern="1200"/>
        </a:p>
      </dsp:txBody>
      <dsp:txXfrm>
        <a:off x="2778436" y="2822297"/>
        <a:ext cx="2014967" cy="12089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B69FE-CDAF-4AFD-AFBA-C56231E8AC63}" type="datetimeFigureOut">
              <a:rPr lang="pt-BR" smtClean="0"/>
              <a:t>29/06/2022</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999AB-8BC6-4A3E-A216-DBC60BA5522C}" type="slidenum">
              <a:rPr lang="pt-BR" smtClean="0"/>
              <a:t>‹nº›</a:t>
            </a:fld>
            <a:endParaRPr lang="pt-BR" dirty="0"/>
          </a:p>
        </p:txBody>
      </p:sp>
    </p:spTree>
    <p:extLst>
      <p:ext uri="{BB962C8B-B14F-4D97-AF65-F5344CB8AC3E}">
        <p14:creationId xmlns:p14="http://schemas.microsoft.com/office/powerpoint/2010/main" val="245642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E4E8E-37E5-A1A3-8EE3-6D5FD21F172F}"/>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8D0DBB59-D2A3-4851-6540-A2A567E007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4CB299-67ED-137F-3C06-DD357CC51DAD}"/>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5" name="Espaço Reservado para Rodapé 4">
            <a:extLst>
              <a:ext uri="{FF2B5EF4-FFF2-40B4-BE49-F238E27FC236}">
                <a16:creationId xmlns:a16="http://schemas.microsoft.com/office/drawing/2014/main" id="{84222B79-0CAA-5BE3-0787-52BB90F8C606}"/>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26A07CEE-9EA9-1FD2-C2B1-B2F61A27B2FB}"/>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228939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9EA8C-9E06-F4C2-D84C-8CD208CB722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CD0EFF3-02D7-5AF4-FEAE-C1A017EA809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31299FA-ACF1-4C41-BA71-6AF250D50E98}"/>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5" name="Espaço Reservado para Rodapé 4">
            <a:extLst>
              <a:ext uri="{FF2B5EF4-FFF2-40B4-BE49-F238E27FC236}">
                <a16:creationId xmlns:a16="http://schemas.microsoft.com/office/drawing/2014/main" id="{0BFA9BD3-2086-E4ED-9357-6783797993C0}"/>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61CE7C97-449C-C567-F872-F4ED8024A2F6}"/>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328924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58646B-E344-8314-FFE3-6AC42EBFD434}"/>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F62736-C897-0D4A-1828-204BDEA933E9}"/>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BA018D-7159-2C11-54A4-1367C433319F}"/>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5" name="Espaço Reservado para Rodapé 4">
            <a:extLst>
              <a:ext uri="{FF2B5EF4-FFF2-40B4-BE49-F238E27FC236}">
                <a16:creationId xmlns:a16="http://schemas.microsoft.com/office/drawing/2014/main" id="{29A9872E-F350-3C8F-2F51-42638F4662F1}"/>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EB5FDAE7-4FA7-AF47-F5EC-29BD5DFFD9EF}"/>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76099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22D45-59D5-B956-3A84-4EC7F928B88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B5F65D6-3257-B370-6565-920C839EDC5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06F763D-5739-B5E9-650F-931B2B3A4844}"/>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5" name="Espaço Reservado para Rodapé 4">
            <a:extLst>
              <a:ext uri="{FF2B5EF4-FFF2-40B4-BE49-F238E27FC236}">
                <a16:creationId xmlns:a16="http://schemas.microsoft.com/office/drawing/2014/main" id="{FEFA0E44-EF18-DFFD-C937-2A204A3265E5}"/>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C0A6BBFB-B0AE-C9C6-9C78-0D28290DEDCB}"/>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56058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D2B71-34C8-7B72-458C-2E78213F381F}"/>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FDE73BE6-7D70-9558-4141-8BB7617DC83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76C7DD4-EE46-F7E8-46C8-12503F389488}"/>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5" name="Espaço Reservado para Rodapé 4">
            <a:extLst>
              <a:ext uri="{FF2B5EF4-FFF2-40B4-BE49-F238E27FC236}">
                <a16:creationId xmlns:a16="http://schemas.microsoft.com/office/drawing/2014/main" id="{87E3F428-3CD5-89B6-B7EA-7735FDAB77A8}"/>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2BE562AD-4AFF-FDF7-B24F-72D45551CDAF}"/>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8897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52D1F-B5C0-A398-F6EB-199801FAA24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70623F5-6053-6467-8BCD-9B8EA7D55714}"/>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5A2D6A2-48D7-06B7-0896-A51C52A6CB11}"/>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610FDFF-E88E-1537-DF6D-685665DA6C27}"/>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6" name="Espaço Reservado para Rodapé 5">
            <a:extLst>
              <a:ext uri="{FF2B5EF4-FFF2-40B4-BE49-F238E27FC236}">
                <a16:creationId xmlns:a16="http://schemas.microsoft.com/office/drawing/2014/main" id="{CD331C65-4FF5-CEDF-EF25-F3610DE05DEA}"/>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874B1548-0209-B0D1-1A7B-B7A3BA03CDD8}"/>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246786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A110B-9838-16B6-68A3-E8572E2013C2}"/>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46112A2-182A-CE2D-AD6C-FF9114E2510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2815B11-B674-34D4-3956-C4AF4C7E0DB0}"/>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CA5055E-4DAD-E7FD-8F24-87D01BB0B93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99E5A8D-BE81-2B96-3E3B-BC6D72B72AEA}"/>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670FCAC-B69E-C3B8-2D6E-316DBA81C206}"/>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8" name="Espaço Reservado para Rodapé 7">
            <a:extLst>
              <a:ext uri="{FF2B5EF4-FFF2-40B4-BE49-F238E27FC236}">
                <a16:creationId xmlns:a16="http://schemas.microsoft.com/office/drawing/2014/main" id="{1CC14D9D-C1E1-A7E4-7384-4E5E0CB5D866}"/>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FB33BA47-C7CA-34E3-6AB6-BF097EA2B2FF}"/>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108442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BACE3-413C-E268-FCE0-49439A3ED1F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7A7FA2-C845-0FE3-A813-7E1C68073553}"/>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4" name="Espaço Reservado para Rodapé 3">
            <a:extLst>
              <a:ext uri="{FF2B5EF4-FFF2-40B4-BE49-F238E27FC236}">
                <a16:creationId xmlns:a16="http://schemas.microsoft.com/office/drawing/2014/main" id="{836A444D-ECC6-44F1-CFC2-6A1C077D969E}"/>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8FC64AF7-77B8-B9A6-95DE-E19F8484DCFA}"/>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299755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119A07D-FC5C-E121-25A0-AED8D234F7A0}"/>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3" name="Espaço Reservado para Rodapé 2">
            <a:extLst>
              <a:ext uri="{FF2B5EF4-FFF2-40B4-BE49-F238E27FC236}">
                <a16:creationId xmlns:a16="http://schemas.microsoft.com/office/drawing/2014/main" id="{EE02EA77-5290-7143-02E9-78E7A2E6931E}"/>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B675678-0E5E-5260-2A1A-577D1E96DE8C}"/>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100329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4F6B1-720C-7B64-8DD2-32C1C25E8883}"/>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974F4DF-F183-C574-389D-8DEBC5AB1D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4E76B27-2AC3-A78B-4F86-E79E2F9422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71D6633-C017-75DF-3397-F64B38F2F0B8}"/>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6" name="Espaço Reservado para Rodapé 5">
            <a:extLst>
              <a:ext uri="{FF2B5EF4-FFF2-40B4-BE49-F238E27FC236}">
                <a16:creationId xmlns:a16="http://schemas.microsoft.com/office/drawing/2014/main" id="{E3A11AE9-41BA-E477-2235-0A51CEA2E902}"/>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8A205ACA-9FF1-B01C-F04A-4DBF19AAEEED}"/>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267561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F35A3-A172-4914-6756-D6E3B717ECA0}"/>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65EC8785-B9A5-FF5B-6732-5B267FBDAD8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95899AD4-EC4D-66F6-4D7A-717C6F9F61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29CD813-FADA-9DF3-25D0-5603A5494B0E}"/>
              </a:ext>
            </a:extLst>
          </p:cNvPr>
          <p:cNvSpPr>
            <a:spLocks noGrp="1"/>
          </p:cNvSpPr>
          <p:nvPr>
            <p:ph type="dt" sz="half" idx="10"/>
          </p:nvPr>
        </p:nvSpPr>
        <p:spPr/>
        <p:txBody>
          <a:bodyPr/>
          <a:lstStyle/>
          <a:p>
            <a:fld id="{670CBA18-9C45-491C-9D78-1A1FF6FA3797}" type="datetimeFigureOut">
              <a:rPr lang="pt-BR" smtClean="0"/>
              <a:t>29/06/2022</a:t>
            </a:fld>
            <a:endParaRPr lang="pt-BR" dirty="0"/>
          </a:p>
        </p:txBody>
      </p:sp>
      <p:sp>
        <p:nvSpPr>
          <p:cNvPr id="6" name="Espaço Reservado para Rodapé 5">
            <a:extLst>
              <a:ext uri="{FF2B5EF4-FFF2-40B4-BE49-F238E27FC236}">
                <a16:creationId xmlns:a16="http://schemas.microsoft.com/office/drawing/2014/main" id="{E083E6BA-99B7-1B09-DDE4-9E28DAE0A25E}"/>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AC08544D-68EF-4A7D-A2B0-F01E41C93B00}"/>
              </a:ext>
            </a:extLst>
          </p:cNvPr>
          <p:cNvSpPr>
            <a:spLocks noGrp="1"/>
          </p:cNvSpPr>
          <p:nvPr>
            <p:ph type="sldNum" sz="quarter" idx="12"/>
          </p:nvPr>
        </p:nvSpPr>
        <p:spPr/>
        <p:txBody>
          <a:bodyPr/>
          <a:lstStyle/>
          <a:p>
            <a:fld id="{277EE087-C30B-417B-BE3D-1C116743BBE6}" type="slidenum">
              <a:rPr lang="pt-BR" smtClean="0"/>
              <a:t>‹nº›</a:t>
            </a:fld>
            <a:endParaRPr lang="pt-BR" dirty="0"/>
          </a:p>
        </p:txBody>
      </p:sp>
    </p:spTree>
    <p:extLst>
      <p:ext uri="{BB962C8B-B14F-4D97-AF65-F5344CB8AC3E}">
        <p14:creationId xmlns:p14="http://schemas.microsoft.com/office/powerpoint/2010/main" val="94863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6255DBF-9A2C-DC2A-5969-9851FA7DFC3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7CA2F3C-B195-D925-44B1-17D35628DD7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18D486A-E97D-AC7F-A80C-2CCA07BF7B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0CBA18-9C45-491C-9D78-1A1FF6FA3797}" type="datetimeFigureOut">
              <a:rPr lang="pt-BR" smtClean="0"/>
              <a:t>29/06/2022</a:t>
            </a:fld>
            <a:endParaRPr lang="pt-BR" dirty="0"/>
          </a:p>
        </p:txBody>
      </p:sp>
      <p:sp>
        <p:nvSpPr>
          <p:cNvPr id="5" name="Espaço Reservado para Rodapé 4">
            <a:extLst>
              <a:ext uri="{FF2B5EF4-FFF2-40B4-BE49-F238E27FC236}">
                <a16:creationId xmlns:a16="http://schemas.microsoft.com/office/drawing/2014/main" id="{3D87C6AA-ED9D-FB79-2B33-FAB1238BEE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829FAC67-60E5-39F7-0524-D27FEF43CA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7EE087-C30B-417B-BE3D-1C116743BBE6}" type="slidenum">
              <a:rPr lang="pt-BR" smtClean="0"/>
              <a:t>‹nº›</a:t>
            </a:fld>
            <a:endParaRPr lang="pt-BR" dirty="0"/>
          </a:p>
        </p:txBody>
      </p:sp>
    </p:spTree>
    <p:extLst>
      <p:ext uri="{BB962C8B-B14F-4D97-AF65-F5344CB8AC3E}">
        <p14:creationId xmlns:p14="http://schemas.microsoft.com/office/powerpoint/2010/main" val="26530263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ublicacoes.fcc.org.br/index.php/cp/article/view/5106" TargetMode="External"/><Relationship Id="rId2" Type="http://schemas.openxmlformats.org/officeDocument/2006/relationships/hyperlink" Target="https://doi.org/10.1590/1980-6248-2017-0162"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963930" y="1008993"/>
            <a:ext cx="6923558" cy="3542045"/>
          </a:xfrm>
        </p:spPr>
        <p:txBody>
          <a:bodyPr anchor="b">
            <a:normAutofit/>
          </a:bodyPr>
          <a:lstStyle/>
          <a:p>
            <a:pPr algn="l"/>
            <a:r>
              <a:rPr lang="pt-BR" sz="10000" dirty="0"/>
              <a:t>Aula 11/12</a:t>
            </a:r>
            <a:br>
              <a:rPr lang="pt-BR" sz="10000" dirty="0"/>
            </a:br>
            <a:endParaRPr lang="pt-BR" sz="10000" dirty="0"/>
          </a:p>
        </p:txBody>
      </p:sp>
      <p:sp>
        <p:nvSpPr>
          <p:cNvPr id="3" name="Subtítulo 2"/>
          <p:cNvSpPr>
            <a:spLocks noGrp="1"/>
          </p:cNvSpPr>
          <p:nvPr>
            <p:ph type="subTitle" idx="1"/>
          </p:nvPr>
        </p:nvSpPr>
        <p:spPr>
          <a:xfrm>
            <a:off x="963930" y="4582814"/>
            <a:ext cx="5349252" cy="1312657"/>
          </a:xfrm>
        </p:spPr>
        <p:txBody>
          <a:bodyPr anchor="t">
            <a:normAutofit fontScale="92500" lnSpcReduction="20000"/>
          </a:bodyPr>
          <a:lstStyle/>
          <a:p>
            <a:pPr algn="l"/>
            <a:r>
              <a:rPr lang="pt-BR" b="1" i="0" u="none" strike="noStrike" dirty="0">
                <a:effectLst/>
                <a:latin typeface="Times New Roman" panose="02020603050405020304" pitchFamily="18" charset="0"/>
              </a:rPr>
              <a:t>A conquista da autoria: Foucault, Lacan e nossas brasilidades</a:t>
            </a:r>
          </a:p>
          <a:p>
            <a:pPr algn="l"/>
            <a:endParaRPr lang="pt-BR" b="1" dirty="0">
              <a:latin typeface="Times New Roman" panose="02020603050405020304" pitchFamily="18" charset="0"/>
            </a:endParaRPr>
          </a:p>
          <a:p>
            <a:pPr algn="l"/>
            <a:r>
              <a:rPr lang="pt-BR" b="1" dirty="0"/>
              <a:t>A divisão subjetiva em textos. Exercícios de análise textual</a:t>
            </a:r>
          </a:p>
        </p:txBody>
      </p:sp>
    </p:spTree>
    <p:extLst>
      <p:ext uri="{BB962C8B-B14F-4D97-AF65-F5344CB8AC3E}">
        <p14:creationId xmlns:p14="http://schemas.microsoft.com/office/powerpoint/2010/main" val="1522608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E76421-3B1B-43A4-B8F8-197DB07C2678}"/>
              </a:ext>
            </a:extLst>
          </p:cNvPr>
          <p:cNvSpPr>
            <a:spLocks noGrp="1"/>
          </p:cNvSpPr>
          <p:nvPr>
            <p:ph type="title"/>
          </p:nvPr>
        </p:nvSpPr>
        <p:spPr>
          <a:xfrm>
            <a:off x="473202" y="639520"/>
            <a:ext cx="2571750" cy="1719072"/>
          </a:xfrm>
        </p:spPr>
        <p:txBody>
          <a:bodyPr vert="horz" lIns="91440" tIns="45720" rIns="91440" bIns="45720" rtlCol="0" anchor="b">
            <a:normAutofit/>
          </a:bodyPr>
          <a:lstStyle/>
          <a:p>
            <a:pPr defTabSz="914400"/>
            <a:r>
              <a:rPr lang="en-US" sz="1900" kern="1200">
                <a:solidFill>
                  <a:schemeClr val="tx1"/>
                </a:solidFill>
                <a:latin typeface="+mj-lt"/>
                <a:ea typeface="+mj-ea"/>
                <a:cs typeface="+mj-cs"/>
              </a:rPr>
              <a:t>Jacques Lacan, psicanalista</a:t>
            </a:r>
            <a:br>
              <a:rPr lang="en-US" sz="1900" kern="1200">
                <a:solidFill>
                  <a:schemeClr val="tx1"/>
                </a:solidFill>
                <a:latin typeface="+mj-lt"/>
                <a:ea typeface="+mj-ea"/>
                <a:cs typeface="+mj-cs"/>
              </a:rPr>
            </a:br>
            <a:r>
              <a:rPr lang="en-US" sz="1900" kern="1200">
                <a:solidFill>
                  <a:schemeClr val="tx1"/>
                </a:solidFill>
                <a:latin typeface="+mj-lt"/>
                <a:ea typeface="+mj-ea"/>
                <a:cs typeface="+mj-cs"/>
              </a:rPr>
              <a:t>Nascimento: 13 de abril de 1901, Paris</a:t>
            </a:r>
            <a:br>
              <a:rPr lang="en-US" sz="1900" kern="1200">
                <a:solidFill>
                  <a:schemeClr val="tx1"/>
                </a:solidFill>
                <a:latin typeface="+mj-lt"/>
                <a:ea typeface="+mj-ea"/>
                <a:cs typeface="+mj-cs"/>
              </a:rPr>
            </a:br>
            <a:r>
              <a:rPr lang="en-US" sz="1900" kern="1200">
                <a:solidFill>
                  <a:schemeClr val="tx1"/>
                </a:solidFill>
                <a:latin typeface="+mj-lt"/>
                <a:ea typeface="+mj-ea"/>
                <a:cs typeface="+mj-cs"/>
              </a:rPr>
              <a:t>Falecimento: 9 de setembro de 1981, Paris</a:t>
            </a:r>
          </a:p>
        </p:txBody>
      </p:sp>
      <p:sp>
        <p:nvSpPr>
          <p:cNvPr id="205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ço Reservado para Conteúdo 4">
            <a:extLst>
              <a:ext uri="{FF2B5EF4-FFF2-40B4-BE49-F238E27FC236}">
                <a16:creationId xmlns:a16="http://schemas.microsoft.com/office/drawing/2014/main" id="{A3824777-D2C1-43D6-8F40-E192E4C016F3}"/>
              </a:ext>
            </a:extLst>
          </p:cNvPr>
          <p:cNvSpPr>
            <a:spLocks noGrp="1"/>
          </p:cNvSpPr>
          <p:nvPr>
            <p:ph sz="half" idx="2"/>
          </p:nvPr>
        </p:nvSpPr>
        <p:spPr>
          <a:xfrm>
            <a:off x="473202" y="2807208"/>
            <a:ext cx="2571750" cy="3410712"/>
          </a:xfrm>
        </p:spPr>
        <p:txBody>
          <a:bodyPr vert="horz" lIns="91440" tIns="45720" rIns="91440" bIns="45720" rtlCol="0" anchor="t">
            <a:normAutofit/>
          </a:bodyPr>
          <a:lstStyle/>
          <a:p>
            <a:pPr indent="-228600" defTabSz="914400"/>
            <a:endParaRPr lang="en-US" sz="1900" dirty="0"/>
          </a:p>
          <a:p>
            <a:pPr marL="0" indent="-228600" defTabSz="914400"/>
            <a:r>
              <a:rPr lang="en-US" sz="1900" dirty="0"/>
              <a:t>Por que </a:t>
            </a:r>
            <a:r>
              <a:rPr lang="en-US" sz="1900" dirty="0" err="1"/>
              <a:t>nos</a:t>
            </a:r>
            <a:r>
              <a:rPr lang="en-US" sz="1900" dirty="0"/>
              <a:t> </a:t>
            </a:r>
            <a:r>
              <a:rPr lang="en-US" sz="1900" dirty="0" err="1"/>
              <a:t>interessa</a:t>
            </a:r>
            <a:r>
              <a:rPr lang="en-US" sz="1900" dirty="0"/>
              <a:t>?</a:t>
            </a:r>
          </a:p>
          <a:p>
            <a:pPr marL="0" indent="-228600" defTabSz="914400"/>
            <a:endParaRPr lang="en-US" sz="1900" dirty="0"/>
          </a:p>
          <a:p>
            <a:pPr marL="0" indent="-228600" defTabSz="914400"/>
            <a:r>
              <a:rPr lang="en-US" sz="1900" dirty="0"/>
              <a:t>Por que </a:t>
            </a:r>
            <a:r>
              <a:rPr lang="en-US" sz="1900" dirty="0" err="1"/>
              <a:t>sua</a:t>
            </a:r>
            <a:r>
              <a:rPr lang="en-US" sz="1900" dirty="0"/>
              <a:t> </a:t>
            </a:r>
            <a:r>
              <a:rPr lang="en-US" sz="1900" dirty="0" err="1"/>
              <a:t>teoria</a:t>
            </a:r>
            <a:r>
              <a:rPr lang="en-US" sz="1900" dirty="0"/>
              <a:t> do </a:t>
            </a:r>
            <a:r>
              <a:rPr lang="en-US" sz="1900" dirty="0" err="1"/>
              <a:t>falasser</a:t>
            </a:r>
            <a:r>
              <a:rPr lang="en-US" sz="1900" dirty="0"/>
              <a:t> </a:t>
            </a:r>
            <a:r>
              <a:rPr lang="en-US" sz="1900" dirty="0" err="1"/>
              <a:t>permite</a:t>
            </a:r>
            <a:r>
              <a:rPr lang="en-US" sz="1900" dirty="0"/>
              <a:t> </a:t>
            </a:r>
            <a:r>
              <a:rPr lang="en-US" sz="1900" dirty="0" err="1"/>
              <a:t>pensar</a:t>
            </a:r>
            <a:r>
              <a:rPr lang="en-US" sz="1900" dirty="0"/>
              <a:t> a </a:t>
            </a:r>
            <a:r>
              <a:rPr lang="en-US" sz="1900" dirty="0" err="1"/>
              <a:t>autoria</a:t>
            </a:r>
            <a:r>
              <a:rPr lang="en-US" sz="1900" dirty="0"/>
              <a:t> </a:t>
            </a:r>
            <a:r>
              <a:rPr lang="en-US" sz="1900" dirty="0" err="1"/>
              <a:t>enquanto</a:t>
            </a:r>
            <a:r>
              <a:rPr lang="en-US" sz="1900" dirty="0"/>
              <a:t> </a:t>
            </a:r>
            <a:r>
              <a:rPr lang="en-US" sz="1900" dirty="0" err="1"/>
              <a:t>conquista</a:t>
            </a:r>
            <a:r>
              <a:rPr lang="en-US" sz="1900" dirty="0"/>
              <a:t> singular de </a:t>
            </a:r>
            <a:r>
              <a:rPr lang="en-US" sz="1900" dirty="0" err="1"/>
              <a:t>quem</a:t>
            </a:r>
            <a:r>
              <a:rPr lang="en-US" sz="1900" dirty="0"/>
              <a:t> se </a:t>
            </a:r>
            <a:r>
              <a:rPr lang="en-US" sz="1900" dirty="0" err="1"/>
              <a:t>autorizou</a:t>
            </a:r>
            <a:r>
              <a:rPr lang="en-US" sz="1900" dirty="0"/>
              <a:t> um </a:t>
            </a:r>
            <a:r>
              <a:rPr lang="en-US" sz="1900" dirty="0" err="1"/>
              <a:t>percurso</a:t>
            </a:r>
            <a:endParaRPr lang="en-US" sz="1900" dirty="0"/>
          </a:p>
        </p:txBody>
      </p:sp>
      <p:pic>
        <p:nvPicPr>
          <p:cNvPr id="2050" name="Picture 2" descr="Jacques Lacan | Super">
            <a:extLst>
              <a:ext uri="{FF2B5EF4-FFF2-40B4-BE49-F238E27FC236}">
                <a16:creationId xmlns:a16="http://schemas.microsoft.com/office/drawing/2014/main" id="{16967CEC-9721-458A-9182-6405653DBC7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490722" y="1706208"/>
            <a:ext cx="5177790" cy="344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71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ítulo 4">
            <a:extLst>
              <a:ext uri="{FF2B5EF4-FFF2-40B4-BE49-F238E27FC236}">
                <a16:creationId xmlns:a16="http://schemas.microsoft.com/office/drawing/2014/main" id="{0C69F8EF-A035-FBB7-44CD-9EACEBC700B2}"/>
              </a:ext>
            </a:extLst>
          </p:cNvPr>
          <p:cNvSpPr>
            <a:spLocks noGrp="1"/>
          </p:cNvSpPr>
          <p:nvPr>
            <p:ph type="title"/>
          </p:nvPr>
        </p:nvSpPr>
        <p:spPr>
          <a:xfrm>
            <a:off x="718879" y="800392"/>
            <a:ext cx="7698523" cy="1212102"/>
          </a:xfrm>
        </p:spPr>
        <p:txBody>
          <a:bodyPr>
            <a:normAutofit/>
          </a:bodyPr>
          <a:lstStyle/>
          <a:p>
            <a:r>
              <a:rPr lang="pt-BR" sz="3500">
                <a:solidFill>
                  <a:srgbClr val="FFFFFF"/>
                </a:solidFill>
              </a:rPr>
              <a:t>“Lendo” Lacan no final da vida</a:t>
            </a:r>
          </a:p>
        </p:txBody>
      </p:sp>
      <p:sp>
        <p:nvSpPr>
          <p:cNvPr id="6" name="Espaço Reservado para Conteúdo 5">
            <a:extLst>
              <a:ext uri="{FF2B5EF4-FFF2-40B4-BE49-F238E27FC236}">
                <a16:creationId xmlns:a16="http://schemas.microsoft.com/office/drawing/2014/main" id="{E12860FB-C078-112E-9AFF-41A14F5AD4AC}"/>
              </a:ext>
            </a:extLst>
          </p:cNvPr>
          <p:cNvSpPr>
            <a:spLocks noGrp="1"/>
          </p:cNvSpPr>
          <p:nvPr>
            <p:ph idx="1"/>
          </p:nvPr>
        </p:nvSpPr>
        <p:spPr>
          <a:xfrm>
            <a:off x="1025718" y="2490436"/>
            <a:ext cx="7281746" cy="3567173"/>
          </a:xfrm>
        </p:spPr>
        <p:txBody>
          <a:bodyPr anchor="ctr">
            <a:normAutofit/>
          </a:bodyPr>
          <a:lstStyle/>
          <a:p>
            <a:pPr marL="457200" indent="-457200">
              <a:buAutoNum type="arabicParenR"/>
            </a:pPr>
            <a:r>
              <a:rPr lang="pt-BR" sz="1800" dirty="0"/>
              <a:t>Lacan tentava se aproximar das crianças, loucos e poetas</a:t>
            </a:r>
          </a:p>
          <a:p>
            <a:pPr marL="457200" indent="-457200">
              <a:buAutoNum type="arabicParenR"/>
            </a:pPr>
            <a:r>
              <a:rPr lang="pt-BR" sz="1800" dirty="0"/>
              <a:t>Diferenciava “ser” um corpo de “ter” um corpo; “Ter’ é poder fazer alguma coisa com. Entre outras, entre </a:t>
            </a:r>
            <a:r>
              <a:rPr lang="pt-BR" sz="1800" dirty="0" err="1"/>
              <a:t>outrasvisões</a:t>
            </a:r>
            <a:r>
              <a:rPr lang="pt-BR" sz="1800" dirty="0"/>
              <a:t> ditas possíveis, por sempre "poderem" ser suspensas”. (p. 562).</a:t>
            </a:r>
          </a:p>
          <a:p>
            <a:pPr marL="457200" indent="-457200">
              <a:buAutoNum type="arabicParenR"/>
            </a:pPr>
            <a:r>
              <a:rPr lang="pt-BR" sz="1800" dirty="0"/>
              <a:t>Julgava que a linguagem deveria servir para tocar o corpo; “0 homem tem um corpo, isto é, que fala com seu corpo, ou, em outras palavras, que é </a:t>
            </a:r>
            <a:r>
              <a:rPr lang="pt-BR" sz="1800" i="1" dirty="0" err="1"/>
              <a:t>falesser</a:t>
            </a:r>
            <a:r>
              <a:rPr lang="pt-BR" sz="1800" dirty="0"/>
              <a:t> por' natureza” (p. 562).</a:t>
            </a:r>
          </a:p>
          <a:p>
            <a:pPr marL="457200" indent="-457200">
              <a:buAutoNum type="arabicParenR"/>
            </a:pPr>
            <a:r>
              <a:rPr lang="pt-BR" sz="1800" dirty="0"/>
              <a:t>Joyce lhe serviu de exemplo porque “destruiu” a língua inglesa para fins artísticos, ele é Joyce o sintoma.</a:t>
            </a:r>
          </a:p>
          <a:p>
            <a:pPr marL="0" indent="0">
              <a:buNone/>
            </a:pPr>
            <a:endParaRPr lang="pt-BR" sz="1800" dirty="0"/>
          </a:p>
          <a:p>
            <a:pPr marL="0" indent="0">
              <a:buNone/>
            </a:pPr>
            <a:r>
              <a:rPr lang="pt-BR" sz="1800" dirty="0"/>
              <a:t>É uma escolha: transformar o trauma em sintoma no corpo ou transformá-lo em obra</a:t>
            </a:r>
          </a:p>
        </p:txBody>
      </p:sp>
    </p:spTree>
    <p:extLst>
      <p:ext uri="{BB962C8B-B14F-4D97-AF65-F5344CB8AC3E}">
        <p14:creationId xmlns:p14="http://schemas.microsoft.com/office/powerpoint/2010/main" val="219232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658673"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70C745C8-6E26-A3F7-4CDB-A402585E7BEB}"/>
              </a:ext>
            </a:extLst>
          </p:cNvPr>
          <p:cNvSpPr>
            <a:spLocks noGrp="1"/>
          </p:cNvSpPr>
          <p:nvPr>
            <p:ph type="title"/>
          </p:nvPr>
        </p:nvSpPr>
        <p:spPr>
          <a:xfrm>
            <a:off x="785460" y="788894"/>
            <a:ext cx="7729890" cy="880730"/>
          </a:xfrm>
        </p:spPr>
        <p:txBody>
          <a:bodyPr>
            <a:normAutofit fontScale="90000"/>
          </a:bodyPr>
          <a:lstStyle/>
          <a:p>
            <a:r>
              <a:rPr lang="pt-BR" sz="3500" dirty="0">
                <a:solidFill>
                  <a:srgbClr val="FFFFFF"/>
                </a:solidFill>
              </a:rPr>
              <a:t>A pesquisa de Carlos Rizzo. P. 82 em diante</a:t>
            </a:r>
          </a:p>
        </p:txBody>
      </p:sp>
      <p:graphicFrame>
        <p:nvGraphicFramePr>
          <p:cNvPr id="5" name="Espaço Reservado para Conteúdo 2">
            <a:extLst>
              <a:ext uri="{FF2B5EF4-FFF2-40B4-BE49-F238E27FC236}">
                <a16:creationId xmlns:a16="http://schemas.microsoft.com/office/drawing/2014/main" id="{050CB105-0335-AC09-F972-84F808D12076}"/>
              </a:ext>
            </a:extLst>
          </p:cNvPr>
          <p:cNvGraphicFramePr>
            <a:graphicFrameLocks noGrp="1"/>
          </p:cNvGraphicFramePr>
          <p:nvPr>
            <p:ph idx="1"/>
            <p:extLst>
              <p:ext uri="{D42A27DB-BD31-4B8C-83A1-F6EECF244321}">
                <p14:modId xmlns:p14="http://schemas.microsoft.com/office/powerpoint/2010/main" val="2028541669"/>
              </p:ext>
            </p:extLst>
          </p:nvPr>
        </p:nvGraphicFramePr>
        <p:xfrm>
          <a:off x="785460" y="2189664"/>
          <a:ext cx="7571841"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69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ítulo 1">
            <a:extLst>
              <a:ext uri="{FF2B5EF4-FFF2-40B4-BE49-F238E27FC236}">
                <a16:creationId xmlns:a16="http://schemas.microsoft.com/office/drawing/2014/main" id="{8C3772D4-6EE5-1F16-A2A8-94B88ED47BB1}"/>
              </a:ext>
            </a:extLst>
          </p:cNvPr>
          <p:cNvSpPr>
            <a:spLocks noGrp="1" noChangeArrowheads="1"/>
          </p:cNvSpPr>
          <p:nvPr>
            <p:ph type="title"/>
          </p:nvPr>
        </p:nvSpPr>
        <p:spPr>
          <a:xfrm>
            <a:off x="3973321" y="329184"/>
            <a:ext cx="4688333" cy="1783080"/>
          </a:xfrm>
        </p:spPr>
        <p:txBody>
          <a:bodyPr anchor="b">
            <a:normAutofit/>
          </a:bodyPr>
          <a:lstStyle/>
          <a:p>
            <a:r>
              <a:rPr lang="pt-BR" altLang="pt-BR" sz="4000" dirty="0"/>
              <a:t>A textura: Anos 1960, Linguística textual</a:t>
            </a:r>
          </a:p>
        </p:txBody>
      </p:sp>
      <p:pic>
        <p:nvPicPr>
          <p:cNvPr id="19461" name="Picture 19460" descr="Lupa mostrando declínio de desempenho">
            <a:extLst>
              <a:ext uri="{FF2B5EF4-FFF2-40B4-BE49-F238E27FC236}">
                <a16:creationId xmlns:a16="http://schemas.microsoft.com/office/drawing/2014/main" id="{94FB7E80-08B4-09F8-D7CC-487E209FB7D8}"/>
              </a:ext>
            </a:extLst>
          </p:cNvPr>
          <p:cNvPicPr>
            <a:picLocks noChangeAspect="1"/>
          </p:cNvPicPr>
          <p:nvPr/>
        </p:nvPicPr>
        <p:blipFill rotWithShape="1">
          <a:blip r:embed="rId2"/>
          <a:srcRect l="17719" r="48282"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46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Espaço Reservado para Conteúdo 2">
            <a:extLst>
              <a:ext uri="{FF2B5EF4-FFF2-40B4-BE49-F238E27FC236}">
                <a16:creationId xmlns:a16="http://schemas.microsoft.com/office/drawing/2014/main" id="{55DBE15D-CE6D-578E-12D7-21927E64A376}"/>
              </a:ext>
            </a:extLst>
          </p:cNvPr>
          <p:cNvSpPr>
            <a:spLocks noGrp="1" noChangeArrowheads="1"/>
          </p:cNvSpPr>
          <p:nvPr>
            <p:ph idx="1"/>
          </p:nvPr>
        </p:nvSpPr>
        <p:spPr>
          <a:xfrm>
            <a:off x="3973321" y="2706624"/>
            <a:ext cx="4688333" cy="3483864"/>
          </a:xfrm>
        </p:spPr>
        <p:txBody>
          <a:bodyPr>
            <a:normAutofit/>
          </a:bodyPr>
          <a:lstStyle/>
          <a:p>
            <a:pPr marL="0" indent="0">
              <a:buFont typeface="Wingdings" panose="05000000000000000000" pitchFamily="2" charset="2"/>
              <a:buNone/>
            </a:pPr>
            <a:r>
              <a:rPr lang="pt-BR" altLang="pt-BR" sz="1600" b="1"/>
              <a:t>Berço</a:t>
            </a:r>
            <a:r>
              <a:rPr lang="pt-BR" altLang="pt-BR" sz="1600"/>
              <a:t>:  Europa, mais especificamente na Alemanha</a:t>
            </a:r>
          </a:p>
          <a:p>
            <a:pPr marL="0" indent="0">
              <a:buFont typeface="Wingdings" panose="05000000000000000000" pitchFamily="2" charset="2"/>
              <a:buNone/>
            </a:pPr>
            <a:endParaRPr lang="pt-BR" altLang="pt-BR" sz="1600"/>
          </a:p>
          <a:p>
            <a:pPr marL="0" indent="0">
              <a:buFont typeface="Wingdings" panose="05000000000000000000" pitchFamily="2" charset="2"/>
              <a:buNone/>
            </a:pPr>
            <a:r>
              <a:rPr lang="pt-BR" altLang="pt-BR" sz="1600" b="1"/>
              <a:t>Foco</a:t>
            </a:r>
            <a:r>
              <a:rPr lang="pt-BR" altLang="pt-BR" sz="1600"/>
              <a:t>: processo comunicativo estabelecido entre o autor, o leitor e o texto em um determinado contexto</a:t>
            </a:r>
          </a:p>
          <a:p>
            <a:pPr marL="0" indent="0">
              <a:buFont typeface="Wingdings" panose="05000000000000000000" pitchFamily="2" charset="2"/>
              <a:buNone/>
            </a:pPr>
            <a:endParaRPr lang="pt-BR" altLang="pt-BR" sz="1600"/>
          </a:p>
          <a:p>
            <a:pPr marL="0" indent="0">
              <a:buFont typeface="Wingdings" panose="05000000000000000000" pitchFamily="2" charset="2"/>
              <a:buNone/>
            </a:pPr>
            <a:r>
              <a:rPr lang="pt-BR" altLang="pt-BR" sz="1600" b="1"/>
              <a:t>Objeto de estudo</a:t>
            </a:r>
            <a:r>
              <a:rPr lang="pt-BR" altLang="pt-BR" sz="1600"/>
              <a:t>: processos de produção, recepção e interpretação dos textos</a:t>
            </a:r>
          </a:p>
          <a:p>
            <a:pPr marL="0" indent="0">
              <a:buFont typeface="Wingdings" panose="05000000000000000000" pitchFamily="2" charset="2"/>
              <a:buNone/>
            </a:pPr>
            <a:endParaRPr lang="pt-BR" altLang="pt-BR" sz="1600"/>
          </a:p>
          <a:p>
            <a:pPr marL="0" indent="0">
              <a:buFont typeface="Wingdings" panose="05000000000000000000" pitchFamily="2" charset="2"/>
              <a:buNone/>
            </a:pPr>
            <a:r>
              <a:rPr lang="pt-BR" altLang="pt-BR" sz="1600" b="1"/>
              <a:t>Rompe com</a:t>
            </a:r>
            <a:r>
              <a:rPr lang="pt-BR" altLang="pt-BR" sz="1600"/>
              <a:t>: tradição de pesquisa cujo foco de estudos são os aspectos formais e estruturais do texto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Título 3">
            <a:extLst>
              <a:ext uri="{FF2B5EF4-FFF2-40B4-BE49-F238E27FC236}">
                <a16:creationId xmlns:a16="http://schemas.microsoft.com/office/drawing/2014/main" id="{34C02C77-BE43-5300-A45D-67F00DB55A59}"/>
              </a:ext>
            </a:extLst>
          </p:cNvPr>
          <p:cNvSpPr>
            <a:spLocks noGrp="1" noChangeArrowheads="1"/>
          </p:cNvSpPr>
          <p:nvPr>
            <p:ph type="title"/>
          </p:nvPr>
        </p:nvSpPr>
        <p:spPr>
          <a:xfrm>
            <a:off x="628650" y="1412488"/>
            <a:ext cx="2174391" cy="4363844"/>
          </a:xfrm>
        </p:spPr>
        <p:txBody>
          <a:bodyPr anchor="t">
            <a:normAutofit/>
          </a:bodyPr>
          <a:lstStyle/>
          <a:p>
            <a:r>
              <a:rPr lang="pt-BR" altLang="pt-BR" sz="3500">
                <a:solidFill>
                  <a:srgbClr val="FFFFFF"/>
                </a:solidFill>
              </a:rPr>
              <a:t>Ligando os pontos</a:t>
            </a:r>
          </a:p>
        </p:txBody>
      </p:sp>
      <p:sp>
        <p:nvSpPr>
          <p:cNvPr id="5" name="Espaço Reservado para Conteúdo 4">
            <a:extLst>
              <a:ext uri="{FF2B5EF4-FFF2-40B4-BE49-F238E27FC236}">
                <a16:creationId xmlns:a16="http://schemas.microsoft.com/office/drawing/2014/main" id="{2DF7E00B-DBC2-445B-8EDD-47F744350998}"/>
              </a:ext>
            </a:extLst>
          </p:cNvPr>
          <p:cNvSpPr>
            <a:spLocks noGrp="1"/>
          </p:cNvSpPr>
          <p:nvPr>
            <p:ph sz="half" idx="1"/>
          </p:nvPr>
        </p:nvSpPr>
        <p:spPr>
          <a:xfrm>
            <a:off x="3285641" y="1412489"/>
            <a:ext cx="2570462" cy="4363844"/>
          </a:xfrm>
        </p:spPr>
        <p:txBody>
          <a:bodyPr>
            <a:normAutofit/>
          </a:bodyPr>
          <a:lstStyle/>
          <a:p>
            <a:pPr>
              <a:defRPr/>
            </a:pPr>
            <a:endParaRPr lang="pt-BR" sz="1200"/>
          </a:p>
          <a:p>
            <a:pPr>
              <a:defRPr/>
            </a:pPr>
            <a:r>
              <a:rPr lang="pt-BR" sz="1200"/>
              <a:t>Conjunto de propriedades que uma manifestação linguística deve ter para ser um texto</a:t>
            </a:r>
          </a:p>
          <a:p>
            <a:pPr marL="0" indent="0">
              <a:buFont typeface="Wingdings" panose="05000000000000000000" pitchFamily="2" charset="2"/>
              <a:buNone/>
              <a:defRPr/>
            </a:pPr>
            <a:endParaRPr lang="pt-BR" sz="1200"/>
          </a:p>
          <a:p>
            <a:pPr>
              <a:defRPr/>
            </a:pPr>
            <a:r>
              <a:rPr lang="pt-BR" sz="1200"/>
              <a:t>Maneira como os componentes do universo textual se unem numa configuração, de modo acessível e relevante</a:t>
            </a:r>
          </a:p>
          <a:p>
            <a:pPr marL="0" indent="0">
              <a:buFont typeface="Wingdings" panose="05000000000000000000" pitchFamily="2" charset="2"/>
              <a:buNone/>
              <a:defRPr/>
            </a:pPr>
            <a:endParaRPr lang="pt-BR" sz="1200"/>
          </a:p>
          <a:p>
            <a:pPr>
              <a:defRPr/>
            </a:pPr>
            <a:r>
              <a:rPr lang="pt-BR" sz="1200"/>
              <a:t>Um dos elementos responsáveis pelo relacionamento de enunciados entre si e/ou de enunciados com o evento de enunciação</a:t>
            </a:r>
          </a:p>
          <a:p>
            <a:pPr marL="0" indent="0">
              <a:buFont typeface="Wingdings" panose="05000000000000000000" pitchFamily="2" charset="2"/>
              <a:buNone/>
              <a:defRPr/>
            </a:pPr>
            <a:endParaRPr lang="pt-BR" sz="1200"/>
          </a:p>
          <a:p>
            <a:pPr>
              <a:defRPr/>
            </a:pPr>
            <a:r>
              <a:rPr lang="pt-BR" sz="1200"/>
              <a:t>Modo como os elementos linguísticos da superfície textual se encontram relacionados entre si numa sequência linear</a:t>
            </a:r>
          </a:p>
        </p:txBody>
      </p:sp>
      <p:cxnSp>
        <p:nvCxnSpPr>
          <p:cNvPr id="20489" name="Straight Connector 2048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Espaço Reservado para Conteúdo 5">
            <a:extLst>
              <a:ext uri="{FF2B5EF4-FFF2-40B4-BE49-F238E27FC236}">
                <a16:creationId xmlns:a16="http://schemas.microsoft.com/office/drawing/2014/main" id="{AC2C797D-3D33-4562-97DB-7A7489293AD9}"/>
              </a:ext>
            </a:extLst>
          </p:cNvPr>
          <p:cNvSpPr>
            <a:spLocks noGrp="1"/>
          </p:cNvSpPr>
          <p:nvPr>
            <p:ph sz="half" idx="2"/>
          </p:nvPr>
        </p:nvSpPr>
        <p:spPr>
          <a:xfrm>
            <a:off x="6338703" y="1412489"/>
            <a:ext cx="2398275" cy="4363844"/>
          </a:xfrm>
        </p:spPr>
        <p:txBody>
          <a:bodyPr>
            <a:normAutofit/>
          </a:bodyPr>
          <a:lstStyle/>
          <a:p>
            <a:pPr>
              <a:defRPr/>
            </a:pPr>
            <a:endParaRPr lang="pt-BR" sz="1700"/>
          </a:p>
          <a:p>
            <a:pPr>
              <a:defRPr/>
            </a:pPr>
            <a:endParaRPr lang="pt-BR" sz="1700"/>
          </a:p>
          <a:p>
            <a:pPr>
              <a:defRPr/>
            </a:pPr>
            <a:r>
              <a:rPr lang="pt-BR" sz="1700"/>
              <a:t>Conectores interfrásticos</a:t>
            </a:r>
          </a:p>
          <a:p>
            <a:pPr marL="0" indent="0">
              <a:buFont typeface="Wingdings" panose="05000000000000000000" pitchFamily="2" charset="2"/>
              <a:buNone/>
              <a:defRPr/>
            </a:pPr>
            <a:endParaRPr lang="pt-BR" sz="1700"/>
          </a:p>
          <a:p>
            <a:pPr>
              <a:defRPr/>
            </a:pPr>
            <a:r>
              <a:rPr lang="pt-BR" sz="1700"/>
              <a:t>Coerência</a:t>
            </a:r>
          </a:p>
          <a:p>
            <a:pPr marL="0" indent="0">
              <a:buFont typeface="Wingdings" panose="05000000000000000000" pitchFamily="2" charset="2"/>
              <a:buNone/>
              <a:defRPr/>
            </a:pPr>
            <a:endParaRPr lang="pt-BR" sz="1700"/>
          </a:p>
          <a:p>
            <a:pPr>
              <a:defRPr/>
            </a:pPr>
            <a:endParaRPr lang="pt-BR" sz="1700"/>
          </a:p>
          <a:p>
            <a:pPr>
              <a:defRPr/>
            </a:pPr>
            <a:r>
              <a:rPr lang="pt-BR" sz="1700"/>
              <a:t>Textualidade</a:t>
            </a:r>
          </a:p>
          <a:p>
            <a:pPr>
              <a:defRPr/>
            </a:pPr>
            <a:endParaRPr lang="pt-BR" sz="1700"/>
          </a:p>
          <a:p>
            <a:pPr>
              <a:defRPr/>
            </a:pPr>
            <a:endParaRPr lang="pt-BR" sz="1700"/>
          </a:p>
          <a:p>
            <a:pPr>
              <a:defRPr/>
            </a:pPr>
            <a:r>
              <a:rPr lang="pt-BR" sz="1700"/>
              <a:t>Coesão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6" name="Rectangle 225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ítulo 1">
            <a:extLst>
              <a:ext uri="{FF2B5EF4-FFF2-40B4-BE49-F238E27FC236}">
                <a16:creationId xmlns:a16="http://schemas.microsoft.com/office/drawing/2014/main" id="{963F569E-87C3-AA4C-E60E-E5CC1A4C925C}"/>
              </a:ext>
            </a:extLst>
          </p:cNvPr>
          <p:cNvSpPr>
            <a:spLocks noGrp="1" noChangeArrowheads="1"/>
          </p:cNvSpPr>
          <p:nvPr>
            <p:ph type="title"/>
          </p:nvPr>
        </p:nvSpPr>
        <p:spPr>
          <a:xfrm>
            <a:off x="628650" y="365125"/>
            <a:ext cx="7886700" cy="1325563"/>
          </a:xfrm>
        </p:spPr>
        <p:txBody>
          <a:bodyPr>
            <a:normAutofit/>
          </a:bodyPr>
          <a:lstStyle/>
          <a:p>
            <a:pPr marL="0" indent="0"/>
            <a:r>
              <a:rPr lang="pt-BR" altLang="pt-BR" sz="2600" dirty="0"/>
              <a:t>RIOLFI, C. R.; TRINDADE, C. S. M. T. . Fatores de contextualização em textos redigidos por um estudante surdo. </a:t>
            </a:r>
            <a:r>
              <a:rPr lang="pt-BR" altLang="pt-BR" sz="2600" b="1" dirty="0" err="1"/>
              <a:t>Pro-posições</a:t>
            </a:r>
            <a:r>
              <a:rPr lang="pt-BR" altLang="pt-BR" sz="2600" dirty="0"/>
              <a:t> (UNICAMP. Impresso), 2018.</a:t>
            </a:r>
          </a:p>
        </p:txBody>
      </p:sp>
      <p:sp>
        <p:nvSpPr>
          <p:cNvPr id="225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Espaço Reservado para Conteúdo 2">
            <a:extLst>
              <a:ext uri="{FF2B5EF4-FFF2-40B4-BE49-F238E27FC236}">
                <a16:creationId xmlns:a16="http://schemas.microsoft.com/office/drawing/2014/main" id="{F52A3584-18A3-BADD-2249-436BC57D0A1A}"/>
              </a:ext>
            </a:extLst>
          </p:cNvPr>
          <p:cNvSpPr>
            <a:spLocks noGrp="1" noChangeArrowheads="1"/>
          </p:cNvSpPr>
          <p:nvPr>
            <p:ph idx="1"/>
          </p:nvPr>
        </p:nvSpPr>
        <p:spPr>
          <a:xfrm>
            <a:off x="628650" y="1929384"/>
            <a:ext cx="7886700" cy="4251960"/>
          </a:xfrm>
        </p:spPr>
        <p:txBody>
          <a:bodyPr>
            <a:normAutofit/>
          </a:bodyPr>
          <a:lstStyle/>
          <a:p>
            <a:pPr marL="0" indent="0">
              <a:buFont typeface="Wingdings" panose="05000000000000000000" pitchFamily="2" charset="2"/>
              <a:buNone/>
            </a:pPr>
            <a:endParaRPr lang="pt-BR" altLang="pt-BR" sz="1900"/>
          </a:p>
          <a:p>
            <a:pPr marL="0" indent="0">
              <a:buFont typeface="Wingdings" panose="05000000000000000000" pitchFamily="2" charset="2"/>
              <a:buNone/>
            </a:pPr>
            <a:r>
              <a:rPr lang="pt-BR" altLang="pt-BR" sz="1900"/>
              <a:t>Por que estudar títulos?</a:t>
            </a:r>
          </a:p>
          <a:p>
            <a:pPr marL="0" indent="0">
              <a:buFont typeface="Wingdings" panose="05000000000000000000" pitchFamily="2" charset="2"/>
              <a:buNone/>
            </a:pPr>
            <a:r>
              <a:rPr lang="pt-BR" altLang="pt-BR" sz="1900"/>
              <a:t>O modo como eles podem ativar as expectativas acerca da temática proposta por quem escreve é um dos fatores relevantes para o estabelecimento da coerência textual</a:t>
            </a:r>
          </a:p>
          <a:p>
            <a:pPr marL="0" indent="0">
              <a:buFont typeface="Wingdings" panose="05000000000000000000" pitchFamily="2" charset="2"/>
              <a:buNone/>
            </a:pPr>
            <a:endParaRPr lang="pt-BR" altLang="pt-BR" sz="1900"/>
          </a:p>
          <a:p>
            <a:pPr marL="0" indent="0">
              <a:buFont typeface="Wingdings" panose="05000000000000000000" pitchFamily="2" charset="2"/>
              <a:buNone/>
            </a:pPr>
            <a:r>
              <a:rPr lang="pt-BR" altLang="pt-BR" sz="1900"/>
              <a:t>Títulos conectam o texto com o conhecimento de mundo do leitor, inclusive no que diz respeito à tomada de partido por parte do escritor do texto (Marcuschi, 1983; Koch; Travaglia, 1989; Van Dijik, 1990; Fávero, 1991)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ítulo 1">
            <a:extLst>
              <a:ext uri="{FF2B5EF4-FFF2-40B4-BE49-F238E27FC236}">
                <a16:creationId xmlns:a16="http://schemas.microsoft.com/office/drawing/2014/main" id="{5F4571B3-4231-FB4C-5D3B-2A5D4484122E}"/>
              </a:ext>
            </a:extLst>
          </p:cNvPr>
          <p:cNvSpPr>
            <a:spLocks noGrp="1" noChangeArrowheads="1"/>
          </p:cNvSpPr>
          <p:nvPr>
            <p:ph type="title"/>
          </p:nvPr>
        </p:nvSpPr>
        <p:spPr>
          <a:xfrm>
            <a:off x="628650" y="365125"/>
            <a:ext cx="7886700" cy="1325563"/>
          </a:xfrm>
        </p:spPr>
        <p:txBody>
          <a:bodyPr>
            <a:normAutofit/>
          </a:bodyPr>
          <a:lstStyle/>
          <a:p>
            <a:r>
              <a:rPr lang="pt-BR" altLang="pt-BR" sz="4300"/>
              <a:t>Por que estudar a coerência textual?</a:t>
            </a:r>
          </a:p>
        </p:txBody>
      </p:sp>
      <p:sp>
        <p:nvSpPr>
          <p:cNvPr id="2356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Espaço Reservado para Conteúdo 2">
            <a:extLst>
              <a:ext uri="{FF2B5EF4-FFF2-40B4-BE49-F238E27FC236}">
                <a16:creationId xmlns:a16="http://schemas.microsoft.com/office/drawing/2014/main" id="{9C4F308A-39E9-2E9D-F18B-04594FFBD56B}"/>
              </a:ext>
            </a:extLst>
          </p:cNvPr>
          <p:cNvSpPr>
            <a:spLocks noGrp="1" noChangeArrowheads="1"/>
          </p:cNvSpPr>
          <p:nvPr>
            <p:ph idx="1"/>
          </p:nvPr>
        </p:nvSpPr>
        <p:spPr>
          <a:xfrm>
            <a:off x="628650" y="1929384"/>
            <a:ext cx="7886700" cy="4251960"/>
          </a:xfrm>
        </p:spPr>
        <p:txBody>
          <a:bodyPr>
            <a:normAutofit/>
          </a:bodyPr>
          <a:lstStyle/>
          <a:p>
            <a:pPr marL="0" indent="0">
              <a:buFont typeface="Wingdings" panose="05000000000000000000" pitchFamily="2" charset="2"/>
              <a:buNone/>
            </a:pPr>
            <a:endParaRPr lang="pt-BR" altLang="pt-BR" sz="1900"/>
          </a:p>
          <a:p>
            <a:pPr marL="0" indent="0">
              <a:buFont typeface="Wingdings" panose="05000000000000000000" pitchFamily="2" charset="2"/>
              <a:buNone/>
            </a:pPr>
            <a:r>
              <a:rPr lang="pt-BR" altLang="pt-BR" sz="1900"/>
              <a:t>Por que ela é uma das mais importantes competências textuais. O que é isso?</a:t>
            </a:r>
          </a:p>
          <a:p>
            <a:pPr marL="0" indent="0">
              <a:buFont typeface="Wingdings" panose="05000000000000000000" pitchFamily="2" charset="2"/>
              <a:buNone/>
            </a:pPr>
            <a:endParaRPr lang="pt-BR" altLang="pt-BR" sz="1900"/>
          </a:p>
          <a:p>
            <a:pPr marL="0" indent="0">
              <a:buFont typeface="Wingdings" panose="05000000000000000000" pitchFamily="2" charset="2"/>
              <a:buNone/>
            </a:pPr>
            <a:r>
              <a:rPr lang="pt-BR" altLang="pt-BR" sz="1900"/>
              <a:t>A capacidade de distinguir entre um “texto e um não-texto, de parafrasear um texto, de resumi-lo, de atribuir-lhe um título, de produzir um texto a partir de um título dado, de compreender o jogo de ações e intenções do texto, de distinguir os diferentes tipos de texto etc.” (Fávero, 1991. p. 99)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ítulo 1">
            <a:extLst>
              <a:ext uri="{FF2B5EF4-FFF2-40B4-BE49-F238E27FC236}">
                <a16:creationId xmlns:a16="http://schemas.microsoft.com/office/drawing/2014/main" id="{53611337-2C13-D79E-795C-73F851B4772A}"/>
              </a:ext>
            </a:extLst>
          </p:cNvPr>
          <p:cNvSpPr>
            <a:spLocks noGrp="1" noChangeArrowheads="1"/>
          </p:cNvSpPr>
          <p:nvPr>
            <p:ph type="title"/>
          </p:nvPr>
        </p:nvSpPr>
        <p:spPr>
          <a:xfrm>
            <a:off x="630936" y="548640"/>
            <a:ext cx="2700645" cy="5431536"/>
          </a:xfrm>
        </p:spPr>
        <p:txBody>
          <a:bodyPr>
            <a:normAutofit/>
          </a:bodyPr>
          <a:lstStyle/>
          <a:p>
            <a:r>
              <a:rPr lang="pt-BR" altLang="pt-BR" sz="4700"/>
              <a:t>Qual hipótese de trabalho?</a:t>
            </a:r>
          </a:p>
        </p:txBody>
      </p:sp>
      <p:sp>
        <p:nvSpPr>
          <p:cNvPr id="2458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Espaço Reservado para Conteúdo 2">
            <a:extLst>
              <a:ext uri="{FF2B5EF4-FFF2-40B4-BE49-F238E27FC236}">
                <a16:creationId xmlns:a16="http://schemas.microsoft.com/office/drawing/2014/main" id="{BBFA630A-B4E2-79B3-9A4A-0045D991A31B}"/>
              </a:ext>
            </a:extLst>
          </p:cNvPr>
          <p:cNvSpPr>
            <a:spLocks noGrp="1" noChangeArrowheads="1"/>
          </p:cNvSpPr>
          <p:nvPr>
            <p:ph idx="1"/>
          </p:nvPr>
        </p:nvSpPr>
        <p:spPr>
          <a:xfrm>
            <a:off x="3844813" y="552091"/>
            <a:ext cx="4668251" cy="5431536"/>
          </a:xfrm>
        </p:spPr>
        <p:txBody>
          <a:bodyPr anchor="ctr">
            <a:normAutofit/>
          </a:bodyPr>
          <a:lstStyle/>
          <a:p>
            <a:pPr marL="0" indent="0">
              <a:buFont typeface="Wingdings" panose="05000000000000000000" pitchFamily="2" charset="2"/>
              <a:buNone/>
            </a:pPr>
            <a:r>
              <a:rPr lang="pt-BR" altLang="pt-BR" sz="1900"/>
              <a:t>A produção textual de pessoas surdas tem textura. Como sustentar?</a:t>
            </a:r>
          </a:p>
          <a:p>
            <a:pPr marL="0" indent="0">
              <a:buFont typeface="Wingdings" panose="05000000000000000000" pitchFamily="2" charset="2"/>
              <a:buNone/>
            </a:pPr>
            <a:endParaRPr lang="pt-BR" altLang="pt-BR" sz="1900"/>
          </a:p>
          <a:p>
            <a:pPr marL="0" indent="0">
              <a:buFont typeface="Wingdings" panose="05000000000000000000" pitchFamily="2" charset="2"/>
              <a:buNone/>
            </a:pPr>
            <a:r>
              <a:rPr lang="pt-BR" altLang="pt-BR" sz="1900"/>
              <a:t>A competência textual é uma faculdade humana ligada à linguagem e não a uma ou outra língua diferente</a:t>
            </a:r>
          </a:p>
          <a:p>
            <a:pPr marL="0" indent="0">
              <a:buFont typeface="Wingdings" panose="05000000000000000000" pitchFamily="2" charset="2"/>
              <a:buNone/>
            </a:pPr>
            <a:endParaRPr lang="pt-BR" altLang="pt-BR" sz="1900"/>
          </a:p>
          <a:p>
            <a:pPr marL="0" indent="0">
              <a:buFont typeface="Wingdings" panose="05000000000000000000" pitchFamily="2" charset="2"/>
              <a:buNone/>
            </a:pPr>
            <a:r>
              <a:rPr lang="pt-BR" altLang="pt-BR" sz="1900"/>
              <a:t>Assim sendo, todas as línguas contam com fatores, tais como a intertextualidade, situacionalidade, aceitabilidade, informatividade, intencionalidade, contextualização, coerência e coesão (Koch; Travaglia, 1989)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ítulo 1">
            <a:extLst>
              <a:ext uri="{FF2B5EF4-FFF2-40B4-BE49-F238E27FC236}">
                <a16:creationId xmlns:a16="http://schemas.microsoft.com/office/drawing/2014/main" id="{AFBD1199-44A7-D549-3358-4064894FDEE6}"/>
              </a:ext>
            </a:extLst>
          </p:cNvPr>
          <p:cNvSpPr>
            <a:spLocks noGrp="1" noChangeArrowheads="1"/>
          </p:cNvSpPr>
          <p:nvPr>
            <p:ph type="title"/>
          </p:nvPr>
        </p:nvSpPr>
        <p:spPr>
          <a:xfrm>
            <a:off x="630936" y="548640"/>
            <a:ext cx="2700645" cy="5431536"/>
          </a:xfrm>
        </p:spPr>
        <p:txBody>
          <a:bodyPr>
            <a:normAutofit/>
          </a:bodyPr>
          <a:lstStyle/>
          <a:p>
            <a:r>
              <a:rPr lang="pt-BR" altLang="pt-BR" sz="2900"/>
              <a:t>Elementos julgados essenciais para o estabelecimento da coerência e da coesão</a:t>
            </a:r>
          </a:p>
        </p:txBody>
      </p:sp>
      <p:sp>
        <p:nvSpPr>
          <p:cNvPr id="256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Espaço Reservado para Conteúdo 2">
            <a:extLst>
              <a:ext uri="{FF2B5EF4-FFF2-40B4-BE49-F238E27FC236}">
                <a16:creationId xmlns:a16="http://schemas.microsoft.com/office/drawing/2014/main" id="{5D83A262-6EE8-DC9F-ADDD-825560F2F62C}"/>
              </a:ext>
            </a:extLst>
          </p:cNvPr>
          <p:cNvSpPr>
            <a:spLocks noGrp="1" noChangeArrowheads="1"/>
          </p:cNvSpPr>
          <p:nvPr>
            <p:ph idx="1"/>
          </p:nvPr>
        </p:nvSpPr>
        <p:spPr>
          <a:xfrm>
            <a:off x="3844813" y="552091"/>
            <a:ext cx="4668251" cy="5431536"/>
          </a:xfrm>
        </p:spPr>
        <p:txBody>
          <a:bodyPr anchor="ctr">
            <a:normAutofit/>
          </a:bodyPr>
          <a:lstStyle/>
          <a:p>
            <a:pPr marL="457200" indent="-457200">
              <a:buFont typeface="Wingdings" panose="05000000000000000000" pitchFamily="2" charset="2"/>
              <a:buAutoNum type="alphaLcParenR"/>
            </a:pPr>
            <a:r>
              <a:rPr lang="pt-BR" altLang="pt-BR" sz="1900"/>
              <a:t>repetição, reiteração de expressões no texto, que pode acontecer por meio de sinônimos, hiperônimos, repetição da mesma palavra, entre outros</a:t>
            </a:r>
          </a:p>
          <a:p>
            <a:pPr marL="457200" indent="-457200">
              <a:buFont typeface="Wingdings" panose="05000000000000000000" pitchFamily="2" charset="2"/>
              <a:buAutoNum type="alphaLcParenR"/>
            </a:pPr>
            <a:r>
              <a:rPr lang="pt-BR" altLang="pt-BR" sz="1900"/>
              <a:t>a progressão, acréscimo de novos tópicos ou comentários ao assunto que assegura a unidade textual</a:t>
            </a:r>
          </a:p>
          <a:p>
            <a:pPr marL="457200" indent="-457200">
              <a:buFont typeface="Wingdings" panose="05000000000000000000" pitchFamily="2" charset="2"/>
              <a:buAutoNum type="alphaLcParenR"/>
            </a:pPr>
            <a:r>
              <a:rPr lang="pt-BR" altLang="pt-BR" sz="1900"/>
              <a:t>não-contradição, processo que zela pelo respeito aos princípios lógicos</a:t>
            </a:r>
          </a:p>
          <a:p>
            <a:pPr marL="457200" indent="-457200">
              <a:buFont typeface="Wingdings" panose="05000000000000000000" pitchFamily="2" charset="2"/>
              <a:buAutoNum type="alphaLcParenR"/>
            </a:pPr>
            <a:r>
              <a:rPr lang="pt-BR" altLang="pt-BR" sz="1900"/>
              <a:t>relação, articulação que contempla o modo como os fatos apresentados no texto se encadeiam e quais funções ou valores exercem um em relação ao outro (Charolles, 1988)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ítulo 1">
            <a:extLst>
              <a:ext uri="{FF2B5EF4-FFF2-40B4-BE49-F238E27FC236}">
                <a16:creationId xmlns:a16="http://schemas.microsoft.com/office/drawing/2014/main" id="{B1EAF003-F234-5A8E-0ACE-93852393B068}"/>
              </a:ext>
            </a:extLst>
          </p:cNvPr>
          <p:cNvSpPr>
            <a:spLocks noGrp="1" noChangeArrowheads="1"/>
          </p:cNvSpPr>
          <p:nvPr>
            <p:ph type="title"/>
          </p:nvPr>
        </p:nvSpPr>
        <p:spPr>
          <a:xfrm>
            <a:off x="630936" y="548640"/>
            <a:ext cx="2700645" cy="5431536"/>
          </a:xfrm>
        </p:spPr>
        <p:txBody>
          <a:bodyPr>
            <a:normAutofit/>
          </a:bodyPr>
          <a:lstStyle/>
          <a:p>
            <a:r>
              <a:rPr lang="pt-BR" altLang="pt-BR" sz="4700"/>
              <a:t>Questões de pesquisa</a:t>
            </a:r>
          </a:p>
        </p:txBody>
      </p:sp>
      <p:sp>
        <p:nvSpPr>
          <p:cNvPr id="2663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Espaço Reservado para Conteúdo 2">
            <a:extLst>
              <a:ext uri="{FF2B5EF4-FFF2-40B4-BE49-F238E27FC236}">
                <a16:creationId xmlns:a16="http://schemas.microsoft.com/office/drawing/2014/main" id="{795B61EE-3640-8361-F471-F8B47E60B266}"/>
              </a:ext>
            </a:extLst>
          </p:cNvPr>
          <p:cNvSpPr>
            <a:spLocks noGrp="1" noChangeArrowheads="1"/>
          </p:cNvSpPr>
          <p:nvPr>
            <p:ph idx="1"/>
          </p:nvPr>
        </p:nvSpPr>
        <p:spPr>
          <a:xfrm>
            <a:off x="3844813" y="552091"/>
            <a:ext cx="4668251" cy="5431536"/>
          </a:xfrm>
        </p:spPr>
        <p:txBody>
          <a:bodyPr anchor="ctr">
            <a:normAutofit/>
          </a:bodyPr>
          <a:lstStyle/>
          <a:p>
            <a:pPr marL="514350" indent="-514350">
              <a:buFont typeface="Wingdings" panose="05000000000000000000" pitchFamily="2" charset="2"/>
              <a:buAutoNum type="arabicParenR"/>
            </a:pPr>
            <a:endParaRPr lang="pt-BR" altLang="pt-BR" sz="1900"/>
          </a:p>
          <a:p>
            <a:pPr marL="514350" indent="-514350">
              <a:buFont typeface="Wingdings" panose="05000000000000000000" pitchFamily="2" charset="2"/>
              <a:buAutoNum type="arabicParenR"/>
            </a:pPr>
            <a:endParaRPr lang="pt-BR" altLang="pt-BR" sz="1900"/>
          </a:p>
          <a:p>
            <a:pPr marL="514350" indent="-514350">
              <a:buFont typeface="Wingdings" panose="05000000000000000000" pitchFamily="2" charset="2"/>
              <a:buAutoNum type="arabicParenR"/>
            </a:pPr>
            <a:r>
              <a:rPr lang="pt-BR" altLang="pt-BR" sz="1900"/>
              <a:t>Como um estudante surdo administra, em seus escritos, os fatores de contextualização, elementos que ancoram o texto em uma situação comunicativa determinada? </a:t>
            </a:r>
          </a:p>
          <a:p>
            <a:pPr marL="514350" indent="-514350">
              <a:buFont typeface="Wingdings" panose="05000000000000000000" pitchFamily="2" charset="2"/>
              <a:buAutoNum type="arabicParenR"/>
            </a:pPr>
            <a:r>
              <a:rPr lang="pt-BR" altLang="pt-BR" sz="1900"/>
              <a:t>Em que medida a intervenção do professor de Língua Portuguesa é necessária para que o aluno surdo venha a compreender o uso de títulos de textos?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58F5D7A-2C3F-6DBC-455F-167B0478C7DC}"/>
              </a:ext>
            </a:extLst>
          </p:cNvPr>
          <p:cNvSpPr>
            <a:spLocks noGrp="1"/>
          </p:cNvSpPr>
          <p:nvPr>
            <p:ph type="ctrTitle"/>
          </p:nvPr>
        </p:nvSpPr>
        <p:spPr>
          <a:xfrm>
            <a:off x="628650" y="631825"/>
            <a:ext cx="7886700" cy="1325563"/>
          </a:xfrm>
        </p:spPr>
        <p:txBody>
          <a:bodyPr vert="horz" lIns="91440" tIns="45720" rIns="91440" bIns="45720" rtlCol="0" anchor="ctr">
            <a:normAutofit/>
          </a:bodyPr>
          <a:lstStyle/>
          <a:p>
            <a:pPr algn="l" defTabSz="914400"/>
            <a:r>
              <a:rPr lang="en-US" sz="4400" kern="1200" dirty="0" err="1">
                <a:solidFill>
                  <a:schemeClr val="tx1"/>
                </a:solidFill>
                <a:latin typeface="+mj-lt"/>
                <a:ea typeface="+mj-ea"/>
                <a:cs typeface="+mj-cs"/>
              </a:rPr>
              <a:t>Referências</a:t>
            </a:r>
            <a:r>
              <a:rPr lang="en-US" sz="4400" kern="1200" dirty="0">
                <a:solidFill>
                  <a:schemeClr val="tx1"/>
                </a:solidFill>
                <a:latin typeface="+mj-lt"/>
                <a:ea typeface="+mj-ea"/>
                <a:cs typeface="+mj-cs"/>
              </a:rPr>
              <a:t> (um </a:t>
            </a:r>
            <a:r>
              <a:rPr lang="en-US" sz="4400" kern="1200" dirty="0" err="1">
                <a:solidFill>
                  <a:schemeClr val="tx1"/>
                </a:solidFill>
                <a:latin typeface="+mj-lt"/>
                <a:ea typeface="+mj-ea"/>
                <a:cs typeface="+mj-cs"/>
              </a:rPr>
              <a:t>balaio</a:t>
            </a:r>
            <a:r>
              <a:rPr lang="en-US" sz="4400" kern="1200" dirty="0">
                <a:solidFill>
                  <a:schemeClr val="tx1"/>
                </a:solidFill>
                <a:latin typeface="+mj-lt"/>
                <a:ea typeface="+mj-ea"/>
                <a:cs typeface="+mj-cs"/>
              </a:rPr>
              <a:t> de </a:t>
            </a:r>
            <a:r>
              <a:rPr lang="en-US" sz="4400" kern="1200" dirty="0" err="1">
                <a:solidFill>
                  <a:schemeClr val="tx1"/>
                </a:solidFill>
                <a:latin typeface="+mj-lt"/>
                <a:ea typeface="+mj-ea"/>
                <a:cs typeface="+mj-cs"/>
              </a:rPr>
              <a:t>gatos</a:t>
            </a:r>
            <a:r>
              <a:rPr lang="en-US" sz="4400" kern="1200" dirty="0">
                <a:solidFill>
                  <a:schemeClr val="tx1"/>
                </a:solidFill>
                <a:latin typeface="+mj-lt"/>
                <a:ea typeface="+mj-ea"/>
                <a:cs typeface="+mj-cs"/>
              </a:rPr>
              <a:t>)</a:t>
            </a:r>
          </a:p>
        </p:txBody>
      </p:sp>
      <p:sp>
        <p:nvSpPr>
          <p:cNvPr id="3" name="Espaço Reservado para Conteúdo 2">
            <a:extLst>
              <a:ext uri="{FF2B5EF4-FFF2-40B4-BE49-F238E27FC236}">
                <a16:creationId xmlns:a16="http://schemas.microsoft.com/office/drawing/2014/main" id="{2341A484-3224-A57F-E461-C34BDB8E1B1F}"/>
              </a:ext>
            </a:extLst>
          </p:cNvPr>
          <p:cNvSpPr>
            <a:spLocks noGrp="1"/>
          </p:cNvSpPr>
          <p:nvPr>
            <p:ph type="subTitle" idx="1"/>
          </p:nvPr>
        </p:nvSpPr>
        <p:spPr>
          <a:xfrm>
            <a:off x="628650" y="2057400"/>
            <a:ext cx="7886700" cy="3871762"/>
          </a:xfrm>
        </p:spPr>
        <p:txBody>
          <a:bodyPr vert="horz" lIns="91440" tIns="45720" rIns="91440" bIns="45720" rtlCol="0">
            <a:normAutofit fontScale="77500" lnSpcReduction="20000"/>
          </a:bodyPr>
          <a:lstStyle/>
          <a:p>
            <a:pPr algn="l" defTabSz="914400">
              <a:spcBef>
                <a:spcPts val="1400"/>
              </a:spcBef>
              <a:spcAft>
                <a:spcPts val="1400"/>
              </a:spcAft>
            </a:pPr>
            <a:r>
              <a:rPr lang="en-US" sz="2000" b="0" i="0" u="none" strike="noStrike" dirty="0">
                <a:effectLst/>
              </a:rPr>
              <a:t>FOUCAULT, Michel. (1969-1970). O que é um </a:t>
            </a:r>
            <a:r>
              <a:rPr lang="en-US" sz="2000" b="0" i="0" u="none" strike="noStrike" dirty="0" err="1">
                <a:effectLst/>
              </a:rPr>
              <a:t>autor</a:t>
            </a:r>
            <a:r>
              <a:rPr lang="en-US" sz="2000" b="0" i="0" u="none" strike="noStrike" dirty="0">
                <a:effectLst/>
              </a:rPr>
              <a:t>. </a:t>
            </a:r>
            <a:r>
              <a:rPr lang="en-US" sz="2000" b="0" i="0" u="none" strike="noStrike" dirty="0" err="1">
                <a:effectLst/>
              </a:rPr>
              <a:t>Tradução</a:t>
            </a:r>
            <a:r>
              <a:rPr lang="en-US" sz="2000" b="0" i="0" u="none" strike="noStrike" dirty="0">
                <a:effectLst/>
              </a:rPr>
              <a:t>: </a:t>
            </a:r>
            <a:r>
              <a:rPr lang="en-US" sz="2000" b="0" i="0" u="none" strike="noStrike" dirty="0" err="1">
                <a:effectLst/>
              </a:rPr>
              <a:t>Inês</a:t>
            </a:r>
            <a:r>
              <a:rPr lang="en-US" sz="2000" b="0" i="0" u="none" strike="noStrike" dirty="0">
                <a:effectLst/>
              </a:rPr>
              <a:t> </a:t>
            </a:r>
            <a:r>
              <a:rPr lang="en-US" sz="2000" b="0" i="0" u="none" strike="noStrike" dirty="0" err="1">
                <a:effectLst/>
              </a:rPr>
              <a:t>Autran</a:t>
            </a:r>
            <a:r>
              <a:rPr lang="en-US" sz="2000" b="0" i="0" u="none" strike="noStrike" dirty="0">
                <a:effectLst/>
              </a:rPr>
              <a:t> </a:t>
            </a:r>
            <a:r>
              <a:rPr lang="en-US" sz="2000" b="0" i="0" u="none" strike="noStrike" dirty="0" err="1">
                <a:effectLst/>
              </a:rPr>
              <a:t>Dourado</a:t>
            </a:r>
            <a:r>
              <a:rPr lang="en-US" sz="2000" b="0" i="0" u="none" strike="noStrike" dirty="0">
                <a:effectLst/>
              </a:rPr>
              <a:t> Barbosa. In: ______. </a:t>
            </a:r>
            <a:r>
              <a:rPr lang="en-US" sz="2000" b="1" i="0" u="none" strike="noStrike" dirty="0" err="1">
                <a:effectLst/>
              </a:rPr>
              <a:t>Ditos</a:t>
            </a:r>
            <a:r>
              <a:rPr lang="en-US" sz="2000" b="1" i="0" u="none" strike="noStrike" dirty="0">
                <a:effectLst/>
              </a:rPr>
              <a:t> e </a:t>
            </a:r>
            <a:r>
              <a:rPr lang="en-US" sz="2000" b="1" i="0" u="none" strike="noStrike" dirty="0" err="1">
                <a:effectLst/>
              </a:rPr>
              <a:t>Escritos</a:t>
            </a:r>
            <a:r>
              <a:rPr lang="en-US" sz="2000" b="0" i="0" u="none" strike="noStrike" dirty="0">
                <a:effectLst/>
              </a:rPr>
              <a:t>, III: </a:t>
            </a:r>
            <a:r>
              <a:rPr lang="en-US" sz="2000" b="0" i="0" u="none" strike="noStrike" dirty="0" err="1">
                <a:effectLst/>
              </a:rPr>
              <a:t>Estética</a:t>
            </a:r>
            <a:r>
              <a:rPr lang="en-US" sz="2000" b="0" i="0" u="none" strike="noStrike" dirty="0">
                <a:effectLst/>
              </a:rPr>
              <a:t>: </a:t>
            </a:r>
            <a:r>
              <a:rPr lang="en-US" sz="2000" b="0" i="0" u="none" strike="noStrike" dirty="0" err="1">
                <a:effectLst/>
              </a:rPr>
              <a:t>Literatura</a:t>
            </a:r>
            <a:r>
              <a:rPr lang="en-US" sz="2000" b="0" i="0" u="none" strike="noStrike" dirty="0">
                <a:effectLst/>
              </a:rPr>
              <a:t> e Pintura, Música e Cinema. Rio de Janeiro: </a:t>
            </a:r>
            <a:r>
              <a:rPr lang="en-US" sz="2000" b="0" i="0" u="none" strike="noStrike" dirty="0" err="1">
                <a:effectLst/>
              </a:rPr>
              <a:t>Forense</a:t>
            </a:r>
            <a:r>
              <a:rPr lang="en-US" sz="2000" b="0" i="0" u="none" strike="noStrike" dirty="0">
                <a:effectLst/>
              </a:rPr>
              <a:t> </a:t>
            </a:r>
            <a:r>
              <a:rPr lang="en-US" sz="2000" b="0" i="0" u="none" strike="noStrike" dirty="0" err="1">
                <a:effectLst/>
              </a:rPr>
              <a:t>Universitária</a:t>
            </a:r>
            <a:r>
              <a:rPr lang="en-US" sz="2000" b="0" i="0" u="none" strike="noStrike" dirty="0">
                <a:effectLst/>
              </a:rPr>
              <a:t>, 2001. p. 264-298. </a:t>
            </a:r>
          </a:p>
          <a:p>
            <a:pPr algn="l" defTabSz="914400">
              <a:spcBef>
                <a:spcPts val="1400"/>
              </a:spcBef>
              <a:spcAft>
                <a:spcPts val="1400"/>
              </a:spcAft>
            </a:pPr>
            <a:r>
              <a:rPr lang="en-US" sz="2000" b="0" i="0" u="none" strike="noStrike" dirty="0">
                <a:effectLst/>
              </a:rPr>
              <a:t>LACAN, J. (1976 a). Joyce, o </a:t>
            </a:r>
            <a:r>
              <a:rPr lang="en-US" sz="2000" b="0" i="0" u="none" strike="noStrike" dirty="0" err="1">
                <a:effectLst/>
              </a:rPr>
              <a:t>Sintoma</a:t>
            </a:r>
            <a:r>
              <a:rPr lang="en-US" sz="2000" b="0" i="0" u="none" strike="noStrike" dirty="0">
                <a:effectLst/>
              </a:rPr>
              <a:t>. in: </a:t>
            </a:r>
            <a:r>
              <a:rPr lang="en-US" sz="2000" b="1" i="0" u="none" strike="noStrike" dirty="0">
                <a:effectLst/>
              </a:rPr>
              <a:t>Outros </a:t>
            </a:r>
            <a:r>
              <a:rPr lang="en-US" sz="2000" b="1" i="0" u="none" strike="noStrike" dirty="0" err="1">
                <a:effectLst/>
              </a:rPr>
              <a:t>Escritos</a:t>
            </a:r>
            <a:r>
              <a:rPr lang="en-US" sz="2000" b="0" i="0" u="none" strike="noStrike" dirty="0">
                <a:effectLst/>
              </a:rPr>
              <a:t>. Rio de Janeiro: Jorge </a:t>
            </a:r>
            <a:r>
              <a:rPr lang="en-US" sz="2000" b="0" i="0" u="none" strike="noStrike" dirty="0" err="1">
                <a:effectLst/>
              </a:rPr>
              <a:t>Zahar</a:t>
            </a:r>
            <a:r>
              <a:rPr lang="en-US" sz="2000" b="0" i="0" u="none" strike="noStrike" dirty="0">
                <a:effectLst/>
              </a:rPr>
              <a:t> Editor, 2003. pp. 560-566. </a:t>
            </a:r>
          </a:p>
          <a:p>
            <a:pPr algn="l" defTabSz="914400">
              <a:spcBef>
                <a:spcPts val="1400"/>
              </a:spcBef>
              <a:spcAft>
                <a:spcPts val="1400"/>
              </a:spcAft>
            </a:pPr>
            <a:r>
              <a:rPr lang="en-US" sz="2000" dirty="0"/>
              <a:t>PEREIRA, Carlos Henrique Rizzo. </a:t>
            </a:r>
            <a:r>
              <a:rPr lang="en-US" sz="2000" b="1" dirty="0"/>
              <a:t>Se </a:t>
            </a:r>
            <a:r>
              <a:rPr lang="en-US" sz="2000" b="1" dirty="0" err="1"/>
              <a:t>essa</a:t>
            </a:r>
            <a:r>
              <a:rPr lang="en-US" sz="2000" b="1" dirty="0"/>
              <a:t> </a:t>
            </a:r>
            <a:r>
              <a:rPr lang="en-US" sz="2000" b="1" dirty="0" err="1"/>
              <a:t>rua</a:t>
            </a:r>
            <a:r>
              <a:rPr lang="en-US" sz="2000" b="1" dirty="0"/>
              <a:t> fosse </a:t>
            </a:r>
            <a:r>
              <a:rPr lang="en-US" sz="2000" b="1" dirty="0" err="1"/>
              <a:t>minha</a:t>
            </a:r>
            <a:r>
              <a:rPr lang="en-US" sz="2000" b="1" dirty="0"/>
              <a:t>, </a:t>
            </a:r>
            <a:r>
              <a:rPr lang="en-US" sz="2000" b="1" dirty="0" err="1"/>
              <a:t>eu</a:t>
            </a:r>
            <a:r>
              <a:rPr lang="en-US" sz="2000" b="1" dirty="0"/>
              <a:t> </a:t>
            </a:r>
            <a:r>
              <a:rPr lang="en-US" sz="2000" b="1" dirty="0" err="1"/>
              <a:t>mandava</a:t>
            </a:r>
            <a:r>
              <a:rPr lang="en-US" sz="2000" b="1" dirty="0"/>
              <a:t> </a:t>
            </a:r>
            <a:r>
              <a:rPr lang="en-US" sz="2000" b="1" dirty="0" err="1"/>
              <a:t>ladrilhar</a:t>
            </a:r>
            <a:r>
              <a:rPr lang="en-US" sz="2000" dirty="0"/>
              <a:t>: </a:t>
            </a:r>
            <a:r>
              <a:rPr lang="en-US" sz="2000" dirty="0" err="1"/>
              <a:t>os</a:t>
            </a:r>
            <a:r>
              <a:rPr lang="en-US" sz="2000" dirty="0"/>
              <a:t> </a:t>
            </a:r>
            <a:r>
              <a:rPr lang="en-US" sz="2000" dirty="0" err="1"/>
              <a:t>graus</a:t>
            </a:r>
            <a:r>
              <a:rPr lang="en-US" sz="2000" dirty="0"/>
              <a:t> de </a:t>
            </a:r>
            <a:r>
              <a:rPr lang="en-US" sz="2000" dirty="0" err="1"/>
              <a:t>autoria</a:t>
            </a:r>
            <a:r>
              <a:rPr lang="en-US" sz="2000" dirty="0"/>
              <a:t> no </a:t>
            </a:r>
            <a:r>
              <a:rPr lang="en-US" sz="2000" dirty="0" err="1"/>
              <a:t>ensino</a:t>
            </a:r>
            <a:r>
              <a:rPr lang="en-US" sz="2000" dirty="0"/>
              <a:t> </a:t>
            </a:r>
            <a:r>
              <a:rPr lang="en-US" sz="2000" dirty="0" err="1"/>
              <a:t>médio</a:t>
            </a:r>
            <a:r>
              <a:rPr lang="en-US" sz="2000" dirty="0"/>
              <a:t>. 2021. </a:t>
            </a:r>
            <a:r>
              <a:rPr lang="en-US" sz="2000" dirty="0" err="1"/>
              <a:t>Dissertação</a:t>
            </a:r>
            <a:r>
              <a:rPr lang="en-US" sz="2000" dirty="0"/>
              <a:t> (</a:t>
            </a:r>
            <a:r>
              <a:rPr lang="en-US" sz="2000" dirty="0" err="1"/>
              <a:t>Mestrado</a:t>
            </a:r>
            <a:r>
              <a:rPr lang="en-US" sz="2000" dirty="0"/>
              <a:t> </a:t>
            </a:r>
            <a:r>
              <a:rPr lang="en-US" sz="2000" dirty="0" err="1"/>
              <a:t>em</a:t>
            </a:r>
            <a:r>
              <a:rPr lang="en-US" sz="2000" dirty="0"/>
              <a:t> </a:t>
            </a:r>
            <a:r>
              <a:rPr lang="en-US" sz="2000" dirty="0" err="1"/>
              <a:t>Educação</a:t>
            </a:r>
            <a:r>
              <a:rPr lang="en-US" sz="2000" dirty="0"/>
              <a:t>, </a:t>
            </a:r>
            <a:r>
              <a:rPr lang="en-US" sz="2000" dirty="0" err="1"/>
              <a:t>Linguagem</a:t>
            </a:r>
            <a:r>
              <a:rPr lang="en-US" sz="2000" dirty="0"/>
              <a:t> e </a:t>
            </a:r>
            <a:r>
              <a:rPr lang="en-US" sz="2000" dirty="0" err="1"/>
              <a:t>Psicologia</a:t>
            </a:r>
            <a:r>
              <a:rPr lang="en-US" sz="2000" dirty="0"/>
              <a:t>) - </a:t>
            </a:r>
            <a:r>
              <a:rPr lang="en-US" sz="2000" dirty="0" err="1"/>
              <a:t>Faculdade</a:t>
            </a:r>
            <a:r>
              <a:rPr lang="en-US" sz="2000" dirty="0"/>
              <a:t> de </a:t>
            </a:r>
            <a:r>
              <a:rPr lang="en-US" sz="2000" dirty="0" err="1"/>
              <a:t>Educação</a:t>
            </a:r>
            <a:r>
              <a:rPr lang="en-US" sz="2000" dirty="0"/>
              <a:t>, </a:t>
            </a:r>
            <a:r>
              <a:rPr lang="en-US" sz="2000" dirty="0" err="1"/>
              <a:t>Universidade</a:t>
            </a:r>
            <a:r>
              <a:rPr lang="en-US" sz="2000" dirty="0"/>
              <a:t> de São Paulo, São Paulo, 2021.</a:t>
            </a:r>
          </a:p>
          <a:p>
            <a:pPr algn="just" rtl="0">
              <a:spcBef>
                <a:spcPts val="0"/>
              </a:spcBef>
              <a:spcAft>
                <a:spcPts val="800"/>
              </a:spcAft>
            </a:pPr>
            <a:r>
              <a:rPr lang="pt-BR" sz="2000" b="0" i="0" u="none" strike="noStrike" dirty="0">
                <a:solidFill>
                  <a:srgbClr val="000000"/>
                </a:solidFill>
                <a:effectLst/>
              </a:rPr>
              <a:t>RIOLFI, C. R., &amp; TRINDADE, Carla. Fatores de contextualização em textos redigidos por um estudante surdo. </a:t>
            </a:r>
            <a:r>
              <a:rPr lang="pt-BR" sz="2000" b="1" i="0" u="none" strike="noStrike" dirty="0" err="1">
                <a:solidFill>
                  <a:srgbClr val="000000"/>
                </a:solidFill>
                <a:effectLst/>
              </a:rPr>
              <a:t>Pro-Posições</a:t>
            </a:r>
            <a:r>
              <a:rPr lang="pt-BR" sz="2000" b="0" i="0" u="none" strike="noStrike" dirty="0">
                <a:solidFill>
                  <a:srgbClr val="000000"/>
                </a:solidFill>
                <a:effectLst/>
              </a:rPr>
              <a:t> 30, 2019. Disponível em: </a:t>
            </a:r>
            <a:r>
              <a:rPr lang="pt-BR" sz="2000" b="0" i="0" u="sng" strike="noStrike" dirty="0">
                <a:solidFill>
                  <a:srgbClr val="0563C1"/>
                </a:solidFill>
                <a:effectLst/>
                <a:hlinkClick r:id="rId2"/>
              </a:rPr>
              <a:t>https://doi.org/10.1590/1980-6248-2017-0162</a:t>
            </a:r>
            <a:r>
              <a:rPr lang="pt-BR" sz="2000" b="0" i="0" u="none" strike="noStrike" dirty="0">
                <a:solidFill>
                  <a:srgbClr val="000000"/>
                </a:solidFill>
                <a:effectLst/>
              </a:rPr>
              <a:t> </a:t>
            </a:r>
            <a:endParaRPr lang="pt-BR" sz="2000" b="0" dirty="0">
              <a:effectLst/>
            </a:endParaRPr>
          </a:p>
          <a:p>
            <a:pPr algn="just" rtl="0">
              <a:spcBef>
                <a:spcPts val="0"/>
              </a:spcBef>
              <a:spcAft>
                <a:spcPts val="800"/>
              </a:spcAft>
            </a:pPr>
            <a:endParaRPr lang="pt-BR" sz="2000" b="0" i="0" u="none" strike="noStrike" dirty="0">
              <a:solidFill>
                <a:srgbClr val="000000"/>
              </a:solidFill>
              <a:effectLst/>
            </a:endParaRPr>
          </a:p>
          <a:p>
            <a:pPr algn="just" rtl="0">
              <a:spcBef>
                <a:spcPts val="0"/>
              </a:spcBef>
              <a:spcAft>
                <a:spcPts val="800"/>
              </a:spcAft>
            </a:pPr>
            <a:r>
              <a:rPr lang="pt-BR" sz="2000" b="0" i="0" u="none" strike="noStrike" dirty="0">
                <a:solidFill>
                  <a:srgbClr val="000000"/>
                </a:solidFill>
                <a:effectLst/>
              </a:rPr>
              <a:t>RIOLFI, C. R., &amp; COSTA, R. de O. (2021). Estrutura argumentativa em textos de alunos brasileiros. </a:t>
            </a:r>
            <a:r>
              <a:rPr lang="pt-BR" sz="2000" b="1" i="0" u="none" strike="noStrike" dirty="0">
                <a:solidFill>
                  <a:srgbClr val="000000"/>
                </a:solidFill>
                <a:effectLst/>
              </a:rPr>
              <a:t>Cadernos De Pesquisa</a:t>
            </a:r>
            <a:r>
              <a:rPr lang="pt-BR" sz="2000" b="0" i="0" u="none" strike="noStrike" dirty="0">
                <a:solidFill>
                  <a:srgbClr val="000000"/>
                </a:solidFill>
                <a:effectLst/>
              </a:rPr>
              <a:t>, 48(169), 776–800. Recuperado de </a:t>
            </a:r>
            <a:r>
              <a:rPr lang="pt-BR" sz="2000" b="0" i="0" u="sng" strike="noStrike" dirty="0">
                <a:solidFill>
                  <a:srgbClr val="0563C1"/>
                </a:solidFill>
                <a:effectLst/>
                <a:hlinkClick r:id="rId3"/>
              </a:rPr>
              <a:t>http://publicacoes.fcc.org.br/index.php/cp/article/view/5106</a:t>
            </a:r>
            <a:r>
              <a:rPr lang="pt-BR" sz="2000" b="0" i="0" u="none" strike="noStrike" dirty="0">
                <a:solidFill>
                  <a:srgbClr val="000000"/>
                </a:solidFill>
                <a:effectLst/>
              </a:rPr>
              <a:t> </a:t>
            </a:r>
            <a:endParaRPr lang="en-US" sz="1600" dirty="0"/>
          </a:p>
        </p:txBody>
      </p:sp>
    </p:spTree>
    <p:extLst>
      <p:ext uri="{BB962C8B-B14F-4D97-AF65-F5344CB8AC3E}">
        <p14:creationId xmlns:p14="http://schemas.microsoft.com/office/powerpoint/2010/main" val="296778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5" name="Rectangle 2765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ítulo 1">
            <a:extLst>
              <a:ext uri="{FF2B5EF4-FFF2-40B4-BE49-F238E27FC236}">
                <a16:creationId xmlns:a16="http://schemas.microsoft.com/office/drawing/2014/main" id="{3DE4917B-774C-0860-3282-8D0A8C582BE1}"/>
              </a:ext>
            </a:extLst>
          </p:cNvPr>
          <p:cNvSpPr>
            <a:spLocks noGrp="1" noChangeArrowheads="1"/>
          </p:cNvSpPr>
          <p:nvPr>
            <p:ph type="title"/>
          </p:nvPr>
        </p:nvSpPr>
        <p:spPr>
          <a:xfrm>
            <a:off x="417399" y="643467"/>
            <a:ext cx="8408193" cy="744836"/>
          </a:xfrm>
        </p:spPr>
        <p:txBody>
          <a:bodyPr vert="horz" lIns="91440" tIns="45720" rIns="91440" bIns="45720" rtlCol="0" anchor="ctr">
            <a:normAutofit/>
          </a:bodyPr>
          <a:lstStyle/>
          <a:p>
            <a:pPr algn="ctr" defTabSz="914400"/>
            <a:r>
              <a:rPr lang="en-US" altLang="pt-BR" sz="2600" kern="1200">
                <a:solidFill>
                  <a:schemeClr val="bg1"/>
                </a:solidFill>
                <a:latin typeface="+mj-lt"/>
                <a:ea typeface="+mj-ea"/>
                <a:cs typeface="+mj-cs"/>
              </a:rPr>
              <a:t>1º texto redigido por Daniel (fevereiro de 2013, sem título)</a:t>
            </a:r>
          </a:p>
        </p:txBody>
      </p:sp>
      <p:graphicFrame>
        <p:nvGraphicFramePr>
          <p:cNvPr id="6" name="Espaço Reservado para Conteúdo 5">
            <a:extLst>
              <a:ext uri="{FF2B5EF4-FFF2-40B4-BE49-F238E27FC236}">
                <a16:creationId xmlns:a16="http://schemas.microsoft.com/office/drawing/2014/main" id="{1F9C1CE1-4CAC-45B0-AF3B-F88C0DA0489A}"/>
              </a:ext>
            </a:extLst>
          </p:cNvPr>
          <p:cNvGraphicFramePr>
            <a:graphicFrameLocks noGrp="1"/>
          </p:cNvGraphicFramePr>
          <p:nvPr>
            <p:ph idx="1"/>
            <p:extLst>
              <p:ext uri="{D42A27DB-BD31-4B8C-83A1-F6EECF244321}">
                <p14:modId xmlns:p14="http://schemas.microsoft.com/office/powerpoint/2010/main" val="2371853528"/>
              </p:ext>
            </p:extLst>
          </p:nvPr>
        </p:nvGraphicFramePr>
        <p:xfrm>
          <a:off x="642538" y="1675227"/>
          <a:ext cx="7858923" cy="4394208"/>
        </p:xfrm>
        <a:graphic>
          <a:graphicData uri="http://schemas.openxmlformats.org/drawingml/2006/table">
            <a:tbl>
              <a:tblPr firstRow="1" firstCol="1" bandRow="1"/>
              <a:tblGrid>
                <a:gridCol w="566989">
                  <a:extLst>
                    <a:ext uri="{9D8B030D-6E8A-4147-A177-3AD203B41FA5}">
                      <a16:colId xmlns:a16="http://schemas.microsoft.com/office/drawing/2014/main" val="3468663839"/>
                    </a:ext>
                  </a:extLst>
                </a:gridCol>
                <a:gridCol w="7291934">
                  <a:extLst>
                    <a:ext uri="{9D8B030D-6E8A-4147-A177-3AD203B41FA5}">
                      <a16:colId xmlns:a16="http://schemas.microsoft.com/office/drawing/2014/main" val="217541817"/>
                    </a:ext>
                  </a:extLst>
                </a:gridCol>
              </a:tblGrid>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Ensiner professora palavra claro</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4131412331"/>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significativos aprender futuros expectativa </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3645778163"/>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esperança igual saber. Esperança esperoi</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2517303965"/>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esperar lousa da ensinar alunos. Sou</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4151504741"/>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surdos criamça mamãe doiente bebe</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1535628495"/>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barriga, nascimento surdo. </a:t>
                      </a:r>
                      <a:r>
                        <a:rPr lang="pt-BR" sz="1900" strike="sngStrike">
                          <a:effectLst/>
                          <a:latin typeface="Times New Roman" panose="02020603050405020304" pitchFamily="18" charset="0"/>
                          <a:ea typeface="Times New Roman" panose="02020603050405020304" pitchFamily="18" charset="0"/>
                          <a:cs typeface="Times New Roman" panose="02020603050405020304" pitchFamily="18" charset="0"/>
                        </a:rPr>
                        <a:t>Escola aca</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1338941701"/>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strike="sngStrike">
                          <a:effectLst/>
                          <a:latin typeface="Times New Roman" panose="02020603050405020304" pitchFamily="18" charset="0"/>
                          <a:ea typeface="Times New Roman" panose="02020603050405020304" pitchFamily="18" charset="0"/>
                          <a:cs typeface="Times New Roman" panose="02020603050405020304" pitchFamily="18" charset="0"/>
                        </a:rPr>
                        <a:t>bar</a:t>
                      </a: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 Escola sempre especial juntos</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4252661448"/>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amigo surdos libras legal. Agora escola</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2037930357"/>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acabar final ano e perguntar e gora fazer</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1909725859"/>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o que adultos escrever urgente. Ouruntis</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4245609211"/>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pensar surdo que burro escrever errados</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2725980908"/>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saber pouco diferença língua agora</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3198452630"/>
                  </a:ext>
                </a:extLst>
              </a:tr>
              <a:tr h="338016">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tc>
                  <a:txBody>
                    <a:bodyPr/>
                    <a:lstStyle/>
                    <a:p>
                      <a:pPr algn="just">
                        <a:lnSpc>
                          <a:spcPct val="107000"/>
                        </a:lnSpc>
                        <a:spcAft>
                          <a:spcPts val="0"/>
                        </a:spcAft>
                        <a:tabLst>
                          <a:tab pos="4518660" algn="l"/>
                        </a:tabLst>
                      </a:pPr>
                      <a:r>
                        <a:rPr lang="pt-BR" sz="1900">
                          <a:effectLst/>
                          <a:latin typeface="Times New Roman" panose="02020603050405020304" pitchFamily="18" charset="0"/>
                          <a:ea typeface="Times New Roman" panose="02020603050405020304" pitchFamily="18" charset="0"/>
                          <a:cs typeface="Times New Roman" panose="02020603050405020304" pitchFamily="18" charset="0"/>
                        </a:rPr>
                        <a:t>escrever cocerto desejer muito.</a:t>
                      </a:r>
                      <a:endParaRPr lang="pt-BR" sz="1900">
                        <a:effectLst/>
                        <a:latin typeface="Calibri" panose="020F0502020204030204" pitchFamily="34" charset="0"/>
                        <a:ea typeface="Calibri" panose="020F0502020204030204" pitchFamily="34" charset="0"/>
                        <a:cs typeface="Times New Roman" panose="02020603050405020304" pitchFamily="18" charset="0"/>
                      </a:endParaRPr>
                    </a:p>
                  </a:txBody>
                  <a:tcPr marL="73452" marR="73452" marT="0" marB="0">
                    <a:lnL>
                      <a:noFill/>
                    </a:lnL>
                    <a:lnR>
                      <a:noFill/>
                    </a:lnR>
                    <a:lnT>
                      <a:noFill/>
                    </a:lnT>
                    <a:lnB>
                      <a:noFill/>
                    </a:lnB>
                  </a:tcPr>
                </a:tc>
                <a:extLst>
                  <a:ext uri="{0D108BD9-81ED-4DB2-BD59-A6C34878D82A}">
                    <a16:rowId xmlns:a16="http://schemas.microsoft.com/office/drawing/2014/main" val="159678562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E3C4EEE7-A134-AB05-911C-CE327BF6C555}"/>
              </a:ext>
            </a:extLst>
          </p:cNvPr>
          <p:cNvSpPr>
            <a:spLocks noGrp="1" noChangeArrowheads="1"/>
          </p:cNvSpPr>
          <p:nvPr>
            <p:ph type="title"/>
          </p:nvPr>
        </p:nvSpPr>
        <p:spPr/>
        <p:txBody>
          <a:bodyPr/>
          <a:lstStyle/>
          <a:p>
            <a:endParaRPr lang="pt-BR" altLang="pt-BR"/>
          </a:p>
        </p:txBody>
      </p:sp>
      <p:sp>
        <p:nvSpPr>
          <p:cNvPr id="28675" name="Espaço Reservado para Conteúdo 2">
            <a:extLst>
              <a:ext uri="{FF2B5EF4-FFF2-40B4-BE49-F238E27FC236}">
                <a16:creationId xmlns:a16="http://schemas.microsoft.com/office/drawing/2014/main" id="{F0D6726D-6452-15D7-FAB5-D8CC92647E54}"/>
              </a:ext>
            </a:extLst>
          </p:cNvPr>
          <p:cNvSpPr>
            <a:spLocks noGrp="1" noChangeArrowheads="1"/>
          </p:cNvSpPr>
          <p:nvPr>
            <p:ph idx="1"/>
          </p:nvPr>
        </p:nvSpPr>
        <p:spPr/>
        <p:txBody>
          <a:bodyPr>
            <a:normAutofit fontScale="92500" lnSpcReduction="10000"/>
          </a:bodyPr>
          <a:lstStyle/>
          <a:p>
            <a:pPr marL="0" indent="0">
              <a:buFont typeface="Wingdings" panose="05000000000000000000" pitchFamily="2" charset="2"/>
              <a:buNone/>
            </a:pPr>
            <a:r>
              <a:rPr lang="pt-BR" altLang="pt-BR" sz="1600"/>
              <a:t>14	Ofina pensar carro engraçados aqui</a:t>
            </a:r>
          </a:p>
          <a:p>
            <a:pPr marL="0" indent="0">
              <a:buFont typeface="Wingdings" panose="05000000000000000000" pitchFamily="2" charset="2"/>
              <a:buNone/>
            </a:pPr>
            <a:r>
              <a:rPr lang="pt-BR" altLang="pt-BR" sz="1600"/>
              <a:t>15	ofina escrever português perfeito.</a:t>
            </a:r>
          </a:p>
          <a:p>
            <a:pPr marL="0" indent="0">
              <a:buFont typeface="Wingdings" panose="05000000000000000000" pitchFamily="2" charset="2"/>
              <a:buNone/>
            </a:pPr>
            <a:r>
              <a:rPr lang="pt-BR" altLang="pt-BR" sz="1600"/>
              <a:t>16	entender futuros trabalho computador.</a:t>
            </a:r>
          </a:p>
          <a:p>
            <a:pPr marL="0" indent="0">
              <a:buFont typeface="Wingdings" panose="05000000000000000000" pitchFamily="2" charset="2"/>
              <a:buNone/>
            </a:pPr>
            <a:r>
              <a:rPr lang="pt-BR" altLang="pt-BR" sz="1600"/>
              <a:t>17	arrumado cherosso trabalhar admistras</a:t>
            </a:r>
          </a:p>
          <a:p>
            <a:pPr marL="0" indent="0">
              <a:buFont typeface="Wingdings" panose="05000000000000000000" pitchFamily="2" charset="2"/>
              <a:buNone/>
            </a:pPr>
            <a:r>
              <a:rPr lang="pt-BR" altLang="pt-BR" sz="1600"/>
              <a:t>18	escritorio futuros chefe secretaria eu </a:t>
            </a:r>
          </a:p>
          <a:p>
            <a:pPr marL="0" indent="0">
              <a:buFont typeface="Wingdings" panose="05000000000000000000" pitchFamily="2" charset="2"/>
              <a:buNone/>
            </a:pPr>
            <a:r>
              <a:rPr lang="pt-BR" altLang="pt-BR" sz="1600"/>
              <a:t>19	agora escrever certo não tem. Querer</a:t>
            </a:r>
          </a:p>
          <a:p>
            <a:pPr marL="0" indent="0">
              <a:buFont typeface="Wingdings" panose="05000000000000000000" pitchFamily="2" charset="2"/>
              <a:buNone/>
            </a:pPr>
            <a:r>
              <a:rPr lang="pt-BR" altLang="pt-BR" sz="1600"/>
              <a:t>20	precisor escrever sou surdo teimoso aprender</a:t>
            </a:r>
          </a:p>
          <a:p>
            <a:pPr marL="0" indent="0">
              <a:buFont typeface="Wingdings" panose="05000000000000000000" pitchFamily="2" charset="2"/>
              <a:buNone/>
            </a:pPr>
            <a:r>
              <a:rPr lang="pt-BR" altLang="pt-BR" sz="1600"/>
              <a:t>21	Professora oficina risadas turma ourunte +</a:t>
            </a:r>
          </a:p>
          <a:p>
            <a:pPr marL="0" indent="0">
              <a:buFont typeface="Wingdings" panose="05000000000000000000" pitchFamily="2" charset="2"/>
              <a:buNone/>
            </a:pPr>
            <a:r>
              <a:rPr lang="pt-BR" altLang="pt-BR" sz="1600"/>
              <a:t>22	surdos professora misturar todo mundo fala</a:t>
            </a:r>
          </a:p>
          <a:p>
            <a:pPr marL="0" indent="0">
              <a:buFont typeface="Wingdings" panose="05000000000000000000" pitchFamily="2" charset="2"/>
              <a:buNone/>
            </a:pPr>
            <a:r>
              <a:rPr lang="pt-BR" altLang="pt-BR" sz="1600"/>
              <a:t>23	todos iguais eu falar mão amigos boca</a:t>
            </a:r>
          </a:p>
          <a:p>
            <a:pPr marL="0" indent="0">
              <a:buFont typeface="Wingdings" panose="05000000000000000000" pitchFamily="2" charset="2"/>
              <a:buNone/>
            </a:pPr>
            <a:r>
              <a:rPr lang="pt-BR" altLang="pt-BR" sz="1600"/>
              <a:t>24	ela mao e boca falou poder perna</a:t>
            </a:r>
          </a:p>
          <a:p>
            <a:pPr marL="0" indent="0">
              <a:buFont typeface="Wingdings" panose="05000000000000000000" pitchFamily="2" charset="2"/>
              <a:buNone/>
            </a:pPr>
            <a:r>
              <a:rPr lang="pt-BR" altLang="pt-BR" sz="1600"/>
              <a:t>25	corpo todos importanto comunicação</a:t>
            </a:r>
          </a:p>
          <a:p>
            <a:pPr marL="0" indent="0">
              <a:buFont typeface="Wingdings" panose="05000000000000000000" pitchFamily="2" charset="2"/>
              <a:buNone/>
            </a:pPr>
            <a:r>
              <a:rPr lang="pt-BR" altLang="pt-BR" sz="1600"/>
              <a:t>26	acontecer sempre. Professora falar foca</a:t>
            </a:r>
          </a:p>
          <a:p>
            <a:pPr marL="0" indent="0">
              <a:buFont typeface="Wingdings" panose="05000000000000000000" pitchFamily="2" charset="2"/>
              <a:buNone/>
            </a:pPr>
            <a:r>
              <a:rPr lang="pt-BR" altLang="pt-BR" sz="1600"/>
              <a:t>27	escrita, esperança aprender o que significa-</a:t>
            </a:r>
          </a:p>
          <a:p>
            <a:pPr marL="0" indent="0">
              <a:buFont typeface="Wingdings" panose="05000000000000000000" pitchFamily="2" charset="2"/>
              <a:buNone/>
            </a:pPr>
            <a:r>
              <a:rPr lang="pt-BR" altLang="pt-BR" sz="1600"/>
              <a:t>28	do foca é. Futuros só. Tchau.</a:t>
            </a:r>
          </a:p>
          <a:p>
            <a:pPr marL="0" indent="0">
              <a:buFont typeface="Wingdings" panose="05000000000000000000" pitchFamily="2" charset="2"/>
              <a:buNone/>
            </a:pPr>
            <a:endParaRPr lang="pt-BR" altLang="pt-B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3" name="Rectangle 2970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ítulo 1">
            <a:extLst>
              <a:ext uri="{FF2B5EF4-FFF2-40B4-BE49-F238E27FC236}">
                <a16:creationId xmlns:a16="http://schemas.microsoft.com/office/drawing/2014/main" id="{BD75E1A6-1042-9276-C253-BBF80C34D1B9}"/>
              </a:ext>
            </a:extLst>
          </p:cNvPr>
          <p:cNvSpPr>
            <a:spLocks noGrp="1" noChangeArrowheads="1"/>
          </p:cNvSpPr>
          <p:nvPr>
            <p:ph type="title"/>
          </p:nvPr>
        </p:nvSpPr>
        <p:spPr>
          <a:xfrm>
            <a:off x="417399" y="643467"/>
            <a:ext cx="8408193" cy="744836"/>
          </a:xfrm>
        </p:spPr>
        <p:txBody>
          <a:bodyPr vert="horz" lIns="91440" tIns="45720" rIns="91440" bIns="45720" rtlCol="0" anchor="ctr">
            <a:normAutofit/>
          </a:bodyPr>
          <a:lstStyle/>
          <a:p>
            <a:pPr algn="ctr" defTabSz="914400"/>
            <a:r>
              <a:rPr lang="en-US" altLang="pt-BR" sz="2600" kern="1200">
                <a:solidFill>
                  <a:schemeClr val="bg1"/>
                </a:solidFill>
                <a:latin typeface="+mj-lt"/>
                <a:ea typeface="+mj-ea"/>
                <a:cs typeface="+mj-cs"/>
              </a:rPr>
              <a:t>último texto redigido por Daniel (agosto de 2013, sem título)</a:t>
            </a:r>
          </a:p>
        </p:txBody>
      </p:sp>
      <p:graphicFrame>
        <p:nvGraphicFramePr>
          <p:cNvPr id="4" name="Espaço Reservado para Conteúdo 3">
            <a:extLst>
              <a:ext uri="{FF2B5EF4-FFF2-40B4-BE49-F238E27FC236}">
                <a16:creationId xmlns:a16="http://schemas.microsoft.com/office/drawing/2014/main" id="{B92B3299-0EFE-4B8E-A36C-7C1DCE7ED486}"/>
              </a:ext>
            </a:extLst>
          </p:cNvPr>
          <p:cNvGraphicFramePr>
            <a:graphicFrameLocks noGrp="1"/>
          </p:cNvGraphicFramePr>
          <p:nvPr>
            <p:ph idx="1"/>
            <p:extLst>
              <p:ext uri="{D42A27DB-BD31-4B8C-83A1-F6EECF244321}">
                <p14:modId xmlns:p14="http://schemas.microsoft.com/office/powerpoint/2010/main" val="2186196803"/>
              </p:ext>
            </p:extLst>
          </p:nvPr>
        </p:nvGraphicFramePr>
        <p:xfrm>
          <a:off x="482600" y="1836049"/>
          <a:ext cx="8178800" cy="4072563"/>
        </p:xfrm>
        <a:graphic>
          <a:graphicData uri="http://schemas.openxmlformats.org/drawingml/2006/table">
            <a:tbl>
              <a:tblPr firstRow="1" firstCol="1" bandRow="1"/>
              <a:tblGrid>
                <a:gridCol w="533995">
                  <a:extLst>
                    <a:ext uri="{9D8B030D-6E8A-4147-A177-3AD203B41FA5}">
                      <a16:colId xmlns:a16="http://schemas.microsoft.com/office/drawing/2014/main" val="2972331716"/>
                    </a:ext>
                  </a:extLst>
                </a:gridCol>
                <a:gridCol w="7644805">
                  <a:extLst>
                    <a:ext uri="{9D8B030D-6E8A-4147-A177-3AD203B41FA5}">
                      <a16:colId xmlns:a16="http://schemas.microsoft.com/office/drawing/2014/main" val="87321683"/>
                    </a:ext>
                  </a:extLst>
                </a:gridCol>
              </a:tblGrid>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nSpc>
                          <a:spcPct val="107000"/>
                        </a:lnSpc>
                        <a:spcAft>
                          <a:spcPts val="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Escrever com </a:t>
                      </a:r>
                      <a:r>
                        <a:rPr lang="pt-BR" sz="2600" strike="sngStrike">
                          <a:effectLst/>
                          <a:latin typeface="Times New Roman" panose="02020603050405020304" pitchFamily="18" charset="0"/>
                          <a:ea typeface="Calibri" panose="020F0502020204030204" pitchFamily="34" charset="0"/>
                          <a:cs typeface="Times New Roman" panose="02020603050405020304" pitchFamily="18" charset="0"/>
                        </a:rPr>
                        <a:t>de</a:t>
                      </a:r>
                      <a:r>
                        <a:rPr lang="pt-BR" sz="2600">
                          <a:effectLst/>
                          <a:latin typeface="Times New Roman" panose="02020603050405020304" pitchFamily="18" charset="0"/>
                          <a:ea typeface="Calibri" panose="020F0502020204030204" pitchFamily="34" charset="0"/>
                          <a:cs typeface="Times New Roman" panose="02020603050405020304" pitchFamily="18" charset="0"/>
                        </a:rPr>
                        <a:t> alegria!</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464787859"/>
                  </a:ext>
                </a:extLst>
              </a:tr>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nSpc>
                          <a:spcPct val="107000"/>
                        </a:lnSpc>
                        <a:spcAft>
                          <a:spcPts val="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Hoje sou feliz e triste. Triste porque última Oficina</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2678960343"/>
                  </a:ext>
                </a:extLst>
              </a:tr>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Calibri" panose="020F0502020204030204" pitchFamily="34" charset="0"/>
                          <a:cs typeface="Times New Roman" panose="02020603050405020304" pitchFamily="18" charset="0"/>
                        </a:rPr>
                        <a:t>de Redação eu queria mais. Feliz porque aprendi</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3105118411"/>
                  </a:ext>
                </a:extLst>
              </a:tr>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nSpc>
                          <a:spcPct val="107000"/>
                        </a:lnSpc>
                        <a:spcAft>
                          <a:spcPts val="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muitos. Aprendi várias coisas: verbos, ordem de frasis, </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2907252714"/>
                  </a:ext>
                </a:extLst>
              </a:tr>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nSpc>
                          <a:spcPct val="107000"/>
                        </a:lnSpc>
                        <a:spcAft>
                          <a:spcPts val="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palavras novas e muito mais. Dificuldade eu antes não</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1222993247"/>
                  </a:ext>
                </a:extLst>
              </a:tr>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nSpc>
                          <a:spcPct val="107000"/>
                        </a:lnSpc>
                        <a:spcAft>
                          <a:spcPts val="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pensava leitor, agora eu </a:t>
                      </a:r>
                      <a:r>
                        <a:rPr lang="pt-BR" sz="2600" strike="sngStrike">
                          <a:effectLst/>
                          <a:latin typeface="Times New Roman" panose="02020603050405020304" pitchFamily="18" charset="0"/>
                          <a:ea typeface="Calibri" panose="020F0502020204030204" pitchFamily="34" charset="0"/>
                          <a:cs typeface="Times New Roman" panose="02020603050405020304" pitchFamily="18" charset="0"/>
                        </a:rPr>
                        <a:t>at</a:t>
                      </a:r>
                      <a:r>
                        <a:rPr lang="pt-BR" sz="2600">
                          <a:effectLst/>
                          <a:latin typeface="Times New Roman" panose="02020603050405020304" pitchFamily="18" charset="0"/>
                          <a:ea typeface="Calibri" panose="020F0502020204030204" pitchFamily="34" charset="0"/>
                          <a:cs typeface="Times New Roman" panose="02020603050405020304" pitchFamily="18" charset="0"/>
                        </a:rPr>
                        <a:t> até </a:t>
                      </a:r>
                      <a:r>
                        <a:rPr lang="pt-BR" sz="2600" strike="sngStrike">
                          <a:effectLst/>
                          <a:latin typeface="Times New Roman" panose="02020603050405020304" pitchFamily="18" charset="0"/>
                          <a:ea typeface="Calibri" panose="020F0502020204030204" pitchFamily="34" charset="0"/>
                          <a:cs typeface="Times New Roman" panose="02020603050405020304" pitchFamily="18" charset="0"/>
                        </a:rPr>
                        <a:t>gostar</a:t>
                      </a:r>
                      <a:r>
                        <a:rPr lang="pt-BR" sz="2600">
                          <a:effectLst/>
                          <a:latin typeface="Times New Roman" panose="02020603050405020304" pitchFamily="18" charset="0"/>
                          <a:ea typeface="Calibri" panose="020F0502020204030204" pitchFamily="34" charset="0"/>
                          <a:cs typeface="Times New Roman" panose="02020603050405020304" pitchFamily="18" charset="0"/>
                        </a:rPr>
                        <a:t> gosto!</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3762642224"/>
                  </a:ext>
                </a:extLst>
              </a:tr>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nSpc>
                          <a:spcPct val="107000"/>
                        </a:lnSpc>
                        <a:spcAft>
                          <a:spcPts val="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Antes tinha muito medo, achava burro porque </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1953527868"/>
                  </a:ext>
                </a:extLst>
              </a:tr>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nSpc>
                          <a:spcPct val="107000"/>
                        </a:lnSpc>
                        <a:spcAft>
                          <a:spcPts val="0"/>
                        </a:spcAft>
                      </a:pPr>
                      <a:r>
                        <a:rPr lang="pt-BR" sz="2600" strike="sngStrike">
                          <a:effectLst/>
                          <a:latin typeface="Times New Roman" panose="02020603050405020304" pitchFamily="18" charset="0"/>
                          <a:ea typeface="Calibri" panose="020F0502020204030204" pitchFamily="34" charset="0"/>
                          <a:cs typeface="Times New Roman" panose="02020603050405020304" pitchFamily="18" charset="0"/>
                        </a:rPr>
                        <a:t>motivo</a:t>
                      </a:r>
                      <a:r>
                        <a:rPr lang="pt-BR" sz="2600">
                          <a:effectLst/>
                          <a:latin typeface="Times New Roman" panose="02020603050405020304" pitchFamily="18" charset="0"/>
                          <a:ea typeface="Calibri" panose="020F0502020204030204" pitchFamily="34" charset="0"/>
                          <a:cs typeface="Times New Roman" panose="02020603050405020304" pitchFamily="18" charset="0"/>
                        </a:rPr>
                        <a:t> surdo e sabe poucas palavra, mas aprendi</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1968957751"/>
                  </a:ext>
                </a:extLst>
              </a:tr>
              <a:tr h="452507">
                <a:tc>
                  <a:txBody>
                    <a:bodyPr/>
                    <a:lstStyle/>
                    <a:p>
                      <a:pPr algn="just">
                        <a:lnSpc>
                          <a:spcPct val="107000"/>
                        </a:lnSpc>
                        <a:spcAft>
                          <a:spcPts val="0"/>
                        </a:spcAft>
                        <a:tabLst>
                          <a:tab pos="4518660" algn="l"/>
                        </a:tabLst>
                      </a:pPr>
                      <a:r>
                        <a:rPr lang="pt-BR" sz="26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tc>
                  <a:txBody>
                    <a:bodyPr/>
                    <a:lstStyle/>
                    <a:p>
                      <a:pPr>
                        <a:lnSpc>
                          <a:spcPct val="107000"/>
                        </a:lnSpc>
                        <a:spcAft>
                          <a:spcPts val="0"/>
                        </a:spcAft>
                      </a:pPr>
                      <a:r>
                        <a:rPr lang="pt-BR" sz="2600">
                          <a:effectLst/>
                          <a:latin typeface="Times New Roman" panose="02020603050405020304" pitchFamily="18" charset="0"/>
                          <a:ea typeface="Calibri" panose="020F0502020204030204" pitchFamily="34" charset="0"/>
                          <a:cs typeface="Times New Roman" panose="02020603050405020304" pitchFamily="18" charset="0"/>
                        </a:rPr>
                        <a:t>que todas pessoas também não achar fácil escrever.</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98331" marR="98331" marT="0" marB="0">
                    <a:lnL>
                      <a:noFill/>
                    </a:lnL>
                    <a:lnR>
                      <a:noFill/>
                    </a:lnR>
                    <a:lnT>
                      <a:noFill/>
                    </a:lnT>
                    <a:lnB>
                      <a:noFill/>
                    </a:lnB>
                  </a:tcPr>
                </a:tc>
                <a:extLst>
                  <a:ext uri="{0D108BD9-81ED-4DB2-BD59-A6C34878D82A}">
                    <a16:rowId xmlns:a16="http://schemas.microsoft.com/office/drawing/2014/main" val="336398203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a:extLst>
              <a:ext uri="{FF2B5EF4-FFF2-40B4-BE49-F238E27FC236}">
                <a16:creationId xmlns:a16="http://schemas.microsoft.com/office/drawing/2014/main" id="{492F8FB9-F9E7-631A-1671-C971EA571AC8}"/>
              </a:ext>
            </a:extLst>
          </p:cNvPr>
          <p:cNvSpPr>
            <a:spLocks noGrp="1" noChangeArrowheads="1"/>
          </p:cNvSpPr>
          <p:nvPr>
            <p:ph type="title"/>
          </p:nvPr>
        </p:nvSpPr>
        <p:spPr/>
        <p:txBody>
          <a:bodyPr/>
          <a:lstStyle/>
          <a:p>
            <a:endParaRPr lang="pt-BR" altLang="pt-BR"/>
          </a:p>
        </p:txBody>
      </p:sp>
      <p:graphicFrame>
        <p:nvGraphicFramePr>
          <p:cNvPr id="4" name="Espaço Reservado para Conteúdo 3">
            <a:extLst>
              <a:ext uri="{FF2B5EF4-FFF2-40B4-BE49-F238E27FC236}">
                <a16:creationId xmlns:a16="http://schemas.microsoft.com/office/drawing/2014/main" id="{49765AA9-D02C-4EB7-9993-AA164CA58019}"/>
              </a:ext>
            </a:extLst>
          </p:cNvPr>
          <p:cNvGraphicFramePr>
            <a:graphicFrameLocks noGrp="1"/>
          </p:cNvGraphicFramePr>
          <p:nvPr>
            <p:ph idx="1"/>
          </p:nvPr>
        </p:nvGraphicFramePr>
        <p:xfrm>
          <a:off x="683568" y="1700808"/>
          <a:ext cx="8001000" cy="4464502"/>
        </p:xfrm>
        <a:graphic>
          <a:graphicData uri="http://schemas.openxmlformats.org/drawingml/2006/table">
            <a:tbl>
              <a:tblPr firstRow="1" firstCol="1" bandRow="1"/>
              <a:tblGrid>
                <a:gridCol w="529382">
                  <a:extLst>
                    <a:ext uri="{9D8B030D-6E8A-4147-A177-3AD203B41FA5}">
                      <a16:colId xmlns:a16="http://schemas.microsoft.com/office/drawing/2014/main" val="311034084"/>
                    </a:ext>
                  </a:extLst>
                </a:gridCol>
                <a:gridCol w="7471618">
                  <a:extLst>
                    <a:ext uri="{9D8B030D-6E8A-4147-A177-3AD203B41FA5}">
                      <a16:colId xmlns:a16="http://schemas.microsoft.com/office/drawing/2014/main" val="2769657487"/>
                    </a:ext>
                  </a:extLst>
                </a:gridCol>
              </a:tblGrid>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Então tudo bem!!!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08575531"/>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Escrever importante e colocar pensamento e opinião</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73410571"/>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e ser amigo de leitor sempre. Guardar seu pensamento</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92971268"/>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para sempre em papel. Muito bom!!!</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67881271"/>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Eu </a:t>
                      </a:r>
                      <a:r>
                        <a:rPr lang="pt-BR" sz="1800" strike="sngStrike">
                          <a:effectLst/>
                          <a:latin typeface="Times New Roman" panose="02020603050405020304" pitchFamily="18" charset="0"/>
                          <a:ea typeface="Calibri" panose="020F0502020204030204" pitchFamily="34" charset="0"/>
                          <a:cs typeface="Times New Roman" panose="02020603050405020304" pitchFamily="18" charset="0"/>
                        </a:rPr>
                        <a:t>saber</a:t>
                      </a:r>
                      <a:r>
                        <a:rPr lang="pt-BR" sz="1800">
                          <a:effectLst/>
                          <a:latin typeface="Times New Roman" panose="02020603050405020304" pitchFamily="18" charset="0"/>
                          <a:ea typeface="Calibri" panose="020F0502020204030204" pitchFamily="34" charset="0"/>
                          <a:cs typeface="Times New Roman" panose="02020603050405020304" pitchFamily="18" charset="0"/>
                        </a:rPr>
                        <a:t> sei que sou ruim um pouco, mas profe-</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73311568"/>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ssora falou que todo </a:t>
                      </a:r>
                      <a:r>
                        <a:rPr lang="pt-BR" sz="1800" strike="sngStrike">
                          <a:effectLst/>
                          <a:latin typeface="Times New Roman" panose="02020603050405020304" pitchFamily="18" charset="0"/>
                          <a:ea typeface="Calibri" panose="020F0502020204030204" pitchFamily="34" charset="0"/>
                          <a:cs typeface="Times New Roman" panose="02020603050405020304" pitchFamily="18" charset="0"/>
                        </a:rPr>
                        <a:t>mundo</a:t>
                      </a:r>
                      <a:r>
                        <a:rPr lang="pt-BR" sz="1800">
                          <a:effectLst/>
                          <a:latin typeface="Times New Roman" panose="02020603050405020304" pitchFamily="18" charset="0"/>
                          <a:ea typeface="Calibri" panose="020F0502020204030204" pitchFamily="34" charset="0"/>
                          <a:cs typeface="Times New Roman" panose="02020603050405020304" pitchFamily="18" charset="0"/>
                        </a:rPr>
                        <a:t> mundo </a:t>
                      </a:r>
                      <a:r>
                        <a:rPr lang="pt-BR" sz="1800" strike="sngStrike">
                          <a:effectLst/>
                          <a:latin typeface="Times New Roman" panose="02020603050405020304" pitchFamily="18" charset="0"/>
                          <a:ea typeface="Calibri" panose="020F0502020204030204" pitchFamily="34" charset="0"/>
                          <a:cs typeface="Times New Roman" panose="02020603050405020304" pitchFamily="18" charset="0"/>
                        </a:rPr>
                        <a:t>ser</a:t>
                      </a:r>
                      <a:r>
                        <a:rPr lang="pt-BR" sz="1800">
                          <a:effectLst/>
                          <a:latin typeface="Times New Roman" panose="02020603050405020304" pitchFamily="18" charset="0"/>
                          <a:ea typeface="Calibri" panose="020F0502020204030204" pitchFamily="34" charset="0"/>
                          <a:cs typeface="Times New Roman" panose="02020603050405020304" pitchFamily="18" charset="0"/>
                        </a:rPr>
                        <a:t> são ruim</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80733750"/>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um pouco também. Agora ouvintes tem claro meu</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04603155"/>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texto e eu </a:t>
                      </a:r>
                      <a:r>
                        <a:rPr lang="pt-BR" sz="1800" strike="sngStrike">
                          <a:effectLst/>
                          <a:latin typeface="Times New Roman" panose="02020603050405020304" pitchFamily="18" charset="0"/>
                          <a:ea typeface="Calibri" panose="020F0502020204030204" pitchFamily="34" charset="0"/>
                          <a:cs typeface="Times New Roman" panose="02020603050405020304" pitchFamily="18" charset="0"/>
                        </a:rPr>
                        <a:t>estar estarei</a:t>
                      </a:r>
                      <a:r>
                        <a:rPr lang="pt-BR" sz="1800">
                          <a:effectLst/>
                          <a:latin typeface="Times New Roman" panose="02020603050405020304" pitchFamily="18" charset="0"/>
                          <a:ea typeface="Calibri" panose="020F0502020204030204" pitchFamily="34" charset="0"/>
                          <a:cs typeface="Times New Roman" panose="02020603050405020304" pitchFamily="18" charset="0"/>
                        </a:rPr>
                        <a:t> estou feliz.</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10560453"/>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Acho escrever com palavras igual quebra cabeça</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25423388"/>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pessoa ficar pensando em peças e tentando juntas,</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50369406"/>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strike="sngStrike">
                          <a:effectLst/>
                          <a:latin typeface="Times New Roman" panose="02020603050405020304" pitchFamily="18" charset="0"/>
                          <a:ea typeface="Calibri" panose="020F0502020204030204" pitchFamily="34" charset="0"/>
                          <a:cs typeface="Times New Roman" panose="02020603050405020304" pitchFamily="18" charset="0"/>
                        </a:rPr>
                        <a:t>encaichar</a:t>
                      </a:r>
                      <a:r>
                        <a:rPr lang="pt-BR" sz="1800">
                          <a:effectLst/>
                          <a:latin typeface="Times New Roman" panose="02020603050405020304" pitchFamily="18" charset="0"/>
                          <a:ea typeface="Calibri" panose="020F0502020204030204" pitchFamily="34" charset="0"/>
                          <a:cs typeface="Times New Roman" panose="02020603050405020304" pitchFamily="18" charset="0"/>
                        </a:rPr>
                        <a:t> encaixar até conseguir.</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08041561"/>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Eu gosto escrever e também escrever de novo até</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53092649"/>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a:effectLst/>
                          <a:latin typeface="Times New Roman" panose="02020603050405020304" pitchFamily="18" charset="0"/>
                          <a:ea typeface="Calibri" panose="020F0502020204030204" pitchFamily="34" charset="0"/>
                          <a:cs typeface="Times New Roman" panose="02020603050405020304" pitchFamily="18" charset="0"/>
                        </a:rPr>
                        <a:t>acertar! Libras minha paixão, mas português legal</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50636584"/>
                  </a:ext>
                </a:extLst>
              </a:tr>
              <a:tr h="318893">
                <a:tc>
                  <a:txBody>
                    <a:bodyPr/>
                    <a:lstStyle/>
                    <a:p>
                      <a:pPr algn="just">
                        <a:lnSpc>
                          <a:spcPct val="107000"/>
                        </a:lnSpc>
                        <a:spcAft>
                          <a:spcPts val="0"/>
                        </a:spcAft>
                        <a:tabLst>
                          <a:tab pos="4518660" algn="l"/>
                        </a:tabLst>
                      </a:pPr>
                      <a:r>
                        <a:rPr lang="pt-BR" sz="18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também. Obrigado com coração e tchau!</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9877817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1" name="Rectangle 3175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ítulo 1">
            <a:extLst>
              <a:ext uri="{FF2B5EF4-FFF2-40B4-BE49-F238E27FC236}">
                <a16:creationId xmlns:a16="http://schemas.microsoft.com/office/drawing/2014/main" id="{14109C5E-BA82-991F-B202-3ED73631635A}"/>
              </a:ext>
            </a:extLst>
          </p:cNvPr>
          <p:cNvSpPr>
            <a:spLocks noGrp="1" noChangeArrowheads="1"/>
          </p:cNvSpPr>
          <p:nvPr>
            <p:ph type="title"/>
          </p:nvPr>
        </p:nvSpPr>
        <p:spPr>
          <a:xfrm>
            <a:off x="417399" y="643467"/>
            <a:ext cx="8408193" cy="744836"/>
          </a:xfrm>
        </p:spPr>
        <p:txBody>
          <a:bodyPr vert="horz" lIns="91440" tIns="45720" rIns="91440" bIns="45720" rtlCol="0" anchor="ctr">
            <a:normAutofit/>
          </a:bodyPr>
          <a:lstStyle/>
          <a:p>
            <a:pPr algn="ctr" defTabSz="914400"/>
            <a:r>
              <a:rPr lang="en-US" altLang="pt-BR" sz="2800" kern="1200">
                <a:solidFill>
                  <a:schemeClr val="bg1"/>
                </a:solidFill>
                <a:latin typeface="+mj-lt"/>
                <a:ea typeface="+mj-ea"/>
                <a:cs typeface="+mj-cs"/>
              </a:rPr>
              <a:t>Quadro comparativo das versões</a:t>
            </a:r>
          </a:p>
        </p:txBody>
      </p:sp>
      <p:graphicFrame>
        <p:nvGraphicFramePr>
          <p:cNvPr id="4" name="Espaço Reservado para Conteúdo 3">
            <a:extLst>
              <a:ext uri="{FF2B5EF4-FFF2-40B4-BE49-F238E27FC236}">
                <a16:creationId xmlns:a16="http://schemas.microsoft.com/office/drawing/2014/main" id="{6FB9C142-5AB5-4A4D-8592-DCDDA2316222}"/>
              </a:ext>
            </a:extLst>
          </p:cNvPr>
          <p:cNvGraphicFramePr>
            <a:graphicFrameLocks noGrp="1"/>
          </p:cNvGraphicFramePr>
          <p:nvPr>
            <p:ph idx="1"/>
            <p:extLst>
              <p:ext uri="{D42A27DB-BD31-4B8C-83A1-F6EECF244321}">
                <p14:modId xmlns:p14="http://schemas.microsoft.com/office/powerpoint/2010/main" val="3952812834"/>
              </p:ext>
            </p:extLst>
          </p:nvPr>
        </p:nvGraphicFramePr>
        <p:xfrm>
          <a:off x="482600" y="1903959"/>
          <a:ext cx="8178801" cy="3936738"/>
        </p:xfrm>
        <a:graphic>
          <a:graphicData uri="http://schemas.openxmlformats.org/drawingml/2006/table">
            <a:tbl>
              <a:tblPr firstRow="1" firstCol="1" bandRow="1">
                <a:tableStyleId>{9D7B26C5-4107-4FEC-AEDC-1716B250A1EF}</a:tableStyleId>
              </a:tblPr>
              <a:tblGrid>
                <a:gridCol w="405670">
                  <a:extLst>
                    <a:ext uri="{9D8B030D-6E8A-4147-A177-3AD203B41FA5}">
                      <a16:colId xmlns:a16="http://schemas.microsoft.com/office/drawing/2014/main" val="838428109"/>
                    </a:ext>
                  </a:extLst>
                </a:gridCol>
                <a:gridCol w="2463455">
                  <a:extLst>
                    <a:ext uri="{9D8B030D-6E8A-4147-A177-3AD203B41FA5}">
                      <a16:colId xmlns:a16="http://schemas.microsoft.com/office/drawing/2014/main" val="1747951624"/>
                    </a:ext>
                  </a:extLst>
                </a:gridCol>
                <a:gridCol w="2450368">
                  <a:extLst>
                    <a:ext uri="{9D8B030D-6E8A-4147-A177-3AD203B41FA5}">
                      <a16:colId xmlns:a16="http://schemas.microsoft.com/office/drawing/2014/main" val="2687259332"/>
                    </a:ext>
                  </a:extLst>
                </a:gridCol>
                <a:gridCol w="2859308">
                  <a:extLst>
                    <a:ext uri="{9D8B030D-6E8A-4147-A177-3AD203B41FA5}">
                      <a16:colId xmlns:a16="http://schemas.microsoft.com/office/drawing/2014/main" val="2570522925"/>
                    </a:ext>
                  </a:extLst>
                </a:gridCol>
              </a:tblGrid>
              <a:tr h="266836">
                <a:tc>
                  <a:txBody>
                    <a:bodyPr/>
                    <a:lstStyle/>
                    <a:p>
                      <a:pPr algn="ctr">
                        <a:lnSpc>
                          <a:spcPct val="107000"/>
                        </a:lnSpc>
                        <a:spcAft>
                          <a:spcPts val="800"/>
                        </a:spcAft>
                      </a:pPr>
                      <a:r>
                        <a:rPr lang="pt-BR" sz="1100">
                          <a:effectLst/>
                        </a:rPr>
                        <a:t> </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tc>
                <a:tc>
                  <a:txBody>
                    <a:bodyPr/>
                    <a:lstStyle/>
                    <a:p>
                      <a:pPr algn="ctr">
                        <a:lnSpc>
                          <a:spcPct val="107000"/>
                        </a:lnSpc>
                        <a:spcAft>
                          <a:spcPts val="800"/>
                        </a:spcAft>
                      </a:pPr>
                      <a:r>
                        <a:rPr lang="pt-BR" sz="1500">
                          <a:effectLst/>
                        </a:rPr>
                        <a:t>Versão 01</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b"/>
                </a:tc>
                <a:tc>
                  <a:txBody>
                    <a:bodyPr/>
                    <a:lstStyle/>
                    <a:p>
                      <a:pPr algn="ctr">
                        <a:lnSpc>
                          <a:spcPct val="107000"/>
                        </a:lnSpc>
                        <a:spcAft>
                          <a:spcPts val="800"/>
                        </a:spcAft>
                      </a:pPr>
                      <a:r>
                        <a:rPr lang="pt-BR" sz="1500">
                          <a:effectLst/>
                        </a:rPr>
                        <a:t>Versão 02</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b"/>
                </a:tc>
                <a:tc>
                  <a:txBody>
                    <a:bodyPr/>
                    <a:lstStyle/>
                    <a:p>
                      <a:pPr algn="ctr">
                        <a:lnSpc>
                          <a:spcPct val="107000"/>
                        </a:lnSpc>
                        <a:spcAft>
                          <a:spcPts val="800"/>
                        </a:spcAft>
                      </a:pPr>
                      <a:r>
                        <a:rPr lang="pt-BR" sz="1500">
                          <a:effectLst/>
                        </a:rPr>
                        <a:t>Versão 03</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b"/>
                </a:tc>
                <a:extLst>
                  <a:ext uri="{0D108BD9-81ED-4DB2-BD59-A6C34878D82A}">
                    <a16:rowId xmlns:a16="http://schemas.microsoft.com/office/drawing/2014/main" val="780752676"/>
                  </a:ext>
                </a:extLst>
              </a:tr>
              <a:tr h="266836">
                <a:tc>
                  <a:txBody>
                    <a:bodyPr/>
                    <a:lstStyle/>
                    <a:p>
                      <a:pPr algn="ctr">
                        <a:lnSpc>
                          <a:spcPct val="107000"/>
                        </a:lnSpc>
                        <a:spcAft>
                          <a:spcPts val="800"/>
                        </a:spcAft>
                      </a:pPr>
                      <a:r>
                        <a:rPr lang="pt-BR" sz="1100">
                          <a:effectLst/>
                        </a:rPr>
                        <a:t>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Título</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gn="ctr">
                        <a:lnSpc>
                          <a:spcPct val="107000"/>
                        </a:lnSpc>
                        <a:spcAft>
                          <a:spcPts val="800"/>
                        </a:spcAft>
                      </a:pPr>
                      <a:r>
                        <a:rPr lang="pt-BR" sz="1500">
                          <a:effectLst/>
                        </a:rPr>
                        <a:t>***</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gn="ctr">
                        <a:lnSpc>
                          <a:spcPct val="107000"/>
                        </a:lnSpc>
                        <a:spcAft>
                          <a:spcPts val="800"/>
                        </a:spcAft>
                      </a:pPr>
                      <a:r>
                        <a:rPr lang="pt-BR" sz="1500">
                          <a:effectLst/>
                        </a:rPr>
                        <a:t>***</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1601232830"/>
                  </a:ext>
                </a:extLst>
              </a:tr>
              <a:tr h="511738">
                <a:tc>
                  <a:txBody>
                    <a:bodyPr/>
                    <a:lstStyle/>
                    <a:p>
                      <a:pPr algn="ctr">
                        <a:lnSpc>
                          <a:spcPct val="107000"/>
                        </a:lnSpc>
                        <a:spcAft>
                          <a:spcPts val="800"/>
                        </a:spcAft>
                      </a:pPr>
                      <a:r>
                        <a:rPr lang="pt-BR" sz="1100">
                          <a:effectLst/>
                        </a:rPr>
                        <a:t>2</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Título</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O nome do seu texto</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Animais morar casa e exagero humanos</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1224138162"/>
                  </a:ext>
                </a:extLst>
              </a:tr>
              <a:tr h="511738">
                <a:tc>
                  <a:txBody>
                    <a:bodyPr/>
                    <a:lstStyle/>
                    <a:p>
                      <a:pPr algn="ctr">
                        <a:lnSpc>
                          <a:spcPct val="107000"/>
                        </a:lnSpc>
                        <a:spcAft>
                          <a:spcPts val="800"/>
                        </a:spcAft>
                      </a:pPr>
                      <a:r>
                        <a:rPr lang="pt-BR" sz="1100">
                          <a:effectLst/>
                        </a:rPr>
                        <a:t>3</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Vida particular interessa não você</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Vida particular eu não</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“Minha vida ser minha”</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175083857"/>
                  </a:ext>
                </a:extLst>
              </a:tr>
              <a:tr h="266836">
                <a:tc>
                  <a:txBody>
                    <a:bodyPr/>
                    <a:lstStyle/>
                    <a:p>
                      <a:pPr algn="ctr">
                        <a:lnSpc>
                          <a:spcPct val="107000"/>
                        </a:lnSpc>
                        <a:spcAft>
                          <a:spcPts val="800"/>
                        </a:spcAft>
                      </a:pPr>
                      <a:r>
                        <a:rPr lang="pt-BR" sz="1100">
                          <a:effectLst/>
                        </a:rPr>
                        <a:t>4</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Planeta acabou</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Planeta acabar quase</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S.O.S Planeta Terra</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1268255508"/>
                  </a:ext>
                </a:extLst>
              </a:tr>
              <a:tr h="266836">
                <a:tc>
                  <a:txBody>
                    <a:bodyPr/>
                    <a:lstStyle/>
                    <a:p>
                      <a:pPr algn="ctr">
                        <a:lnSpc>
                          <a:spcPct val="107000"/>
                        </a:lnSpc>
                        <a:spcAft>
                          <a:spcPts val="800"/>
                        </a:spcAft>
                      </a:pPr>
                      <a:r>
                        <a:rPr lang="pt-BR" sz="1100">
                          <a:effectLst/>
                        </a:rPr>
                        <a:t>5</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Felicidade</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Tristeza</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Felicidade e tristeza</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471981346"/>
                  </a:ext>
                </a:extLst>
              </a:tr>
              <a:tr h="266836">
                <a:tc>
                  <a:txBody>
                    <a:bodyPr/>
                    <a:lstStyle/>
                    <a:p>
                      <a:pPr algn="ctr">
                        <a:lnSpc>
                          <a:spcPct val="107000"/>
                        </a:lnSpc>
                        <a:spcAft>
                          <a:spcPts val="800"/>
                        </a:spcAft>
                      </a:pPr>
                      <a:r>
                        <a:rPr lang="pt-BR" sz="1100">
                          <a:effectLst/>
                        </a:rPr>
                        <a:t>6</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Importanto Moral</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Importancia Morais</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Importância valores morais</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733745571"/>
                  </a:ext>
                </a:extLst>
              </a:tr>
              <a:tr h="266836">
                <a:tc>
                  <a:txBody>
                    <a:bodyPr/>
                    <a:lstStyle/>
                    <a:p>
                      <a:pPr algn="ctr">
                        <a:lnSpc>
                          <a:spcPct val="107000"/>
                        </a:lnSpc>
                        <a:spcAft>
                          <a:spcPts val="800"/>
                        </a:spcAft>
                      </a:pPr>
                      <a:r>
                        <a:rPr lang="pt-BR" sz="1100">
                          <a:effectLst/>
                        </a:rPr>
                        <a:t>7</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Grafite Arte Cidade</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Grafite ser Arte de Cidades</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Grafite é Arte da Cidade</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826720943"/>
                  </a:ext>
                </a:extLst>
              </a:tr>
              <a:tr h="266836">
                <a:tc>
                  <a:txBody>
                    <a:bodyPr/>
                    <a:lstStyle/>
                    <a:p>
                      <a:pPr algn="ctr">
                        <a:lnSpc>
                          <a:spcPct val="107000"/>
                        </a:lnSpc>
                        <a:spcAft>
                          <a:spcPts val="800"/>
                        </a:spcAft>
                      </a:pPr>
                      <a:r>
                        <a:rPr lang="pt-BR" sz="1100">
                          <a:effectLst/>
                        </a:rPr>
                        <a:t>8</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Livros</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Livros em Futuro</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“Os livros no futuro”</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1774032995"/>
                  </a:ext>
                </a:extLst>
              </a:tr>
              <a:tr h="511738">
                <a:tc>
                  <a:txBody>
                    <a:bodyPr/>
                    <a:lstStyle/>
                    <a:p>
                      <a:pPr algn="ctr">
                        <a:lnSpc>
                          <a:spcPct val="107000"/>
                        </a:lnSpc>
                        <a:spcAft>
                          <a:spcPts val="800"/>
                        </a:spcAft>
                      </a:pPr>
                      <a:r>
                        <a:rPr lang="pt-BR" sz="1100">
                          <a:effectLst/>
                        </a:rPr>
                        <a:t>9</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Bajulação: Defeito de Fábrica</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Bajulação: Defeito de Fábrica</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Bajulação: Defeito de Fábrica</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3363948371"/>
                  </a:ext>
                </a:extLst>
              </a:tr>
              <a:tr h="266836">
                <a:tc>
                  <a:txBody>
                    <a:bodyPr/>
                    <a:lstStyle/>
                    <a:p>
                      <a:pPr algn="ctr">
                        <a:lnSpc>
                          <a:spcPct val="107000"/>
                        </a:lnSpc>
                        <a:spcAft>
                          <a:spcPts val="800"/>
                        </a:spcAft>
                      </a:pPr>
                      <a:r>
                        <a:rPr lang="pt-BR" sz="1100">
                          <a:effectLst/>
                        </a:rPr>
                        <a:t>10</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Queima o Futuro País</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Queimando o Futuro País</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Queimando o Futuro do Brasil</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2393546041"/>
                  </a:ext>
                </a:extLst>
              </a:tr>
              <a:tr h="266836">
                <a:tc>
                  <a:txBody>
                    <a:bodyPr/>
                    <a:lstStyle/>
                    <a:p>
                      <a:pPr algn="ctr">
                        <a:lnSpc>
                          <a:spcPct val="107000"/>
                        </a:lnSpc>
                        <a:spcAft>
                          <a:spcPts val="800"/>
                        </a:spcAft>
                      </a:pPr>
                      <a:r>
                        <a:rPr lang="pt-BR" sz="1100">
                          <a:effectLst/>
                        </a:rPr>
                        <a:t>11</a:t>
                      </a:r>
                      <a:endParaRPr lang="pt-BR" sz="10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nSpc>
                          <a:spcPct val="107000"/>
                        </a:lnSpc>
                        <a:spcAft>
                          <a:spcPts val="800"/>
                        </a:spcAft>
                      </a:pPr>
                      <a:r>
                        <a:rPr lang="pt-BR" sz="1500">
                          <a:effectLst/>
                        </a:rPr>
                        <a:t>Escrever com alegria!</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gn="ctr">
                        <a:lnSpc>
                          <a:spcPct val="107000"/>
                        </a:lnSpc>
                        <a:spcAft>
                          <a:spcPts val="800"/>
                        </a:spcAft>
                      </a:pPr>
                      <a:r>
                        <a:rPr lang="pt-BR" sz="1500">
                          <a:effectLst/>
                        </a:rPr>
                        <a:t>***</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tc>
                  <a:txBody>
                    <a:bodyPr/>
                    <a:lstStyle/>
                    <a:p>
                      <a:pPr algn="ctr">
                        <a:lnSpc>
                          <a:spcPct val="107000"/>
                        </a:lnSpc>
                        <a:spcAft>
                          <a:spcPts val="800"/>
                        </a:spcAft>
                      </a:pPr>
                      <a:r>
                        <a:rPr lang="pt-BR" sz="1500">
                          <a:effectLst/>
                        </a:rPr>
                        <a:t>***</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1725" marR="41725" marT="0" marB="0" anchor="ctr"/>
                </a:tc>
                <a:extLst>
                  <a:ext uri="{0D108BD9-81ED-4DB2-BD59-A6C34878D82A}">
                    <a16:rowId xmlns:a16="http://schemas.microsoft.com/office/drawing/2014/main" val="138746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6" name="Rectangle 3277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ítulo 1">
            <a:extLst>
              <a:ext uri="{FF2B5EF4-FFF2-40B4-BE49-F238E27FC236}">
                <a16:creationId xmlns:a16="http://schemas.microsoft.com/office/drawing/2014/main" id="{9BC54D47-5482-76E7-0A08-A5DE6127BF05}"/>
              </a:ext>
            </a:extLst>
          </p:cNvPr>
          <p:cNvSpPr>
            <a:spLocks noGrp="1" noChangeArrowheads="1"/>
          </p:cNvSpPr>
          <p:nvPr>
            <p:ph type="title"/>
          </p:nvPr>
        </p:nvSpPr>
        <p:spPr>
          <a:xfrm>
            <a:off x="417399" y="643467"/>
            <a:ext cx="8408193" cy="744836"/>
          </a:xfrm>
        </p:spPr>
        <p:txBody>
          <a:bodyPr vert="horz" lIns="91440" tIns="45720" rIns="91440" bIns="45720" rtlCol="0" anchor="ctr">
            <a:normAutofit/>
          </a:bodyPr>
          <a:lstStyle/>
          <a:p>
            <a:pPr algn="ctr" defTabSz="914400"/>
            <a:r>
              <a:rPr lang="en-US" altLang="pt-BR" sz="2800" kern="1200">
                <a:solidFill>
                  <a:schemeClr val="bg1"/>
                </a:solidFill>
                <a:latin typeface="+mj-lt"/>
                <a:ea typeface="+mj-ea"/>
                <a:cs typeface="+mj-cs"/>
              </a:rPr>
              <a:t>Análise da intervenção da professora</a:t>
            </a:r>
          </a:p>
        </p:txBody>
      </p:sp>
      <p:pic>
        <p:nvPicPr>
          <p:cNvPr id="32771" name="Espaço Reservado para Conteúdo 3">
            <a:extLst>
              <a:ext uri="{FF2B5EF4-FFF2-40B4-BE49-F238E27FC236}">
                <a16:creationId xmlns:a16="http://schemas.microsoft.com/office/drawing/2014/main" id="{7B58E66D-50F1-6D0A-F778-8CCCDC22523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0404" y="1675227"/>
            <a:ext cx="7023190" cy="43941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8E7EF48-54F3-8541-D4B0-275895A1B3F9}"/>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dirty="0">
                <a:solidFill>
                  <a:schemeClr val="bg1"/>
                </a:solidFill>
                <a:latin typeface="+mj-lt"/>
                <a:ea typeface="+mj-ea"/>
                <a:cs typeface="+mj-cs"/>
              </a:rPr>
              <a:t>Costa, </a:t>
            </a:r>
            <a:r>
              <a:rPr lang="en-US" sz="2800" kern="1200" dirty="0" err="1">
                <a:solidFill>
                  <a:schemeClr val="bg1"/>
                </a:solidFill>
                <a:latin typeface="+mj-lt"/>
                <a:ea typeface="+mj-ea"/>
                <a:cs typeface="+mj-cs"/>
              </a:rPr>
              <a:t>pedir</a:t>
            </a:r>
            <a:r>
              <a:rPr lang="en-US" sz="2800" kern="1200" dirty="0">
                <a:solidFill>
                  <a:schemeClr val="bg1"/>
                </a:solidFill>
                <a:latin typeface="+mj-lt"/>
                <a:ea typeface="+mj-ea"/>
                <a:cs typeface="+mj-cs"/>
              </a:rPr>
              <a:t> um </a:t>
            </a:r>
            <a:r>
              <a:rPr lang="en-US" sz="2800" kern="1200" dirty="0" err="1">
                <a:solidFill>
                  <a:schemeClr val="bg1"/>
                </a:solidFill>
                <a:latin typeface="+mj-lt"/>
                <a:ea typeface="+mj-ea"/>
                <a:cs typeface="+mj-cs"/>
              </a:rPr>
              <a:t>presente</a:t>
            </a:r>
            <a:r>
              <a:rPr lang="en-US" sz="2800" kern="1200" dirty="0">
                <a:solidFill>
                  <a:schemeClr val="bg1"/>
                </a:solidFill>
                <a:latin typeface="+mj-lt"/>
                <a:ea typeface="+mj-ea"/>
                <a:cs typeface="+mj-cs"/>
              </a:rPr>
              <a:t> de Natal</a:t>
            </a:r>
          </a:p>
        </p:txBody>
      </p:sp>
      <p:pic>
        <p:nvPicPr>
          <p:cNvPr id="5" name="Espaço Reservado para Conteúdo 4">
            <a:extLst>
              <a:ext uri="{FF2B5EF4-FFF2-40B4-BE49-F238E27FC236}">
                <a16:creationId xmlns:a16="http://schemas.microsoft.com/office/drawing/2014/main" id="{CC11AA2F-2F48-8748-4F69-69E119AECADA}"/>
              </a:ext>
            </a:extLst>
          </p:cNvPr>
          <p:cNvPicPr>
            <a:picLocks noGrp="1" noChangeAspect="1"/>
          </p:cNvPicPr>
          <p:nvPr>
            <p:ph idx="1"/>
          </p:nvPr>
        </p:nvPicPr>
        <p:blipFill>
          <a:blip r:embed="rId2"/>
          <a:stretch>
            <a:fillRect/>
          </a:stretch>
        </p:blipFill>
        <p:spPr>
          <a:xfrm>
            <a:off x="503298" y="1675227"/>
            <a:ext cx="8137403" cy="4394199"/>
          </a:xfrm>
          <a:prstGeom prst="rect">
            <a:avLst/>
          </a:prstGeom>
        </p:spPr>
      </p:pic>
    </p:spTree>
    <p:extLst>
      <p:ext uri="{BB962C8B-B14F-4D97-AF65-F5344CB8AC3E}">
        <p14:creationId xmlns:p14="http://schemas.microsoft.com/office/powerpoint/2010/main" val="411177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79DD72-4B5F-EE9B-61F8-9E3596B9D054}"/>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dirty="0">
                <a:solidFill>
                  <a:schemeClr val="bg1"/>
                </a:solidFill>
                <a:latin typeface="+mj-lt"/>
                <a:ea typeface="+mj-ea"/>
                <a:cs typeface="+mj-cs"/>
              </a:rPr>
              <a:t>Costa, </a:t>
            </a:r>
            <a:r>
              <a:rPr lang="en-US" sz="2800" kern="1200" dirty="0" err="1">
                <a:solidFill>
                  <a:schemeClr val="bg1"/>
                </a:solidFill>
                <a:latin typeface="+mj-lt"/>
                <a:ea typeface="+mj-ea"/>
                <a:cs typeface="+mj-cs"/>
              </a:rPr>
              <a:t>anunciar</a:t>
            </a:r>
            <a:r>
              <a:rPr lang="en-US" sz="2800" kern="1200" dirty="0">
                <a:solidFill>
                  <a:schemeClr val="bg1"/>
                </a:solidFill>
                <a:latin typeface="+mj-lt"/>
                <a:ea typeface="+mj-ea"/>
                <a:cs typeface="+mj-cs"/>
              </a:rPr>
              <a:t> </a:t>
            </a:r>
            <a:r>
              <a:rPr lang="en-US" sz="2800" kern="1200" dirty="0" err="1">
                <a:solidFill>
                  <a:schemeClr val="bg1"/>
                </a:solidFill>
                <a:latin typeface="+mj-lt"/>
                <a:ea typeface="+mj-ea"/>
                <a:cs typeface="+mj-cs"/>
              </a:rPr>
              <a:t>uma</a:t>
            </a:r>
            <a:r>
              <a:rPr lang="en-US" sz="2800" kern="1200" dirty="0">
                <a:solidFill>
                  <a:schemeClr val="bg1"/>
                </a:solidFill>
                <a:latin typeface="+mj-lt"/>
                <a:ea typeface="+mj-ea"/>
                <a:cs typeface="+mj-cs"/>
              </a:rPr>
              <a:t> </a:t>
            </a:r>
            <a:r>
              <a:rPr lang="en-US" sz="2800" kern="1200" dirty="0" err="1">
                <a:solidFill>
                  <a:schemeClr val="bg1"/>
                </a:solidFill>
                <a:latin typeface="+mj-lt"/>
                <a:ea typeface="+mj-ea"/>
                <a:cs typeface="+mj-cs"/>
              </a:rPr>
              <a:t>feira</a:t>
            </a:r>
            <a:r>
              <a:rPr lang="en-US" sz="2800" kern="1200" dirty="0">
                <a:solidFill>
                  <a:schemeClr val="bg1"/>
                </a:solidFill>
                <a:latin typeface="+mj-lt"/>
                <a:ea typeface="+mj-ea"/>
                <a:cs typeface="+mj-cs"/>
              </a:rPr>
              <a:t> de </a:t>
            </a:r>
            <a:r>
              <a:rPr lang="en-US" sz="2800" kern="1200" dirty="0" err="1">
                <a:solidFill>
                  <a:schemeClr val="bg1"/>
                </a:solidFill>
                <a:latin typeface="+mj-lt"/>
                <a:ea typeface="+mj-ea"/>
                <a:cs typeface="+mj-cs"/>
              </a:rPr>
              <a:t>brinquedos</a:t>
            </a:r>
            <a:r>
              <a:rPr lang="en-US" sz="2800" kern="1200" dirty="0">
                <a:solidFill>
                  <a:schemeClr val="bg1"/>
                </a:solidFill>
                <a:latin typeface="+mj-lt"/>
                <a:ea typeface="+mj-ea"/>
                <a:cs typeface="+mj-cs"/>
              </a:rPr>
              <a:t> </a:t>
            </a:r>
            <a:r>
              <a:rPr lang="en-US" sz="2800" kern="1200">
                <a:solidFill>
                  <a:schemeClr val="bg1"/>
                </a:solidFill>
                <a:latin typeface="+mj-lt"/>
                <a:ea typeface="+mj-ea"/>
                <a:cs typeface="+mj-cs"/>
              </a:rPr>
              <a:t>usados </a:t>
            </a:r>
            <a:endParaRPr lang="en-US" sz="2800" kern="1200" dirty="0">
              <a:solidFill>
                <a:schemeClr val="bg1"/>
              </a:solidFill>
              <a:latin typeface="+mj-lt"/>
              <a:ea typeface="+mj-ea"/>
              <a:cs typeface="+mj-cs"/>
            </a:endParaRPr>
          </a:p>
        </p:txBody>
      </p:sp>
      <p:pic>
        <p:nvPicPr>
          <p:cNvPr id="5" name="Espaço Reservado para Conteúdo 4">
            <a:extLst>
              <a:ext uri="{FF2B5EF4-FFF2-40B4-BE49-F238E27FC236}">
                <a16:creationId xmlns:a16="http://schemas.microsoft.com/office/drawing/2014/main" id="{DE5FEE6C-3D23-3AF9-8D75-14CAF3E67C7C}"/>
              </a:ext>
            </a:extLst>
          </p:cNvPr>
          <p:cNvPicPr>
            <a:picLocks noGrp="1" noChangeAspect="1"/>
          </p:cNvPicPr>
          <p:nvPr>
            <p:ph idx="1"/>
          </p:nvPr>
        </p:nvPicPr>
        <p:blipFill>
          <a:blip r:embed="rId2"/>
          <a:stretch>
            <a:fillRect/>
          </a:stretch>
        </p:blipFill>
        <p:spPr>
          <a:xfrm>
            <a:off x="1592882" y="1675227"/>
            <a:ext cx="5958235" cy="4394199"/>
          </a:xfrm>
          <a:prstGeom prst="rect">
            <a:avLst/>
          </a:prstGeom>
        </p:spPr>
      </p:pic>
    </p:spTree>
    <p:extLst>
      <p:ext uri="{BB962C8B-B14F-4D97-AF65-F5344CB8AC3E}">
        <p14:creationId xmlns:p14="http://schemas.microsoft.com/office/powerpoint/2010/main" val="188056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0BD5FB8-9C6A-E42A-B84F-DB6C3A644A72}"/>
              </a:ext>
            </a:extLst>
          </p:cNvPr>
          <p:cNvSpPr>
            <a:spLocks noGrp="1"/>
          </p:cNvSpPr>
          <p:nvPr>
            <p:ph type="title"/>
          </p:nvPr>
        </p:nvSpPr>
        <p:spPr>
          <a:xfrm>
            <a:off x="3724072" y="629268"/>
            <a:ext cx="4939868" cy="1286160"/>
          </a:xfrm>
        </p:spPr>
        <p:txBody>
          <a:bodyPr vert="horz" lIns="91440" tIns="45720" rIns="91440" bIns="45720" rtlCol="0" anchor="b">
            <a:normAutofit/>
          </a:bodyPr>
          <a:lstStyle/>
          <a:p>
            <a:pPr defTabSz="914400"/>
            <a:r>
              <a:rPr lang="en-US" altLang="pt-BR" sz="2800"/>
              <a:t>Referência 1: Para que? Para refletir a respeito da influência da instituição</a:t>
            </a:r>
            <a:endParaRPr lang="en-US" sz="2800"/>
          </a:p>
        </p:txBody>
      </p:sp>
      <p:sp>
        <p:nvSpPr>
          <p:cNvPr id="5" name="Espaço Reservado para Conteúdo 4">
            <a:extLst>
              <a:ext uri="{FF2B5EF4-FFF2-40B4-BE49-F238E27FC236}">
                <a16:creationId xmlns:a16="http://schemas.microsoft.com/office/drawing/2014/main" id="{A1283236-B461-254D-F22E-0F47B321DB00}"/>
              </a:ext>
            </a:extLst>
          </p:cNvPr>
          <p:cNvSpPr>
            <a:spLocks noGrp="1"/>
          </p:cNvSpPr>
          <p:nvPr>
            <p:ph sz="half" idx="1"/>
          </p:nvPr>
        </p:nvSpPr>
        <p:spPr>
          <a:xfrm>
            <a:off x="3724073" y="2438400"/>
            <a:ext cx="4939867" cy="3785419"/>
          </a:xfrm>
        </p:spPr>
        <p:txBody>
          <a:bodyPr vert="horz" lIns="91440" tIns="45720" rIns="91440" bIns="45720" rtlCol="0">
            <a:normAutofit fontScale="92500" lnSpcReduction="20000"/>
          </a:bodyPr>
          <a:lstStyle/>
          <a:p>
            <a:pPr marL="0" indent="-228600" defTabSz="914400"/>
            <a:r>
              <a:rPr lang="en-US" sz="1700" dirty="0"/>
              <a:t>Michel Foucault, </a:t>
            </a:r>
            <a:r>
              <a:rPr lang="en-US" sz="1700" dirty="0" err="1"/>
              <a:t>filósofo</a:t>
            </a:r>
            <a:endParaRPr lang="en-US" sz="1700" dirty="0"/>
          </a:p>
          <a:p>
            <a:pPr marL="0" indent="-228600" defTabSz="914400"/>
            <a:r>
              <a:rPr lang="en-US" sz="1700" dirty="0"/>
              <a:t>Paris, 1926 </a:t>
            </a:r>
          </a:p>
          <a:p>
            <a:pPr marL="0" indent="-228600" defTabSz="914400"/>
            <a:r>
              <a:rPr lang="en-US" sz="1700" dirty="0"/>
              <a:t>Paris, 1984</a:t>
            </a:r>
          </a:p>
          <a:p>
            <a:pPr marL="0" indent="-228600" defTabSz="914400"/>
            <a:endParaRPr lang="en-US" sz="1700" dirty="0"/>
          </a:p>
          <a:p>
            <a:pPr marL="0" indent="-228600" defTabSz="914400"/>
            <a:r>
              <a:rPr lang="en-US" sz="1700" dirty="0"/>
              <a:t>Professor de </a:t>
            </a:r>
            <a:r>
              <a:rPr lang="en-US" sz="1700" dirty="0" err="1"/>
              <a:t>História</a:t>
            </a:r>
            <a:r>
              <a:rPr lang="en-US" sz="1700" dirty="0"/>
              <a:t> dos </a:t>
            </a:r>
            <a:r>
              <a:rPr lang="en-US" sz="1700" dirty="0" err="1"/>
              <a:t>Sistemas</a:t>
            </a:r>
            <a:r>
              <a:rPr lang="en-US" sz="1700" dirty="0"/>
              <a:t> do </a:t>
            </a:r>
            <a:r>
              <a:rPr lang="en-US" sz="1700" dirty="0" err="1"/>
              <a:t>Pensamento</a:t>
            </a:r>
            <a:r>
              <a:rPr lang="en-US" sz="1700" dirty="0"/>
              <a:t>, no Collège de France</a:t>
            </a:r>
          </a:p>
          <a:p>
            <a:pPr marL="0" indent="-228600" defTabSz="914400"/>
            <a:endParaRPr lang="en-US" sz="1700" dirty="0"/>
          </a:p>
          <a:p>
            <a:pPr marL="0" indent="-228600" defTabSz="914400"/>
            <a:r>
              <a:rPr lang="en-US" sz="1700" dirty="0" err="1"/>
              <a:t>Temáticas</a:t>
            </a:r>
            <a:r>
              <a:rPr lang="en-US" sz="1700" dirty="0"/>
              <a:t> </a:t>
            </a:r>
            <a:r>
              <a:rPr lang="en-US" sz="1700" dirty="0" err="1"/>
              <a:t>preferenciais</a:t>
            </a:r>
            <a:r>
              <a:rPr lang="en-US" sz="1700" dirty="0"/>
              <a:t>: </a:t>
            </a:r>
          </a:p>
          <a:p>
            <a:pPr marL="0" indent="-228600" defTabSz="914400"/>
            <a:r>
              <a:rPr lang="en-US" sz="1700" dirty="0"/>
              <a:t>A </a:t>
            </a:r>
            <a:r>
              <a:rPr lang="en-US" sz="1700" dirty="0" err="1"/>
              <a:t>relação</a:t>
            </a:r>
            <a:r>
              <a:rPr lang="en-US" sz="1700" dirty="0"/>
              <a:t> entre </a:t>
            </a:r>
            <a:r>
              <a:rPr lang="en-US" sz="1700" dirty="0" err="1"/>
              <a:t>poder</a:t>
            </a:r>
            <a:r>
              <a:rPr lang="en-US" sz="1700" dirty="0"/>
              <a:t> e </a:t>
            </a:r>
            <a:r>
              <a:rPr lang="en-US" sz="1700" dirty="0" err="1"/>
              <a:t>conhecimento</a:t>
            </a:r>
            <a:r>
              <a:rPr lang="en-US" sz="1700" dirty="0"/>
              <a:t> </a:t>
            </a:r>
          </a:p>
          <a:p>
            <a:pPr marL="0" indent="-228600" defTabSz="914400"/>
            <a:r>
              <a:rPr lang="en-US" sz="1700" dirty="0"/>
              <a:t>O </a:t>
            </a:r>
            <a:r>
              <a:rPr lang="en-US" sz="1700" dirty="0" err="1"/>
              <a:t>controle</a:t>
            </a:r>
            <a:r>
              <a:rPr lang="en-US" sz="1700" dirty="0"/>
              <a:t> social </a:t>
            </a:r>
            <a:r>
              <a:rPr lang="en-US" sz="1700" dirty="0" err="1"/>
              <a:t>por</a:t>
            </a:r>
            <a:r>
              <a:rPr lang="en-US" sz="1700" dirty="0"/>
              <a:t> </a:t>
            </a:r>
            <a:r>
              <a:rPr lang="en-US" sz="1700" dirty="0" err="1"/>
              <a:t>meio</a:t>
            </a:r>
            <a:r>
              <a:rPr lang="en-US" sz="1700" dirty="0"/>
              <a:t> de </a:t>
            </a:r>
            <a:r>
              <a:rPr lang="en-US" sz="1700" dirty="0" err="1"/>
              <a:t>instituições</a:t>
            </a:r>
            <a:r>
              <a:rPr lang="en-US" sz="1700" dirty="0"/>
              <a:t> </a:t>
            </a:r>
            <a:r>
              <a:rPr lang="en-US" sz="1700" dirty="0" err="1"/>
              <a:t>sociais</a:t>
            </a:r>
            <a:endParaRPr lang="en-US" sz="1700" dirty="0"/>
          </a:p>
          <a:p>
            <a:pPr marL="0" indent="-228600" defTabSz="914400"/>
            <a:endParaRPr lang="en-US" sz="1700" dirty="0"/>
          </a:p>
          <a:p>
            <a:pPr marL="0" indent="-228600" defTabSz="914400"/>
            <a:r>
              <a:rPr lang="en-US" sz="1700" dirty="0"/>
              <a:t>Segundo </a:t>
            </a:r>
            <a:r>
              <a:rPr lang="en-US" sz="1700" dirty="0" err="1"/>
              <a:t>os</a:t>
            </a:r>
            <a:r>
              <a:rPr lang="en-US" sz="1700" dirty="0"/>
              <a:t> </a:t>
            </a:r>
            <a:r>
              <a:rPr lang="en-US" sz="1700" dirty="0" err="1"/>
              <a:t>críticos</a:t>
            </a:r>
            <a:r>
              <a:rPr lang="en-US" sz="1700" dirty="0"/>
              <a:t>, a</a:t>
            </a:r>
            <a:r>
              <a:rPr lang="pt-BR" sz="1700" dirty="0"/>
              <a:t> filosofia de Foucault pode ser caracterizada por três fases: arqueológica, genealógica e ética</a:t>
            </a:r>
            <a:endParaRPr lang="en-US" sz="1700" dirty="0"/>
          </a:p>
        </p:txBody>
      </p:sp>
      <p:pic>
        <p:nvPicPr>
          <p:cNvPr id="1026" name="Picture 2" descr="Credit: Bettmann Archive/Bettmann">
            <a:extLst>
              <a:ext uri="{FF2B5EF4-FFF2-40B4-BE49-F238E27FC236}">
                <a16:creationId xmlns:a16="http://schemas.microsoft.com/office/drawing/2014/main" id="{9DDDC9A0-BAF9-45AB-D529-9FF74E860F19}"/>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6491" r="20828"/>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1" name="Straight Connector 10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75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445963F-3611-3116-55D7-35497DBADC07}"/>
              </a:ext>
            </a:extLst>
          </p:cNvPr>
          <p:cNvSpPr>
            <a:spLocks noGrp="1"/>
          </p:cNvSpPr>
          <p:nvPr>
            <p:ph type="title"/>
          </p:nvPr>
        </p:nvSpPr>
        <p:spPr>
          <a:xfrm>
            <a:off x="480060" y="325369"/>
            <a:ext cx="3276451" cy="1956841"/>
          </a:xfrm>
        </p:spPr>
        <p:txBody>
          <a:bodyPr anchor="b">
            <a:normAutofit/>
          </a:bodyPr>
          <a:lstStyle/>
          <a:p>
            <a:r>
              <a:rPr lang="en-US" altLang="pt-BR" kern="1200">
                <a:latin typeface="+mj-lt"/>
                <a:ea typeface="+mj-ea"/>
                <a:cs typeface="+mj-cs"/>
              </a:rPr>
              <a:t>FOUCAULT, Michel. (1969). O Que é um Autor?</a:t>
            </a:r>
            <a:br>
              <a:rPr lang="en-US" altLang="pt-BR" kern="1200">
                <a:latin typeface="+mj-lt"/>
                <a:ea typeface="+mj-ea"/>
                <a:cs typeface="+mj-cs"/>
              </a:rPr>
            </a:br>
            <a:endParaRPr lang="pt-BR"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F82F3313-B25A-4738-8275-F8AE7DFD1EC4}"/>
              </a:ext>
            </a:extLst>
          </p:cNvPr>
          <p:cNvSpPr>
            <a:spLocks noGrp="1"/>
          </p:cNvSpPr>
          <p:nvPr>
            <p:ph idx="1"/>
          </p:nvPr>
        </p:nvSpPr>
        <p:spPr>
          <a:xfrm>
            <a:off x="480060" y="2872899"/>
            <a:ext cx="3182691" cy="3320668"/>
          </a:xfrm>
        </p:spPr>
        <p:txBody>
          <a:bodyPr>
            <a:normAutofit/>
          </a:bodyPr>
          <a:lstStyle/>
          <a:p>
            <a:pPr marL="0" indent="0">
              <a:buNone/>
            </a:pPr>
            <a:r>
              <a:rPr lang="pt-BR" sz="1900" dirty="0"/>
              <a:t>É a figura ideológica pela qual se marca a maneira como tememos a proliferação do sentido</a:t>
            </a:r>
          </a:p>
          <a:p>
            <a:pPr marL="0" indent="0">
              <a:buNone/>
            </a:pPr>
            <a:endParaRPr lang="pt-BR" sz="1900" dirty="0"/>
          </a:p>
        </p:txBody>
      </p:sp>
      <p:pic>
        <p:nvPicPr>
          <p:cNvPr id="5" name="Picture 4" descr="Conceito de ideia de lâmpada">
            <a:extLst>
              <a:ext uri="{FF2B5EF4-FFF2-40B4-BE49-F238E27FC236}">
                <a16:creationId xmlns:a16="http://schemas.microsoft.com/office/drawing/2014/main" id="{0B5250D4-58CC-BDDB-015A-D8C309C093FA}"/>
              </a:ext>
            </a:extLst>
          </p:cNvPr>
          <p:cNvPicPr>
            <a:picLocks noChangeAspect="1"/>
          </p:cNvPicPr>
          <p:nvPr/>
        </p:nvPicPr>
        <p:blipFill rotWithShape="1">
          <a:blip r:embed="rId2"/>
          <a:srcRect l="868" r="48917"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969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6" name="Rectangle 24585">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8" name="Rectangle 24587">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0" name="Rectangle 24589">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ítulo 1"/>
          <p:cNvSpPr>
            <a:spLocks noGrp="1"/>
          </p:cNvSpPr>
          <p:nvPr>
            <p:ph type="ctrTitle"/>
          </p:nvPr>
        </p:nvSpPr>
        <p:spPr>
          <a:xfrm>
            <a:off x="1142988" y="1054121"/>
            <a:ext cx="7098848" cy="1184111"/>
          </a:xfrm>
        </p:spPr>
        <p:txBody>
          <a:bodyPr vert="horz" lIns="91440" tIns="45720" rIns="91440" bIns="45720" rtlCol="0" anchor="ctr">
            <a:normAutofit/>
          </a:bodyPr>
          <a:lstStyle/>
          <a:p>
            <a:pPr algn="l" defTabSz="914400"/>
            <a:r>
              <a:rPr lang="en-US" altLang="pt-BR" sz="3700" kern="1200" dirty="0">
                <a:solidFill>
                  <a:schemeClr val="tx1"/>
                </a:solidFill>
                <a:latin typeface="+mj-lt"/>
                <a:ea typeface="+mj-ea"/>
                <a:cs typeface="+mj-cs"/>
              </a:rPr>
              <a:t>Como </a:t>
            </a:r>
            <a:r>
              <a:rPr lang="en-US" altLang="pt-BR" sz="3700" kern="1200" dirty="0" err="1">
                <a:solidFill>
                  <a:schemeClr val="tx1"/>
                </a:solidFill>
                <a:latin typeface="+mj-lt"/>
                <a:ea typeface="+mj-ea"/>
                <a:cs typeface="+mj-cs"/>
              </a:rPr>
              <a:t>ele</a:t>
            </a:r>
            <a:r>
              <a:rPr lang="en-US" altLang="pt-BR" sz="3700" kern="1200" dirty="0">
                <a:solidFill>
                  <a:schemeClr val="tx1"/>
                </a:solidFill>
                <a:latin typeface="+mj-lt"/>
                <a:ea typeface="+mj-ea"/>
                <a:cs typeface="+mj-cs"/>
              </a:rPr>
              <a:t> </a:t>
            </a:r>
            <a:r>
              <a:rPr lang="en-US" altLang="pt-BR" sz="3700" kern="1200" dirty="0" err="1">
                <a:solidFill>
                  <a:schemeClr val="tx1"/>
                </a:solidFill>
                <a:latin typeface="+mj-lt"/>
                <a:ea typeface="+mj-ea"/>
                <a:cs typeface="+mj-cs"/>
              </a:rPr>
              <a:t>chegou</a:t>
            </a:r>
            <a:r>
              <a:rPr lang="en-US" altLang="pt-BR" sz="3700" kern="1200" dirty="0">
                <a:solidFill>
                  <a:schemeClr val="tx1"/>
                </a:solidFill>
                <a:latin typeface="+mj-lt"/>
                <a:ea typeface="+mj-ea"/>
                <a:cs typeface="+mj-cs"/>
              </a:rPr>
              <a:t> </a:t>
            </a:r>
            <a:r>
              <a:rPr lang="en-US" altLang="pt-BR" sz="3700" kern="1200" dirty="0" err="1">
                <a:solidFill>
                  <a:schemeClr val="tx1"/>
                </a:solidFill>
                <a:latin typeface="+mj-lt"/>
                <a:ea typeface="+mj-ea"/>
                <a:cs typeface="+mj-cs"/>
              </a:rPr>
              <a:t>aí</a:t>
            </a:r>
            <a:r>
              <a:rPr lang="en-US" altLang="pt-BR" sz="3700" kern="1200" dirty="0">
                <a:solidFill>
                  <a:schemeClr val="tx1"/>
                </a:solidFill>
                <a:latin typeface="+mj-lt"/>
                <a:ea typeface="+mj-ea"/>
                <a:cs typeface="+mj-cs"/>
              </a:rPr>
              <a:t>? </a:t>
            </a:r>
            <a:r>
              <a:rPr lang="en-US" altLang="pt-BR" sz="3700" kern="1200" dirty="0" err="1">
                <a:solidFill>
                  <a:schemeClr val="tx1"/>
                </a:solidFill>
                <a:latin typeface="+mj-lt"/>
                <a:ea typeface="+mj-ea"/>
                <a:cs typeface="+mj-cs"/>
              </a:rPr>
              <a:t>Arqueologia</a:t>
            </a:r>
            <a:endParaRPr lang="en-US" altLang="pt-BR" sz="3700" kern="1200" dirty="0">
              <a:solidFill>
                <a:schemeClr val="tx1"/>
              </a:solidFill>
              <a:latin typeface="+mj-lt"/>
              <a:ea typeface="+mj-ea"/>
              <a:cs typeface="+mj-cs"/>
            </a:endParaRPr>
          </a:p>
        </p:txBody>
      </p:sp>
      <p:sp>
        <p:nvSpPr>
          <p:cNvPr id="24579" name="Espaço Reservado para Conteúdo 2"/>
          <p:cNvSpPr>
            <a:spLocks noGrp="1"/>
          </p:cNvSpPr>
          <p:nvPr>
            <p:ph type="subTitle" idx="1"/>
          </p:nvPr>
        </p:nvSpPr>
        <p:spPr>
          <a:xfrm>
            <a:off x="1143000" y="2399099"/>
            <a:ext cx="7099173" cy="3400969"/>
          </a:xfrm>
        </p:spPr>
        <p:txBody>
          <a:bodyPr vert="horz" lIns="91440" tIns="45720" rIns="91440" bIns="45720" rtlCol="0">
            <a:normAutofit fontScale="92500" lnSpcReduction="10000"/>
          </a:bodyPr>
          <a:lstStyle/>
          <a:p>
            <a:pPr algn="just" defTabSz="914400"/>
            <a:r>
              <a:rPr lang="en-US" altLang="pt-BR" sz="2400" b="1" dirty="0"/>
              <a:t>1969: A </a:t>
            </a:r>
            <a:r>
              <a:rPr lang="en-US" altLang="pt-BR" sz="2400" b="1" dirty="0" err="1"/>
              <a:t>arqueologia</a:t>
            </a:r>
            <a:r>
              <a:rPr lang="en-US" altLang="pt-BR" sz="2400" b="1" dirty="0"/>
              <a:t> do saber – </a:t>
            </a:r>
            <a:r>
              <a:rPr lang="en-US" altLang="pt-BR" sz="2400" dirty="0"/>
              <a:t>as </a:t>
            </a:r>
            <a:r>
              <a:rPr lang="en-US" altLang="pt-BR" sz="2400" dirty="0" err="1"/>
              <a:t>formações</a:t>
            </a:r>
            <a:r>
              <a:rPr lang="en-US" altLang="pt-BR" sz="2400" dirty="0"/>
              <a:t> </a:t>
            </a:r>
            <a:r>
              <a:rPr lang="en-US" altLang="pt-BR" sz="2400" dirty="0" err="1"/>
              <a:t>discursivas</a:t>
            </a:r>
            <a:r>
              <a:rPr lang="en-US" altLang="pt-BR" sz="2400" dirty="0"/>
              <a:t>, </a:t>
            </a:r>
            <a:r>
              <a:rPr lang="pt-BR" altLang="pt-BR" sz="2400" dirty="0"/>
              <a:t>sistemas de pensamento e conhecimento, são governadas por regras que determinam os limites do pensamento e do uso da linguagem em um determinado domínio e período</a:t>
            </a:r>
          </a:p>
          <a:p>
            <a:pPr algn="just" defTabSz="914400"/>
            <a:endParaRPr lang="pt-BR" altLang="pt-BR" sz="2400" dirty="0"/>
          </a:p>
          <a:p>
            <a:pPr algn="just" defTabSz="914400"/>
            <a:r>
              <a:rPr lang="pt-BR" altLang="pt-BR" sz="2400" dirty="0"/>
              <a:t>Como se reconhece uma formação discursiva? Por meio de regras: </a:t>
            </a:r>
            <a:r>
              <a:rPr lang="pt-BR" sz="2400" dirty="0"/>
              <a:t>ordem, correlação, funcionamento e transformação</a:t>
            </a:r>
          </a:p>
          <a:p>
            <a:pPr algn="just" defTabSz="914400"/>
            <a:endParaRPr lang="pt-BR" sz="2400" dirty="0"/>
          </a:p>
          <a:p>
            <a:pPr algn="just" defTabSz="914400"/>
            <a:r>
              <a:rPr lang="pt-BR" sz="2400" dirty="0"/>
              <a:t>As instituições introjetam as regras de controle de forma a consolidar as leis gerais, ou seja, elas fortalecem as </a:t>
            </a:r>
            <a:r>
              <a:rPr lang="pt-BR" sz="2400" dirty="0" err="1"/>
              <a:t>FDs</a:t>
            </a:r>
            <a:endParaRPr lang="en-US" altLang="pt-BR" sz="2400" dirty="0"/>
          </a:p>
          <a:p>
            <a:pPr marL="342900" indent="-342900" algn="l" defTabSz="914400">
              <a:buFont typeface="Arial" panose="020B0604020202020204" pitchFamily="34" charset="0"/>
              <a:buChar char="•"/>
            </a:pPr>
            <a:endParaRPr lang="en-US" altLang="pt-BR" sz="2100" b="1" dirty="0"/>
          </a:p>
          <a:p>
            <a:pPr marL="0" indent="-228600" algn="l" defTabSz="914400">
              <a:buFont typeface="Arial" panose="020B0604020202020204" pitchFamily="34" charset="0"/>
              <a:buChar char="•"/>
            </a:pPr>
            <a:endParaRPr lang="en-US" altLang="pt-BR" sz="2100" dirty="0"/>
          </a:p>
        </p:txBody>
      </p:sp>
    </p:spTree>
    <p:extLst>
      <p:ext uri="{BB962C8B-B14F-4D97-AF65-F5344CB8AC3E}">
        <p14:creationId xmlns:p14="http://schemas.microsoft.com/office/powerpoint/2010/main" val="213655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ítulo 1"/>
          <p:cNvSpPr>
            <a:spLocks noGrp="1"/>
          </p:cNvSpPr>
          <p:nvPr>
            <p:ph type="ctrTitle"/>
          </p:nvPr>
        </p:nvSpPr>
        <p:spPr>
          <a:xfrm>
            <a:off x="720075" y="978102"/>
            <a:ext cx="7941325" cy="1062644"/>
          </a:xfrm>
        </p:spPr>
        <p:txBody>
          <a:bodyPr vert="horz" lIns="91440" tIns="45720" rIns="91440" bIns="45720" rtlCol="0" anchor="b">
            <a:normAutofit/>
          </a:bodyPr>
          <a:lstStyle/>
          <a:p>
            <a:pPr algn="l" defTabSz="914400"/>
            <a:r>
              <a:rPr lang="en-US" altLang="pt-BR" sz="4400" kern="1200" dirty="0" err="1">
                <a:solidFill>
                  <a:schemeClr val="tx1"/>
                </a:solidFill>
                <a:latin typeface="+mj-lt"/>
                <a:ea typeface="+mj-ea"/>
                <a:cs typeface="+mj-cs"/>
              </a:rPr>
              <a:t>Problemática</a:t>
            </a:r>
            <a:r>
              <a:rPr lang="en-US" altLang="pt-BR" sz="4400" kern="1200" dirty="0">
                <a:solidFill>
                  <a:schemeClr val="tx1"/>
                </a:solidFill>
                <a:latin typeface="+mj-lt"/>
                <a:ea typeface="+mj-ea"/>
                <a:cs typeface="+mj-cs"/>
              </a:rPr>
              <a:t> do </a:t>
            </a:r>
            <a:r>
              <a:rPr lang="en-US" altLang="pt-BR" sz="4400" kern="1200" dirty="0" err="1">
                <a:solidFill>
                  <a:schemeClr val="tx1"/>
                </a:solidFill>
                <a:latin typeface="+mj-lt"/>
                <a:ea typeface="+mj-ea"/>
                <a:cs typeface="+mj-cs"/>
              </a:rPr>
              <a:t>texto</a:t>
            </a:r>
            <a:r>
              <a:rPr lang="en-US" altLang="pt-BR" sz="4400" kern="1200" dirty="0">
                <a:solidFill>
                  <a:schemeClr val="tx1"/>
                </a:solidFill>
                <a:latin typeface="+mj-lt"/>
                <a:ea typeface="+mj-ea"/>
                <a:cs typeface="+mj-cs"/>
              </a:rPr>
              <a:t> lido </a:t>
            </a:r>
          </a:p>
        </p:txBody>
      </p:sp>
      <p:cxnSp>
        <p:nvCxnSpPr>
          <p:cNvPr id="25621" name="Straight Connector 2562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5618" name="Graphic 25617" descr="Documento">
            <a:extLst>
              <a:ext uri="{FF2B5EF4-FFF2-40B4-BE49-F238E27FC236}">
                <a16:creationId xmlns:a16="http://schemas.microsoft.com/office/drawing/2014/main" id="{E55C2D06-D04B-2A37-25ED-AD613ADF7F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17" y="2811104"/>
            <a:ext cx="2524860" cy="2524860"/>
          </a:xfrm>
          <a:prstGeom prst="rect">
            <a:avLst/>
          </a:prstGeom>
        </p:spPr>
      </p:pic>
      <p:sp>
        <p:nvSpPr>
          <p:cNvPr id="25603" name="Espaço Reservado para Conteúdo 2"/>
          <p:cNvSpPr>
            <a:spLocks noGrp="1"/>
          </p:cNvSpPr>
          <p:nvPr>
            <p:ph type="subTitle" idx="1"/>
          </p:nvPr>
        </p:nvSpPr>
        <p:spPr>
          <a:xfrm>
            <a:off x="3716515" y="2682433"/>
            <a:ext cx="4711627" cy="3215749"/>
          </a:xfrm>
        </p:spPr>
        <p:txBody>
          <a:bodyPr vert="horz" lIns="91440" tIns="45720" rIns="91440" bIns="45720" rtlCol="0">
            <a:normAutofit/>
          </a:bodyPr>
          <a:lstStyle/>
          <a:p>
            <a:pPr indent="-228600" algn="l" defTabSz="914400">
              <a:buFont typeface="Arial" panose="020B0604020202020204" pitchFamily="34" charset="0"/>
              <a:buChar char="•"/>
            </a:pPr>
            <a:r>
              <a:rPr lang="en-US" altLang="pt-BR" sz="2100" dirty="0"/>
              <a:t>O </a:t>
            </a:r>
            <a:r>
              <a:rPr lang="en-US" altLang="pt-BR" sz="2100"/>
              <a:t>nome</a:t>
            </a:r>
            <a:r>
              <a:rPr lang="en-US" altLang="pt-BR" sz="2100" dirty="0"/>
              <a:t> do </a:t>
            </a:r>
            <a:r>
              <a:rPr lang="en-US" altLang="pt-BR" sz="2100"/>
              <a:t>autor</a:t>
            </a:r>
            <a:r>
              <a:rPr lang="en-US" altLang="pt-BR" sz="2100" dirty="0"/>
              <a:t> </a:t>
            </a:r>
            <a:r>
              <a:rPr lang="en-US" altLang="pt-BR" sz="2100"/>
              <a:t>funciona</a:t>
            </a:r>
            <a:r>
              <a:rPr lang="en-US" altLang="pt-BR" sz="2100" dirty="0"/>
              <a:t> </a:t>
            </a:r>
            <a:r>
              <a:rPr lang="en-US" altLang="pt-BR" sz="2100"/>
              <a:t>diferente</a:t>
            </a:r>
          </a:p>
          <a:p>
            <a:pPr marL="0" indent="-228600" algn="l" defTabSz="914400">
              <a:buFont typeface="Arial" panose="020B0604020202020204" pitchFamily="34" charset="0"/>
              <a:buChar char="•"/>
            </a:pPr>
            <a:endParaRPr lang="en-US" altLang="pt-BR" sz="2100" dirty="0"/>
          </a:p>
          <a:p>
            <a:pPr marL="0" indent="-228600" algn="l" defTabSz="914400">
              <a:buFont typeface="Arial" panose="020B0604020202020204" pitchFamily="34" charset="0"/>
              <a:buChar char="•"/>
            </a:pPr>
            <a:r>
              <a:rPr lang="en-US" altLang="pt-BR" sz="2100" b="1" dirty="0"/>
              <a:t>Carta</a:t>
            </a:r>
            <a:r>
              <a:rPr lang="en-US" altLang="pt-BR" sz="2100" dirty="0"/>
              <a:t>: </a:t>
            </a:r>
            <a:r>
              <a:rPr lang="en-US" altLang="pt-BR" sz="2100"/>
              <a:t>signatário</a:t>
            </a:r>
            <a:r>
              <a:rPr lang="en-US" altLang="pt-BR" sz="2100" dirty="0"/>
              <a:t>, </a:t>
            </a:r>
            <a:r>
              <a:rPr lang="en-US" altLang="pt-BR" sz="2100"/>
              <a:t>não</a:t>
            </a:r>
            <a:r>
              <a:rPr lang="en-US" altLang="pt-BR" sz="2100" dirty="0"/>
              <a:t> </a:t>
            </a:r>
            <a:r>
              <a:rPr lang="en-US" altLang="pt-BR" sz="2100"/>
              <a:t>autor</a:t>
            </a:r>
            <a:r>
              <a:rPr lang="en-US" altLang="pt-BR" sz="2100" dirty="0"/>
              <a:t> </a:t>
            </a:r>
          </a:p>
          <a:p>
            <a:pPr marL="0" indent="-228600" algn="l" defTabSz="914400">
              <a:buFont typeface="Arial" panose="020B0604020202020204" pitchFamily="34" charset="0"/>
              <a:buChar char="•"/>
            </a:pPr>
            <a:r>
              <a:rPr lang="en-US" altLang="pt-BR" sz="2100" b="1"/>
              <a:t>Contrato</a:t>
            </a:r>
            <a:r>
              <a:rPr lang="en-US" altLang="pt-BR" sz="2100" dirty="0"/>
              <a:t>: fiador, </a:t>
            </a:r>
            <a:r>
              <a:rPr lang="en-US" altLang="pt-BR" sz="2100"/>
              <a:t>não</a:t>
            </a:r>
            <a:r>
              <a:rPr lang="en-US" altLang="pt-BR" sz="2100" dirty="0"/>
              <a:t> </a:t>
            </a:r>
            <a:r>
              <a:rPr lang="en-US" altLang="pt-BR" sz="2100"/>
              <a:t>autor</a:t>
            </a:r>
            <a:endParaRPr lang="en-US" altLang="pt-BR" sz="2100" dirty="0"/>
          </a:p>
          <a:p>
            <a:pPr marL="0" indent="-228600" algn="l" defTabSz="914400">
              <a:buFont typeface="Arial" panose="020B0604020202020204" pitchFamily="34" charset="0"/>
              <a:buChar char="•"/>
            </a:pPr>
            <a:r>
              <a:rPr lang="en-US" altLang="pt-BR" sz="2100" b="1"/>
              <a:t>Texto</a:t>
            </a:r>
            <a:r>
              <a:rPr lang="en-US" altLang="pt-BR" sz="2100" b="1" dirty="0"/>
              <a:t> </a:t>
            </a:r>
            <a:r>
              <a:rPr lang="en-US" altLang="pt-BR" sz="2100" b="1"/>
              <a:t>anônimo</a:t>
            </a:r>
            <a:r>
              <a:rPr lang="en-US" altLang="pt-BR" sz="2100" dirty="0"/>
              <a:t>: </a:t>
            </a:r>
            <a:r>
              <a:rPr lang="en-US" altLang="pt-BR" sz="2100"/>
              <a:t>redator</a:t>
            </a:r>
            <a:r>
              <a:rPr lang="en-US" altLang="pt-BR" sz="2100" dirty="0"/>
              <a:t>, </a:t>
            </a:r>
            <a:r>
              <a:rPr lang="en-US" altLang="pt-BR" sz="2100"/>
              <a:t>não</a:t>
            </a:r>
            <a:r>
              <a:rPr lang="en-US" altLang="pt-BR" sz="2100" dirty="0"/>
              <a:t> </a:t>
            </a:r>
            <a:r>
              <a:rPr lang="en-US" altLang="pt-BR" sz="2100"/>
              <a:t>autor</a:t>
            </a:r>
            <a:endParaRPr lang="en-US" altLang="pt-BR" sz="2100" dirty="0"/>
          </a:p>
          <a:p>
            <a:pPr marL="0" indent="-228600" algn="l" defTabSz="914400">
              <a:buFont typeface="Arial" panose="020B0604020202020204" pitchFamily="34" charset="0"/>
              <a:buChar char="•"/>
            </a:pPr>
            <a:endParaRPr lang="en-US" altLang="pt-BR" sz="2100" dirty="0"/>
          </a:p>
          <a:p>
            <a:pPr indent="-228600" algn="l" defTabSz="914400">
              <a:buFont typeface="Arial" panose="020B0604020202020204" pitchFamily="34" charset="0"/>
              <a:buChar char="•"/>
            </a:pPr>
            <a:r>
              <a:rPr lang="en-US" altLang="pt-BR" sz="2100" dirty="0"/>
              <a:t>O interesse é a </a:t>
            </a:r>
            <a:r>
              <a:rPr lang="en-US" altLang="pt-BR" sz="2100"/>
              <a:t>função-autor</a:t>
            </a:r>
          </a:p>
        </p:txBody>
      </p:sp>
    </p:spTree>
    <p:extLst>
      <p:ext uri="{BB962C8B-B14F-4D97-AF65-F5344CB8AC3E}">
        <p14:creationId xmlns:p14="http://schemas.microsoft.com/office/powerpoint/2010/main" val="369136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ítulo 1"/>
          <p:cNvSpPr>
            <a:spLocks noGrp="1"/>
          </p:cNvSpPr>
          <p:nvPr>
            <p:ph type="ctrTitle"/>
          </p:nvPr>
        </p:nvSpPr>
        <p:spPr>
          <a:xfrm>
            <a:off x="720075" y="978102"/>
            <a:ext cx="7941325" cy="1062644"/>
          </a:xfrm>
        </p:spPr>
        <p:txBody>
          <a:bodyPr vert="horz" lIns="91440" tIns="45720" rIns="91440" bIns="45720" rtlCol="0" anchor="b">
            <a:normAutofit/>
          </a:bodyPr>
          <a:lstStyle/>
          <a:p>
            <a:pPr algn="l" defTabSz="914400"/>
            <a:r>
              <a:rPr lang="en-US" altLang="pt-BR" sz="4400" b="1" kern="1200">
                <a:solidFill>
                  <a:schemeClr val="tx1"/>
                </a:solidFill>
                <a:latin typeface="+mj-lt"/>
                <a:ea typeface="+mj-ea"/>
                <a:cs typeface="+mj-cs"/>
              </a:rPr>
              <a:t>Como o nome de autor funciona?</a:t>
            </a:r>
          </a:p>
        </p:txBody>
      </p:sp>
      <p:cxnSp>
        <p:nvCxnSpPr>
          <p:cNvPr id="26645" name="Straight Connector 2664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642" name="Graphic 26641" descr="Lápis">
            <a:extLst>
              <a:ext uri="{FF2B5EF4-FFF2-40B4-BE49-F238E27FC236}">
                <a16:creationId xmlns:a16="http://schemas.microsoft.com/office/drawing/2014/main" id="{99EDDF5B-A6CC-5859-D25D-E7F5BC9384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17" y="2811104"/>
            <a:ext cx="2524860" cy="2524860"/>
          </a:xfrm>
          <a:prstGeom prst="rect">
            <a:avLst/>
          </a:prstGeom>
        </p:spPr>
      </p:pic>
      <p:sp>
        <p:nvSpPr>
          <p:cNvPr id="26627" name="Espaço Reservado para Conteúdo 2"/>
          <p:cNvSpPr>
            <a:spLocks noGrp="1"/>
          </p:cNvSpPr>
          <p:nvPr>
            <p:ph type="subTitle" idx="1"/>
          </p:nvPr>
        </p:nvSpPr>
        <p:spPr>
          <a:xfrm>
            <a:off x="3716515" y="2682433"/>
            <a:ext cx="4711627" cy="3215749"/>
          </a:xfrm>
        </p:spPr>
        <p:txBody>
          <a:bodyPr vert="horz" lIns="91440" tIns="45720" rIns="91440" bIns="45720" rtlCol="0">
            <a:normAutofit/>
          </a:bodyPr>
          <a:lstStyle/>
          <a:p>
            <a:pPr marL="0" indent="-228600" algn="l" defTabSz="914400">
              <a:buFont typeface="Arial" panose="020B0604020202020204" pitchFamily="34" charset="0"/>
              <a:buChar char="•"/>
            </a:pPr>
            <a:r>
              <a:rPr lang="en-US" altLang="pt-BR" sz="2100" dirty="0" err="1"/>
              <a:t>Reagrupa</a:t>
            </a:r>
            <a:r>
              <a:rPr lang="en-US" altLang="pt-BR" sz="2100" dirty="0"/>
              <a:t> </a:t>
            </a:r>
            <a:r>
              <a:rPr lang="en-US" altLang="pt-BR" sz="2100" dirty="0" err="1"/>
              <a:t>textos</a:t>
            </a:r>
            <a:r>
              <a:rPr lang="en-US" altLang="pt-BR" sz="2100" dirty="0"/>
              <a:t>, </a:t>
            </a:r>
            <a:r>
              <a:rPr lang="en-US" altLang="pt-BR" sz="2100" dirty="0" err="1"/>
              <a:t>elevando-os</a:t>
            </a:r>
            <a:r>
              <a:rPr lang="en-US" altLang="pt-BR" sz="2100" dirty="0"/>
              <a:t> </a:t>
            </a:r>
            <a:r>
              <a:rPr lang="en-US" altLang="pt-BR" sz="2100" dirty="0" err="1"/>
              <a:t>em</a:t>
            </a:r>
            <a:r>
              <a:rPr lang="en-US" altLang="pt-BR" sz="2100" dirty="0"/>
              <a:t> </a:t>
            </a:r>
            <a:r>
              <a:rPr lang="en-US" altLang="pt-BR" sz="2100" dirty="0" err="1"/>
              <a:t>obra</a:t>
            </a:r>
            <a:endParaRPr lang="en-US" altLang="pt-BR" sz="2100" dirty="0"/>
          </a:p>
          <a:p>
            <a:pPr marL="0" indent="-228600" algn="l" defTabSz="914400">
              <a:buFont typeface="Arial" panose="020B0604020202020204" pitchFamily="34" charset="0"/>
              <a:buChar char="•"/>
            </a:pPr>
            <a:r>
              <a:rPr lang="en-US" altLang="pt-BR" sz="2100" dirty="0" err="1"/>
              <a:t>Tira</a:t>
            </a:r>
            <a:r>
              <a:rPr lang="en-US" altLang="pt-BR" sz="2100" dirty="0"/>
              <a:t> algo da </a:t>
            </a:r>
            <a:r>
              <a:rPr lang="en-US" altLang="pt-BR" sz="2100" dirty="0" err="1"/>
              <a:t>palavra</a:t>
            </a:r>
            <a:r>
              <a:rPr lang="en-US" altLang="pt-BR" sz="2100" dirty="0"/>
              <a:t> </a:t>
            </a:r>
            <a:r>
              <a:rPr lang="en-US" altLang="pt-BR" sz="2100" dirty="0" err="1"/>
              <a:t>cotidiana</a:t>
            </a:r>
            <a:r>
              <a:rPr lang="en-US" altLang="pt-BR" sz="2100" dirty="0"/>
              <a:t>, </a:t>
            </a:r>
            <a:r>
              <a:rPr lang="en-US" altLang="pt-BR" sz="2100" dirty="0" err="1"/>
              <a:t>dando-lhe</a:t>
            </a:r>
            <a:r>
              <a:rPr lang="en-US" altLang="pt-BR" sz="2100" dirty="0"/>
              <a:t> </a:t>
            </a:r>
            <a:r>
              <a:rPr lang="en-US" altLang="pt-BR" sz="2100" i="1" dirty="0"/>
              <a:t>status</a:t>
            </a:r>
            <a:endParaRPr lang="en-US" altLang="pt-BR" sz="2100" dirty="0"/>
          </a:p>
          <a:p>
            <a:pPr marL="0" indent="-228600" algn="l" defTabSz="914400">
              <a:buFont typeface="Arial" panose="020B0604020202020204" pitchFamily="34" charset="0"/>
              <a:buChar char="•"/>
            </a:pPr>
            <a:r>
              <a:rPr lang="en-US" altLang="pt-BR" sz="2100" dirty="0" err="1"/>
              <a:t>Refere</a:t>
            </a:r>
            <a:r>
              <a:rPr lang="en-US" altLang="pt-BR" sz="2100" dirty="0"/>
              <a:t>-se </a:t>
            </a:r>
            <a:r>
              <a:rPr lang="en-US" altLang="pt-BR" sz="2100" dirty="0" err="1"/>
              <a:t>ao</a:t>
            </a:r>
            <a:r>
              <a:rPr lang="en-US" altLang="pt-BR" sz="2100" dirty="0"/>
              <a:t> status de um </a:t>
            </a:r>
            <a:r>
              <a:rPr lang="en-US" altLang="pt-BR" sz="2100" dirty="0" err="1"/>
              <a:t>discurso</a:t>
            </a:r>
            <a:r>
              <a:rPr lang="en-US" altLang="pt-BR" sz="2100" dirty="0"/>
              <a:t> no interior de </a:t>
            </a:r>
            <a:r>
              <a:rPr lang="en-US" altLang="pt-BR" sz="2100" dirty="0" err="1"/>
              <a:t>uma</a:t>
            </a:r>
            <a:r>
              <a:rPr lang="en-US" altLang="pt-BR" sz="2100" dirty="0"/>
              <a:t> </a:t>
            </a:r>
            <a:r>
              <a:rPr lang="en-US" altLang="pt-BR" sz="2100" dirty="0" err="1"/>
              <a:t>sociedade</a:t>
            </a:r>
            <a:r>
              <a:rPr lang="en-US" altLang="pt-BR" sz="2100" dirty="0"/>
              <a:t>  </a:t>
            </a:r>
          </a:p>
          <a:p>
            <a:pPr marL="0" indent="-228600" algn="l" defTabSz="914400">
              <a:buFont typeface="Arial" panose="020B0604020202020204" pitchFamily="34" charset="0"/>
              <a:buChar char="•"/>
            </a:pPr>
            <a:r>
              <a:rPr lang="en-US" altLang="pt-BR" sz="2100" dirty="0" err="1"/>
              <a:t>Localiza</a:t>
            </a:r>
            <a:r>
              <a:rPr lang="en-US" altLang="pt-BR" sz="2100" dirty="0"/>
              <a:t>-se </a:t>
            </a:r>
            <a:r>
              <a:rPr lang="en-US" altLang="pt-BR" sz="2100" dirty="0" err="1"/>
              <a:t>na</a:t>
            </a:r>
            <a:r>
              <a:rPr lang="en-US" altLang="pt-BR" sz="2100" dirty="0"/>
              <a:t> </a:t>
            </a:r>
            <a:r>
              <a:rPr lang="en-US" altLang="pt-BR" sz="2100" dirty="0" err="1"/>
              <a:t>ruptura</a:t>
            </a:r>
            <a:r>
              <a:rPr lang="en-US" altLang="pt-BR" sz="2100" dirty="0"/>
              <a:t> que </a:t>
            </a:r>
            <a:r>
              <a:rPr lang="en-US" altLang="pt-BR" sz="2100" dirty="0" err="1"/>
              <a:t>instaura</a:t>
            </a:r>
            <a:r>
              <a:rPr lang="en-US" altLang="pt-BR" sz="2100" dirty="0"/>
              <a:t> um </a:t>
            </a:r>
            <a:r>
              <a:rPr lang="en-US" altLang="pt-BR" sz="2100" dirty="0" err="1"/>
              <a:t>certo</a:t>
            </a:r>
            <a:r>
              <a:rPr lang="en-US" altLang="pt-BR" sz="2100" dirty="0"/>
              <a:t> </a:t>
            </a:r>
            <a:r>
              <a:rPr lang="en-US" altLang="pt-BR" sz="2100" dirty="0" err="1"/>
              <a:t>grupo</a:t>
            </a:r>
            <a:r>
              <a:rPr lang="en-US" altLang="pt-BR" sz="2100" dirty="0"/>
              <a:t> de </a:t>
            </a:r>
            <a:r>
              <a:rPr lang="en-US" altLang="pt-BR" sz="2100" dirty="0" err="1"/>
              <a:t>discursos</a:t>
            </a:r>
            <a:r>
              <a:rPr lang="en-US" altLang="pt-BR" sz="2100" dirty="0"/>
              <a:t> e </a:t>
            </a:r>
            <a:r>
              <a:rPr lang="en-US" altLang="pt-BR" sz="2100" dirty="0" err="1"/>
              <a:t>seu</a:t>
            </a:r>
            <a:r>
              <a:rPr lang="en-US" altLang="pt-BR" sz="2100" dirty="0"/>
              <a:t> modo singular de ser</a:t>
            </a:r>
          </a:p>
        </p:txBody>
      </p:sp>
    </p:spTree>
    <p:extLst>
      <p:ext uri="{BB962C8B-B14F-4D97-AF65-F5344CB8AC3E}">
        <p14:creationId xmlns:p14="http://schemas.microsoft.com/office/powerpoint/2010/main" val="247514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F1211D-DD5F-7B3F-C2F8-A02D2459129C}"/>
              </a:ext>
            </a:extLst>
          </p:cNvPr>
          <p:cNvSpPr>
            <a:spLocks noGrp="1"/>
          </p:cNvSpPr>
          <p:nvPr>
            <p:ph type="title"/>
          </p:nvPr>
        </p:nvSpPr>
        <p:spPr>
          <a:xfrm>
            <a:off x="628650" y="365125"/>
            <a:ext cx="7886700" cy="1325563"/>
          </a:xfrm>
        </p:spPr>
        <p:txBody>
          <a:bodyPr>
            <a:normAutofit/>
          </a:bodyPr>
          <a:lstStyle/>
          <a:p>
            <a:r>
              <a:rPr lang="pt-BR" sz="4700"/>
              <a:t>O texto lido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F37DFB7-80E2-63A3-33A9-855C1D266A1F}"/>
              </a:ext>
            </a:extLst>
          </p:cNvPr>
          <p:cNvSpPr>
            <a:spLocks noGrp="1"/>
          </p:cNvSpPr>
          <p:nvPr>
            <p:ph idx="1"/>
          </p:nvPr>
        </p:nvSpPr>
        <p:spPr>
          <a:xfrm>
            <a:off x="628650" y="1929384"/>
            <a:ext cx="7886700" cy="4251960"/>
          </a:xfrm>
        </p:spPr>
        <p:txBody>
          <a:bodyPr>
            <a:normAutofit/>
          </a:bodyPr>
          <a:lstStyle/>
          <a:p>
            <a:r>
              <a:rPr lang="pt-BR" sz="1500"/>
              <a:t>Primeiro argumento: Nem sempre, na história, importou quem redigiu textos</a:t>
            </a:r>
          </a:p>
          <a:p>
            <a:r>
              <a:rPr lang="pt-BR" sz="1500"/>
              <a:t>Segundo argumento:  Escrevemos porque somos mortais</a:t>
            </a:r>
          </a:p>
          <a:p>
            <a:r>
              <a:rPr lang="pt-BR" sz="1500"/>
              <a:t>Terceiro argumento: O nome do autor não funciona como um nome próprio</a:t>
            </a:r>
          </a:p>
          <a:p>
            <a:pPr marL="0" indent="0">
              <a:buNone/>
            </a:pPr>
            <a:r>
              <a:rPr lang="pt-BR" sz="1500"/>
              <a:t>“Um nome de autor não é simplesmente um elemento em um discurso (que pode ser sujeito ou complemento, que pode ser substituído por um pronome etc.); ele exerce um certo papel em relação ao discurso: assegura uma função classificatória; tal nome permite reagrupar um certo numero de textos, delimitá-los, deles excluir alguns, opô-los a outros. Por outro lado, ele relaciona os textos entre si; Hermes Trismegisto não existia, Hipócrates, tampouco - no sentido em que se poderia dizer que Balzac existe -, mas o fato de que vários textos tenham sido colocados sob um mesmo nome indica que se estabelecia entre eles uma relação de homogeneidade ou de filiação, ou de autenticação de uns pelos outros, ou de explicação recíproca, ou de utilização concomitante. Enfim, o nome do autor funciona para caracterizar um certo modo ele ser do discurso: para um discurso, o fato de haver um nome de autor, o fato de que se possa dizer "isso foi escrito por tal pessoa", ou "tal pessoa é o autor disso", indica que esse discurso não é uma palavra cotidiana, indiferente, uma palavra que se afasta, que flutua e passa, uma palavra imediatamente consumível, mas que se trata de uma palavra que deve ser recebida de uma certa maneira e que deve, em uma dada cultura, receber um certo status”. </a:t>
            </a:r>
          </a:p>
        </p:txBody>
      </p:sp>
    </p:spTree>
    <p:extLst>
      <p:ext uri="{BB962C8B-B14F-4D97-AF65-F5344CB8AC3E}">
        <p14:creationId xmlns:p14="http://schemas.microsoft.com/office/powerpoint/2010/main" val="181095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773DF-108C-4F8F-08EB-0D2B309F93C7}"/>
              </a:ext>
            </a:extLst>
          </p:cNvPr>
          <p:cNvSpPr>
            <a:spLocks noGrp="1"/>
          </p:cNvSpPr>
          <p:nvPr>
            <p:ph type="title"/>
          </p:nvPr>
        </p:nvSpPr>
        <p:spPr/>
        <p:txBody>
          <a:bodyPr/>
          <a:lstStyle/>
          <a:p>
            <a:r>
              <a:rPr lang="pt-BR" dirty="0"/>
              <a:t>Fundando discursividades</a:t>
            </a:r>
          </a:p>
        </p:txBody>
      </p:sp>
      <p:sp>
        <p:nvSpPr>
          <p:cNvPr id="3" name="Espaço Reservado para Conteúdo 2">
            <a:extLst>
              <a:ext uri="{FF2B5EF4-FFF2-40B4-BE49-F238E27FC236}">
                <a16:creationId xmlns:a16="http://schemas.microsoft.com/office/drawing/2014/main" id="{B5484E95-6A2D-92F9-4028-2B013BC38422}"/>
              </a:ext>
            </a:extLst>
          </p:cNvPr>
          <p:cNvSpPr>
            <a:spLocks noGrp="1"/>
          </p:cNvSpPr>
          <p:nvPr>
            <p:ph idx="1"/>
          </p:nvPr>
        </p:nvSpPr>
        <p:spPr/>
        <p:txBody>
          <a:bodyPr>
            <a:noAutofit/>
          </a:bodyPr>
          <a:lstStyle/>
          <a:p>
            <a:pPr marL="0" indent="0">
              <a:buNone/>
            </a:pPr>
            <a:r>
              <a:rPr lang="pt-BR" sz="1600" dirty="0"/>
              <a:t>“se viu aparecer, durante o século XIX, na Europa, tipos de autores bastante singulares e que não poderiam ser confundidos nem com os "grandes" autores literários, nem com os autores de textos religiosos canônicos, nem com os fundadores das ciências. Vamos chamá-los, de uma maneira um pouco arbitrária, de "fundadores de discursividade".</a:t>
            </a:r>
          </a:p>
          <a:p>
            <a:pPr marL="0" indent="0">
              <a:buNone/>
            </a:pPr>
            <a:r>
              <a:rPr lang="pt-BR" sz="1600" dirty="0"/>
              <a:t>Esses autores têm de particular o fato de que eles não são somente os autores de suas obras, de seus livros. Eles produziram alguma coisa a mais: a possibilidade e a regra de formação de outros textos. Nesse sentido, eles são bastante diferentes, por exemplo, de um autor de romances que, no fundo, é sempre o autor do seu próprio texto. Freud não é simplesmente o autor da </a:t>
            </a:r>
            <a:r>
              <a:rPr lang="pt-BR" sz="1600" dirty="0" err="1"/>
              <a:t>Trawndeutung</a:t>
            </a:r>
            <a:r>
              <a:rPr lang="pt-BR" sz="1600" dirty="0"/>
              <a:t> ou de O chiste; Marx não é simples mente o autor do Manifesto ou do Capital: eles estabeleceram uma possibilidade infinita de discursos. É fácil, evidentemente, fazer uma objeção. Não é verdade que o autor de um romance seja apenas o autor do seu próprio texto; em um certo sentido, também ele, na medida em que ele é, como se diz, um pouco "importante", rege e comanda mais do que isso. Para usar um exemplo muito simples, pode-se dizer que Ann Radcliffe não somente escreveu “As visões do Castelo dos Pirineus” e um certo numero de outros romances, mas ela tornou possível os romances de terror do início do século XIX e, nesse caso, sua função de autor excede sua própria obra. Só que, a essa objeção, "creio que se pode responder: o que esses instauradores de discursividade tornam possível (tomo como exemplo Marx e Freud, pois acredito que eles são ao mesmo tempo os primeiros e os mais importantes), o que eles tornam possível é absolutamente diferente do que o que torna possível um autor de romance”.</a:t>
            </a:r>
          </a:p>
        </p:txBody>
      </p:sp>
    </p:spTree>
    <p:extLst>
      <p:ext uri="{BB962C8B-B14F-4D97-AF65-F5344CB8AC3E}">
        <p14:creationId xmlns:p14="http://schemas.microsoft.com/office/powerpoint/2010/main" val="307360655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2596</Words>
  <Application>Microsoft Office PowerPoint</Application>
  <PresentationFormat>Apresentação na tela (4:3)</PresentationFormat>
  <Paragraphs>268</Paragraphs>
  <Slides>27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27</vt:i4>
      </vt:variant>
    </vt:vector>
  </HeadingPairs>
  <TitlesOfParts>
    <vt:vector size="33" baseType="lpstr">
      <vt:lpstr>Arial</vt:lpstr>
      <vt:lpstr>Calibri</vt:lpstr>
      <vt:lpstr>Calibri Light</vt:lpstr>
      <vt:lpstr>Times New Roman</vt:lpstr>
      <vt:lpstr>Wingdings</vt:lpstr>
      <vt:lpstr>Tema do Office</vt:lpstr>
      <vt:lpstr>Aula 11/12 </vt:lpstr>
      <vt:lpstr>Referências (um balaio de gatos)</vt:lpstr>
      <vt:lpstr>Referência 1: Para que? Para refletir a respeito da influência da instituição</vt:lpstr>
      <vt:lpstr>FOUCAULT, Michel. (1969). O Que é um Autor? </vt:lpstr>
      <vt:lpstr>Como ele chegou aí? Arqueologia</vt:lpstr>
      <vt:lpstr>Problemática do texto lido </vt:lpstr>
      <vt:lpstr>Como o nome de autor funciona?</vt:lpstr>
      <vt:lpstr>O texto lido</vt:lpstr>
      <vt:lpstr>Fundando discursividades</vt:lpstr>
      <vt:lpstr>Jacques Lacan, psicanalista Nascimento: 13 de abril de 1901, Paris Falecimento: 9 de setembro de 1981, Paris</vt:lpstr>
      <vt:lpstr>“Lendo” Lacan no final da vida</vt:lpstr>
      <vt:lpstr>A pesquisa de Carlos Rizzo. P. 82 em diante</vt:lpstr>
      <vt:lpstr>A textura: Anos 1960, Linguística textual</vt:lpstr>
      <vt:lpstr>Ligando os pontos</vt:lpstr>
      <vt:lpstr>RIOLFI, C. R.; TRINDADE, C. S. M. T. . Fatores de contextualização em textos redigidos por um estudante surdo. Pro-posições (UNICAMP. Impresso), 2018.</vt:lpstr>
      <vt:lpstr>Por que estudar a coerência textual?</vt:lpstr>
      <vt:lpstr>Qual hipótese de trabalho?</vt:lpstr>
      <vt:lpstr>Elementos julgados essenciais para o estabelecimento da coerência e da coesão</vt:lpstr>
      <vt:lpstr>Questões de pesquisa</vt:lpstr>
      <vt:lpstr>1º texto redigido por Daniel (fevereiro de 2013, sem título)</vt:lpstr>
      <vt:lpstr>Apresentação do PowerPoint</vt:lpstr>
      <vt:lpstr>último texto redigido por Daniel (agosto de 2013, sem título)</vt:lpstr>
      <vt:lpstr>Apresentação do PowerPoint</vt:lpstr>
      <vt:lpstr>Quadro comparativo das versões</vt:lpstr>
      <vt:lpstr>Análise da intervenção da professora</vt:lpstr>
      <vt:lpstr>Costa, pedir um presente de Natal</vt:lpstr>
      <vt:lpstr>Costa, anunciar uma feira de brinquedos usados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10/15</dc:title>
  <dc:creator>Claudia Riolfi</dc:creator>
  <cp:lastModifiedBy>Claudia Riolfi</cp:lastModifiedBy>
  <cp:revision>161</cp:revision>
  <dcterms:created xsi:type="dcterms:W3CDTF">2011-05-05T12:22:25Z</dcterms:created>
  <dcterms:modified xsi:type="dcterms:W3CDTF">2022-06-29T14:34:47Z</dcterms:modified>
</cp:coreProperties>
</file>