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6" r:id="rId4"/>
    <p:sldId id="310" r:id="rId5"/>
    <p:sldId id="311" r:id="rId6"/>
    <p:sldId id="268" r:id="rId7"/>
    <p:sldId id="307" r:id="rId8"/>
    <p:sldId id="309" r:id="rId9"/>
    <p:sldId id="272" r:id="rId10"/>
    <p:sldId id="291" r:id="rId11"/>
    <p:sldId id="279" r:id="rId12"/>
    <p:sldId id="304" r:id="rId13"/>
    <p:sldId id="305" r:id="rId14"/>
    <p:sldId id="308" r:id="rId15"/>
    <p:sldId id="312" r:id="rId16"/>
    <p:sldId id="313" r:id="rId17"/>
    <p:sldId id="314" r:id="rId18"/>
    <p:sldId id="316" r:id="rId19"/>
    <p:sldId id="315" r:id="rId20"/>
    <p:sldId id="296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9492" autoAdjust="0"/>
  </p:normalViewPr>
  <p:slideViewPr>
    <p:cSldViewPr showGuides="1">
      <p:cViewPr>
        <p:scale>
          <a:sx n="81" d="100"/>
          <a:sy n="81" d="100"/>
        </p:scale>
        <p:origin x="408" y="-13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784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11/20/2013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11/20/2013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0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11/20/2013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44" y="1340768"/>
            <a:ext cx="10820398" cy="102339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i="1" dirty="0" smtClean="0"/>
              <a:t/>
            </a:r>
            <a:br>
              <a:rPr lang="pt-BR" sz="4000" i="1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 </a:t>
            </a:r>
            <a:r>
              <a:rPr lang="pt-BR" sz="4400" dirty="0" smtClean="0"/>
              <a:t>Familia, relações de gênero e atividade economica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76" y="4419600"/>
            <a:ext cx="4824537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/>
              <a:t>Sociologia</a:t>
            </a:r>
            <a:r>
              <a:rPr lang="fr-FR" b="1" dirty="0" smtClean="0"/>
              <a:t> </a:t>
            </a:r>
            <a:r>
              <a:rPr lang="fr-FR" b="1" dirty="0" err="1" smtClean="0"/>
              <a:t>Economica</a:t>
            </a:r>
            <a:endParaRPr lang="pt-BR" b="1" dirty="0" smtClean="0"/>
          </a:p>
          <a:p>
            <a:pPr algn="ctr"/>
            <a:r>
              <a:rPr lang="pt-BR" b="1" dirty="0" smtClean="0"/>
              <a:t>USP, 14  de novembro de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0" dirty="0"/>
              <a:t>4 definições de </a:t>
            </a:r>
            <a:r>
              <a:rPr lang="pt-BR" sz="3200" b="0" dirty="0" smtClean="0"/>
              <a:t>gênero ou </a:t>
            </a:r>
            <a:r>
              <a:rPr lang="pt-BR" sz="3200" b="0" dirty="0"/>
              <a:t>4 dimensões do gênero como categoria </a:t>
            </a:r>
            <a:r>
              <a:rPr lang="pt-BR" sz="3200" b="0" dirty="0" smtClean="0"/>
              <a:t>de analise</a:t>
            </a:r>
            <a:endParaRPr lang="fr-FR" sz="32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5860" y="1772816"/>
            <a:ext cx="8686801" cy="4480520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1)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postura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construtivista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(anti-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essencialista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perspectiva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relacional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gênero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relação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social)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3)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relação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poder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hierarquização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assimetria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4)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imbricação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relações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gênero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com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outras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relações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poder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raça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, classe social): 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interseccionalidade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- Black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feminism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Subaltern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studies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/>
              <a:t>(</a:t>
            </a:r>
            <a:r>
              <a:rPr lang="fr-FR" sz="1600" dirty="0" err="1" smtClean="0"/>
              <a:t>L.Bereni</a:t>
            </a:r>
            <a:r>
              <a:rPr lang="fr-FR" sz="1600" dirty="0"/>
              <a:t>, </a:t>
            </a:r>
            <a:r>
              <a:rPr lang="fr-FR" sz="1600" dirty="0" smtClean="0"/>
              <a:t>S. </a:t>
            </a:r>
            <a:r>
              <a:rPr lang="fr-FR" sz="1600" dirty="0"/>
              <a:t>Chauvin, </a:t>
            </a:r>
            <a:r>
              <a:rPr lang="fr-FR" sz="1600" dirty="0" smtClean="0"/>
              <a:t>A. </a:t>
            </a:r>
            <a:r>
              <a:rPr lang="fr-FR" sz="1600" dirty="0" err="1"/>
              <a:t>Jaunait</a:t>
            </a:r>
            <a:r>
              <a:rPr lang="fr-FR" sz="1600" dirty="0"/>
              <a:t>, </a:t>
            </a:r>
            <a:r>
              <a:rPr lang="fr-FR" sz="1600" dirty="0" smtClean="0"/>
              <a:t>A. </a:t>
            </a:r>
            <a:r>
              <a:rPr lang="fr-FR" sz="1600" dirty="0" err="1"/>
              <a:t>Revillard</a:t>
            </a:r>
            <a:r>
              <a:rPr lang="fr-FR" sz="1600" dirty="0"/>
              <a:t>, 2008, </a:t>
            </a:r>
            <a:r>
              <a:rPr lang="fr-FR" sz="1600" i="1" dirty="0"/>
              <a:t>Introduction aux </a:t>
            </a:r>
            <a:r>
              <a:rPr lang="fr-FR" sz="1600" i="1" dirty="0" err="1"/>
              <a:t>Gender</a:t>
            </a:r>
            <a:r>
              <a:rPr lang="fr-FR" sz="1600" i="1" dirty="0"/>
              <a:t> </a:t>
            </a:r>
            <a:r>
              <a:rPr lang="fr-FR" sz="1600" i="1" dirty="0" err="1"/>
              <a:t>Studies</a:t>
            </a:r>
            <a:r>
              <a:rPr lang="fr-FR" sz="1600" dirty="0"/>
              <a:t>, Bruxelles, de Boeck)</a:t>
            </a:r>
          </a:p>
          <a:p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256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Interseccionalidade</a:t>
            </a:r>
            <a:r>
              <a:rPr lang="fr-FR" dirty="0" smtClean="0"/>
              <a:t> / </a:t>
            </a:r>
            <a:r>
              <a:rPr lang="fr-FR" dirty="0" err="1" smtClean="0"/>
              <a:t>Consubstancialidade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err="1" smtClean="0"/>
              <a:t>Segundo</a:t>
            </a:r>
            <a:r>
              <a:rPr lang="fr-FR" sz="2800" dirty="0" smtClean="0"/>
              <a:t> Danièle </a:t>
            </a:r>
            <a:r>
              <a:rPr lang="fr-FR" sz="2800" dirty="0" err="1" smtClean="0"/>
              <a:t>Kergoat</a:t>
            </a:r>
            <a:r>
              <a:rPr lang="fr-FR" sz="2800" dirty="0" smtClean="0"/>
              <a:t>, </a:t>
            </a:r>
            <a:r>
              <a:rPr lang="fr-FR" sz="2800" dirty="0" err="1" smtClean="0"/>
              <a:t>interdependência</a:t>
            </a:r>
            <a:r>
              <a:rPr lang="fr-FR" sz="2800" dirty="0" smtClean="0"/>
              <a:t> </a:t>
            </a:r>
            <a:r>
              <a:rPr lang="fr-FR" sz="2800" dirty="0" err="1" smtClean="0"/>
              <a:t>das</a:t>
            </a:r>
            <a:r>
              <a:rPr lang="fr-FR" sz="2800" dirty="0" smtClean="0"/>
              <a:t> </a:t>
            </a:r>
            <a:r>
              <a:rPr lang="fr-FR" sz="2800" dirty="0" err="1" smtClean="0"/>
              <a:t>categorias</a:t>
            </a:r>
            <a:r>
              <a:rPr lang="fr-FR" sz="2800" dirty="0" smtClean="0"/>
              <a:t> </a:t>
            </a:r>
            <a:r>
              <a:rPr lang="fr-FR" sz="2800" dirty="0" err="1" smtClean="0"/>
              <a:t>como</a:t>
            </a:r>
            <a:r>
              <a:rPr lang="fr-FR" sz="2800" dirty="0" smtClean="0"/>
              <a:t> classe, </a:t>
            </a:r>
            <a:r>
              <a:rPr lang="fr-FR" sz="2800" dirty="0" err="1" smtClean="0"/>
              <a:t>gênero</a:t>
            </a:r>
            <a:r>
              <a:rPr lang="fr-FR" sz="2800" dirty="0" smtClean="0"/>
              <a:t> e </a:t>
            </a:r>
            <a:r>
              <a:rPr lang="fr-FR" sz="2800" dirty="0" err="1" smtClean="0"/>
              <a:t>raça</a:t>
            </a:r>
            <a:r>
              <a:rPr lang="fr-FR" sz="2800" dirty="0" smtClean="0"/>
              <a:t> </a:t>
            </a:r>
            <a:r>
              <a:rPr lang="fr-FR" sz="2800" dirty="0" err="1" smtClean="0"/>
              <a:t>tanto</a:t>
            </a:r>
            <a:r>
              <a:rPr lang="fr-FR" sz="2800" dirty="0" smtClean="0"/>
              <a:t> no plano </a:t>
            </a:r>
            <a:r>
              <a:rPr lang="fr-FR" sz="2800" dirty="0" err="1" smtClean="0"/>
              <a:t>teorico</a:t>
            </a:r>
            <a:r>
              <a:rPr lang="fr-FR" sz="2800" dirty="0" smtClean="0"/>
              <a:t> </a:t>
            </a:r>
            <a:r>
              <a:rPr lang="fr-FR" sz="2800" dirty="0" err="1" smtClean="0"/>
              <a:t>como</a:t>
            </a:r>
            <a:r>
              <a:rPr lang="fr-FR" sz="2800" dirty="0" smtClean="0"/>
              <a:t> na </a:t>
            </a:r>
            <a:r>
              <a:rPr lang="fr-FR" sz="2800" dirty="0" err="1" smtClean="0"/>
              <a:t>pratica</a:t>
            </a:r>
            <a:r>
              <a:rPr lang="fr-FR" sz="2800" dirty="0" smtClean="0"/>
              <a:t> de </a:t>
            </a:r>
            <a:r>
              <a:rPr lang="fr-FR" sz="2800" dirty="0" err="1" smtClean="0"/>
              <a:t>movimentos</a:t>
            </a:r>
            <a:r>
              <a:rPr lang="fr-FR" sz="2800" dirty="0" smtClean="0"/>
              <a:t> </a:t>
            </a:r>
            <a:r>
              <a:rPr lang="fr-FR" sz="2800" dirty="0" err="1" smtClean="0"/>
              <a:t>sociais</a:t>
            </a:r>
            <a:r>
              <a:rPr lang="fr-FR" sz="2800" dirty="0" smtClean="0"/>
              <a:t> de </a:t>
            </a:r>
            <a:r>
              <a:rPr lang="fr-FR" sz="2800" dirty="0" err="1" smtClean="0"/>
              <a:t>mulheres</a:t>
            </a:r>
            <a:endParaRPr lang="fr-FR" sz="2800" dirty="0" smtClean="0"/>
          </a:p>
          <a:p>
            <a:r>
              <a:rPr lang="fr-FR" sz="2800" dirty="0" smtClean="0"/>
              <a:t>« </a:t>
            </a:r>
            <a:r>
              <a:rPr lang="fr-FR" sz="2800" dirty="0" err="1" smtClean="0"/>
              <a:t>Uma</a:t>
            </a:r>
            <a:r>
              <a:rPr lang="fr-FR" sz="2800" dirty="0" smtClean="0"/>
              <a:t> </a:t>
            </a:r>
            <a:r>
              <a:rPr lang="fr-FR" sz="2800" dirty="0" err="1" smtClean="0"/>
              <a:t>relação</a:t>
            </a:r>
            <a:r>
              <a:rPr lang="fr-FR" sz="2800" dirty="0" smtClean="0"/>
              <a:t> social </a:t>
            </a:r>
            <a:r>
              <a:rPr lang="fr-FR" sz="2800" dirty="0" err="1" smtClean="0"/>
              <a:t>não</a:t>
            </a:r>
            <a:r>
              <a:rPr lang="fr-FR" sz="2800" dirty="0" smtClean="0"/>
              <a:t> é mais </a:t>
            </a:r>
            <a:r>
              <a:rPr lang="fr-FR" sz="2800" dirty="0" err="1" smtClean="0"/>
              <a:t>viva</a:t>
            </a:r>
            <a:r>
              <a:rPr lang="fr-FR" sz="2800" dirty="0" smtClean="0"/>
              <a:t> que </a:t>
            </a:r>
            <a:r>
              <a:rPr lang="fr-FR" sz="2800" dirty="0" err="1" smtClean="0"/>
              <a:t>uma</a:t>
            </a:r>
            <a:r>
              <a:rPr lang="fr-FR" sz="2800" dirty="0" smtClean="0"/>
              <a:t> outra, ou </a:t>
            </a:r>
            <a:r>
              <a:rPr lang="fr-FR" sz="2800" dirty="0" err="1" smtClean="0"/>
              <a:t>ela</a:t>
            </a:r>
            <a:r>
              <a:rPr lang="fr-FR" sz="2800" dirty="0" smtClean="0"/>
              <a:t> é ou </a:t>
            </a:r>
            <a:r>
              <a:rPr lang="fr-FR" sz="2800" dirty="0" err="1" smtClean="0"/>
              <a:t>não</a:t>
            </a:r>
            <a:r>
              <a:rPr lang="fr-FR" sz="2800" dirty="0" smtClean="0"/>
              <a:t> é » (</a:t>
            </a:r>
            <a:r>
              <a:rPr lang="fr-FR" sz="2800" dirty="0" err="1" smtClean="0"/>
              <a:t>Por</a:t>
            </a:r>
            <a:r>
              <a:rPr lang="fr-FR" sz="2800" dirty="0" smtClean="0"/>
              <a:t> </a:t>
            </a:r>
            <a:r>
              <a:rPr lang="fr-FR" sz="2800" dirty="0" err="1" smtClean="0"/>
              <a:t>uma</a:t>
            </a:r>
            <a:r>
              <a:rPr lang="fr-FR" sz="2800" dirty="0" smtClean="0"/>
              <a:t> </a:t>
            </a:r>
            <a:r>
              <a:rPr lang="fr-FR" sz="2800" dirty="0" err="1" smtClean="0"/>
              <a:t>sociologia</a:t>
            </a:r>
            <a:r>
              <a:rPr lang="fr-FR" sz="2800" dirty="0" smtClean="0"/>
              <a:t> </a:t>
            </a:r>
            <a:r>
              <a:rPr lang="fr-FR" sz="2800" dirty="0" err="1" smtClean="0"/>
              <a:t>das</a:t>
            </a:r>
            <a:r>
              <a:rPr lang="fr-FR" sz="2800" dirty="0" smtClean="0"/>
              <a:t> </a:t>
            </a:r>
            <a:r>
              <a:rPr lang="fr-FR" sz="2800" dirty="0" err="1" smtClean="0"/>
              <a:t>relações</a:t>
            </a:r>
            <a:r>
              <a:rPr lang="fr-FR" sz="2800" dirty="0" smtClean="0"/>
              <a:t> </a:t>
            </a:r>
            <a:r>
              <a:rPr lang="fr-FR" sz="2800" dirty="0" err="1" smtClean="0"/>
              <a:t>sociais</a:t>
            </a:r>
            <a:r>
              <a:rPr lang="fr-FR" sz="2800" dirty="0" smtClean="0"/>
              <a:t>, 1984)</a:t>
            </a:r>
          </a:p>
          <a:p>
            <a:r>
              <a:rPr lang="fr-FR" sz="2800" dirty="0" smtClean="0"/>
              <a:t>(</a:t>
            </a:r>
            <a:r>
              <a:rPr lang="fr-FR" sz="2800" i="1" dirty="0" err="1" smtClean="0"/>
              <a:t>Novos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Estudos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Cebrap</a:t>
            </a:r>
            <a:r>
              <a:rPr lang="fr-FR" sz="2800" dirty="0" smtClean="0"/>
              <a:t>, 2010)</a:t>
            </a:r>
            <a:endParaRPr lang="fr-FR" sz="2800" dirty="0"/>
          </a:p>
          <a:p>
            <a:pPr marL="4572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645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-99392"/>
            <a:ext cx="1108923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7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/>
              <a:t>Resultados</a:t>
            </a:r>
            <a:r>
              <a:rPr lang="fr-FR" sz="4000" dirty="0"/>
              <a:t> de </a:t>
            </a:r>
            <a:r>
              <a:rPr lang="fr-FR" sz="4000" dirty="0" err="1"/>
              <a:t>uma</a:t>
            </a:r>
            <a:r>
              <a:rPr lang="fr-FR" sz="4000" dirty="0"/>
              <a:t> </a:t>
            </a:r>
            <a:r>
              <a:rPr lang="fr-FR" sz="4000" dirty="0" err="1"/>
              <a:t>pesquisa</a:t>
            </a:r>
            <a:r>
              <a:rPr lang="fr-FR" sz="4000" dirty="0"/>
              <a:t> </a:t>
            </a:r>
            <a:r>
              <a:rPr lang="fr-FR" sz="4000" dirty="0" err="1"/>
              <a:t>empirica</a:t>
            </a:r>
            <a:r>
              <a:rPr lang="fr-FR" dirty="0"/>
              <a:t/>
            </a:r>
            <a:br>
              <a:rPr lang="fr-FR" dirty="0"/>
            </a:b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5860" y="2996952"/>
            <a:ext cx="8686801" cy="30388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3600" b="1" dirty="0" err="1" smtClean="0"/>
              <a:t>Aspectos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tecnicos</a:t>
            </a:r>
            <a:r>
              <a:rPr lang="fr-FR" sz="3600" b="1" dirty="0" smtClean="0"/>
              <a:t> e socio-</a:t>
            </a:r>
            <a:r>
              <a:rPr lang="fr-FR" sz="3600" b="1" dirty="0" err="1" smtClean="0"/>
              <a:t>culturais</a:t>
            </a:r>
            <a:r>
              <a:rPr lang="fr-FR" sz="3600" b="1" dirty="0" smtClean="0"/>
              <a:t> da </a:t>
            </a:r>
            <a:r>
              <a:rPr lang="fr-FR" sz="3600" b="1" dirty="0" err="1" smtClean="0"/>
              <a:t>organização</a:t>
            </a:r>
            <a:r>
              <a:rPr lang="fr-FR" sz="3600" b="1" dirty="0" smtClean="0"/>
              <a:t> do </a:t>
            </a:r>
            <a:r>
              <a:rPr lang="fr-FR" sz="3600" b="1" dirty="0" err="1" smtClean="0"/>
              <a:t>trabalho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nas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multinacionais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francesas</a:t>
            </a:r>
            <a:r>
              <a:rPr lang="fr-FR" sz="3600" b="1" dirty="0" smtClean="0"/>
              <a:t> e </a:t>
            </a:r>
            <a:r>
              <a:rPr lang="fr-FR" sz="3600" b="1" dirty="0" err="1" smtClean="0"/>
              <a:t>japonesas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instaladas</a:t>
            </a:r>
            <a:r>
              <a:rPr lang="fr-FR" sz="3600" b="1" dirty="0" smtClean="0"/>
              <a:t> no </a:t>
            </a:r>
            <a:r>
              <a:rPr lang="fr-FR" sz="3600" b="1" dirty="0" err="1" smtClean="0"/>
              <a:t>Brasil</a:t>
            </a:r>
            <a:r>
              <a:rPr lang="fr-FR" sz="3600" b="1" dirty="0" smtClean="0"/>
              <a:t> </a:t>
            </a:r>
          </a:p>
          <a:p>
            <a:pPr marL="45720" indent="0">
              <a:buNone/>
            </a:pPr>
            <a:r>
              <a:rPr lang="fr-FR" sz="3600" b="1" dirty="0" smtClean="0"/>
              <a:t>(CNRS, 1980-1985</a:t>
            </a:r>
            <a:r>
              <a:rPr lang="fr-FR" sz="3600" dirty="0" smtClean="0"/>
              <a:t>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0346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5860" y="548680"/>
            <a:ext cx="8686801" cy="10668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 </a:t>
            </a:r>
            <a:r>
              <a:rPr lang="fr-FR" sz="2800" dirty="0" err="1" smtClean="0"/>
              <a:t>contribuição</a:t>
            </a:r>
            <a:r>
              <a:rPr lang="fr-FR" sz="2800" dirty="0" smtClean="0"/>
              <a:t> da </a:t>
            </a:r>
            <a:r>
              <a:rPr lang="fr-FR" sz="2800" dirty="0" err="1" smtClean="0"/>
              <a:t>familia</a:t>
            </a:r>
            <a:r>
              <a:rPr lang="fr-FR" sz="2800" dirty="0" smtClean="0"/>
              <a:t> para a </a:t>
            </a:r>
            <a:r>
              <a:rPr lang="fr-FR" sz="2800" dirty="0" err="1" smtClean="0"/>
              <a:t>produtividade</a:t>
            </a:r>
            <a:r>
              <a:rPr lang="fr-FR" sz="2800" dirty="0" smtClean="0"/>
              <a:t> do </a:t>
            </a:r>
            <a:r>
              <a:rPr lang="fr-FR" sz="2800" dirty="0" err="1" smtClean="0"/>
              <a:t>trabalho</a:t>
            </a:r>
            <a:r>
              <a:rPr lang="fr-FR" sz="2800" dirty="0" smtClean="0"/>
              <a:t>: dois </a:t>
            </a:r>
            <a:r>
              <a:rPr lang="fr-FR" sz="2800" dirty="0" err="1" smtClean="0"/>
              <a:t>casos</a:t>
            </a:r>
            <a:r>
              <a:rPr lang="fr-FR" sz="2800" dirty="0" smtClean="0"/>
              <a:t> </a:t>
            </a:r>
            <a:r>
              <a:rPr lang="fr-FR" sz="2800" dirty="0" err="1" smtClean="0"/>
              <a:t>relativos</a:t>
            </a:r>
            <a:r>
              <a:rPr lang="fr-FR" sz="2800" dirty="0" smtClean="0"/>
              <a:t> </a:t>
            </a:r>
            <a:r>
              <a:rPr lang="fr-FR" sz="2800" dirty="0" err="1" smtClean="0"/>
              <a:t>ao</a:t>
            </a:r>
            <a:r>
              <a:rPr lang="fr-FR" sz="2800" dirty="0" smtClean="0"/>
              <a:t> « </a:t>
            </a:r>
            <a:r>
              <a:rPr lang="fr-FR" sz="2800" dirty="0" err="1" smtClean="0"/>
              <a:t>modelo</a:t>
            </a:r>
            <a:r>
              <a:rPr lang="fr-FR" sz="2800" dirty="0" smtClean="0"/>
              <a:t> » </a:t>
            </a:r>
            <a:r>
              <a:rPr lang="fr-FR" sz="2800" dirty="0" err="1" smtClean="0"/>
              <a:t>japonês</a:t>
            </a:r>
            <a:r>
              <a:rPr lang="fr-FR" sz="2800" dirty="0" smtClean="0"/>
              <a:t> </a:t>
            </a:r>
            <a:endParaRPr lang="pt-B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empresa</a:t>
            </a:r>
            <a:r>
              <a:rPr lang="fr-FR" dirty="0" smtClean="0"/>
              <a:t> </a:t>
            </a:r>
            <a:r>
              <a:rPr lang="fr-FR" dirty="0" err="1" smtClean="0"/>
              <a:t>não</a:t>
            </a:r>
            <a:r>
              <a:rPr lang="fr-FR" dirty="0" smtClean="0"/>
              <a:t> é </a:t>
            </a:r>
            <a:r>
              <a:rPr lang="fr-FR" dirty="0" err="1" smtClean="0"/>
              <a:t>uma</a:t>
            </a:r>
            <a:r>
              <a:rPr lang="fr-FR" dirty="0" smtClean="0"/>
              <a:t> </a:t>
            </a:r>
            <a:r>
              <a:rPr lang="fr-FR" dirty="0" err="1" smtClean="0"/>
              <a:t>entidade</a:t>
            </a:r>
            <a:r>
              <a:rPr lang="fr-FR" dirty="0" smtClean="0"/>
              <a:t> </a:t>
            </a:r>
            <a:r>
              <a:rPr lang="fr-FR" dirty="0" err="1" smtClean="0"/>
              <a:t>isolavel</a:t>
            </a:r>
            <a:r>
              <a:rPr lang="fr-FR" dirty="0" smtClean="0"/>
              <a:t> e </a:t>
            </a:r>
            <a:r>
              <a:rPr lang="fr-FR" dirty="0" err="1" smtClean="0"/>
              <a:t>analisavel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si</a:t>
            </a:r>
          </a:p>
          <a:p>
            <a:r>
              <a:rPr lang="fr-FR" dirty="0" err="1" smtClean="0"/>
              <a:t>Necessidade</a:t>
            </a:r>
            <a:r>
              <a:rPr lang="fr-FR" dirty="0" smtClean="0"/>
              <a:t> de </a:t>
            </a:r>
            <a:r>
              <a:rPr lang="fr-FR" dirty="0" err="1" smtClean="0"/>
              <a:t>levar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conta as </a:t>
            </a:r>
            <a:r>
              <a:rPr lang="fr-FR" dirty="0" err="1" smtClean="0"/>
              <a:t>estruturas</a:t>
            </a:r>
            <a:r>
              <a:rPr lang="fr-FR" dirty="0" smtClean="0"/>
              <a:t> </a:t>
            </a:r>
            <a:r>
              <a:rPr lang="fr-FR" dirty="0" err="1" smtClean="0"/>
              <a:t>familiares</a:t>
            </a:r>
            <a:r>
              <a:rPr lang="fr-FR" dirty="0" smtClean="0"/>
              <a:t>, o </a:t>
            </a:r>
            <a:r>
              <a:rPr lang="fr-FR" dirty="0" err="1" smtClean="0"/>
              <a:t>trabalho</a:t>
            </a:r>
            <a:r>
              <a:rPr lang="fr-FR" dirty="0" smtClean="0"/>
              <a:t> </a:t>
            </a:r>
            <a:r>
              <a:rPr lang="fr-FR" dirty="0" err="1" smtClean="0"/>
              <a:t>doméstico</a:t>
            </a:r>
            <a:r>
              <a:rPr lang="fr-FR" dirty="0" smtClean="0"/>
              <a:t>, as </a:t>
            </a:r>
            <a:r>
              <a:rPr lang="fr-FR" dirty="0" err="1" smtClean="0"/>
              <a:t>relações</a:t>
            </a:r>
            <a:r>
              <a:rPr lang="fr-FR" dirty="0" smtClean="0"/>
              <a:t> </a:t>
            </a:r>
            <a:r>
              <a:rPr lang="fr-FR" dirty="0" err="1" smtClean="0"/>
              <a:t>homens-mulheres</a:t>
            </a:r>
            <a:r>
              <a:rPr lang="fr-FR" dirty="0" smtClean="0"/>
              <a:t>, etc.</a:t>
            </a:r>
          </a:p>
          <a:p>
            <a:r>
              <a:rPr lang="fr-FR" dirty="0" smtClean="0"/>
              <a:t>Na </a:t>
            </a:r>
            <a:r>
              <a:rPr lang="fr-FR" dirty="0" err="1" smtClean="0"/>
              <a:t>economia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, a </a:t>
            </a:r>
            <a:r>
              <a:rPr lang="fr-FR" dirty="0" err="1" smtClean="0"/>
              <a:t>produtividade</a:t>
            </a:r>
            <a:r>
              <a:rPr lang="fr-FR" dirty="0" smtClean="0"/>
              <a:t> do </a:t>
            </a:r>
            <a:r>
              <a:rPr lang="fr-FR" dirty="0" err="1" smtClean="0"/>
              <a:t>trabalho</a:t>
            </a:r>
            <a:r>
              <a:rPr lang="fr-FR" dirty="0" smtClean="0"/>
              <a:t> é </a:t>
            </a:r>
            <a:r>
              <a:rPr lang="fr-FR" dirty="0" err="1" smtClean="0"/>
              <a:t>explicada</a:t>
            </a:r>
            <a:r>
              <a:rPr lang="fr-FR" dirty="0" smtClean="0"/>
              <a:t> </a:t>
            </a:r>
            <a:r>
              <a:rPr lang="fr-FR" dirty="0" err="1" smtClean="0"/>
              <a:t>pelo</a:t>
            </a:r>
            <a:r>
              <a:rPr lang="fr-FR" dirty="0" smtClean="0"/>
              <a:t> </a:t>
            </a:r>
            <a:r>
              <a:rPr lang="fr-FR" dirty="0" err="1" smtClean="0"/>
              <a:t>progresso</a:t>
            </a:r>
            <a:r>
              <a:rPr lang="fr-FR" dirty="0" smtClean="0"/>
              <a:t> </a:t>
            </a:r>
            <a:r>
              <a:rPr lang="fr-FR" dirty="0" err="1" smtClean="0"/>
              <a:t>tecnico</a:t>
            </a:r>
            <a:r>
              <a:rPr lang="fr-FR" dirty="0" smtClean="0"/>
              <a:t>, na </a:t>
            </a:r>
            <a:r>
              <a:rPr lang="fr-FR" dirty="0" err="1" smtClean="0"/>
              <a:t>eficacia</a:t>
            </a:r>
            <a:r>
              <a:rPr lang="fr-FR" dirty="0" smtClean="0"/>
              <a:t> dos </a:t>
            </a:r>
            <a:r>
              <a:rPr lang="fr-FR" dirty="0" err="1" smtClean="0"/>
              <a:t>meios</a:t>
            </a:r>
            <a:r>
              <a:rPr lang="fr-FR" dirty="0" smtClean="0"/>
              <a:t> de </a:t>
            </a:r>
            <a:r>
              <a:rPr lang="fr-FR" dirty="0" err="1" smtClean="0"/>
              <a:t>produção</a:t>
            </a:r>
            <a:r>
              <a:rPr lang="fr-FR" dirty="0" smtClean="0"/>
              <a:t>, </a:t>
            </a:r>
            <a:r>
              <a:rPr lang="fr-FR" dirty="0" err="1" smtClean="0"/>
              <a:t>mudanças</a:t>
            </a:r>
            <a:r>
              <a:rPr lang="fr-FR" dirty="0" smtClean="0"/>
              <a:t> na </a:t>
            </a:r>
            <a:r>
              <a:rPr lang="fr-FR" dirty="0" err="1" smtClean="0"/>
              <a:t>organização</a:t>
            </a:r>
            <a:r>
              <a:rPr lang="fr-FR" dirty="0" smtClean="0"/>
              <a:t> do </a:t>
            </a:r>
            <a:r>
              <a:rPr lang="fr-FR" dirty="0" err="1" smtClean="0"/>
              <a:t>trabalho</a:t>
            </a:r>
            <a:r>
              <a:rPr lang="fr-FR" dirty="0" smtClean="0"/>
              <a:t>, </a:t>
            </a:r>
            <a:r>
              <a:rPr lang="fr-FR" dirty="0" err="1" smtClean="0"/>
              <a:t>intensificação</a:t>
            </a:r>
            <a:r>
              <a:rPr lang="fr-FR" dirty="0" smtClean="0"/>
              <a:t> do </a:t>
            </a:r>
            <a:r>
              <a:rPr lang="fr-FR" dirty="0" err="1" smtClean="0"/>
              <a:t>trabalho</a:t>
            </a:r>
            <a:r>
              <a:rPr lang="fr-FR" dirty="0" smtClean="0"/>
              <a:t>, etc.</a:t>
            </a:r>
          </a:p>
          <a:p>
            <a:r>
              <a:rPr lang="fr-FR" dirty="0" smtClean="0"/>
              <a:t>Na </a:t>
            </a:r>
            <a:r>
              <a:rPr lang="fr-FR" dirty="0" err="1" smtClean="0"/>
              <a:t>minha</a:t>
            </a:r>
            <a:r>
              <a:rPr lang="fr-FR" dirty="0" smtClean="0"/>
              <a:t> </a:t>
            </a:r>
            <a:r>
              <a:rPr lang="fr-FR" dirty="0" err="1" smtClean="0"/>
              <a:t>pesquisa</a:t>
            </a:r>
            <a:r>
              <a:rPr lang="fr-FR" dirty="0" smtClean="0"/>
              <a:t>, </a:t>
            </a:r>
            <a:r>
              <a:rPr lang="fr-FR" dirty="0" err="1" smtClean="0"/>
              <a:t>condições</a:t>
            </a:r>
            <a:r>
              <a:rPr lang="fr-FR" dirty="0" smtClean="0"/>
              <a:t> </a:t>
            </a:r>
            <a:r>
              <a:rPr lang="fr-FR" dirty="0" err="1" smtClean="0"/>
              <a:t>tecnicas</a:t>
            </a:r>
            <a:r>
              <a:rPr lang="fr-FR" dirty="0" smtClean="0"/>
              <a:t>, </a:t>
            </a:r>
            <a:r>
              <a:rPr lang="fr-FR" dirty="0" err="1" smtClean="0"/>
              <a:t>tecnologicas</a:t>
            </a:r>
            <a:r>
              <a:rPr lang="fr-FR" dirty="0" smtClean="0"/>
              <a:t> e de </a:t>
            </a:r>
            <a:r>
              <a:rPr lang="fr-FR" dirty="0" err="1" smtClean="0"/>
              <a:t>gestão</a:t>
            </a:r>
            <a:r>
              <a:rPr lang="fr-FR" dirty="0" smtClean="0"/>
              <a:t> bastante </a:t>
            </a:r>
            <a:r>
              <a:rPr lang="fr-FR" dirty="0" err="1" smtClean="0"/>
              <a:t>semelhantes</a:t>
            </a:r>
            <a:r>
              <a:rPr lang="fr-FR" dirty="0" smtClean="0"/>
              <a:t> </a:t>
            </a:r>
            <a:r>
              <a:rPr lang="fr-FR" dirty="0" err="1" smtClean="0"/>
              <a:t>nas</a:t>
            </a:r>
            <a:r>
              <a:rPr lang="fr-FR" dirty="0" smtClean="0"/>
              <a:t> </a:t>
            </a:r>
            <a:r>
              <a:rPr lang="fr-FR" dirty="0" err="1" smtClean="0"/>
              <a:t>filiais</a:t>
            </a:r>
            <a:r>
              <a:rPr lang="fr-FR" dirty="0" smtClean="0"/>
              <a:t> e </a:t>
            </a:r>
            <a:r>
              <a:rPr lang="fr-FR" dirty="0" err="1" smtClean="0"/>
              <a:t>matrizes</a:t>
            </a:r>
            <a:r>
              <a:rPr lang="fr-FR" dirty="0" smtClean="0"/>
              <a:t> dos </a:t>
            </a:r>
            <a:r>
              <a:rPr lang="fr-FR" dirty="0" err="1" smtClean="0"/>
              <a:t>mesmos</a:t>
            </a:r>
            <a:r>
              <a:rPr lang="fr-FR" dirty="0" smtClean="0"/>
              <a:t> </a:t>
            </a:r>
            <a:r>
              <a:rPr lang="fr-FR" dirty="0" err="1" smtClean="0"/>
              <a:t>grupos</a:t>
            </a:r>
            <a:r>
              <a:rPr lang="fr-FR" dirty="0" smtClean="0"/>
              <a:t> </a:t>
            </a:r>
            <a:r>
              <a:rPr lang="fr-FR" dirty="0" err="1" smtClean="0"/>
              <a:t>industriais</a:t>
            </a:r>
            <a:r>
              <a:rPr lang="fr-FR" dirty="0"/>
              <a:t> </a:t>
            </a:r>
            <a:r>
              <a:rPr lang="fr-FR" dirty="0" smtClean="0"/>
              <a:t>e </a:t>
            </a:r>
            <a:r>
              <a:rPr lang="fr-FR" dirty="0" err="1" smtClean="0"/>
              <a:t>niveis</a:t>
            </a:r>
            <a:r>
              <a:rPr lang="fr-FR" dirty="0" smtClean="0"/>
              <a:t> de </a:t>
            </a:r>
            <a:r>
              <a:rPr lang="fr-FR" dirty="0" err="1" smtClean="0"/>
              <a:t>produtividade</a:t>
            </a:r>
            <a:r>
              <a:rPr lang="fr-FR" dirty="0" smtClean="0"/>
              <a:t> do </a:t>
            </a:r>
            <a:r>
              <a:rPr lang="fr-FR" dirty="0" err="1" smtClean="0"/>
              <a:t>trabalho</a:t>
            </a:r>
            <a:r>
              <a:rPr lang="fr-FR" dirty="0" smtClean="0"/>
              <a:t> </a:t>
            </a:r>
            <a:r>
              <a:rPr lang="fr-FR" dirty="0" err="1" smtClean="0"/>
              <a:t>diferentes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Explicar</a:t>
            </a:r>
            <a:r>
              <a:rPr lang="fr-FR" dirty="0" smtClean="0"/>
              <a:t> as </a:t>
            </a:r>
            <a:r>
              <a:rPr lang="fr-FR" dirty="0" err="1" smtClean="0"/>
              <a:t>diferenças</a:t>
            </a:r>
            <a:r>
              <a:rPr lang="fr-FR" dirty="0" smtClean="0"/>
              <a:t> entre </a:t>
            </a:r>
            <a:r>
              <a:rPr lang="fr-FR" dirty="0" err="1" smtClean="0"/>
              <a:t>matrizes</a:t>
            </a:r>
            <a:r>
              <a:rPr lang="fr-FR" dirty="0" smtClean="0"/>
              <a:t> no </a:t>
            </a:r>
            <a:r>
              <a:rPr lang="fr-FR" dirty="0" err="1" smtClean="0"/>
              <a:t>Japão</a:t>
            </a:r>
            <a:r>
              <a:rPr lang="fr-FR" dirty="0" smtClean="0"/>
              <a:t> e </a:t>
            </a:r>
            <a:r>
              <a:rPr lang="fr-FR" dirty="0" err="1" smtClean="0"/>
              <a:t>filiais</a:t>
            </a:r>
            <a:r>
              <a:rPr lang="fr-FR" dirty="0" smtClean="0"/>
              <a:t> no </a:t>
            </a:r>
            <a:r>
              <a:rPr lang="fr-FR" dirty="0" err="1" smtClean="0"/>
              <a:t>Brasil</a:t>
            </a:r>
            <a:r>
              <a:rPr lang="fr-FR" dirty="0" smtClean="0"/>
              <a:t>: </a:t>
            </a:r>
            <a:r>
              <a:rPr lang="fr-FR" dirty="0" err="1" smtClean="0"/>
              <a:t>articulação</a:t>
            </a:r>
            <a:r>
              <a:rPr lang="fr-FR" dirty="0" smtClean="0"/>
              <a:t> entre </a:t>
            </a:r>
            <a:r>
              <a:rPr lang="fr-FR" dirty="0" err="1" smtClean="0"/>
              <a:t>trabalho</a:t>
            </a:r>
            <a:r>
              <a:rPr lang="fr-FR" dirty="0" smtClean="0"/>
              <a:t> </a:t>
            </a:r>
            <a:r>
              <a:rPr lang="fr-FR" dirty="0" err="1" smtClean="0"/>
              <a:t>domestico</a:t>
            </a:r>
            <a:r>
              <a:rPr lang="fr-FR" dirty="0" smtClean="0"/>
              <a:t> e </a:t>
            </a:r>
            <a:r>
              <a:rPr lang="fr-FR" dirty="0" err="1" smtClean="0"/>
              <a:t>profissional</a:t>
            </a:r>
            <a:r>
              <a:rPr lang="fr-FR" dirty="0" smtClean="0"/>
              <a:t>, entre </a:t>
            </a:r>
            <a:r>
              <a:rPr lang="fr-FR" dirty="0" err="1" smtClean="0"/>
              <a:t>familia</a:t>
            </a:r>
            <a:r>
              <a:rPr lang="fr-FR" dirty="0" smtClean="0"/>
              <a:t> e </a:t>
            </a:r>
            <a:r>
              <a:rPr lang="fr-FR" dirty="0" err="1" smtClean="0"/>
              <a:t>empresa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32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Familia</a:t>
            </a:r>
            <a:r>
              <a:rPr lang="fr-FR" dirty="0" smtClean="0"/>
              <a:t>, </a:t>
            </a:r>
            <a:r>
              <a:rPr lang="fr-FR" dirty="0" err="1" smtClean="0"/>
              <a:t>relações</a:t>
            </a:r>
            <a:r>
              <a:rPr lang="fr-FR" dirty="0" smtClean="0"/>
              <a:t> de </a:t>
            </a:r>
            <a:r>
              <a:rPr lang="fr-FR" dirty="0" err="1" smtClean="0"/>
              <a:t>gênero</a:t>
            </a:r>
            <a:r>
              <a:rPr lang="fr-FR" dirty="0" smtClean="0"/>
              <a:t> e </a:t>
            </a:r>
            <a:r>
              <a:rPr lang="fr-FR" dirty="0" err="1" smtClean="0"/>
              <a:t>atividade</a:t>
            </a:r>
            <a:r>
              <a:rPr lang="fr-FR" dirty="0" smtClean="0"/>
              <a:t> </a:t>
            </a:r>
            <a:r>
              <a:rPr lang="fr-FR" dirty="0" err="1" smtClean="0"/>
              <a:t>econômica</a:t>
            </a:r>
            <a:r>
              <a:rPr lang="fr-FR" dirty="0" smtClean="0"/>
              <a:t>: </a:t>
            </a:r>
            <a:r>
              <a:rPr lang="fr-FR" dirty="0" err="1" smtClean="0"/>
              <a:t>caso</a:t>
            </a:r>
            <a:r>
              <a:rPr lang="fr-FR" dirty="0" smtClean="0"/>
              <a:t> 1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 </a:t>
            </a:r>
            <a:r>
              <a:rPr lang="fr-FR" dirty="0" err="1" smtClean="0"/>
              <a:t>inovações</a:t>
            </a:r>
            <a:r>
              <a:rPr lang="fr-FR" dirty="0" smtClean="0"/>
              <a:t> </a:t>
            </a:r>
            <a:r>
              <a:rPr lang="fr-FR" dirty="0" err="1" smtClean="0"/>
              <a:t>tecnologicas</a:t>
            </a:r>
            <a:r>
              <a:rPr lang="fr-FR" dirty="0" smtClean="0"/>
              <a:t> na </a:t>
            </a:r>
            <a:r>
              <a:rPr lang="fr-FR" dirty="0" err="1" smtClean="0"/>
              <a:t>matriz</a:t>
            </a:r>
            <a:r>
              <a:rPr lang="fr-FR" dirty="0" smtClean="0"/>
              <a:t> </a:t>
            </a:r>
            <a:r>
              <a:rPr lang="fr-FR" dirty="0" err="1" smtClean="0"/>
              <a:t>japonesa</a:t>
            </a:r>
            <a:r>
              <a:rPr lang="fr-FR" dirty="0" smtClean="0"/>
              <a:t> </a:t>
            </a:r>
            <a:r>
              <a:rPr lang="fr-FR" dirty="0" err="1" smtClean="0"/>
              <a:t>não</a:t>
            </a:r>
            <a:r>
              <a:rPr lang="fr-FR" dirty="0" smtClean="0"/>
              <a:t> </a:t>
            </a:r>
            <a:r>
              <a:rPr lang="fr-FR" dirty="0" err="1" smtClean="0"/>
              <a:t>explicam</a:t>
            </a:r>
            <a:r>
              <a:rPr lang="fr-FR" dirty="0" smtClean="0"/>
              <a:t> </a:t>
            </a:r>
            <a:r>
              <a:rPr lang="fr-FR" dirty="0" err="1" smtClean="0"/>
              <a:t>por</a:t>
            </a:r>
            <a:r>
              <a:rPr lang="fr-FR" dirty="0" smtClean="0"/>
              <a:t> si a </a:t>
            </a:r>
            <a:r>
              <a:rPr lang="fr-FR" dirty="0" err="1" smtClean="0"/>
              <a:t>maior</a:t>
            </a:r>
            <a:r>
              <a:rPr lang="fr-FR" dirty="0" smtClean="0"/>
              <a:t> </a:t>
            </a:r>
            <a:r>
              <a:rPr lang="fr-FR" dirty="0" err="1" smtClean="0"/>
              <a:t>produtividade</a:t>
            </a:r>
            <a:r>
              <a:rPr lang="fr-FR" dirty="0" smtClean="0"/>
              <a:t> dos </a:t>
            </a:r>
            <a:r>
              <a:rPr lang="fr-FR" dirty="0" err="1" smtClean="0"/>
              <a:t>estabelecimentos</a:t>
            </a:r>
            <a:r>
              <a:rPr lang="fr-FR" dirty="0" smtClean="0"/>
              <a:t> </a:t>
            </a:r>
            <a:r>
              <a:rPr lang="fr-FR" dirty="0" err="1" smtClean="0"/>
              <a:t>japoneses</a:t>
            </a:r>
            <a:endParaRPr lang="fr-FR" dirty="0" smtClean="0"/>
          </a:p>
          <a:p>
            <a:r>
              <a:rPr lang="fr-FR" dirty="0" smtClean="0"/>
              <a:t>1) </a:t>
            </a:r>
            <a:r>
              <a:rPr lang="fr-FR" dirty="0" err="1" smtClean="0"/>
              <a:t>atividades</a:t>
            </a:r>
            <a:r>
              <a:rPr lang="fr-FR" dirty="0" smtClean="0"/>
              <a:t> </a:t>
            </a:r>
            <a:r>
              <a:rPr lang="fr-FR" dirty="0" err="1" smtClean="0"/>
              <a:t>direta</a:t>
            </a:r>
            <a:r>
              <a:rPr lang="fr-FR" dirty="0" smtClean="0"/>
              <a:t> ou </a:t>
            </a:r>
            <a:r>
              <a:rPr lang="fr-FR" dirty="0" err="1" smtClean="0"/>
              <a:t>indiretamente</a:t>
            </a:r>
            <a:r>
              <a:rPr lang="fr-FR" dirty="0" smtClean="0"/>
              <a:t> </a:t>
            </a:r>
            <a:r>
              <a:rPr lang="fr-FR" dirty="0" err="1" smtClean="0"/>
              <a:t>produtivas</a:t>
            </a:r>
            <a:r>
              <a:rPr lang="fr-FR" dirty="0" smtClean="0"/>
              <a:t> </a:t>
            </a:r>
            <a:r>
              <a:rPr lang="fr-FR" dirty="0" err="1" smtClean="0"/>
              <a:t>realizadas</a:t>
            </a:r>
            <a:r>
              <a:rPr lang="fr-FR" dirty="0" smtClean="0"/>
              <a:t> fora dos </a:t>
            </a:r>
            <a:r>
              <a:rPr lang="fr-FR" dirty="0" err="1" smtClean="0"/>
              <a:t>horarios</a:t>
            </a:r>
            <a:r>
              <a:rPr lang="fr-FR" dirty="0" smtClean="0"/>
              <a:t> de </a:t>
            </a:r>
            <a:r>
              <a:rPr lang="fr-FR" dirty="0" err="1" smtClean="0"/>
              <a:t>trabalho</a:t>
            </a:r>
            <a:r>
              <a:rPr lang="fr-FR" dirty="0" smtClean="0"/>
              <a:t> (</a:t>
            </a:r>
            <a:r>
              <a:rPr lang="fr-FR" dirty="0" err="1" smtClean="0"/>
              <a:t>por</a:t>
            </a:r>
            <a:r>
              <a:rPr lang="fr-FR" dirty="0" smtClean="0"/>
              <a:t> ex CCQ) </a:t>
            </a:r>
            <a:r>
              <a:rPr lang="fr-FR" dirty="0" err="1" smtClean="0"/>
              <a:t>não</a:t>
            </a:r>
            <a:r>
              <a:rPr lang="fr-FR" dirty="0" smtClean="0"/>
              <a:t> </a:t>
            </a:r>
            <a:r>
              <a:rPr lang="fr-FR" dirty="0" err="1" smtClean="0"/>
              <a:t>contabilizados</a:t>
            </a:r>
            <a:r>
              <a:rPr lang="fr-FR" dirty="0" smtClean="0"/>
              <a:t> pela </a:t>
            </a:r>
            <a:r>
              <a:rPr lang="fr-FR" dirty="0" err="1" smtClean="0"/>
              <a:t>empresa</a:t>
            </a:r>
            <a:r>
              <a:rPr lang="fr-FR" dirty="0" smtClean="0"/>
              <a:t> ou pela OIT mas que </a:t>
            </a:r>
            <a:r>
              <a:rPr lang="fr-FR" dirty="0" err="1" smtClean="0"/>
              <a:t>contribuem</a:t>
            </a:r>
            <a:r>
              <a:rPr lang="fr-FR" dirty="0" smtClean="0"/>
              <a:t> para as </a:t>
            </a:r>
            <a:r>
              <a:rPr lang="fr-FR" dirty="0" err="1" smtClean="0"/>
              <a:t>estatisticas</a:t>
            </a:r>
            <a:r>
              <a:rPr lang="fr-FR" dirty="0" smtClean="0"/>
              <a:t> de </a:t>
            </a:r>
            <a:r>
              <a:rPr lang="fr-FR" dirty="0" err="1" smtClean="0"/>
              <a:t>produtividade</a:t>
            </a:r>
            <a:r>
              <a:rPr lang="fr-FR" dirty="0" smtClean="0"/>
              <a:t> do </a:t>
            </a:r>
            <a:r>
              <a:rPr lang="fr-FR" dirty="0" err="1" smtClean="0"/>
              <a:t>trabalho</a:t>
            </a:r>
            <a:endParaRPr lang="fr-FR" dirty="0" smtClean="0"/>
          </a:p>
          <a:p>
            <a:r>
              <a:rPr lang="fr-FR" dirty="0" smtClean="0"/>
              <a:t>2) </a:t>
            </a:r>
            <a:r>
              <a:rPr lang="fr-FR" dirty="0" err="1" smtClean="0"/>
              <a:t>horas</a:t>
            </a:r>
            <a:r>
              <a:rPr lang="fr-FR" dirty="0" smtClean="0"/>
              <a:t> extras </a:t>
            </a:r>
            <a:r>
              <a:rPr lang="fr-FR" dirty="0" err="1" smtClean="0"/>
              <a:t>não</a:t>
            </a:r>
            <a:r>
              <a:rPr lang="fr-FR" dirty="0" smtClean="0"/>
              <a:t> </a:t>
            </a:r>
            <a:r>
              <a:rPr lang="fr-FR" dirty="0" err="1" smtClean="0"/>
              <a:t>remuneradas</a:t>
            </a:r>
            <a:r>
              <a:rPr lang="fr-FR" dirty="0" smtClean="0"/>
              <a:t> pela </a:t>
            </a:r>
            <a:r>
              <a:rPr lang="fr-FR" dirty="0" err="1" smtClean="0"/>
              <a:t>empresa</a:t>
            </a:r>
            <a:r>
              <a:rPr lang="fr-FR" dirty="0" smtClean="0"/>
              <a:t> </a:t>
            </a:r>
            <a:r>
              <a:rPr lang="fr-FR" dirty="0" err="1" smtClean="0"/>
              <a:t>japonesa</a:t>
            </a:r>
            <a:r>
              <a:rPr lang="fr-FR" dirty="0" smtClean="0"/>
              <a:t> (na </a:t>
            </a:r>
            <a:r>
              <a:rPr lang="fr-FR" dirty="0" err="1" smtClean="0"/>
              <a:t>pesquisa</a:t>
            </a:r>
            <a:r>
              <a:rPr lang="fr-FR" dirty="0" smtClean="0"/>
              <a:t> de 1980-1985 mas </a:t>
            </a:r>
            <a:r>
              <a:rPr lang="fr-FR" dirty="0" err="1" smtClean="0"/>
              <a:t>também</a:t>
            </a:r>
            <a:r>
              <a:rPr lang="fr-FR" dirty="0" smtClean="0"/>
              <a:t> na </a:t>
            </a:r>
            <a:r>
              <a:rPr lang="fr-FR" dirty="0" err="1" smtClean="0"/>
              <a:t>pesquisa</a:t>
            </a:r>
            <a:r>
              <a:rPr lang="fr-FR" dirty="0" smtClean="0"/>
              <a:t> sobre o </a:t>
            </a:r>
            <a:r>
              <a:rPr lang="fr-FR" dirty="0" err="1" smtClean="0"/>
              <a:t>trabalho</a:t>
            </a:r>
            <a:r>
              <a:rPr lang="fr-FR" dirty="0" smtClean="0"/>
              <a:t> do « care » de 2011) </a:t>
            </a:r>
            <a:r>
              <a:rPr lang="fr-FR" dirty="0" err="1" smtClean="0"/>
              <a:t>também</a:t>
            </a:r>
            <a:r>
              <a:rPr lang="fr-FR" dirty="0" smtClean="0"/>
              <a:t> </a:t>
            </a:r>
            <a:r>
              <a:rPr lang="fr-FR" dirty="0" err="1" smtClean="0"/>
              <a:t>não</a:t>
            </a:r>
            <a:r>
              <a:rPr lang="fr-FR" dirty="0" smtClean="0"/>
              <a:t> </a:t>
            </a:r>
            <a:r>
              <a:rPr lang="fr-FR" dirty="0" err="1" smtClean="0"/>
              <a:t>contabilizado</a:t>
            </a:r>
            <a:r>
              <a:rPr lang="fr-FR" dirty="0" smtClean="0"/>
              <a:t> </a:t>
            </a:r>
            <a:r>
              <a:rPr lang="fr-FR" dirty="0" err="1" smtClean="0"/>
              <a:t>nessas</a:t>
            </a:r>
            <a:r>
              <a:rPr lang="fr-FR" dirty="0" smtClean="0"/>
              <a:t> </a:t>
            </a:r>
            <a:r>
              <a:rPr lang="fr-FR" dirty="0" err="1" smtClean="0"/>
              <a:t>estatisticas</a:t>
            </a:r>
            <a:endParaRPr lang="fr-FR" dirty="0" smtClean="0"/>
          </a:p>
          <a:p>
            <a:r>
              <a:rPr lang="fr-FR" dirty="0" smtClean="0"/>
              <a:t>3) </a:t>
            </a:r>
            <a:r>
              <a:rPr lang="fr-FR" dirty="0" err="1" smtClean="0"/>
              <a:t>supressões</a:t>
            </a:r>
            <a:r>
              <a:rPr lang="fr-FR" dirty="0" smtClean="0"/>
              <a:t> </a:t>
            </a:r>
            <a:r>
              <a:rPr lang="fr-FR" dirty="0" err="1" smtClean="0"/>
              <a:t>voluntarias</a:t>
            </a:r>
            <a:r>
              <a:rPr lang="fr-FR" dirty="0" smtClean="0"/>
              <a:t> de férias (3-4 </a:t>
            </a:r>
            <a:r>
              <a:rPr lang="fr-FR" dirty="0" err="1" smtClean="0"/>
              <a:t>dias</a:t>
            </a:r>
            <a:r>
              <a:rPr lang="fr-FR" dirty="0" smtClean="0"/>
              <a:t> </a:t>
            </a:r>
            <a:r>
              <a:rPr lang="fr-FR" dirty="0" err="1" smtClean="0"/>
              <a:t>por</a:t>
            </a:r>
            <a:r>
              <a:rPr lang="fr-FR" dirty="0" smtClean="0"/>
              <a:t> </a:t>
            </a:r>
            <a:r>
              <a:rPr lang="fr-FR" dirty="0" err="1" smtClean="0"/>
              <a:t>ano</a:t>
            </a:r>
            <a:r>
              <a:rPr lang="fr-FR" dirty="0" smtClean="0"/>
              <a:t>) </a:t>
            </a:r>
            <a:r>
              <a:rPr lang="fr-FR" dirty="0" err="1" smtClean="0"/>
              <a:t>quando</a:t>
            </a:r>
            <a:r>
              <a:rPr lang="fr-FR" dirty="0" smtClean="0"/>
              <a:t> os </a:t>
            </a:r>
            <a:r>
              <a:rPr lang="fr-FR" dirty="0" err="1" smtClean="0"/>
              <a:t>dias</a:t>
            </a:r>
            <a:r>
              <a:rPr lang="fr-FR" dirty="0" smtClean="0"/>
              <a:t> de férias </a:t>
            </a:r>
            <a:r>
              <a:rPr lang="fr-FR" dirty="0" err="1" smtClean="0"/>
              <a:t>oficiais</a:t>
            </a:r>
            <a:r>
              <a:rPr lang="fr-FR" dirty="0" smtClean="0"/>
              <a:t> (20 </a:t>
            </a:r>
            <a:r>
              <a:rPr lang="fr-FR" dirty="0" err="1" smtClean="0"/>
              <a:t>dias</a:t>
            </a:r>
            <a:r>
              <a:rPr lang="fr-FR" dirty="0" smtClean="0"/>
              <a:t> para os </a:t>
            </a:r>
            <a:r>
              <a:rPr lang="fr-FR" dirty="0" err="1" smtClean="0"/>
              <a:t>assalariados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20 </a:t>
            </a:r>
            <a:r>
              <a:rPr lang="fr-FR" dirty="0" err="1" smtClean="0"/>
              <a:t>anos</a:t>
            </a:r>
            <a:r>
              <a:rPr lang="fr-FR" dirty="0" smtClean="0"/>
              <a:t> de tempo de </a:t>
            </a:r>
            <a:r>
              <a:rPr lang="fr-FR" dirty="0" err="1" smtClean="0"/>
              <a:t>serviço</a:t>
            </a:r>
            <a:r>
              <a:rPr lang="fr-FR" dirty="0" smtClean="0"/>
              <a:t>) </a:t>
            </a:r>
            <a:r>
              <a:rPr lang="fr-FR" dirty="0" err="1" smtClean="0"/>
              <a:t>são</a:t>
            </a:r>
            <a:r>
              <a:rPr lang="fr-FR" dirty="0" smtClean="0"/>
              <a:t> os </a:t>
            </a:r>
            <a:r>
              <a:rPr lang="fr-FR" dirty="0" err="1" smtClean="0"/>
              <a:t>contabilizados</a:t>
            </a:r>
            <a:r>
              <a:rPr lang="fr-FR" dirty="0" smtClean="0"/>
              <a:t> </a:t>
            </a:r>
            <a:r>
              <a:rPr lang="fr-FR" dirty="0" err="1" smtClean="0"/>
              <a:t>nas</a:t>
            </a:r>
            <a:r>
              <a:rPr lang="fr-FR" dirty="0" smtClean="0"/>
              <a:t> </a:t>
            </a:r>
            <a:r>
              <a:rPr lang="fr-FR" dirty="0" err="1" smtClean="0"/>
              <a:t>estatisticas</a:t>
            </a:r>
            <a:r>
              <a:rPr lang="fr-FR" dirty="0" smtClean="0"/>
              <a:t> </a:t>
            </a:r>
            <a:r>
              <a:rPr lang="fr-FR" dirty="0" err="1" smtClean="0"/>
              <a:t>oficiais</a:t>
            </a:r>
            <a:r>
              <a:rPr lang="fr-F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5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4) </a:t>
            </a:r>
            <a:r>
              <a:rPr lang="fr-FR" dirty="0" err="1" smtClean="0"/>
              <a:t>Sacrificio</a:t>
            </a:r>
            <a:r>
              <a:rPr lang="fr-FR" dirty="0" smtClean="0"/>
              <a:t> do tempo de </a:t>
            </a:r>
            <a:r>
              <a:rPr lang="fr-FR" dirty="0" err="1" smtClean="0"/>
              <a:t>lazer</a:t>
            </a:r>
            <a:r>
              <a:rPr lang="fr-FR" dirty="0" smtClean="0"/>
              <a:t> e da </a:t>
            </a:r>
            <a:r>
              <a:rPr lang="fr-FR" dirty="0" err="1" smtClean="0"/>
              <a:t>coabitação</a:t>
            </a:r>
            <a:r>
              <a:rPr lang="fr-FR" dirty="0" smtClean="0"/>
              <a:t> no </a:t>
            </a:r>
            <a:r>
              <a:rPr lang="fr-FR" dirty="0" err="1" smtClean="0"/>
              <a:t>caso</a:t>
            </a:r>
            <a:r>
              <a:rPr lang="fr-FR" dirty="0" smtClean="0"/>
              <a:t> dos casais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beneficio</a:t>
            </a:r>
            <a:r>
              <a:rPr lang="fr-FR" dirty="0" smtClean="0"/>
              <a:t> da </a:t>
            </a:r>
            <a:r>
              <a:rPr lang="fr-FR" dirty="0" err="1" smtClean="0"/>
              <a:t>organização</a:t>
            </a:r>
            <a:r>
              <a:rPr lang="fr-FR" dirty="0" smtClean="0"/>
              <a:t> do </a:t>
            </a:r>
            <a:r>
              <a:rPr lang="fr-FR" dirty="0" err="1" smtClean="0"/>
              <a:t>trabalho</a:t>
            </a:r>
            <a:r>
              <a:rPr lang="fr-FR" dirty="0" smtClean="0"/>
              <a:t> </a:t>
            </a:r>
            <a:r>
              <a:rPr lang="fr-FR" dirty="0" err="1" smtClean="0"/>
              <a:t>assalariado</a:t>
            </a:r>
            <a:r>
              <a:rPr lang="fr-FR" dirty="0" smtClean="0"/>
              <a:t> e da </a:t>
            </a:r>
            <a:r>
              <a:rPr lang="fr-FR" dirty="0" err="1" smtClean="0"/>
              <a:t>produtividade</a:t>
            </a:r>
            <a:endParaRPr lang="fr-FR" dirty="0" smtClean="0"/>
          </a:p>
          <a:p>
            <a:r>
              <a:rPr lang="fr-FR" dirty="0" err="1" smtClean="0"/>
              <a:t>Sacrificio</a:t>
            </a:r>
            <a:r>
              <a:rPr lang="fr-FR" dirty="0" smtClean="0"/>
              <a:t> da vida </a:t>
            </a:r>
            <a:r>
              <a:rPr lang="fr-FR" dirty="0" err="1" smtClean="0"/>
              <a:t>privada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beneficio</a:t>
            </a:r>
            <a:r>
              <a:rPr lang="fr-FR" dirty="0" smtClean="0"/>
              <a:t> da </a:t>
            </a:r>
            <a:r>
              <a:rPr lang="fr-FR" dirty="0" err="1" smtClean="0"/>
              <a:t>empresa</a:t>
            </a:r>
            <a:r>
              <a:rPr lang="fr-FR" dirty="0" smtClean="0"/>
              <a:t>. </a:t>
            </a:r>
            <a:r>
              <a:rPr lang="fr-FR" dirty="0" err="1" smtClean="0"/>
              <a:t>Apropriação</a:t>
            </a:r>
            <a:r>
              <a:rPr lang="fr-FR" dirty="0" smtClean="0"/>
              <a:t> da vida « fora do </a:t>
            </a:r>
            <a:r>
              <a:rPr lang="fr-FR" dirty="0" err="1" smtClean="0"/>
              <a:t>trabalho</a:t>
            </a:r>
            <a:r>
              <a:rPr lang="fr-FR" dirty="0" smtClean="0"/>
              <a:t> » pela </a:t>
            </a:r>
            <a:r>
              <a:rPr lang="fr-FR" dirty="0" err="1" smtClean="0"/>
              <a:t>empresa</a:t>
            </a:r>
            <a:r>
              <a:rPr lang="fr-FR" dirty="0" smtClean="0"/>
              <a:t>, </a:t>
            </a:r>
            <a:r>
              <a:rPr lang="fr-FR" dirty="0" err="1" smtClean="0"/>
              <a:t>preeminência</a:t>
            </a:r>
            <a:r>
              <a:rPr lang="fr-FR" dirty="0" smtClean="0"/>
              <a:t> </a:t>
            </a:r>
            <a:r>
              <a:rPr lang="fr-FR" dirty="0" err="1" smtClean="0"/>
              <a:t>dessa</a:t>
            </a:r>
            <a:r>
              <a:rPr lang="fr-FR" dirty="0" smtClean="0"/>
              <a:t> </a:t>
            </a:r>
            <a:r>
              <a:rPr lang="fr-FR" dirty="0" err="1" smtClean="0"/>
              <a:t>ultima</a:t>
            </a:r>
            <a:r>
              <a:rPr lang="fr-FR" dirty="0" smtClean="0"/>
              <a:t> sobre o </a:t>
            </a:r>
            <a:r>
              <a:rPr lang="fr-FR" dirty="0" err="1" smtClean="0"/>
              <a:t>individuo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Horas</a:t>
            </a:r>
            <a:r>
              <a:rPr lang="fr-FR" dirty="0" smtClean="0"/>
              <a:t> extras antes e </a:t>
            </a:r>
            <a:r>
              <a:rPr lang="fr-FR" dirty="0" err="1" smtClean="0"/>
              <a:t>depois</a:t>
            </a:r>
            <a:r>
              <a:rPr lang="fr-FR" dirty="0" smtClean="0"/>
              <a:t> do </a:t>
            </a:r>
            <a:r>
              <a:rPr lang="fr-FR" dirty="0" err="1" smtClean="0"/>
              <a:t>horario</a:t>
            </a:r>
            <a:r>
              <a:rPr lang="fr-FR" dirty="0" smtClean="0"/>
              <a:t> de </a:t>
            </a:r>
            <a:r>
              <a:rPr lang="fr-FR" dirty="0" err="1" smtClean="0"/>
              <a:t>trabalho</a:t>
            </a:r>
            <a:endParaRPr lang="fr-FR" dirty="0" smtClean="0"/>
          </a:p>
          <a:p>
            <a:r>
              <a:rPr lang="fr-FR" dirty="0" err="1" smtClean="0"/>
              <a:t>Atividades</a:t>
            </a:r>
            <a:r>
              <a:rPr lang="fr-FR" dirty="0" smtClean="0"/>
              <a:t> </a:t>
            </a:r>
            <a:r>
              <a:rPr lang="fr-FR" dirty="0" err="1" smtClean="0"/>
              <a:t>relacionadas</a:t>
            </a:r>
            <a:r>
              <a:rPr lang="fr-FR" dirty="0" smtClean="0"/>
              <a:t> à </a:t>
            </a:r>
            <a:r>
              <a:rPr lang="fr-FR" dirty="0" err="1" smtClean="0"/>
              <a:t>empresa</a:t>
            </a:r>
            <a:r>
              <a:rPr lang="fr-FR" dirty="0" smtClean="0"/>
              <a:t> </a:t>
            </a:r>
            <a:r>
              <a:rPr lang="fr-FR" dirty="0" err="1" smtClean="0"/>
              <a:t>aos</a:t>
            </a:r>
            <a:r>
              <a:rPr lang="fr-FR" dirty="0" smtClean="0"/>
              <a:t> </a:t>
            </a:r>
            <a:r>
              <a:rPr lang="fr-FR" dirty="0" err="1" smtClean="0"/>
              <a:t>sabados</a:t>
            </a:r>
            <a:r>
              <a:rPr lang="fr-FR" dirty="0" smtClean="0"/>
              <a:t> e </a:t>
            </a:r>
            <a:r>
              <a:rPr lang="fr-FR" dirty="0" err="1" smtClean="0"/>
              <a:t>domingos</a:t>
            </a:r>
            <a:r>
              <a:rPr lang="fr-FR" dirty="0" smtClean="0"/>
              <a:t>, </a:t>
            </a:r>
            <a:r>
              <a:rPr lang="fr-FR" dirty="0" err="1" smtClean="0"/>
              <a:t>sem</a:t>
            </a:r>
            <a:r>
              <a:rPr lang="fr-FR" dirty="0" smtClean="0"/>
              <a:t> a </a:t>
            </a:r>
            <a:r>
              <a:rPr lang="fr-FR" dirty="0" err="1" smtClean="0"/>
              <a:t>familia</a:t>
            </a:r>
            <a:endParaRPr lang="fr-FR" dirty="0" smtClean="0"/>
          </a:p>
          <a:p>
            <a:r>
              <a:rPr lang="fr-FR" dirty="0" err="1" smtClean="0"/>
              <a:t>Mobilidade</a:t>
            </a:r>
            <a:r>
              <a:rPr lang="fr-FR" dirty="0" smtClean="0"/>
              <a:t> interna à </a:t>
            </a:r>
            <a:r>
              <a:rPr lang="fr-FR" dirty="0" err="1" smtClean="0"/>
              <a:t>empresa</a:t>
            </a:r>
            <a:r>
              <a:rPr lang="fr-FR" dirty="0" smtClean="0"/>
              <a:t> para fins de </a:t>
            </a:r>
            <a:r>
              <a:rPr lang="fr-FR" dirty="0" err="1" smtClean="0"/>
              <a:t>promoção</a:t>
            </a:r>
            <a:r>
              <a:rPr lang="fr-FR" dirty="0" smtClean="0"/>
              <a:t> e de </a:t>
            </a:r>
            <a:r>
              <a:rPr lang="fr-FR" dirty="0" err="1" smtClean="0"/>
              <a:t>formação</a:t>
            </a:r>
            <a:r>
              <a:rPr lang="fr-FR" dirty="0" smtClean="0"/>
              <a:t> </a:t>
            </a:r>
            <a:r>
              <a:rPr lang="fr-FR" dirty="0" err="1" smtClean="0"/>
              <a:t>profissional</a:t>
            </a:r>
            <a:r>
              <a:rPr lang="fr-FR" dirty="0" smtClean="0"/>
              <a:t>,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diferentes</a:t>
            </a:r>
            <a:r>
              <a:rPr lang="fr-FR" dirty="0" smtClean="0"/>
              <a:t> </a:t>
            </a:r>
            <a:r>
              <a:rPr lang="fr-FR" dirty="0" err="1" smtClean="0"/>
              <a:t>estabelecimentos</a:t>
            </a:r>
            <a:r>
              <a:rPr lang="fr-FR" dirty="0" smtClean="0"/>
              <a:t> de </a:t>
            </a:r>
            <a:r>
              <a:rPr lang="fr-FR" dirty="0" err="1" smtClean="0"/>
              <a:t>um</a:t>
            </a:r>
            <a:r>
              <a:rPr lang="fr-FR" dirty="0" smtClean="0"/>
              <a:t> </a:t>
            </a:r>
            <a:r>
              <a:rPr lang="fr-FR" dirty="0" err="1" smtClean="0"/>
              <a:t>mesmo</a:t>
            </a:r>
            <a:r>
              <a:rPr lang="fr-FR" dirty="0" smtClean="0"/>
              <a:t> </a:t>
            </a:r>
            <a:r>
              <a:rPr lang="fr-FR" dirty="0" err="1" smtClean="0"/>
              <a:t>grupo</a:t>
            </a:r>
            <a:r>
              <a:rPr lang="fr-FR" dirty="0" smtClean="0"/>
              <a:t> </a:t>
            </a:r>
            <a:r>
              <a:rPr lang="fr-FR" dirty="0" err="1" smtClean="0"/>
              <a:t>industrial</a:t>
            </a:r>
            <a:r>
              <a:rPr lang="fr-FR" dirty="0" smtClean="0"/>
              <a:t> (</a:t>
            </a:r>
            <a:r>
              <a:rPr lang="fr-FR" dirty="0" err="1" smtClean="0"/>
              <a:t>transferência</a:t>
            </a:r>
            <a:r>
              <a:rPr lang="fr-FR" dirty="0" smtClean="0"/>
              <a:t> de </a:t>
            </a:r>
            <a:r>
              <a:rPr lang="fr-FR" dirty="0" err="1" smtClean="0"/>
              <a:t>uma</a:t>
            </a:r>
            <a:r>
              <a:rPr lang="fr-FR" dirty="0" smtClean="0"/>
              <a:t> </a:t>
            </a:r>
            <a:r>
              <a:rPr lang="fr-FR" dirty="0" err="1" smtClean="0"/>
              <a:t>região</a:t>
            </a:r>
            <a:r>
              <a:rPr lang="fr-FR" dirty="0" smtClean="0"/>
              <a:t> a outra, </a:t>
            </a:r>
            <a:r>
              <a:rPr lang="fr-FR" dirty="0" err="1" smtClean="0"/>
              <a:t>sem</a:t>
            </a:r>
            <a:r>
              <a:rPr lang="fr-FR" dirty="0" smtClean="0"/>
              <a:t> a </a:t>
            </a:r>
            <a:r>
              <a:rPr lang="fr-FR" dirty="0" err="1" smtClean="0"/>
              <a:t>familia</a:t>
            </a:r>
            <a:r>
              <a:rPr lang="fr-FR" dirty="0" smtClean="0"/>
              <a:t>). </a:t>
            </a:r>
          </a:p>
          <a:p>
            <a:r>
              <a:rPr lang="fr-FR" dirty="0" smtClean="0"/>
              <a:t>Esse </a:t>
            </a:r>
            <a:r>
              <a:rPr lang="fr-FR" dirty="0" err="1" smtClean="0"/>
              <a:t>sacrificio</a:t>
            </a:r>
            <a:r>
              <a:rPr lang="fr-FR" dirty="0" smtClean="0"/>
              <a:t> da </a:t>
            </a:r>
            <a:r>
              <a:rPr lang="fr-FR" dirty="0" err="1" smtClean="0"/>
              <a:t>coabitação</a:t>
            </a:r>
            <a:r>
              <a:rPr lang="fr-FR" dirty="0" smtClean="0"/>
              <a:t> </a:t>
            </a:r>
            <a:r>
              <a:rPr lang="fr-FR" dirty="0" err="1" smtClean="0"/>
              <a:t>significa</a:t>
            </a:r>
            <a:r>
              <a:rPr lang="fr-FR" dirty="0" smtClean="0"/>
              <a:t> </a:t>
            </a:r>
            <a:r>
              <a:rPr lang="fr-FR" dirty="0" err="1" smtClean="0"/>
              <a:t>uma</a:t>
            </a:r>
            <a:r>
              <a:rPr lang="fr-FR" dirty="0" smtClean="0"/>
              <a:t> vida </a:t>
            </a:r>
            <a:r>
              <a:rPr lang="fr-FR" dirty="0" err="1" smtClean="0"/>
              <a:t>em</a:t>
            </a:r>
            <a:r>
              <a:rPr lang="fr-FR" dirty="0" smtClean="0"/>
              <a:t> grande parte </a:t>
            </a:r>
            <a:r>
              <a:rPr lang="fr-FR" dirty="0" err="1" smtClean="0"/>
              <a:t>dedicada</a:t>
            </a:r>
            <a:r>
              <a:rPr lang="fr-FR" dirty="0" smtClean="0"/>
              <a:t> à </a:t>
            </a:r>
            <a:r>
              <a:rPr lang="fr-FR" dirty="0" err="1" smtClean="0"/>
              <a:t>empresa</a:t>
            </a:r>
            <a:r>
              <a:rPr lang="fr-FR" dirty="0" smtClean="0"/>
              <a:t> (</a:t>
            </a:r>
            <a:r>
              <a:rPr lang="fr-FR" dirty="0" err="1" smtClean="0"/>
              <a:t>vinculos</a:t>
            </a:r>
            <a:r>
              <a:rPr lang="fr-FR" dirty="0" smtClean="0"/>
              <a:t> </a:t>
            </a:r>
            <a:r>
              <a:rPr lang="fr-FR" dirty="0" err="1" smtClean="0"/>
              <a:t>afetivos</a:t>
            </a:r>
            <a:r>
              <a:rPr lang="fr-FR" dirty="0" smtClean="0"/>
              <a:t> e </a:t>
            </a:r>
            <a:r>
              <a:rPr lang="fr-FR" dirty="0" err="1" smtClean="0"/>
              <a:t>emocionais</a:t>
            </a:r>
            <a:r>
              <a:rPr lang="fr-FR" dirty="0" smtClean="0"/>
              <a:t> à distancia)</a:t>
            </a:r>
          </a:p>
          <a:p>
            <a:endParaRPr lang="fr-F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0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Conclusão</a:t>
            </a:r>
            <a:r>
              <a:rPr lang="fr-FR" dirty="0" smtClean="0"/>
              <a:t> do </a:t>
            </a:r>
            <a:r>
              <a:rPr lang="fr-FR" dirty="0" err="1" smtClean="0"/>
              <a:t>caso</a:t>
            </a:r>
            <a:r>
              <a:rPr lang="fr-FR" dirty="0" smtClean="0"/>
              <a:t> 1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Sacrificio</a:t>
            </a:r>
            <a:r>
              <a:rPr lang="fr-FR" sz="2800" dirty="0" smtClean="0"/>
              <a:t> do </a:t>
            </a:r>
            <a:r>
              <a:rPr lang="fr-FR" sz="2800" dirty="0" err="1" smtClean="0"/>
              <a:t>lazer</a:t>
            </a:r>
            <a:r>
              <a:rPr lang="fr-FR" sz="2800" dirty="0" smtClean="0"/>
              <a:t> e da </a:t>
            </a:r>
            <a:r>
              <a:rPr lang="fr-FR" sz="2800" dirty="0" err="1" smtClean="0"/>
              <a:t>coabitação</a:t>
            </a:r>
            <a:r>
              <a:rPr lang="fr-FR" sz="2800" dirty="0" smtClean="0"/>
              <a:t> </a:t>
            </a:r>
            <a:r>
              <a:rPr lang="fr-FR" sz="2800" dirty="0" err="1" smtClean="0"/>
              <a:t>cujo</a:t>
            </a:r>
            <a:r>
              <a:rPr lang="fr-FR" sz="2800" dirty="0" smtClean="0"/>
              <a:t> </a:t>
            </a:r>
            <a:r>
              <a:rPr lang="fr-FR" sz="2800" dirty="0" err="1" smtClean="0"/>
              <a:t>corolario</a:t>
            </a:r>
            <a:r>
              <a:rPr lang="fr-FR" sz="2800" dirty="0" smtClean="0"/>
              <a:t> é que as </a:t>
            </a:r>
            <a:r>
              <a:rPr lang="fr-FR" sz="2800" dirty="0" err="1" smtClean="0"/>
              <a:t>mulheres</a:t>
            </a:r>
            <a:r>
              <a:rPr lang="fr-FR" sz="2800" dirty="0" smtClean="0"/>
              <a:t> se </a:t>
            </a:r>
            <a:r>
              <a:rPr lang="fr-FR" sz="2800" dirty="0" err="1" smtClean="0"/>
              <a:t>encarregam</a:t>
            </a:r>
            <a:r>
              <a:rPr lang="fr-FR" sz="2800" dirty="0" smtClean="0"/>
              <a:t> do </a:t>
            </a:r>
            <a:r>
              <a:rPr lang="fr-FR" sz="2800" dirty="0" err="1" smtClean="0"/>
              <a:t>trabalho</a:t>
            </a:r>
            <a:r>
              <a:rPr lang="fr-FR" sz="2800" dirty="0" smtClean="0"/>
              <a:t> </a:t>
            </a:r>
            <a:r>
              <a:rPr lang="fr-FR" sz="2800" dirty="0" err="1" smtClean="0"/>
              <a:t>domestico</a:t>
            </a:r>
            <a:r>
              <a:rPr lang="fr-FR" sz="2800" dirty="0" smtClean="0"/>
              <a:t> e da </a:t>
            </a:r>
            <a:r>
              <a:rPr lang="fr-FR" sz="2800" dirty="0" err="1" smtClean="0"/>
              <a:t>educação</a:t>
            </a:r>
            <a:r>
              <a:rPr lang="fr-FR" sz="2800" dirty="0" smtClean="0"/>
              <a:t> dos </a:t>
            </a:r>
            <a:r>
              <a:rPr lang="fr-FR" sz="2800" dirty="0" err="1" smtClean="0"/>
              <a:t>filhos</a:t>
            </a:r>
            <a:r>
              <a:rPr lang="fr-FR" sz="2800" dirty="0" smtClean="0"/>
              <a:t> </a:t>
            </a:r>
            <a:r>
              <a:rPr lang="fr-FR" sz="2800" dirty="0" err="1" smtClean="0"/>
              <a:t>quando</a:t>
            </a:r>
            <a:r>
              <a:rPr lang="fr-FR" sz="2800" dirty="0" smtClean="0"/>
              <a:t> </a:t>
            </a:r>
            <a:r>
              <a:rPr lang="fr-FR" sz="2800" dirty="0" err="1" smtClean="0"/>
              <a:t>essa</a:t>
            </a:r>
            <a:r>
              <a:rPr lang="pt-BR" sz="2800" dirty="0" smtClean="0"/>
              <a:t> mobilidade intra-empresa existe.</a:t>
            </a:r>
          </a:p>
          <a:p>
            <a:r>
              <a:rPr lang="fr-FR" sz="2800" dirty="0" smtClean="0"/>
              <a:t>As fontes da </a:t>
            </a:r>
            <a:r>
              <a:rPr lang="fr-FR" sz="2800" dirty="0" err="1" smtClean="0"/>
              <a:t>produtividade</a:t>
            </a:r>
            <a:r>
              <a:rPr lang="fr-FR" sz="2800" dirty="0" smtClean="0"/>
              <a:t> fora da </a:t>
            </a:r>
            <a:r>
              <a:rPr lang="fr-FR" sz="2800" dirty="0" err="1" smtClean="0"/>
              <a:t>empresa</a:t>
            </a:r>
            <a:r>
              <a:rPr lang="fr-FR" sz="2800" dirty="0" smtClean="0"/>
              <a:t> </a:t>
            </a:r>
            <a:r>
              <a:rPr lang="fr-FR" sz="2800" dirty="0" err="1" smtClean="0"/>
              <a:t>são</a:t>
            </a:r>
            <a:r>
              <a:rPr lang="fr-FR" sz="2800" dirty="0" smtClean="0"/>
              <a:t> </a:t>
            </a:r>
            <a:r>
              <a:rPr lang="fr-FR" sz="2800" dirty="0" err="1" smtClean="0"/>
              <a:t>extremamente</a:t>
            </a:r>
            <a:r>
              <a:rPr lang="fr-FR" sz="2800" dirty="0" smtClean="0"/>
              <a:t> </a:t>
            </a:r>
            <a:r>
              <a:rPr lang="fr-FR" sz="2800" dirty="0" err="1" smtClean="0"/>
              <a:t>claras</a:t>
            </a:r>
            <a:r>
              <a:rPr lang="fr-FR" sz="2800" dirty="0" smtClean="0"/>
              <a:t> no </a:t>
            </a:r>
            <a:r>
              <a:rPr lang="fr-FR" sz="2800" dirty="0" err="1" smtClean="0"/>
              <a:t>caso</a:t>
            </a:r>
            <a:r>
              <a:rPr lang="fr-FR" sz="2800" dirty="0" smtClean="0"/>
              <a:t> do </a:t>
            </a:r>
            <a:r>
              <a:rPr lang="fr-FR" sz="2800" dirty="0" err="1" smtClean="0"/>
              <a:t>Japão</a:t>
            </a:r>
            <a:endParaRPr lang="fr-FR" sz="2800" dirty="0" smtClean="0"/>
          </a:p>
          <a:p>
            <a:r>
              <a:rPr lang="fr-FR" sz="2800" dirty="0" err="1" smtClean="0"/>
              <a:t>Contribuição</a:t>
            </a:r>
            <a:r>
              <a:rPr lang="fr-FR" sz="2800" dirty="0" smtClean="0"/>
              <a:t> </a:t>
            </a:r>
            <a:r>
              <a:rPr lang="fr-FR" sz="2800" dirty="0" err="1" smtClean="0"/>
              <a:t>das</a:t>
            </a:r>
            <a:r>
              <a:rPr lang="fr-FR" sz="2800" dirty="0" smtClean="0"/>
              <a:t> </a:t>
            </a:r>
            <a:r>
              <a:rPr lang="fr-FR" sz="2800" dirty="0" err="1" smtClean="0"/>
              <a:t>relações</a:t>
            </a:r>
            <a:r>
              <a:rPr lang="fr-FR" sz="2800" dirty="0" smtClean="0"/>
              <a:t> de </a:t>
            </a:r>
            <a:r>
              <a:rPr lang="fr-FR" sz="2800" dirty="0" err="1" smtClean="0"/>
              <a:t>gênero</a:t>
            </a:r>
            <a:r>
              <a:rPr lang="fr-FR" sz="2800" dirty="0" smtClean="0"/>
              <a:t> para a </a:t>
            </a:r>
            <a:r>
              <a:rPr lang="fr-FR" sz="2800" dirty="0" err="1" smtClean="0"/>
              <a:t>organização</a:t>
            </a:r>
            <a:r>
              <a:rPr lang="fr-FR" sz="2800" dirty="0" smtClean="0"/>
              <a:t> do </a:t>
            </a:r>
            <a:r>
              <a:rPr lang="fr-FR" sz="2800" dirty="0" err="1" smtClean="0"/>
              <a:t>trabalho</a:t>
            </a:r>
            <a:r>
              <a:rPr lang="fr-FR" sz="2800" dirty="0" smtClean="0"/>
              <a:t> </a:t>
            </a:r>
            <a:r>
              <a:rPr lang="fr-FR" sz="2800" dirty="0" err="1" smtClean="0"/>
              <a:t>produtivo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5708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Familia, relações de gênero e atividade econômica: caso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1800" dirty="0" err="1" smtClean="0"/>
              <a:t>Jovens</a:t>
            </a:r>
            <a:r>
              <a:rPr lang="fr-FR" sz="1800" dirty="0" smtClean="0"/>
              <a:t> </a:t>
            </a:r>
            <a:r>
              <a:rPr lang="fr-FR" sz="1800" dirty="0" err="1" smtClean="0"/>
              <a:t>operarias</a:t>
            </a:r>
            <a:r>
              <a:rPr lang="fr-FR" sz="1800" dirty="0" smtClean="0"/>
              <a:t> na </a:t>
            </a:r>
            <a:r>
              <a:rPr lang="fr-FR" sz="1800" dirty="0" err="1" smtClean="0"/>
              <a:t>industria</a:t>
            </a:r>
            <a:r>
              <a:rPr lang="fr-FR" sz="1800" dirty="0" smtClean="0"/>
              <a:t> </a:t>
            </a:r>
            <a:r>
              <a:rPr lang="fr-FR" sz="1800" dirty="0" err="1" smtClean="0"/>
              <a:t>textil</a:t>
            </a:r>
            <a:endParaRPr lang="fr-FR" sz="1800" dirty="0" smtClean="0"/>
          </a:p>
          <a:p>
            <a:pPr marL="502920" indent="-457200">
              <a:buAutoNum type="arabicParenR"/>
            </a:pPr>
            <a:r>
              <a:rPr lang="fr-FR" sz="1800" dirty="0" err="1" smtClean="0"/>
              <a:t>solteiras</a:t>
            </a:r>
            <a:r>
              <a:rPr lang="fr-FR" sz="1800" dirty="0" smtClean="0"/>
              <a:t>, </a:t>
            </a:r>
            <a:r>
              <a:rPr lang="fr-FR" sz="1800" dirty="0" err="1" smtClean="0"/>
              <a:t>devem</a:t>
            </a:r>
            <a:r>
              <a:rPr lang="fr-FR" sz="1800" dirty="0" smtClean="0"/>
              <a:t> dormir nos </a:t>
            </a:r>
            <a:r>
              <a:rPr lang="fr-FR" sz="1800" dirty="0" err="1" smtClean="0"/>
              <a:t>dormitorios</a:t>
            </a:r>
            <a:r>
              <a:rPr lang="fr-FR" sz="1800" dirty="0" smtClean="0"/>
              <a:t> da </a:t>
            </a:r>
            <a:r>
              <a:rPr lang="fr-FR" sz="1800" dirty="0" err="1" smtClean="0"/>
              <a:t>empresa</a:t>
            </a:r>
            <a:endParaRPr lang="fr-FR" sz="1800" dirty="0" smtClean="0"/>
          </a:p>
          <a:p>
            <a:pPr marL="502920" indent="-457200">
              <a:buAutoNum type="arabicParenR"/>
            </a:pPr>
            <a:r>
              <a:rPr lang="fr-FR" sz="1800" dirty="0" err="1" smtClean="0"/>
              <a:t>Não</a:t>
            </a:r>
            <a:r>
              <a:rPr lang="fr-FR" sz="1800" dirty="0" smtClean="0"/>
              <a:t> ha </a:t>
            </a:r>
            <a:r>
              <a:rPr lang="fr-FR" sz="1800" dirty="0" err="1" smtClean="0"/>
              <a:t>uma</a:t>
            </a:r>
            <a:r>
              <a:rPr lang="fr-FR" sz="1800" dirty="0" smtClean="0"/>
              <a:t> </a:t>
            </a:r>
            <a:r>
              <a:rPr lang="fr-FR" sz="1800" dirty="0" err="1" smtClean="0"/>
              <a:t>distinção</a:t>
            </a:r>
            <a:r>
              <a:rPr lang="fr-FR" sz="1800" dirty="0" smtClean="0"/>
              <a:t> </a:t>
            </a:r>
            <a:r>
              <a:rPr lang="fr-FR" sz="1800" dirty="0" err="1" smtClean="0"/>
              <a:t>clara</a:t>
            </a:r>
            <a:r>
              <a:rPr lang="fr-FR" sz="1800" dirty="0" smtClean="0"/>
              <a:t> entre </a:t>
            </a:r>
            <a:r>
              <a:rPr lang="fr-FR" sz="1800" dirty="0" err="1" smtClean="0"/>
              <a:t>trabalho</a:t>
            </a:r>
            <a:r>
              <a:rPr lang="fr-FR" sz="1800" dirty="0" smtClean="0"/>
              <a:t> e extra-</a:t>
            </a:r>
            <a:r>
              <a:rPr lang="fr-FR" sz="1800" dirty="0" err="1" smtClean="0"/>
              <a:t>trabalho</a:t>
            </a:r>
            <a:r>
              <a:rPr lang="fr-FR" sz="1800" dirty="0" smtClean="0"/>
              <a:t>, entre </a:t>
            </a:r>
            <a:r>
              <a:rPr lang="fr-FR" sz="1800" dirty="0" err="1" smtClean="0"/>
              <a:t>horarios</a:t>
            </a:r>
            <a:r>
              <a:rPr lang="fr-FR" sz="1800" dirty="0" smtClean="0"/>
              <a:t> de </a:t>
            </a:r>
            <a:r>
              <a:rPr lang="fr-FR" sz="1800" dirty="0" err="1" smtClean="0"/>
              <a:t>trabalho</a:t>
            </a:r>
            <a:r>
              <a:rPr lang="fr-FR" sz="1800" dirty="0" smtClean="0"/>
              <a:t> e </a:t>
            </a:r>
            <a:r>
              <a:rPr lang="fr-FR" sz="1800" dirty="0" err="1" smtClean="0"/>
              <a:t>horarios</a:t>
            </a:r>
            <a:r>
              <a:rPr lang="fr-FR" sz="1800" dirty="0" smtClean="0"/>
              <a:t> de </a:t>
            </a:r>
            <a:r>
              <a:rPr lang="fr-FR" sz="1800" dirty="0" err="1" smtClean="0"/>
              <a:t>lazer</a:t>
            </a:r>
            <a:r>
              <a:rPr lang="fr-FR" sz="1800" dirty="0" smtClean="0"/>
              <a:t>, de </a:t>
            </a:r>
            <a:r>
              <a:rPr lang="fr-FR" sz="1800" dirty="0" err="1" smtClean="0"/>
              <a:t>repouso</a:t>
            </a:r>
            <a:r>
              <a:rPr lang="fr-FR" sz="1800" dirty="0" smtClean="0"/>
              <a:t>, </a:t>
            </a:r>
            <a:r>
              <a:rPr lang="fr-FR" sz="1800" dirty="0" err="1" smtClean="0"/>
              <a:t>etc</a:t>
            </a:r>
            <a:r>
              <a:rPr lang="fr-FR" sz="1800" dirty="0" smtClean="0"/>
              <a:t> (o </a:t>
            </a:r>
            <a:r>
              <a:rPr lang="fr-FR" sz="1800" dirty="0" err="1" smtClean="0"/>
              <a:t>exemplo</a:t>
            </a:r>
            <a:r>
              <a:rPr lang="fr-FR" sz="1800" dirty="0" smtClean="0"/>
              <a:t> da </a:t>
            </a:r>
            <a:r>
              <a:rPr lang="fr-FR" sz="1800" dirty="0" err="1" smtClean="0"/>
              <a:t>sirena</a:t>
            </a:r>
            <a:r>
              <a:rPr lang="fr-FR" sz="1800" dirty="0" smtClean="0"/>
              <a:t> para o </a:t>
            </a:r>
            <a:r>
              <a:rPr lang="fr-FR" sz="1800" dirty="0" err="1" smtClean="0"/>
              <a:t>inicio</a:t>
            </a:r>
            <a:r>
              <a:rPr lang="fr-FR" sz="1800" dirty="0" smtClean="0"/>
              <a:t> da </a:t>
            </a:r>
            <a:r>
              <a:rPr lang="fr-FR" sz="1800" dirty="0" err="1" smtClean="0"/>
              <a:t>jornada</a:t>
            </a:r>
            <a:r>
              <a:rPr lang="fr-FR" sz="1800" dirty="0" smtClean="0"/>
              <a:t> de </a:t>
            </a:r>
            <a:r>
              <a:rPr lang="fr-FR" sz="1800" dirty="0" err="1" smtClean="0"/>
              <a:t>trabalho</a:t>
            </a:r>
            <a:r>
              <a:rPr lang="fr-FR" sz="1800" dirty="0" smtClean="0"/>
              <a:t> que </a:t>
            </a:r>
            <a:r>
              <a:rPr lang="fr-FR" sz="1800" dirty="0" err="1" smtClean="0"/>
              <a:t>ressoa</a:t>
            </a:r>
            <a:r>
              <a:rPr lang="fr-FR" sz="1800" dirty="0" smtClean="0"/>
              <a:t> no </a:t>
            </a:r>
            <a:r>
              <a:rPr lang="fr-FR" sz="1800" dirty="0" err="1" smtClean="0"/>
              <a:t>dormitorio</a:t>
            </a:r>
            <a:r>
              <a:rPr lang="fr-FR" sz="1800" dirty="0" smtClean="0"/>
              <a:t> </a:t>
            </a:r>
            <a:r>
              <a:rPr lang="fr-FR" sz="1800" dirty="0" err="1" smtClean="0"/>
              <a:t>das</a:t>
            </a:r>
            <a:r>
              <a:rPr lang="fr-FR" sz="1800" dirty="0" smtClean="0"/>
              <a:t> </a:t>
            </a:r>
            <a:r>
              <a:rPr lang="fr-FR" sz="1800" dirty="0" err="1" smtClean="0"/>
              <a:t>operarias</a:t>
            </a:r>
            <a:r>
              <a:rPr lang="fr-FR" sz="1800" dirty="0" smtClean="0"/>
              <a:t>)</a:t>
            </a:r>
          </a:p>
          <a:p>
            <a:pPr marL="502920" indent="-457200">
              <a:buAutoNum type="arabicParenR"/>
            </a:pPr>
            <a:r>
              <a:rPr lang="fr-FR" sz="1800" dirty="0" smtClean="0"/>
              <a:t>As </a:t>
            </a:r>
            <a:r>
              <a:rPr lang="fr-FR" sz="1800" dirty="0" err="1" smtClean="0"/>
              <a:t>artes</a:t>
            </a:r>
            <a:r>
              <a:rPr lang="fr-FR" sz="1800" dirty="0" smtClean="0"/>
              <a:t> </a:t>
            </a:r>
            <a:r>
              <a:rPr lang="fr-FR" sz="1800" dirty="0" err="1" smtClean="0"/>
              <a:t>domésticas</a:t>
            </a:r>
            <a:r>
              <a:rPr lang="fr-FR" sz="1800" dirty="0" smtClean="0"/>
              <a:t> </a:t>
            </a:r>
            <a:r>
              <a:rPr lang="fr-FR" sz="1800" dirty="0" err="1" smtClean="0"/>
              <a:t>japonesas</a:t>
            </a:r>
            <a:r>
              <a:rPr lang="fr-FR" sz="1800" dirty="0" smtClean="0"/>
              <a:t> (ikebana, </a:t>
            </a:r>
            <a:r>
              <a:rPr lang="fr-FR" sz="1800" dirty="0" err="1" smtClean="0"/>
              <a:t>costura</a:t>
            </a:r>
            <a:r>
              <a:rPr lang="fr-FR" sz="1800" dirty="0" smtClean="0"/>
              <a:t> do kimono, </a:t>
            </a:r>
            <a:r>
              <a:rPr lang="fr-FR" sz="1800" dirty="0" err="1" smtClean="0"/>
              <a:t>cerimônia</a:t>
            </a:r>
            <a:r>
              <a:rPr lang="fr-FR" sz="1800" dirty="0" smtClean="0"/>
              <a:t> do </a:t>
            </a:r>
            <a:r>
              <a:rPr lang="fr-FR" sz="1800" dirty="0" err="1" smtClean="0"/>
              <a:t>cha</a:t>
            </a:r>
            <a:r>
              <a:rPr lang="fr-FR" sz="1800" dirty="0" smtClean="0"/>
              <a:t>, </a:t>
            </a:r>
            <a:r>
              <a:rPr lang="fr-FR" sz="1800" dirty="0" err="1" smtClean="0"/>
              <a:t>caligrafia</a:t>
            </a:r>
            <a:r>
              <a:rPr lang="fr-FR" sz="1800" dirty="0" smtClean="0"/>
              <a:t>, </a:t>
            </a:r>
            <a:r>
              <a:rPr lang="fr-FR" sz="1800" dirty="0" err="1" smtClean="0"/>
              <a:t>etc</a:t>
            </a:r>
            <a:r>
              <a:rPr lang="fr-FR" sz="1800" dirty="0" smtClean="0"/>
              <a:t>) </a:t>
            </a:r>
            <a:r>
              <a:rPr lang="fr-FR" sz="1800" dirty="0" err="1" smtClean="0"/>
              <a:t>são</a:t>
            </a:r>
            <a:r>
              <a:rPr lang="fr-FR" sz="1800" dirty="0" smtClean="0"/>
              <a:t> </a:t>
            </a:r>
            <a:r>
              <a:rPr lang="fr-FR" sz="1800" dirty="0" err="1" smtClean="0"/>
              <a:t>ensinadas</a:t>
            </a:r>
            <a:r>
              <a:rPr lang="fr-FR" sz="1800" dirty="0" smtClean="0"/>
              <a:t> no </a:t>
            </a:r>
            <a:r>
              <a:rPr lang="fr-FR" sz="1800" dirty="0" err="1" smtClean="0"/>
              <a:t>recinto</a:t>
            </a:r>
            <a:r>
              <a:rPr lang="fr-FR" sz="1800" dirty="0" smtClean="0"/>
              <a:t> da </a:t>
            </a:r>
            <a:r>
              <a:rPr lang="fr-FR" sz="1800" dirty="0" err="1" smtClean="0"/>
              <a:t>fabrica</a:t>
            </a:r>
            <a:r>
              <a:rPr lang="fr-FR" sz="1800" dirty="0" smtClean="0"/>
              <a:t>. </a:t>
            </a:r>
            <a:r>
              <a:rPr lang="fr-FR" sz="1800" dirty="0" err="1" smtClean="0"/>
              <a:t>Relação</a:t>
            </a:r>
            <a:r>
              <a:rPr lang="fr-FR" sz="1800" dirty="0" smtClean="0"/>
              <a:t> entre o </a:t>
            </a:r>
            <a:r>
              <a:rPr lang="fr-FR" sz="1800" dirty="0" err="1" smtClean="0"/>
              <a:t>aprendizado</a:t>
            </a:r>
            <a:r>
              <a:rPr lang="fr-FR" sz="1800" dirty="0" smtClean="0"/>
              <a:t> </a:t>
            </a:r>
            <a:r>
              <a:rPr lang="fr-FR" sz="1800" dirty="0" err="1" smtClean="0"/>
              <a:t>das</a:t>
            </a:r>
            <a:r>
              <a:rPr lang="fr-FR" sz="1800" dirty="0" smtClean="0"/>
              <a:t> </a:t>
            </a:r>
            <a:r>
              <a:rPr lang="fr-FR" sz="1800" dirty="0" err="1" smtClean="0"/>
              <a:t>artes</a:t>
            </a:r>
            <a:r>
              <a:rPr lang="fr-FR" sz="1800" dirty="0" smtClean="0"/>
              <a:t> </a:t>
            </a:r>
            <a:r>
              <a:rPr lang="fr-FR" sz="1800" dirty="0" err="1" smtClean="0"/>
              <a:t>domésticas</a:t>
            </a:r>
            <a:r>
              <a:rPr lang="fr-FR" sz="1800" dirty="0" smtClean="0"/>
              <a:t> </a:t>
            </a:r>
            <a:r>
              <a:rPr lang="fr-FR" sz="1800" dirty="0" err="1" smtClean="0"/>
              <a:t>femininas</a:t>
            </a:r>
            <a:r>
              <a:rPr lang="fr-FR" sz="1800" dirty="0" smtClean="0"/>
              <a:t> e o « </a:t>
            </a:r>
            <a:r>
              <a:rPr lang="fr-FR" sz="1800" dirty="0" err="1" smtClean="0"/>
              <a:t>nimble</a:t>
            </a:r>
            <a:r>
              <a:rPr lang="fr-FR" sz="1800" dirty="0" smtClean="0"/>
              <a:t> </a:t>
            </a:r>
            <a:r>
              <a:rPr lang="fr-FR" sz="1800" dirty="0" err="1" smtClean="0"/>
              <a:t>fingers</a:t>
            </a:r>
            <a:r>
              <a:rPr lang="fr-FR" sz="1800" dirty="0" smtClean="0"/>
              <a:t> », a </a:t>
            </a:r>
            <a:r>
              <a:rPr lang="fr-FR" sz="1800" dirty="0" err="1" smtClean="0"/>
              <a:t>destreza</a:t>
            </a:r>
            <a:r>
              <a:rPr lang="fr-FR" sz="1800" dirty="0" smtClean="0"/>
              <a:t> </a:t>
            </a:r>
            <a:r>
              <a:rPr lang="fr-FR" sz="1800" dirty="0" err="1" smtClean="0"/>
              <a:t>manual</a:t>
            </a:r>
            <a:r>
              <a:rPr lang="fr-FR" sz="1800" dirty="0" smtClean="0"/>
              <a:t> </a:t>
            </a:r>
            <a:r>
              <a:rPr lang="fr-FR" sz="1800" dirty="0" err="1" smtClean="0"/>
              <a:t>das</a:t>
            </a:r>
            <a:r>
              <a:rPr lang="fr-FR" sz="1800" dirty="0" smtClean="0"/>
              <a:t> </a:t>
            </a:r>
            <a:r>
              <a:rPr lang="fr-FR" sz="1800" dirty="0" err="1" smtClean="0"/>
              <a:t>mulheres</a:t>
            </a:r>
            <a:r>
              <a:rPr lang="fr-FR" sz="1800" dirty="0" smtClean="0"/>
              <a:t> (cf. Danièle </a:t>
            </a:r>
            <a:r>
              <a:rPr lang="fr-FR" sz="1800" dirty="0" err="1" smtClean="0"/>
              <a:t>Kergoat</a:t>
            </a:r>
            <a:r>
              <a:rPr lang="fr-FR" sz="1800" dirty="0" smtClean="0"/>
              <a:t>, na </a:t>
            </a:r>
            <a:r>
              <a:rPr lang="fr-FR" sz="1800" dirty="0" err="1" smtClean="0"/>
              <a:t>França</a:t>
            </a:r>
            <a:r>
              <a:rPr lang="fr-FR" sz="1800" dirty="0" smtClean="0"/>
              <a:t>; Diane </a:t>
            </a:r>
            <a:r>
              <a:rPr lang="fr-FR" sz="1800" dirty="0" err="1" smtClean="0"/>
              <a:t>Elson</a:t>
            </a:r>
            <a:r>
              <a:rPr lang="fr-FR" sz="1800" dirty="0" smtClean="0"/>
              <a:t> e Ruth Pearson, na </a:t>
            </a:r>
            <a:r>
              <a:rPr lang="fr-FR" sz="1800" dirty="0" err="1" smtClean="0"/>
              <a:t>Inglaterra</a:t>
            </a:r>
            <a:r>
              <a:rPr lang="fr-FR" sz="1800" dirty="0" smtClean="0"/>
              <a:t>)</a:t>
            </a:r>
          </a:p>
          <a:p>
            <a:pPr marL="45720" indent="0">
              <a:buNone/>
            </a:pPr>
            <a:r>
              <a:rPr lang="fr-FR" sz="1600" dirty="0" smtClean="0"/>
              <a:t>D. </a:t>
            </a:r>
            <a:r>
              <a:rPr lang="fr-FR" sz="1600" dirty="0" err="1" smtClean="0"/>
              <a:t>Kergoat</a:t>
            </a:r>
            <a:r>
              <a:rPr lang="fr-FR" sz="1600" dirty="0" smtClean="0"/>
              <a:t>, </a:t>
            </a:r>
            <a:r>
              <a:rPr lang="fr-FR" sz="1600" i="1" dirty="0" smtClean="0"/>
              <a:t>Les  ouvrières</a:t>
            </a:r>
            <a:r>
              <a:rPr lang="fr-FR" sz="1600" dirty="0" smtClean="0"/>
              <a:t>, Paris, Sycomore, 1982;  D. </a:t>
            </a:r>
            <a:r>
              <a:rPr lang="fr-FR" sz="1600" dirty="0" err="1" smtClean="0"/>
              <a:t>Elson</a:t>
            </a:r>
            <a:r>
              <a:rPr lang="fr-FR" sz="1600" dirty="0" smtClean="0"/>
              <a:t>, R. Pearson, </a:t>
            </a:r>
            <a:r>
              <a:rPr lang="fr-FR" sz="1600" dirty="0" err="1" smtClean="0"/>
              <a:t>Nimble</a:t>
            </a:r>
            <a:r>
              <a:rPr lang="fr-FR" sz="1600" dirty="0" smtClean="0"/>
              <a:t> </a:t>
            </a:r>
            <a:r>
              <a:rPr lang="fr-FR" sz="1600" dirty="0" err="1"/>
              <a:t>F</a:t>
            </a:r>
            <a:r>
              <a:rPr lang="fr-FR" sz="1600" dirty="0" err="1" smtClean="0"/>
              <a:t>ingers</a:t>
            </a:r>
            <a:r>
              <a:rPr lang="fr-FR" sz="1600" dirty="0" smtClean="0"/>
              <a:t> </a:t>
            </a:r>
            <a:r>
              <a:rPr lang="fr-FR" sz="1600" dirty="0" err="1"/>
              <a:t>M</a:t>
            </a:r>
            <a:r>
              <a:rPr lang="fr-FR" sz="1600" dirty="0" err="1" smtClean="0"/>
              <a:t>ake</a:t>
            </a:r>
            <a:r>
              <a:rPr lang="fr-FR" sz="1600" dirty="0" smtClean="0"/>
              <a:t>  Cheap </a:t>
            </a:r>
            <a:r>
              <a:rPr lang="fr-FR" sz="1600" dirty="0" err="1" smtClean="0"/>
              <a:t>Workers</a:t>
            </a:r>
            <a:r>
              <a:rPr lang="fr-FR" sz="1600" dirty="0" smtClean="0"/>
              <a:t>: An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of </a:t>
            </a:r>
            <a:r>
              <a:rPr lang="fr-FR" sz="1600" dirty="0" err="1" smtClean="0"/>
              <a:t>Women’s</a:t>
            </a:r>
            <a:r>
              <a:rPr lang="fr-FR" sz="1600" dirty="0" smtClean="0"/>
              <a:t> </a:t>
            </a:r>
            <a:r>
              <a:rPr lang="fr-FR" sz="1600" dirty="0" err="1" smtClean="0"/>
              <a:t>Employment</a:t>
            </a:r>
            <a:r>
              <a:rPr lang="fr-FR" sz="1600" dirty="0" smtClean="0"/>
              <a:t> in </a:t>
            </a:r>
            <a:r>
              <a:rPr lang="fr-FR" sz="1600" dirty="0" err="1" smtClean="0"/>
              <a:t>Third</a:t>
            </a:r>
            <a:r>
              <a:rPr lang="fr-FR" sz="1600" dirty="0" smtClean="0"/>
              <a:t> World Export </a:t>
            </a:r>
            <a:r>
              <a:rPr lang="fr-FR" sz="1600" dirty="0" err="1" smtClean="0"/>
              <a:t>Manufacturing</a:t>
            </a:r>
            <a:r>
              <a:rPr lang="fr-FR" sz="1600" dirty="0" smtClean="0"/>
              <a:t> », </a:t>
            </a:r>
            <a:r>
              <a:rPr lang="fr-FR" sz="1600" i="1" dirty="0" err="1" smtClean="0"/>
              <a:t>Feminist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Review</a:t>
            </a:r>
            <a:r>
              <a:rPr lang="fr-FR" sz="1600" dirty="0" smtClean="0"/>
              <a:t>, n° 7, p. 87-107, 1981.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75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Centralidade</a:t>
            </a:r>
            <a:r>
              <a:rPr lang="fr-FR" dirty="0" smtClean="0"/>
              <a:t> </a:t>
            </a:r>
            <a:r>
              <a:rPr lang="fr-FR" dirty="0"/>
              <a:t>do </a:t>
            </a:r>
            <a:r>
              <a:rPr lang="fr-FR" dirty="0" err="1"/>
              <a:t>trabalho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/>
              <a:t>A</a:t>
            </a:r>
            <a:r>
              <a:rPr lang="fr-FR" sz="2800" dirty="0" smtClean="0"/>
              <a:t> </a:t>
            </a:r>
            <a:r>
              <a:rPr lang="fr-FR" sz="2800" b="1" dirty="0" err="1" smtClean="0"/>
              <a:t>centralidade</a:t>
            </a:r>
            <a:r>
              <a:rPr lang="fr-FR" sz="2800" b="1" dirty="0" smtClean="0"/>
              <a:t> do </a:t>
            </a:r>
            <a:r>
              <a:rPr lang="fr-FR" sz="2800" b="1" dirty="0" err="1" smtClean="0"/>
              <a:t>trabalho</a:t>
            </a:r>
            <a:r>
              <a:rPr lang="fr-FR" sz="2800" b="1" dirty="0" smtClean="0"/>
              <a:t> </a:t>
            </a:r>
            <a:r>
              <a:rPr lang="fr-FR" sz="2800" dirty="0" smtClean="0"/>
              <a:t>continua </a:t>
            </a:r>
            <a:r>
              <a:rPr lang="fr-FR" sz="2800" dirty="0" err="1" smtClean="0"/>
              <a:t>sendo</a:t>
            </a:r>
            <a:r>
              <a:rPr lang="fr-FR" sz="2800" dirty="0" smtClean="0"/>
              <a:t> </a:t>
            </a:r>
            <a:r>
              <a:rPr lang="fr-FR" sz="2800" dirty="0" err="1" smtClean="0"/>
              <a:t>um</a:t>
            </a:r>
            <a:r>
              <a:rPr lang="fr-FR" sz="2800" dirty="0" smtClean="0"/>
              <a:t> </a:t>
            </a:r>
            <a:r>
              <a:rPr lang="fr-FR" sz="2800" dirty="0" err="1" smtClean="0"/>
              <a:t>poderoso</a:t>
            </a:r>
            <a:r>
              <a:rPr lang="fr-FR" sz="2800" dirty="0" smtClean="0"/>
              <a:t> </a:t>
            </a:r>
            <a:r>
              <a:rPr lang="fr-FR" sz="2800" dirty="0" err="1" smtClean="0"/>
              <a:t>fator</a:t>
            </a:r>
            <a:r>
              <a:rPr lang="fr-FR" sz="2800" dirty="0" smtClean="0"/>
              <a:t> de </a:t>
            </a:r>
            <a:r>
              <a:rPr lang="fr-FR" sz="2800" dirty="0" err="1" smtClean="0"/>
              <a:t>enriquecimento</a:t>
            </a:r>
            <a:r>
              <a:rPr lang="fr-FR" sz="2800" dirty="0" smtClean="0"/>
              <a:t> e </a:t>
            </a:r>
            <a:r>
              <a:rPr lang="fr-FR" sz="2800" dirty="0" err="1" smtClean="0"/>
              <a:t>renovação</a:t>
            </a:r>
            <a:r>
              <a:rPr lang="fr-FR" sz="2800" dirty="0" smtClean="0"/>
              <a:t> dos </a:t>
            </a:r>
            <a:r>
              <a:rPr lang="fr-FR" sz="2800" b="1" dirty="0" err="1" smtClean="0"/>
              <a:t>gender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studies</a:t>
            </a:r>
            <a:r>
              <a:rPr lang="fr-FR" sz="2800" b="1" dirty="0" smtClean="0"/>
              <a:t>.</a:t>
            </a:r>
          </a:p>
          <a:p>
            <a:r>
              <a:rPr lang="fr-FR" sz="2800" b="1" dirty="0" smtClean="0"/>
              <a:t>A </a:t>
            </a:r>
            <a:r>
              <a:rPr lang="fr-FR" sz="2800" b="1" dirty="0" err="1" smtClean="0"/>
              <a:t>sociologia</a:t>
            </a:r>
            <a:r>
              <a:rPr lang="fr-FR" sz="2800" b="1" dirty="0" smtClean="0"/>
              <a:t> do </a:t>
            </a:r>
            <a:r>
              <a:rPr lang="fr-FR" sz="2800" b="1" dirty="0" err="1" smtClean="0"/>
              <a:t>trabalho</a:t>
            </a:r>
            <a:r>
              <a:rPr lang="fr-FR" sz="2800" b="1" dirty="0" smtClean="0"/>
              <a:t> e do </a:t>
            </a:r>
            <a:r>
              <a:rPr lang="fr-FR" sz="2800" b="1" dirty="0" err="1" smtClean="0"/>
              <a:t>gênero</a:t>
            </a:r>
            <a:r>
              <a:rPr lang="fr-FR" sz="2800" dirty="0" smtClean="0"/>
              <a:t> </a:t>
            </a:r>
            <a:r>
              <a:rPr lang="fr-FR" sz="2800" dirty="0" err="1" smtClean="0"/>
              <a:t>faz</a:t>
            </a:r>
            <a:r>
              <a:rPr lang="fr-FR" sz="2800" dirty="0" smtClean="0"/>
              <a:t> do </a:t>
            </a:r>
            <a:r>
              <a:rPr lang="fr-FR" sz="2800" dirty="0" err="1" smtClean="0"/>
              <a:t>trabalho</a:t>
            </a:r>
            <a:r>
              <a:rPr lang="fr-FR" sz="2800" dirty="0" smtClean="0"/>
              <a:t> </a:t>
            </a:r>
            <a:r>
              <a:rPr lang="fr-FR" sz="2800" dirty="0" err="1" smtClean="0"/>
              <a:t>uma</a:t>
            </a:r>
            <a:r>
              <a:rPr lang="fr-FR" sz="2800" dirty="0" smtClean="0"/>
              <a:t> ponte entre publico, </a:t>
            </a:r>
            <a:r>
              <a:rPr lang="fr-FR" sz="2800" dirty="0" err="1" smtClean="0"/>
              <a:t>privado</a:t>
            </a:r>
            <a:r>
              <a:rPr lang="fr-FR" sz="2800" dirty="0" smtClean="0"/>
              <a:t> e </a:t>
            </a:r>
            <a:r>
              <a:rPr lang="fr-FR" sz="2800" dirty="0" err="1" smtClean="0"/>
              <a:t>intimo</a:t>
            </a:r>
            <a:r>
              <a:rPr lang="fr-FR" sz="2800" dirty="0" smtClean="0"/>
              <a:t>, entre </a:t>
            </a:r>
            <a:r>
              <a:rPr lang="fr-FR" sz="2800" dirty="0"/>
              <a:t>vida </a:t>
            </a:r>
            <a:r>
              <a:rPr lang="fr-FR" sz="2800" dirty="0" err="1"/>
              <a:t>familiar</a:t>
            </a:r>
            <a:r>
              <a:rPr lang="fr-FR" sz="2800" dirty="0"/>
              <a:t> e vida </a:t>
            </a:r>
            <a:r>
              <a:rPr lang="fr-FR" sz="2800" dirty="0" err="1"/>
              <a:t>profissional</a:t>
            </a:r>
            <a:r>
              <a:rPr lang="fr-FR" sz="2800" dirty="0"/>
              <a:t>, </a:t>
            </a:r>
            <a:r>
              <a:rPr lang="fr-FR" sz="2800" dirty="0" smtClean="0"/>
              <a:t>entre inconsciente e campo social.</a:t>
            </a:r>
          </a:p>
          <a:p>
            <a:r>
              <a:rPr lang="fr-FR" sz="2800" dirty="0" err="1" smtClean="0"/>
              <a:t>Essa</a:t>
            </a:r>
            <a:r>
              <a:rPr lang="fr-FR" sz="2800" dirty="0" smtClean="0"/>
              <a:t> </a:t>
            </a:r>
            <a:r>
              <a:rPr lang="fr-FR" sz="2800" dirty="0" err="1" smtClean="0"/>
              <a:t>articulação</a:t>
            </a:r>
            <a:r>
              <a:rPr lang="fr-FR" sz="2800" dirty="0" smtClean="0"/>
              <a:t> entre </a:t>
            </a:r>
            <a:r>
              <a:rPr lang="fr-FR" sz="2800" dirty="0" err="1" smtClean="0"/>
              <a:t>trabalho</a:t>
            </a:r>
            <a:r>
              <a:rPr lang="fr-FR" sz="2800" dirty="0" smtClean="0"/>
              <a:t> e </a:t>
            </a:r>
            <a:r>
              <a:rPr lang="fr-FR" sz="2800" dirty="0" err="1" smtClean="0"/>
              <a:t>gênero</a:t>
            </a:r>
            <a:r>
              <a:rPr lang="fr-FR" sz="2800" dirty="0" smtClean="0"/>
              <a:t> na </a:t>
            </a:r>
            <a:r>
              <a:rPr lang="fr-FR" sz="2800" dirty="0" err="1" smtClean="0"/>
              <a:t>pesquisa</a:t>
            </a:r>
            <a:r>
              <a:rPr lang="fr-FR" sz="2800" dirty="0" smtClean="0"/>
              <a:t> </a:t>
            </a:r>
            <a:r>
              <a:rPr lang="fr-FR" sz="2800" dirty="0" err="1" smtClean="0"/>
              <a:t>cientifica</a:t>
            </a:r>
            <a:r>
              <a:rPr lang="fr-FR" sz="2800" dirty="0" smtClean="0"/>
              <a:t> </a:t>
            </a:r>
            <a:r>
              <a:rPr lang="fr-FR" sz="2800" dirty="0" err="1" smtClean="0"/>
              <a:t>pode</a:t>
            </a:r>
            <a:r>
              <a:rPr lang="fr-FR" sz="2800" dirty="0" smtClean="0"/>
              <a:t> </a:t>
            </a:r>
            <a:r>
              <a:rPr lang="fr-FR" sz="2800" dirty="0" err="1" smtClean="0"/>
              <a:t>ser</a:t>
            </a:r>
            <a:r>
              <a:rPr lang="fr-FR" sz="2800" dirty="0" smtClean="0"/>
              <a:t> </a:t>
            </a:r>
            <a:r>
              <a:rPr lang="fr-FR" sz="2800" dirty="0" err="1" smtClean="0"/>
              <a:t>um</a:t>
            </a:r>
            <a:r>
              <a:rPr lang="fr-FR" sz="2800" dirty="0" smtClean="0"/>
              <a:t> </a:t>
            </a:r>
            <a:r>
              <a:rPr lang="fr-FR" sz="2800" dirty="0" err="1" smtClean="0"/>
              <a:t>fator</a:t>
            </a:r>
            <a:r>
              <a:rPr lang="fr-FR" sz="2800" dirty="0" smtClean="0"/>
              <a:t> de </a:t>
            </a:r>
            <a:r>
              <a:rPr lang="fr-FR" sz="2800" dirty="0" err="1" smtClean="0"/>
              <a:t>enriquecimento</a:t>
            </a:r>
            <a:r>
              <a:rPr lang="fr-FR" sz="2800" dirty="0" smtClean="0"/>
              <a:t> </a:t>
            </a:r>
            <a:r>
              <a:rPr lang="fr-FR" sz="2800" dirty="0" err="1" smtClean="0"/>
              <a:t>tanto</a:t>
            </a:r>
            <a:r>
              <a:rPr lang="fr-FR" sz="2800" dirty="0" smtClean="0"/>
              <a:t> para a </a:t>
            </a:r>
            <a:r>
              <a:rPr lang="fr-FR" sz="2800" dirty="0" err="1" smtClean="0"/>
              <a:t>teoria</a:t>
            </a:r>
            <a:r>
              <a:rPr lang="fr-FR" sz="2800" dirty="0" smtClean="0"/>
              <a:t> quanto para os </a:t>
            </a:r>
            <a:r>
              <a:rPr lang="fr-FR" sz="2800" dirty="0" err="1" smtClean="0"/>
              <a:t>movimentos</a:t>
            </a:r>
            <a:r>
              <a:rPr lang="fr-FR" sz="2800" dirty="0"/>
              <a:t> </a:t>
            </a:r>
            <a:r>
              <a:rPr lang="fr-FR" sz="2800" dirty="0" err="1" smtClean="0"/>
              <a:t>feministas</a:t>
            </a:r>
            <a:r>
              <a:rPr lang="fr-FR" sz="2800" dirty="0" smtClean="0"/>
              <a:t>. 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815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65214" y="1204161"/>
            <a:ext cx="8153398" cy="117307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/>
              <a:t/>
            </a:r>
            <a:br>
              <a:rPr lang="es-ES" sz="4400" dirty="0"/>
            </a:br>
            <a:endParaRPr lang="fr-FR" sz="36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 smtClean="0"/>
              <a:t>HELENA HIRATA</a:t>
            </a:r>
          </a:p>
          <a:p>
            <a:r>
              <a:rPr lang="pt-BR" b="1" dirty="0" smtClean="0"/>
              <a:t>Centre National de la Recherche Scientifique, France</a:t>
            </a:r>
            <a:endParaRPr lang="fr-FR" dirty="0" smtClean="0"/>
          </a:p>
          <a:p>
            <a:r>
              <a:rPr lang="fr-FR" b="1" dirty="0" err="1" smtClean="0"/>
              <a:t>Professora</a:t>
            </a:r>
            <a:r>
              <a:rPr lang="fr-FR" b="1" dirty="0" smtClean="0"/>
              <a:t> </a:t>
            </a:r>
            <a:r>
              <a:rPr lang="fr-FR" b="1" dirty="0" err="1" smtClean="0"/>
              <a:t>visitante</a:t>
            </a:r>
            <a:r>
              <a:rPr lang="fr-FR" b="1" dirty="0" smtClean="0"/>
              <a:t> </a:t>
            </a:r>
            <a:r>
              <a:rPr lang="fr-FR" b="1" dirty="0" err="1" smtClean="0"/>
              <a:t>internacional</a:t>
            </a:r>
            <a:r>
              <a:rPr lang="fr-FR" b="1" dirty="0" smtClean="0"/>
              <a:t> DS/USP,</a:t>
            </a:r>
          </a:p>
          <a:p>
            <a:r>
              <a:rPr lang="fr-FR" b="1" dirty="0" err="1" smtClean="0"/>
              <a:t>Brasil</a:t>
            </a:r>
            <a:endParaRPr lang="fr-F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Duas</a:t>
            </a:r>
            <a:r>
              <a:rPr lang="fr-FR" dirty="0" smtClean="0"/>
              <a:t> </a:t>
            </a:r>
            <a:r>
              <a:rPr lang="fr-FR" dirty="0" err="1" smtClean="0"/>
              <a:t>teorias</a:t>
            </a:r>
            <a:r>
              <a:rPr lang="fr-FR" dirty="0" smtClean="0"/>
              <a:t> da </a:t>
            </a:r>
            <a:r>
              <a:rPr lang="fr-FR" dirty="0" err="1" smtClean="0"/>
              <a:t>divisão</a:t>
            </a:r>
            <a:r>
              <a:rPr lang="fr-FR" dirty="0" smtClean="0"/>
              <a:t> </a:t>
            </a:r>
            <a:r>
              <a:rPr lang="fr-FR" dirty="0" err="1" smtClean="0"/>
              <a:t>sexual</a:t>
            </a:r>
            <a:r>
              <a:rPr lang="fr-FR" dirty="0" smtClean="0"/>
              <a:t> do </a:t>
            </a:r>
            <a:r>
              <a:rPr lang="fr-FR" dirty="0" err="1" smtClean="0"/>
              <a:t>trabalho</a:t>
            </a:r>
            <a:r>
              <a:rPr lang="fr-FR" dirty="0" smtClean="0"/>
              <a:t>: « </a:t>
            </a:r>
            <a:r>
              <a:rPr lang="fr-FR" dirty="0" err="1" smtClean="0"/>
              <a:t>vinculo</a:t>
            </a:r>
            <a:r>
              <a:rPr lang="fr-FR" dirty="0" smtClean="0"/>
              <a:t> social » versus « </a:t>
            </a:r>
            <a:r>
              <a:rPr lang="fr-FR" dirty="0" err="1" smtClean="0"/>
              <a:t>relação</a:t>
            </a:r>
            <a:r>
              <a:rPr lang="fr-FR" dirty="0" smtClean="0"/>
              <a:t> social »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</a:t>
            </a:r>
            <a:r>
              <a:rPr lang="fr-FR" b="1" dirty="0" smtClean="0"/>
              <a:t> </a:t>
            </a:r>
            <a:r>
              <a:rPr lang="fr-FR" b="1" dirty="0" err="1" smtClean="0"/>
              <a:t>Vinculo</a:t>
            </a:r>
            <a:r>
              <a:rPr lang="fr-FR" b="1" dirty="0" smtClean="0"/>
              <a:t> social »: </a:t>
            </a:r>
            <a:r>
              <a:rPr lang="fr-FR" b="1" dirty="0" err="1" smtClean="0"/>
              <a:t>solidariedade</a:t>
            </a:r>
            <a:r>
              <a:rPr lang="fr-FR" b="1" dirty="0" smtClean="0"/>
              <a:t> </a:t>
            </a:r>
            <a:r>
              <a:rPr lang="fr-FR" b="1" dirty="0" err="1" smtClean="0"/>
              <a:t>orgânica</a:t>
            </a:r>
            <a:r>
              <a:rPr lang="fr-FR" b="1" dirty="0" smtClean="0"/>
              <a:t>, </a:t>
            </a:r>
            <a:r>
              <a:rPr lang="fr-FR" b="1" dirty="0" err="1" smtClean="0"/>
              <a:t>complementaridade</a:t>
            </a:r>
            <a:r>
              <a:rPr lang="fr-FR" b="1" dirty="0" smtClean="0"/>
              <a:t>, </a:t>
            </a:r>
            <a:r>
              <a:rPr lang="fr-FR" b="1" dirty="0" err="1" smtClean="0"/>
              <a:t>conciliação</a:t>
            </a:r>
            <a:r>
              <a:rPr lang="fr-FR" b="1" dirty="0" smtClean="0"/>
              <a:t>, </a:t>
            </a:r>
            <a:r>
              <a:rPr lang="fr-FR" b="1" dirty="0" err="1" smtClean="0"/>
              <a:t>coordenação</a:t>
            </a:r>
            <a:r>
              <a:rPr lang="fr-FR" b="1" dirty="0" smtClean="0"/>
              <a:t>, </a:t>
            </a:r>
            <a:r>
              <a:rPr lang="fr-FR" b="1" dirty="0" err="1" smtClean="0"/>
              <a:t>parceria</a:t>
            </a:r>
            <a:r>
              <a:rPr lang="fr-FR" b="1" dirty="0" smtClean="0"/>
              <a:t>, </a:t>
            </a:r>
            <a:r>
              <a:rPr lang="fr-FR" b="1" dirty="0" err="1" smtClean="0"/>
              <a:t>especialização</a:t>
            </a:r>
            <a:r>
              <a:rPr lang="fr-FR" b="1" dirty="0"/>
              <a:t> </a:t>
            </a:r>
            <a:r>
              <a:rPr lang="fr-FR" b="1" dirty="0" smtClean="0"/>
              <a:t>e </a:t>
            </a:r>
            <a:r>
              <a:rPr lang="fr-FR" b="1" dirty="0" err="1" smtClean="0"/>
              <a:t>divisão</a:t>
            </a:r>
            <a:r>
              <a:rPr lang="fr-FR" b="1" dirty="0" smtClean="0"/>
              <a:t> dos </a:t>
            </a:r>
            <a:r>
              <a:rPr lang="fr-FR" b="1" dirty="0" err="1" smtClean="0"/>
              <a:t>papeis</a:t>
            </a:r>
            <a:r>
              <a:rPr lang="fr-FR" b="1" dirty="0" smtClean="0"/>
              <a:t>.</a:t>
            </a:r>
          </a:p>
          <a:p>
            <a:r>
              <a:rPr lang="fr-FR" b="1" dirty="0" smtClean="0"/>
              <a:t>- </a:t>
            </a:r>
            <a:r>
              <a:rPr lang="fr-FR" b="1" dirty="0" err="1" smtClean="0"/>
              <a:t>modelo</a:t>
            </a:r>
            <a:r>
              <a:rPr lang="fr-FR" b="1" dirty="0" smtClean="0"/>
              <a:t> </a:t>
            </a:r>
            <a:r>
              <a:rPr lang="fr-FR" b="1" dirty="0" err="1" smtClean="0"/>
              <a:t>tradicional</a:t>
            </a:r>
            <a:r>
              <a:rPr lang="fr-FR" b="1" dirty="0" smtClean="0"/>
              <a:t> (</a:t>
            </a:r>
            <a:r>
              <a:rPr lang="fr-FR" b="1" dirty="0" err="1" smtClean="0"/>
              <a:t>especialização</a:t>
            </a:r>
            <a:r>
              <a:rPr lang="fr-FR" b="1" dirty="0" smtClean="0"/>
              <a:t> dos </a:t>
            </a:r>
            <a:r>
              <a:rPr lang="fr-FR" b="1" dirty="0" err="1" smtClean="0"/>
              <a:t>papéis</a:t>
            </a:r>
            <a:r>
              <a:rPr lang="fr-FR" b="1" dirty="0" smtClean="0"/>
              <a:t> </a:t>
            </a:r>
            <a:r>
              <a:rPr lang="fr-FR" b="1" dirty="0" err="1" smtClean="0"/>
              <a:t>sexuais</a:t>
            </a:r>
            <a:r>
              <a:rPr lang="fr-FR" b="1" dirty="0" smtClean="0"/>
              <a:t>, </a:t>
            </a:r>
            <a:r>
              <a:rPr lang="fr-FR" b="1" dirty="0" err="1" smtClean="0"/>
              <a:t>funcionalismo</a:t>
            </a:r>
            <a:r>
              <a:rPr lang="fr-FR" b="1" dirty="0" smtClean="0"/>
              <a:t>: Durkheim, Parsons; Yvonne Verdier, </a:t>
            </a:r>
            <a:r>
              <a:rPr lang="fr-FR" b="1" dirty="0" err="1" smtClean="0"/>
              <a:t>em</a:t>
            </a:r>
            <a:r>
              <a:rPr lang="fr-FR" b="1" dirty="0" smtClean="0"/>
              <a:t> </a:t>
            </a:r>
            <a:r>
              <a:rPr lang="fr-FR" b="1" dirty="0" err="1" smtClean="0"/>
              <a:t>antropologia</a:t>
            </a:r>
            <a:r>
              <a:rPr lang="fr-FR" b="1" dirty="0" smtClean="0"/>
              <a:t>)</a:t>
            </a:r>
          </a:p>
          <a:p>
            <a:r>
              <a:rPr lang="fr-FR" b="1" dirty="0" smtClean="0"/>
              <a:t>- </a:t>
            </a:r>
            <a:r>
              <a:rPr lang="fr-FR" b="1" dirty="0" err="1" smtClean="0"/>
              <a:t>modelo</a:t>
            </a:r>
            <a:r>
              <a:rPr lang="fr-FR" b="1" dirty="0" smtClean="0"/>
              <a:t> de </a:t>
            </a:r>
            <a:r>
              <a:rPr lang="fr-FR" b="1" dirty="0" err="1" smtClean="0"/>
              <a:t>conciliação</a:t>
            </a:r>
            <a:endParaRPr lang="fr-FR" b="1" dirty="0" smtClean="0"/>
          </a:p>
          <a:p>
            <a:r>
              <a:rPr lang="fr-FR" b="1" dirty="0" smtClean="0"/>
              <a:t>- </a:t>
            </a:r>
            <a:r>
              <a:rPr lang="fr-FR" b="1" dirty="0" err="1" smtClean="0"/>
              <a:t>modelo</a:t>
            </a:r>
            <a:r>
              <a:rPr lang="fr-FR" b="1" dirty="0" smtClean="0"/>
              <a:t> da </a:t>
            </a:r>
            <a:r>
              <a:rPr lang="fr-FR" b="1" dirty="0" err="1" smtClean="0"/>
              <a:t>parceria</a:t>
            </a:r>
            <a:endParaRPr lang="fr-FR" b="1" dirty="0" smtClean="0"/>
          </a:p>
          <a:p>
            <a:r>
              <a:rPr lang="fr-FR" b="1" dirty="0" smtClean="0"/>
              <a:t>- </a:t>
            </a:r>
            <a:r>
              <a:rPr lang="fr-FR" b="1" dirty="0" err="1" smtClean="0"/>
              <a:t>modelo</a:t>
            </a:r>
            <a:r>
              <a:rPr lang="fr-FR" b="1" dirty="0" smtClean="0"/>
              <a:t> da </a:t>
            </a:r>
            <a:r>
              <a:rPr lang="fr-FR" b="1" dirty="0" err="1" smtClean="0"/>
              <a:t>delegação</a:t>
            </a:r>
            <a:endParaRPr lang="fr-FR" b="1" dirty="0" smtClean="0"/>
          </a:p>
          <a:p>
            <a:r>
              <a:rPr lang="fr-FR" b="1" dirty="0" smtClean="0"/>
              <a:t>« </a:t>
            </a:r>
            <a:r>
              <a:rPr lang="fr-FR" b="1" dirty="0" err="1" smtClean="0"/>
              <a:t>Relação</a:t>
            </a:r>
            <a:r>
              <a:rPr lang="fr-FR" b="1" dirty="0" smtClean="0"/>
              <a:t> social » : </a:t>
            </a:r>
            <a:r>
              <a:rPr lang="fr-FR" b="1" dirty="0" err="1" smtClean="0"/>
              <a:t>divisão</a:t>
            </a:r>
            <a:r>
              <a:rPr lang="fr-FR" b="1" dirty="0" smtClean="0"/>
              <a:t> do </a:t>
            </a:r>
            <a:r>
              <a:rPr lang="fr-FR" b="1" dirty="0" err="1" smtClean="0"/>
              <a:t>trabalho</a:t>
            </a:r>
            <a:r>
              <a:rPr lang="fr-FR" b="1" dirty="0" smtClean="0"/>
              <a:t>, </a:t>
            </a:r>
            <a:r>
              <a:rPr lang="fr-FR" b="1" dirty="0" err="1" smtClean="0"/>
              <a:t>contradição</a:t>
            </a:r>
            <a:r>
              <a:rPr lang="fr-FR" b="1" dirty="0" smtClean="0"/>
              <a:t>, </a:t>
            </a:r>
            <a:r>
              <a:rPr lang="fr-FR" b="1" dirty="0" err="1" smtClean="0"/>
              <a:t>antagonismo</a:t>
            </a:r>
            <a:r>
              <a:rPr lang="fr-FR" b="1" dirty="0" smtClean="0"/>
              <a:t>, </a:t>
            </a:r>
            <a:r>
              <a:rPr lang="fr-FR" b="1" dirty="0" err="1" smtClean="0"/>
              <a:t>oposição</a:t>
            </a:r>
            <a:r>
              <a:rPr lang="fr-FR" b="1" dirty="0" smtClean="0"/>
              <a:t>, </a:t>
            </a:r>
            <a:r>
              <a:rPr lang="fr-FR" b="1" dirty="0" err="1" smtClean="0"/>
              <a:t>conflito</a:t>
            </a:r>
            <a:r>
              <a:rPr lang="fr-FR" b="1" dirty="0" smtClean="0"/>
              <a:t>, </a:t>
            </a:r>
            <a:r>
              <a:rPr lang="fr-FR" b="1" dirty="0" err="1" smtClean="0"/>
              <a:t>dominação</a:t>
            </a:r>
            <a:r>
              <a:rPr lang="fr-FR" b="1" dirty="0" smtClean="0"/>
              <a:t>, </a:t>
            </a:r>
            <a:r>
              <a:rPr lang="fr-FR" b="1" dirty="0" err="1" smtClean="0"/>
              <a:t>opressão</a:t>
            </a:r>
            <a:r>
              <a:rPr lang="fr-FR" b="1" dirty="0" smtClean="0"/>
              <a:t>, </a:t>
            </a:r>
            <a:r>
              <a:rPr lang="fr-FR" b="1" dirty="0" err="1" smtClean="0"/>
              <a:t>poder</a:t>
            </a:r>
            <a:endParaRPr lang="fr-FR" b="1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273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1" y="-737132"/>
            <a:ext cx="11335417" cy="759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4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7828" y="766192"/>
            <a:ext cx="8686801" cy="417497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b="1" dirty="0"/>
              <a:t>C</a:t>
            </a:r>
            <a:r>
              <a:rPr lang="fr-FR" sz="2400" b="1" dirty="0" smtClean="0"/>
              <a:t>onstantes:</a:t>
            </a:r>
          </a:p>
          <a:p>
            <a:pPr>
              <a:buFontTx/>
              <a:buChar char="-"/>
            </a:pPr>
            <a:r>
              <a:rPr lang="fr-FR" sz="2400" dirty="0" smtClean="0"/>
              <a:t>Ha </a:t>
            </a:r>
            <a:r>
              <a:rPr lang="fr-FR" sz="2400" dirty="0" err="1" smtClean="0"/>
              <a:t>uma</a:t>
            </a:r>
            <a:r>
              <a:rPr lang="fr-FR" sz="2400" dirty="0" smtClean="0"/>
              <a:t> </a:t>
            </a:r>
            <a:r>
              <a:rPr lang="fr-FR" sz="2400" dirty="0" err="1" smtClean="0"/>
              <a:t>segregação</a:t>
            </a:r>
            <a:r>
              <a:rPr lang="fr-FR" sz="2400" dirty="0" smtClean="0"/>
              <a:t> dos </a:t>
            </a:r>
            <a:r>
              <a:rPr lang="fr-FR" sz="2400" dirty="0" err="1" smtClean="0"/>
              <a:t>empregos</a:t>
            </a:r>
            <a:r>
              <a:rPr lang="fr-FR" sz="2400" dirty="0" smtClean="0"/>
              <a:t> </a:t>
            </a:r>
            <a:r>
              <a:rPr lang="fr-FR" sz="2400" dirty="0" err="1" smtClean="0"/>
              <a:t>em</a:t>
            </a:r>
            <a:r>
              <a:rPr lang="fr-FR" sz="2400" dirty="0" smtClean="0"/>
              <a:t> </a:t>
            </a:r>
            <a:r>
              <a:rPr lang="fr-FR" sz="2400" dirty="0" err="1" smtClean="0"/>
              <a:t>todo</a:t>
            </a:r>
            <a:r>
              <a:rPr lang="fr-FR" sz="2400" dirty="0" smtClean="0"/>
              <a:t> o </a:t>
            </a:r>
            <a:r>
              <a:rPr lang="fr-FR" sz="2400" dirty="0" err="1" smtClean="0"/>
              <a:t>mundo</a:t>
            </a:r>
            <a:r>
              <a:rPr lang="fr-FR" sz="2400" dirty="0" smtClean="0"/>
              <a:t>, o que Danièle </a:t>
            </a:r>
            <a:r>
              <a:rPr lang="fr-FR" sz="2400" dirty="0" err="1" smtClean="0"/>
              <a:t>Kergoat</a:t>
            </a:r>
            <a:r>
              <a:rPr lang="fr-FR" sz="2400" dirty="0" smtClean="0"/>
              <a:t> </a:t>
            </a:r>
            <a:r>
              <a:rPr lang="fr-FR" sz="2400" dirty="0" err="1" smtClean="0"/>
              <a:t>chama</a:t>
            </a:r>
            <a:r>
              <a:rPr lang="fr-FR" sz="2400" dirty="0" smtClean="0"/>
              <a:t> o « </a:t>
            </a:r>
            <a:r>
              <a:rPr lang="fr-FR" sz="2400" dirty="0" err="1" smtClean="0"/>
              <a:t>principio</a:t>
            </a:r>
            <a:r>
              <a:rPr lang="fr-FR" sz="2400" dirty="0" smtClean="0"/>
              <a:t> da </a:t>
            </a:r>
            <a:r>
              <a:rPr lang="fr-FR" sz="2400" dirty="0" err="1" smtClean="0"/>
              <a:t>separação</a:t>
            </a:r>
            <a:r>
              <a:rPr lang="fr-FR" sz="2400" dirty="0" smtClean="0"/>
              <a:t> ». </a:t>
            </a:r>
            <a:r>
              <a:rPr lang="fr-FR" sz="2400" dirty="0" err="1" smtClean="0"/>
              <a:t>Empregos</a:t>
            </a:r>
            <a:r>
              <a:rPr lang="fr-FR" sz="2400" dirty="0" smtClean="0"/>
              <a:t> </a:t>
            </a:r>
            <a:r>
              <a:rPr lang="fr-FR" sz="2400" dirty="0" err="1" smtClean="0"/>
              <a:t>masculinos</a:t>
            </a:r>
            <a:r>
              <a:rPr lang="fr-FR" sz="2400" dirty="0" smtClean="0"/>
              <a:t> </a:t>
            </a:r>
            <a:r>
              <a:rPr lang="fr-FR" sz="2400" dirty="0" err="1" smtClean="0"/>
              <a:t>valem</a:t>
            </a:r>
            <a:r>
              <a:rPr lang="fr-FR" sz="2400" dirty="0" smtClean="0"/>
              <a:t> mais do que os </a:t>
            </a:r>
            <a:r>
              <a:rPr lang="fr-FR" sz="2400" dirty="0" err="1" smtClean="0"/>
              <a:t>femininos</a:t>
            </a:r>
            <a:r>
              <a:rPr lang="fr-FR" sz="2400" dirty="0" smtClean="0"/>
              <a:t> (« </a:t>
            </a:r>
            <a:r>
              <a:rPr lang="fr-FR" sz="2400" dirty="0" err="1" smtClean="0"/>
              <a:t>principio</a:t>
            </a:r>
            <a:r>
              <a:rPr lang="fr-FR" sz="2400" dirty="0" smtClean="0"/>
              <a:t> da </a:t>
            </a:r>
            <a:r>
              <a:rPr lang="fr-FR" sz="2400" dirty="0" err="1" smtClean="0"/>
              <a:t>hierarquia</a:t>
            </a:r>
            <a:r>
              <a:rPr lang="fr-FR" sz="2400" dirty="0" smtClean="0"/>
              <a:t> »)</a:t>
            </a:r>
          </a:p>
          <a:p>
            <a:pPr>
              <a:buFontTx/>
              <a:buChar char="-"/>
            </a:pPr>
            <a:r>
              <a:rPr lang="fr-FR" sz="2400" dirty="0" smtClean="0"/>
              <a:t>A </a:t>
            </a:r>
            <a:r>
              <a:rPr lang="fr-FR" sz="2400" dirty="0" err="1" smtClean="0"/>
              <a:t>divisão</a:t>
            </a:r>
            <a:r>
              <a:rPr lang="fr-FR" sz="2400" dirty="0" smtClean="0"/>
              <a:t> </a:t>
            </a:r>
            <a:r>
              <a:rPr lang="fr-FR" sz="2400" dirty="0" err="1" smtClean="0"/>
              <a:t>sexual</a:t>
            </a:r>
            <a:r>
              <a:rPr lang="fr-FR" sz="2400" dirty="0" smtClean="0"/>
              <a:t> do </a:t>
            </a:r>
            <a:r>
              <a:rPr lang="fr-FR" sz="2400" dirty="0" err="1" smtClean="0"/>
              <a:t>trabalho</a:t>
            </a:r>
            <a:r>
              <a:rPr lang="fr-FR" sz="2400" dirty="0" smtClean="0"/>
              <a:t> </a:t>
            </a:r>
            <a:r>
              <a:rPr lang="fr-FR" sz="2400" dirty="0" err="1" smtClean="0"/>
              <a:t>profissional</a:t>
            </a:r>
            <a:r>
              <a:rPr lang="fr-FR" sz="2400" dirty="0" smtClean="0"/>
              <a:t> e </a:t>
            </a:r>
            <a:r>
              <a:rPr lang="fr-FR" sz="2400" dirty="0" err="1" smtClean="0"/>
              <a:t>domestico</a:t>
            </a:r>
            <a:r>
              <a:rPr lang="fr-FR" sz="2400" dirty="0" smtClean="0"/>
              <a:t> ( para esse ultimo, cf. as </a:t>
            </a:r>
            <a:r>
              <a:rPr lang="fr-FR" sz="2400" dirty="0" err="1" smtClean="0"/>
              <a:t>pesquisas</a:t>
            </a:r>
            <a:r>
              <a:rPr lang="fr-FR" sz="2400" dirty="0" smtClean="0"/>
              <a:t> de « </a:t>
            </a:r>
            <a:r>
              <a:rPr lang="fr-FR" sz="2400" dirty="0" err="1"/>
              <a:t>u</a:t>
            </a:r>
            <a:r>
              <a:rPr lang="fr-FR" sz="2400" dirty="0" err="1" smtClean="0"/>
              <a:t>so</a:t>
            </a:r>
            <a:r>
              <a:rPr lang="fr-FR" sz="2400" dirty="0" smtClean="0"/>
              <a:t> do tempo »)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89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Taxa de </a:t>
            </a:r>
            <a:r>
              <a:rPr lang="fr-FR" dirty="0" err="1" smtClean="0"/>
              <a:t>atividade</a:t>
            </a:r>
            <a:r>
              <a:rPr lang="fr-FR" dirty="0" smtClean="0"/>
              <a:t> de </a:t>
            </a:r>
            <a:r>
              <a:rPr lang="fr-FR" dirty="0" err="1" smtClean="0"/>
              <a:t>mulheres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</a:t>
            </a:r>
            <a:r>
              <a:rPr lang="fr-FR" dirty="0" err="1" smtClean="0"/>
              <a:t>filhos</a:t>
            </a:r>
            <a:r>
              <a:rPr lang="fr-FR" dirty="0" smtClean="0"/>
              <a:t> </a:t>
            </a:r>
            <a:r>
              <a:rPr lang="fr-FR" dirty="0" err="1" smtClean="0"/>
              <a:t>pequenos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Taxa de </a:t>
            </a:r>
            <a:r>
              <a:rPr lang="fr-FR" dirty="0" err="1" smtClean="0"/>
              <a:t>atividade</a:t>
            </a:r>
            <a:r>
              <a:rPr lang="fr-FR" dirty="0" smtClean="0"/>
              <a:t> de </a:t>
            </a:r>
            <a:r>
              <a:rPr lang="fr-FR" dirty="0" err="1" smtClean="0"/>
              <a:t>mulheres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</a:t>
            </a:r>
            <a:r>
              <a:rPr lang="fr-FR" dirty="0" err="1" smtClean="0"/>
              <a:t>crianças</a:t>
            </a:r>
            <a:r>
              <a:rPr lang="fr-FR" dirty="0" smtClean="0"/>
              <a:t> de 0 a 3 </a:t>
            </a:r>
            <a:r>
              <a:rPr lang="fr-FR" dirty="0" err="1" smtClean="0"/>
              <a:t>anos</a:t>
            </a:r>
            <a:r>
              <a:rPr lang="fr-FR" dirty="0" smtClean="0"/>
              <a:t> no </a:t>
            </a:r>
            <a:r>
              <a:rPr lang="fr-FR" dirty="0" err="1" smtClean="0"/>
              <a:t>Japão</a:t>
            </a:r>
            <a:r>
              <a:rPr lang="fr-FR" dirty="0" smtClean="0"/>
              <a:t>:</a:t>
            </a:r>
            <a:r>
              <a:rPr lang="fr-FR" dirty="0" smtClean="0">
                <a:solidFill>
                  <a:srgbClr val="FF0000"/>
                </a:solidFill>
              </a:rPr>
              <a:t>  28%, </a:t>
            </a:r>
            <a:r>
              <a:rPr lang="fr-FR" dirty="0" err="1" smtClean="0"/>
              <a:t>em</a:t>
            </a:r>
            <a:r>
              <a:rPr lang="fr-FR" dirty="0" smtClean="0"/>
              <a:t> 2001 (Bureau de </a:t>
            </a:r>
            <a:r>
              <a:rPr lang="fr-FR" dirty="0" err="1" smtClean="0"/>
              <a:t>estatisticas</a:t>
            </a:r>
            <a:r>
              <a:rPr lang="fr-FR" dirty="0" smtClean="0"/>
              <a:t> </a:t>
            </a:r>
            <a:r>
              <a:rPr lang="fr-FR" dirty="0" err="1" smtClean="0"/>
              <a:t>governo</a:t>
            </a:r>
            <a:r>
              <a:rPr lang="fr-FR" dirty="0" smtClean="0"/>
              <a:t> </a:t>
            </a:r>
            <a:r>
              <a:rPr lang="fr-FR" dirty="0" err="1" smtClean="0"/>
              <a:t>japonês</a:t>
            </a:r>
            <a:r>
              <a:rPr lang="fr-FR" dirty="0" smtClean="0"/>
              <a:t>)</a:t>
            </a:r>
          </a:p>
          <a:p>
            <a:r>
              <a:rPr lang="fr-FR" dirty="0" smtClean="0"/>
              <a:t>Taxa de </a:t>
            </a:r>
            <a:r>
              <a:rPr lang="fr-FR" dirty="0" err="1" smtClean="0"/>
              <a:t>atividade</a:t>
            </a:r>
            <a:r>
              <a:rPr lang="fr-FR" dirty="0" smtClean="0"/>
              <a:t> de </a:t>
            </a:r>
            <a:r>
              <a:rPr lang="fr-FR" dirty="0" err="1" smtClean="0"/>
              <a:t>mulheres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1 </a:t>
            </a:r>
            <a:r>
              <a:rPr lang="fr-FR" dirty="0" err="1" smtClean="0"/>
              <a:t>criança</a:t>
            </a:r>
            <a:r>
              <a:rPr lang="fr-FR" dirty="0" smtClean="0"/>
              <a:t> de </a:t>
            </a:r>
            <a:r>
              <a:rPr lang="fr-FR" dirty="0" err="1" smtClean="0"/>
              <a:t>menos</a:t>
            </a:r>
            <a:r>
              <a:rPr lang="fr-FR" dirty="0" smtClean="0"/>
              <a:t> de 3 </a:t>
            </a:r>
            <a:r>
              <a:rPr lang="fr-FR" dirty="0" err="1" smtClean="0"/>
              <a:t>anos</a:t>
            </a:r>
            <a:r>
              <a:rPr lang="fr-FR" dirty="0" smtClean="0"/>
              <a:t> na </a:t>
            </a:r>
            <a:r>
              <a:rPr lang="fr-FR" dirty="0" err="1" smtClean="0"/>
              <a:t>França</a:t>
            </a:r>
            <a:r>
              <a:rPr lang="fr-FR" dirty="0" smtClean="0"/>
              <a:t>:  </a:t>
            </a:r>
            <a:r>
              <a:rPr lang="fr-FR" dirty="0" smtClean="0">
                <a:solidFill>
                  <a:srgbClr val="FF0000"/>
                </a:solidFill>
              </a:rPr>
              <a:t>80, 2%</a:t>
            </a:r>
            <a:r>
              <a:rPr lang="fr-FR" dirty="0" smtClean="0"/>
              <a:t>, </a:t>
            </a:r>
            <a:r>
              <a:rPr lang="fr-FR" dirty="0" err="1" smtClean="0"/>
              <a:t>em</a:t>
            </a:r>
            <a:r>
              <a:rPr lang="fr-FR" dirty="0" smtClean="0"/>
              <a:t> 2003 (INSEE, Enquête emploi)</a:t>
            </a:r>
          </a:p>
          <a:p>
            <a:r>
              <a:rPr lang="fr-FR" dirty="0" smtClean="0"/>
              <a:t>Taxa de </a:t>
            </a:r>
            <a:r>
              <a:rPr lang="fr-FR" dirty="0" err="1" smtClean="0"/>
              <a:t>atividade</a:t>
            </a:r>
            <a:r>
              <a:rPr lang="fr-FR" dirty="0" smtClean="0"/>
              <a:t> de </a:t>
            </a:r>
            <a:r>
              <a:rPr lang="fr-FR" dirty="0" err="1" smtClean="0"/>
              <a:t>mulheres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</a:t>
            </a:r>
            <a:r>
              <a:rPr lang="fr-FR" dirty="0" err="1" smtClean="0"/>
              <a:t>crianças</a:t>
            </a:r>
            <a:r>
              <a:rPr lang="fr-FR" dirty="0" smtClean="0"/>
              <a:t> de 0 a 3 </a:t>
            </a:r>
            <a:r>
              <a:rPr lang="fr-FR" dirty="0" err="1" smtClean="0"/>
              <a:t>anos</a:t>
            </a:r>
            <a:r>
              <a:rPr lang="fr-FR" dirty="0" smtClean="0"/>
              <a:t> no </a:t>
            </a:r>
            <a:r>
              <a:rPr lang="fr-FR" dirty="0" err="1" smtClean="0"/>
              <a:t>Brasil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50 à 60%</a:t>
            </a:r>
            <a:r>
              <a:rPr lang="fr-FR" dirty="0" smtClean="0"/>
              <a:t> </a:t>
            </a:r>
            <a:r>
              <a:rPr lang="fr-FR" dirty="0" err="1" smtClean="0"/>
              <a:t>segundo</a:t>
            </a:r>
            <a:r>
              <a:rPr lang="fr-FR" dirty="0" smtClean="0"/>
              <a:t> </a:t>
            </a:r>
            <a:r>
              <a:rPr lang="fr-FR" dirty="0" err="1" smtClean="0"/>
              <a:t>acesso</a:t>
            </a:r>
            <a:r>
              <a:rPr lang="fr-FR" dirty="0" smtClean="0"/>
              <a:t> ou </a:t>
            </a:r>
            <a:r>
              <a:rPr lang="fr-FR" dirty="0" err="1" smtClean="0"/>
              <a:t>não</a:t>
            </a:r>
            <a:r>
              <a:rPr lang="fr-FR" dirty="0" smtClean="0"/>
              <a:t> à </a:t>
            </a:r>
            <a:r>
              <a:rPr lang="fr-FR" dirty="0" err="1" smtClean="0"/>
              <a:t>creche</a:t>
            </a:r>
            <a:r>
              <a:rPr lang="fr-FR" dirty="0" smtClean="0"/>
              <a:t> ou </a:t>
            </a:r>
            <a:r>
              <a:rPr lang="fr-FR" dirty="0" err="1" smtClean="0"/>
              <a:t>escolinha</a:t>
            </a:r>
            <a:r>
              <a:rPr lang="fr-FR" dirty="0" smtClean="0"/>
              <a:t>), </a:t>
            </a:r>
            <a:r>
              <a:rPr lang="fr-FR" dirty="0" err="1" smtClean="0"/>
              <a:t>em</a:t>
            </a:r>
            <a:r>
              <a:rPr lang="fr-FR" dirty="0" smtClean="0"/>
              <a:t> 2001 (PNAD, IBGE)</a:t>
            </a:r>
          </a:p>
          <a:p>
            <a:endParaRPr lang="fr-FR" dirty="0"/>
          </a:p>
          <a:p>
            <a:r>
              <a:rPr lang="fr-FR" dirty="0" err="1" smtClean="0"/>
              <a:t>Obstaculos</a:t>
            </a:r>
            <a:r>
              <a:rPr lang="fr-FR" dirty="0" smtClean="0"/>
              <a:t> à </a:t>
            </a:r>
            <a:r>
              <a:rPr lang="fr-FR" dirty="0" err="1" smtClean="0"/>
              <a:t>atividade</a:t>
            </a:r>
            <a:r>
              <a:rPr lang="fr-FR" dirty="0" smtClean="0"/>
              <a:t> </a:t>
            </a:r>
            <a:r>
              <a:rPr lang="fr-FR" dirty="0" err="1" smtClean="0"/>
              <a:t>feminina</a:t>
            </a:r>
            <a:r>
              <a:rPr lang="fr-FR" dirty="0" smtClean="0"/>
              <a:t>: </a:t>
            </a:r>
            <a:r>
              <a:rPr lang="fr-FR" dirty="0" err="1" smtClean="0"/>
              <a:t>ausência</a:t>
            </a:r>
            <a:r>
              <a:rPr lang="fr-FR" dirty="0" smtClean="0"/>
              <a:t> de </a:t>
            </a:r>
            <a:r>
              <a:rPr lang="fr-FR" dirty="0" err="1" smtClean="0"/>
              <a:t>creches</a:t>
            </a:r>
            <a:r>
              <a:rPr lang="fr-FR" dirty="0" smtClean="0"/>
              <a:t>;  </a:t>
            </a:r>
            <a:r>
              <a:rPr lang="fr-FR" dirty="0" err="1" smtClean="0"/>
              <a:t>politicas</a:t>
            </a:r>
            <a:r>
              <a:rPr lang="fr-FR" dirty="0" smtClean="0"/>
              <a:t> </a:t>
            </a:r>
            <a:r>
              <a:rPr lang="fr-FR" dirty="0" err="1" smtClean="0"/>
              <a:t>publicas</a:t>
            </a:r>
            <a:r>
              <a:rPr lang="fr-FR" dirty="0" smtClean="0"/>
              <a:t> (</a:t>
            </a:r>
            <a:r>
              <a:rPr lang="fr-FR" dirty="0" err="1" smtClean="0"/>
              <a:t>incitação</a:t>
            </a:r>
            <a:r>
              <a:rPr lang="fr-FR" dirty="0" smtClean="0"/>
              <a:t> à </a:t>
            </a:r>
            <a:r>
              <a:rPr lang="fr-FR" dirty="0" err="1" smtClean="0"/>
              <a:t>inatividade</a:t>
            </a:r>
            <a:r>
              <a:rPr lang="fr-FR" dirty="0" smtClean="0"/>
              <a:t> ou </a:t>
            </a:r>
            <a:r>
              <a:rPr lang="fr-FR" dirty="0" err="1" smtClean="0"/>
              <a:t>ao</a:t>
            </a:r>
            <a:r>
              <a:rPr lang="fr-FR" dirty="0" smtClean="0"/>
              <a:t> tempo </a:t>
            </a:r>
            <a:r>
              <a:rPr lang="fr-FR" dirty="0" err="1" smtClean="0"/>
              <a:t>parcial</a:t>
            </a:r>
            <a:r>
              <a:rPr lang="fr-FR" dirty="0" smtClean="0"/>
              <a:t>); </a:t>
            </a:r>
            <a:r>
              <a:rPr lang="fr-FR" dirty="0" err="1" smtClean="0"/>
              <a:t>relações</a:t>
            </a:r>
            <a:r>
              <a:rPr lang="fr-FR" dirty="0" smtClean="0"/>
              <a:t> </a:t>
            </a:r>
            <a:r>
              <a:rPr lang="fr-FR" dirty="0" err="1" smtClean="0"/>
              <a:t>sociais</a:t>
            </a:r>
            <a:r>
              <a:rPr lang="fr-FR" dirty="0" smtClean="0"/>
              <a:t> e </a:t>
            </a:r>
            <a:r>
              <a:rPr lang="fr-FR" dirty="0" err="1" smtClean="0"/>
              <a:t>normas</a:t>
            </a:r>
            <a:r>
              <a:rPr lang="fr-FR" dirty="0" smtClean="0"/>
              <a:t> </a:t>
            </a:r>
            <a:r>
              <a:rPr lang="fr-FR" dirty="0" err="1" smtClean="0"/>
              <a:t>sociais</a:t>
            </a:r>
            <a:r>
              <a:rPr lang="fr-FR" dirty="0" smtClean="0"/>
              <a:t> </a:t>
            </a:r>
            <a:r>
              <a:rPr lang="fr-FR" dirty="0" err="1" smtClean="0"/>
              <a:t>negando</a:t>
            </a:r>
            <a:r>
              <a:rPr lang="fr-FR" dirty="0" smtClean="0"/>
              <a:t> </a:t>
            </a:r>
            <a:r>
              <a:rPr lang="fr-FR" dirty="0" err="1" smtClean="0"/>
              <a:t>legitimidade</a:t>
            </a:r>
            <a:r>
              <a:rPr lang="fr-FR" dirty="0" smtClean="0"/>
              <a:t> </a:t>
            </a:r>
            <a:r>
              <a:rPr lang="fr-FR" dirty="0" err="1" smtClean="0"/>
              <a:t>ao</a:t>
            </a:r>
            <a:r>
              <a:rPr lang="fr-FR" dirty="0" smtClean="0"/>
              <a:t> </a:t>
            </a:r>
            <a:r>
              <a:rPr lang="fr-FR" dirty="0" err="1" smtClean="0"/>
              <a:t>trabalho</a:t>
            </a:r>
            <a:r>
              <a:rPr lang="fr-FR" dirty="0" smtClean="0"/>
              <a:t> </a:t>
            </a:r>
            <a:r>
              <a:rPr lang="fr-FR" dirty="0" err="1" smtClean="0"/>
              <a:t>profissional</a:t>
            </a:r>
            <a:r>
              <a:rPr lang="fr-FR" dirty="0" smtClean="0"/>
              <a:t> tempo </a:t>
            </a:r>
            <a:r>
              <a:rPr lang="fr-FR" dirty="0" err="1" smtClean="0"/>
              <a:t>integral</a:t>
            </a:r>
            <a:r>
              <a:rPr lang="fr-FR" dirty="0" smtClean="0"/>
              <a:t> de </a:t>
            </a:r>
            <a:r>
              <a:rPr lang="fr-FR" dirty="0" err="1" smtClean="0"/>
              <a:t>mulheres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</a:t>
            </a:r>
            <a:r>
              <a:rPr lang="fr-FR" dirty="0" err="1" smtClean="0"/>
              <a:t>filhos</a:t>
            </a:r>
            <a:r>
              <a:rPr lang="fr-FR" dirty="0" smtClean="0"/>
              <a:t> </a:t>
            </a:r>
            <a:r>
              <a:rPr lang="fr-FR" dirty="0" err="1" smtClean="0"/>
              <a:t>pequenos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pt-BR" sz="2400" dirty="0"/>
              <a:t>E para analisar e </a:t>
            </a:r>
            <a:r>
              <a:rPr lang="pt-BR" sz="2400" dirty="0" smtClean="0"/>
              <a:t>compreender </a:t>
            </a:r>
            <a:r>
              <a:rPr lang="pt-BR" sz="2400" dirty="0"/>
              <a:t>essas desigualdades de gênero no mundo do trabalho que nos servimos do instrumental teorico e das categorias de analise das pesquisadoras feministas. </a:t>
            </a:r>
            <a:endParaRPr lang="fr-FR" sz="2400" dirty="0" smtClean="0"/>
          </a:p>
          <a:p>
            <a:pPr marL="45720" indent="0">
              <a:buNone/>
            </a:pPr>
            <a:r>
              <a:rPr lang="fr-FR" sz="2400" dirty="0"/>
              <a:t>As </a:t>
            </a:r>
            <a:r>
              <a:rPr lang="fr-FR" sz="2400" dirty="0" err="1"/>
              <a:t>teorias</a:t>
            </a:r>
            <a:r>
              <a:rPr lang="fr-FR" sz="2400" dirty="0"/>
              <a:t> </a:t>
            </a:r>
            <a:r>
              <a:rPr lang="fr-FR" sz="2400" dirty="0" err="1"/>
              <a:t>feministas</a:t>
            </a:r>
            <a:r>
              <a:rPr lang="fr-FR" sz="2400" dirty="0"/>
              <a:t> mais </a:t>
            </a:r>
            <a:r>
              <a:rPr lang="fr-FR" sz="2400" dirty="0" err="1"/>
              <a:t>audaciosas</a:t>
            </a:r>
            <a:r>
              <a:rPr lang="fr-FR" sz="2400" dirty="0"/>
              <a:t> </a:t>
            </a:r>
            <a:r>
              <a:rPr lang="fr-FR" sz="2400" dirty="0" err="1"/>
              <a:t>são</a:t>
            </a:r>
            <a:r>
              <a:rPr lang="fr-FR" sz="2400" dirty="0"/>
              <a:t> as que </a:t>
            </a:r>
            <a:r>
              <a:rPr lang="fr-FR" sz="2400" dirty="0" err="1"/>
              <a:t>propõem</a:t>
            </a:r>
            <a:r>
              <a:rPr lang="fr-FR" sz="2400" dirty="0"/>
              <a:t> </a:t>
            </a:r>
            <a:r>
              <a:rPr lang="fr-FR" sz="2400" dirty="0" err="1"/>
              <a:t>sistemas</a:t>
            </a:r>
            <a:r>
              <a:rPr lang="fr-FR" sz="2400" dirty="0"/>
              <a:t>, </a:t>
            </a:r>
            <a:r>
              <a:rPr lang="fr-FR" sz="2400" dirty="0" err="1"/>
              <a:t>totalidades</a:t>
            </a:r>
            <a:r>
              <a:rPr lang="fr-FR" sz="2400" dirty="0"/>
              <a:t>, </a:t>
            </a:r>
            <a:r>
              <a:rPr lang="fr-FR" sz="2400" dirty="0" err="1"/>
              <a:t>paradigmas</a:t>
            </a:r>
            <a:r>
              <a:rPr lang="fr-FR" sz="2400" dirty="0"/>
              <a:t>. São </a:t>
            </a:r>
            <a:r>
              <a:rPr lang="fr-FR" sz="2400" dirty="0" err="1"/>
              <a:t>teorias</a:t>
            </a:r>
            <a:r>
              <a:rPr lang="fr-FR" sz="2400" dirty="0"/>
              <a:t> que </a:t>
            </a:r>
            <a:r>
              <a:rPr lang="fr-FR" sz="2400" dirty="0" err="1"/>
              <a:t>visam</a:t>
            </a:r>
            <a:r>
              <a:rPr lang="fr-FR" sz="2400" dirty="0"/>
              <a:t> o politico, a </a:t>
            </a:r>
            <a:r>
              <a:rPr lang="fr-FR" sz="2400" dirty="0" err="1"/>
              <a:t>ação</a:t>
            </a:r>
            <a:r>
              <a:rPr lang="fr-FR" sz="2400" dirty="0"/>
              <a:t> </a:t>
            </a:r>
            <a:endParaRPr lang="fr-FR" sz="2400" dirty="0" smtClean="0"/>
          </a:p>
          <a:p>
            <a:pPr marL="45720" indent="0">
              <a:buNone/>
            </a:pPr>
            <a:r>
              <a:rPr lang="pt-BR" sz="2400" dirty="0" smtClean="0"/>
              <a:t>Danièle </a:t>
            </a:r>
            <a:r>
              <a:rPr lang="pt-BR" sz="2400" dirty="0"/>
              <a:t>Kergoat e a categoria de </a:t>
            </a:r>
            <a:r>
              <a:rPr lang="pt-BR" sz="2400" b="1" dirty="0"/>
              <a:t>divisão sexual do trabalho</a:t>
            </a:r>
            <a:r>
              <a:rPr lang="pt-BR" sz="2400" dirty="0"/>
              <a:t>; </a:t>
            </a:r>
          </a:p>
          <a:p>
            <a:pPr marL="45720" indent="0">
              <a:buNone/>
            </a:pPr>
            <a:r>
              <a:rPr lang="pt-BR" sz="2400" dirty="0"/>
              <a:t>Kimberlé Crenshaw e o conceito de </a:t>
            </a:r>
            <a:r>
              <a:rPr lang="pt-BR" sz="2400" b="1" dirty="0"/>
              <a:t>interseccionalidade</a:t>
            </a:r>
            <a:r>
              <a:rPr lang="pt-BR" sz="2400" dirty="0"/>
              <a:t>; </a:t>
            </a:r>
          </a:p>
          <a:p>
            <a:pPr marL="45720" indent="0">
              <a:buNone/>
            </a:pPr>
            <a:r>
              <a:rPr lang="pt-BR" sz="2400" dirty="0"/>
              <a:t>Nancy Fraser e a problematica </a:t>
            </a:r>
            <a:r>
              <a:rPr lang="pt-BR" sz="2400" b="1" dirty="0"/>
              <a:t>feminismo e emancipação</a:t>
            </a:r>
          </a:p>
          <a:p>
            <a:pPr marL="45720" indent="0">
              <a:buNone/>
            </a:pPr>
            <a:endParaRPr lang="fr-FR" sz="2400" dirty="0" smtClean="0"/>
          </a:p>
          <a:p>
            <a:pPr marL="45720" indent="0">
              <a:buNone/>
            </a:pPr>
            <a:r>
              <a:rPr lang="fr-FR" sz="2400" dirty="0" smtClean="0"/>
              <a:t>« </a:t>
            </a:r>
            <a:r>
              <a:rPr lang="fr-FR" sz="2400" i="1" dirty="0" smtClean="0"/>
              <a:t>Os </a:t>
            </a:r>
            <a:r>
              <a:rPr lang="fr-FR" sz="2400" i="1" dirty="0" err="1" smtClean="0"/>
              <a:t>termos</a:t>
            </a:r>
            <a:r>
              <a:rPr lang="fr-FR" sz="2400" i="1" dirty="0" smtClean="0"/>
              <a:t> de </a:t>
            </a:r>
            <a:r>
              <a:rPr lang="fr-FR" sz="2400" i="1" dirty="0" err="1" smtClean="0"/>
              <a:t>mulher</a:t>
            </a:r>
            <a:r>
              <a:rPr lang="fr-FR" sz="2400" i="1" dirty="0" smtClean="0"/>
              <a:t> e </a:t>
            </a:r>
            <a:r>
              <a:rPr lang="fr-FR" sz="2400" i="1" dirty="0" err="1" smtClean="0"/>
              <a:t>homem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permanecem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sendo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categorias</a:t>
            </a:r>
            <a:r>
              <a:rPr lang="fr-FR" sz="2400" i="1" dirty="0" smtClean="0"/>
              <a:t> </a:t>
            </a:r>
            <a:r>
              <a:rPr lang="fr-FR" sz="2400" b="1" i="1" dirty="0" err="1" smtClean="0"/>
              <a:t>politicas</a:t>
            </a:r>
            <a:r>
              <a:rPr lang="fr-FR" sz="2400" i="1" dirty="0" smtClean="0"/>
              <a:t> importantes</a:t>
            </a:r>
            <a:r>
              <a:rPr lang="fr-FR" sz="2400" dirty="0" smtClean="0"/>
              <a:t> »  (Judith Butler, </a:t>
            </a:r>
            <a:r>
              <a:rPr lang="fr-FR" sz="2400" i="1" dirty="0" smtClean="0"/>
              <a:t>Défaire le genre</a:t>
            </a:r>
            <a:r>
              <a:rPr lang="fr-FR" sz="2400" dirty="0" smtClean="0"/>
              <a:t>, 2006)</a:t>
            </a:r>
            <a:endParaRPr lang="fr-F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Diferentes</a:t>
            </a:r>
            <a:r>
              <a:rPr lang="fr-FR" dirty="0" smtClean="0"/>
              <a:t> </a:t>
            </a:r>
            <a:r>
              <a:rPr lang="fr-FR" dirty="0" err="1" smtClean="0"/>
              <a:t>categorias</a:t>
            </a:r>
            <a:r>
              <a:rPr lang="fr-FR" dirty="0" smtClean="0"/>
              <a:t> de </a:t>
            </a:r>
            <a:r>
              <a:rPr lang="fr-FR" dirty="0" err="1" smtClean="0"/>
              <a:t>analise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relações</a:t>
            </a:r>
            <a:r>
              <a:rPr lang="fr-FR" dirty="0" smtClean="0"/>
              <a:t> de </a:t>
            </a:r>
            <a:r>
              <a:rPr lang="fr-FR" dirty="0" err="1" smtClean="0"/>
              <a:t>gênero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Divisão</a:t>
            </a:r>
            <a:r>
              <a:rPr lang="fr-FR" sz="2800" dirty="0" smtClean="0"/>
              <a:t> </a:t>
            </a:r>
            <a:r>
              <a:rPr lang="fr-FR" sz="2800" dirty="0" err="1" smtClean="0"/>
              <a:t>sexual</a:t>
            </a:r>
            <a:r>
              <a:rPr lang="fr-FR" sz="2800" dirty="0" smtClean="0"/>
              <a:t> do </a:t>
            </a:r>
            <a:r>
              <a:rPr lang="fr-FR" sz="2800" dirty="0" err="1" smtClean="0"/>
              <a:t>trabalho</a:t>
            </a:r>
            <a:r>
              <a:rPr lang="fr-FR" sz="2800" dirty="0" smtClean="0"/>
              <a:t> e </a:t>
            </a:r>
            <a:r>
              <a:rPr lang="fr-FR" sz="2800" dirty="0" err="1" smtClean="0"/>
              <a:t>relações</a:t>
            </a:r>
            <a:r>
              <a:rPr lang="fr-FR" sz="2800" dirty="0" smtClean="0"/>
              <a:t> </a:t>
            </a:r>
            <a:r>
              <a:rPr lang="fr-FR" sz="2800" dirty="0" err="1" smtClean="0"/>
              <a:t>sociais</a:t>
            </a:r>
            <a:r>
              <a:rPr lang="fr-FR" sz="2800" dirty="0" smtClean="0"/>
              <a:t> de </a:t>
            </a:r>
            <a:r>
              <a:rPr lang="fr-FR" sz="2800" dirty="0" err="1" smtClean="0"/>
              <a:t>sexo</a:t>
            </a:r>
            <a:r>
              <a:rPr lang="fr-FR" sz="2800" dirty="0" smtClean="0"/>
              <a:t>, </a:t>
            </a:r>
            <a:r>
              <a:rPr lang="fr-FR" sz="2800" dirty="0" err="1" smtClean="0"/>
              <a:t>em</a:t>
            </a:r>
            <a:r>
              <a:rPr lang="fr-FR" sz="2800" dirty="0" smtClean="0"/>
              <a:t> </a:t>
            </a:r>
            <a:r>
              <a:rPr lang="fr-FR" sz="2800" dirty="0" err="1" smtClean="0"/>
              <a:t>sociologia</a:t>
            </a:r>
            <a:endParaRPr lang="fr-FR" sz="2800" dirty="0" smtClean="0"/>
          </a:p>
          <a:p>
            <a:r>
              <a:rPr lang="fr-FR" sz="2800" dirty="0" err="1" smtClean="0"/>
              <a:t>Gênero</a:t>
            </a:r>
            <a:r>
              <a:rPr lang="fr-FR" sz="2800" dirty="0" smtClean="0"/>
              <a:t> e </a:t>
            </a:r>
            <a:r>
              <a:rPr lang="fr-FR" sz="2800" dirty="0" err="1" smtClean="0"/>
              <a:t>relações</a:t>
            </a:r>
            <a:r>
              <a:rPr lang="fr-FR" sz="2800" dirty="0" smtClean="0"/>
              <a:t> de </a:t>
            </a:r>
            <a:r>
              <a:rPr lang="fr-FR" sz="2800" dirty="0" err="1" smtClean="0"/>
              <a:t>gênero</a:t>
            </a:r>
            <a:r>
              <a:rPr lang="fr-FR" sz="2800" dirty="0" smtClean="0"/>
              <a:t>, </a:t>
            </a:r>
            <a:r>
              <a:rPr lang="fr-FR" sz="2800" dirty="0" err="1" smtClean="0"/>
              <a:t>em</a:t>
            </a:r>
            <a:r>
              <a:rPr lang="fr-FR" sz="2800" dirty="0" smtClean="0"/>
              <a:t> </a:t>
            </a:r>
            <a:r>
              <a:rPr lang="fr-FR" sz="2800" dirty="0" err="1" smtClean="0"/>
              <a:t>sociologia</a:t>
            </a:r>
            <a:r>
              <a:rPr lang="fr-FR" sz="2800" dirty="0" smtClean="0"/>
              <a:t>, mas </a:t>
            </a:r>
            <a:r>
              <a:rPr lang="fr-FR" sz="2800" dirty="0" err="1" smtClean="0"/>
              <a:t>também</a:t>
            </a:r>
            <a:r>
              <a:rPr lang="fr-FR" sz="2800" dirty="0" smtClean="0"/>
              <a:t> </a:t>
            </a:r>
            <a:r>
              <a:rPr lang="fr-FR" sz="2800" dirty="0" err="1" smtClean="0"/>
              <a:t>em</a:t>
            </a:r>
            <a:r>
              <a:rPr lang="fr-FR" sz="2800" dirty="0" smtClean="0"/>
              <a:t> historia, </a:t>
            </a:r>
            <a:r>
              <a:rPr lang="fr-FR" sz="2800" dirty="0" err="1" smtClean="0"/>
              <a:t>em</a:t>
            </a:r>
            <a:r>
              <a:rPr lang="fr-FR" sz="2800" dirty="0" smtClean="0"/>
              <a:t> </a:t>
            </a:r>
            <a:r>
              <a:rPr lang="fr-FR" sz="2800" dirty="0" err="1" smtClean="0"/>
              <a:t>psicologia</a:t>
            </a:r>
            <a:r>
              <a:rPr lang="fr-FR" sz="2800" dirty="0" smtClean="0"/>
              <a:t>, </a:t>
            </a:r>
            <a:r>
              <a:rPr lang="fr-FR" sz="2800" dirty="0" err="1" smtClean="0"/>
              <a:t>em</a:t>
            </a:r>
            <a:r>
              <a:rPr lang="fr-FR" sz="2800" dirty="0" smtClean="0"/>
              <a:t> </a:t>
            </a:r>
            <a:r>
              <a:rPr lang="fr-FR" sz="2800" dirty="0" err="1" smtClean="0"/>
              <a:t>literatura</a:t>
            </a:r>
            <a:r>
              <a:rPr lang="fr-FR" sz="2800" dirty="0" smtClean="0"/>
              <a:t>, </a:t>
            </a:r>
            <a:r>
              <a:rPr lang="fr-FR" sz="2800" dirty="0" err="1" smtClean="0"/>
              <a:t>em</a:t>
            </a:r>
            <a:r>
              <a:rPr lang="fr-FR" sz="2800" dirty="0" smtClean="0"/>
              <a:t> </a:t>
            </a:r>
            <a:r>
              <a:rPr lang="fr-FR" sz="2800" dirty="0" err="1" smtClean="0"/>
              <a:t>direito</a:t>
            </a:r>
            <a:r>
              <a:rPr lang="fr-FR" sz="2800" dirty="0" smtClean="0"/>
              <a:t>, </a:t>
            </a:r>
            <a:r>
              <a:rPr lang="fr-FR" sz="2800" dirty="0" err="1" smtClean="0"/>
              <a:t>etc</a:t>
            </a:r>
            <a:endParaRPr lang="fr-FR" sz="2800" dirty="0" smtClean="0"/>
          </a:p>
          <a:p>
            <a:r>
              <a:rPr lang="fr-FR" sz="2800" dirty="0" smtClean="0"/>
              <a:t>As </a:t>
            </a:r>
            <a:r>
              <a:rPr lang="fr-FR" sz="2800" dirty="0" err="1" smtClean="0"/>
              <a:t>diferenças</a:t>
            </a:r>
            <a:r>
              <a:rPr lang="fr-FR" sz="2800" dirty="0" smtClean="0"/>
              <a:t> de </a:t>
            </a:r>
            <a:r>
              <a:rPr lang="fr-FR" sz="2800" dirty="0" err="1" smtClean="0"/>
              <a:t>sexo</a:t>
            </a:r>
            <a:r>
              <a:rPr lang="fr-FR" sz="2800" dirty="0" smtClean="0"/>
              <a:t>, </a:t>
            </a:r>
            <a:r>
              <a:rPr lang="fr-FR" sz="2800" dirty="0" err="1" smtClean="0"/>
              <a:t>sobretudo</a:t>
            </a:r>
            <a:r>
              <a:rPr lang="fr-FR" sz="2800" dirty="0" smtClean="0"/>
              <a:t> </a:t>
            </a:r>
            <a:r>
              <a:rPr lang="fr-FR" sz="2800" dirty="0" err="1" smtClean="0"/>
              <a:t>em</a:t>
            </a:r>
            <a:r>
              <a:rPr lang="fr-FR" sz="2800" dirty="0" smtClean="0"/>
              <a:t> </a:t>
            </a:r>
            <a:r>
              <a:rPr lang="fr-FR" sz="2800" dirty="0" err="1" smtClean="0"/>
              <a:t>filosofia</a:t>
            </a:r>
            <a:endParaRPr lang="fr-FR" sz="2800" dirty="0" smtClean="0"/>
          </a:p>
          <a:p>
            <a:r>
              <a:rPr lang="fr-FR" sz="2800" dirty="0" smtClean="0"/>
              <a:t>As </a:t>
            </a:r>
            <a:r>
              <a:rPr lang="fr-FR" sz="2800" dirty="0" err="1" smtClean="0"/>
              <a:t>desigualdades</a:t>
            </a:r>
            <a:r>
              <a:rPr lang="fr-FR" sz="2800" dirty="0" smtClean="0"/>
              <a:t> e as </a:t>
            </a:r>
            <a:r>
              <a:rPr lang="fr-FR" sz="2800" dirty="0" err="1" smtClean="0"/>
              <a:t>discriminações</a:t>
            </a:r>
            <a:r>
              <a:rPr lang="fr-FR" sz="2800" dirty="0" smtClean="0"/>
              <a:t>, </a:t>
            </a:r>
            <a:r>
              <a:rPr lang="fr-FR" sz="2800" dirty="0" err="1" smtClean="0"/>
              <a:t>categorias</a:t>
            </a:r>
            <a:r>
              <a:rPr lang="fr-FR" sz="2800" dirty="0" smtClean="0"/>
              <a:t> </a:t>
            </a:r>
            <a:r>
              <a:rPr lang="fr-FR" sz="2800" dirty="0" err="1" smtClean="0"/>
              <a:t>analiticas</a:t>
            </a:r>
            <a:r>
              <a:rPr lang="fr-FR" sz="2800" dirty="0" smtClean="0"/>
              <a:t> </a:t>
            </a:r>
            <a:r>
              <a:rPr lang="fr-FR" sz="2800" dirty="0" err="1" smtClean="0"/>
              <a:t>privilegiadas</a:t>
            </a:r>
            <a:r>
              <a:rPr lang="fr-FR" sz="2800" dirty="0" smtClean="0"/>
              <a:t> pela </a:t>
            </a:r>
            <a:r>
              <a:rPr lang="fr-FR" sz="2800" dirty="0" err="1" smtClean="0"/>
              <a:t>economia</a:t>
            </a:r>
            <a:r>
              <a:rPr lang="fr-FR" sz="2800" dirty="0" smtClean="0"/>
              <a:t> e a </a:t>
            </a:r>
            <a:r>
              <a:rPr lang="fr-FR" sz="2800" dirty="0" err="1" smtClean="0"/>
              <a:t>gestão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11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guy les archives en sociologie DEF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Tanguy les archives en sociologie DEF</Template>
  <TotalTime>0</TotalTime>
  <Words>948</Words>
  <Application>Microsoft Office PowerPoint</Application>
  <PresentationFormat>Personnalisé</PresentationFormat>
  <Paragraphs>85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Tanguy les archives en sociologie DEF</vt:lpstr>
      <vt:lpstr>   Familia, relações de gênero e atividade economica</vt:lpstr>
      <vt:lpstr>  </vt:lpstr>
      <vt:lpstr>Duas teorias da divisão sexual do trabalho: « vinculo social » versus « relação social »</vt:lpstr>
      <vt:lpstr>Présentation PowerPoint</vt:lpstr>
      <vt:lpstr>Présentation PowerPoint</vt:lpstr>
      <vt:lpstr>Présentation PowerPoint</vt:lpstr>
      <vt:lpstr>Taxa de atividade de mulheres com filhos pequenos</vt:lpstr>
      <vt:lpstr>Présentation PowerPoint</vt:lpstr>
      <vt:lpstr>Diferentes categorias de analise das relações de gênero:</vt:lpstr>
      <vt:lpstr>4 definições de gênero ou 4 dimensões do gênero como categoria de analise</vt:lpstr>
      <vt:lpstr>Interseccionalidade / Consubstancialidade</vt:lpstr>
      <vt:lpstr>Présentation PowerPoint</vt:lpstr>
      <vt:lpstr>Resultados de uma pesquisa empirica </vt:lpstr>
      <vt:lpstr>A contribuição da familia para a produtividade do trabalho: dois casos relativos ao « modelo » japonês </vt:lpstr>
      <vt:lpstr>Familia, relações de gênero e atividade econômica: caso 1</vt:lpstr>
      <vt:lpstr>Présentation PowerPoint</vt:lpstr>
      <vt:lpstr>Conclusão do caso 1</vt:lpstr>
      <vt:lpstr>Familia, relações de gênero e atividade econômica: caso 2</vt:lpstr>
      <vt:lpstr>Centralidade do trabalho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2013-06-29T06:22:10Z</dcterms:created>
  <dcterms:modified xsi:type="dcterms:W3CDTF">2013-11-20T09:21:23Z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