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6" r:id="rId5"/>
    <p:sldId id="306" r:id="rId6"/>
    <p:sldId id="308" r:id="rId7"/>
    <p:sldId id="307" r:id="rId8"/>
    <p:sldId id="309" r:id="rId9"/>
    <p:sldId id="311" r:id="rId10"/>
    <p:sldId id="31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20" r:id="rId19"/>
    <p:sldId id="319" r:id="rId20"/>
    <p:sldId id="321" r:id="rId21"/>
    <p:sldId id="322" r:id="rId22"/>
    <p:sldId id="323" r:id="rId23"/>
    <p:sldId id="324" r:id="rId24"/>
    <p:sldId id="325" r:id="rId25"/>
    <p:sldId id="282" r:id="rId26"/>
    <p:sldId id="305" r:id="rId27"/>
    <p:sldId id="268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7" d="100"/>
          <a:sy n="117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10/04/2015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Fundamentos econômicos da educação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PRIMEIRO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3: Teoria do Capital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Estranhamento entre teoria econômica e educação</a:t>
            </a: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Diferenciais importantes entre instituições escolares e instituições de produção:</a:t>
            </a: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/>
            <a:r>
              <a:rPr lang="pt-BR" dirty="0" smtClean="0">
                <a:latin typeface="Arial" pitchFamily="34" charset="0"/>
                <a:cs typeface="Arial" pitchFamily="34" charset="0"/>
              </a:rPr>
              <a:t>Escolas não se organizam para a obtenção de lucro (instrução pública);</a:t>
            </a:r>
          </a:p>
          <a:p>
            <a:pPr marL="800100" lvl="2" indent="0"/>
            <a:r>
              <a:rPr lang="pt-BR" dirty="0" smtClean="0">
                <a:latin typeface="Arial" pitchFamily="34" charset="0"/>
                <a:cs typeface="Arial" pitchFamily="34" charset="0"/>
              </a:rPr>
              <a:t>Quem é o produto: o aprendizado, o aluno?</a:t>
            </a:r>
          </a:p>
          <a:p>
            <a:pPr marL="800100" lvl="2" indent="0"/>
            <a:r>
              <a:rPr lang="pt-BR" dirty="0" smtClean="0">
                <a:latin typeface="Arial" pitchFamily="34" charset="0"/>
                <a:cs typeface="Arial" pitchFamily="34" charset="0"/>
              </a:rPr>
              <a:t>Qual é a matéria-prima da escola?  (diversidade);</a:t>
            </a:r>
          </a:p>
          <a:p>
            <a:pPr marL="800100" lvl="2" indent="0"/>
            <a:r>
              <a:rPr lang="pt-BR" dirty="0" smtClean="0">
                <a:latin typeface="Arial" pitchFamily="34" charset="0"/>
                <a:cs typeface="Arial" pitchFamily="34" charset="0"/>
              </a:rPr>
              <a:t>Como se mede a produtividade?</a:t>
            </a:r>
          </a:p>
          <a:p>
            <a:pPr marL="800100" lvl="2" indent="0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Componentes básicos para a compreensão da Educação pela Economia:</a:t>
            </a:r>
          </a:p>
          <a:p>
            <a:pPr marL="514350" indent="-514350"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Despesas / investimentos / recursos</a:t>
            </a:r>
          </a:p>
          <a:p>
            <a:pPr marL="514350" indent="-514350"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Ganhos futuros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476672"/>
            <a:ext cx="8812088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Despesas / investimentos / recursos:</a:t>
            </a:r>
          </a:p>
          <a:p>
            <a:pPr marL="514350" indent="-514350">
              <a:buAutoNum type="arabicPeriod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Discussões que atrasaram a aprovação do PNE: quanto se gasta do PIB? </a:t>
            </a: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EUA  gastão 30 bilhões de dólares  ano (maior parte privada);</a:t>
            </a: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Salário não recebido pelos  estudantes entra no custo?</a:t>
            </a:r>
          </a:p>
          <a:p>
            <a:pPr marL="800100" lvl="2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MAS O CUSTO DA EDUCAÇÃO É SÓ MONETÁRIO?</a:t>
            </a: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Valor moral</a:t>
            </a:r>
          </a:p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Valor vocacional</a:t>
            </a: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valor da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instrução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considera que ela tem uma influência benéfica sobre o bem estar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3419872" y="2276872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860032" y="213285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Quais são os valores da educação?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Apesar das dificuldades em mensurar as influências da instrução na renda, os estudos indicam que: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taxa de rendimento do investimento em instrução é tão ou mais elevado do que qualquer outro investimento.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Nos EUA (entre 1929- 1957):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instrução adicional aparece como responsável por 1/5 da elevação da renda nacional efetiva.</a:t>
            </a: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EDUCAÇÃO BENEFICIA O ENTORNO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OUTRAS FUNÇÕES DA EDUCAÇÃO:</a:t>
            </a:r>
          </a:p>
          <a:p>
            <a:pPr marL="0" indent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Influência reguladora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adsorve recursos adicionais (estudantes) durante a depressão; libera em períodos  de recuperação</a:t>
            </a:r>
          </a:p>
          <a:p>
            <a:pPr marL="0" indent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Influência reprodutora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americanizar os imigrantes (anos 1920) para a indústria nascente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Instrução ocupa um lugar prioritário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Resolver os problemas educacionais pela medida da gestão econômica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Custos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Preço da educação por um ano letivo – medida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que entra na conta? 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861048"/>
            <a:ext cx="3709020" cy="245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Custos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Salário não recebidos pelos estudantes adultos;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Despesas escolares (docentes, insumos, manutenção);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Gastos custeados pelos alunos e famílias;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Donativos de empresas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 Gastos de empresas na formação de seu funcionário</a:t>
            </a: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Estudos procuram mensurar o custo da educação</a:t>
            </a:r>
          </a:p>
          <a:p>
            <a:pPr marL="0" indent="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Uma medida é o gasto em PIB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Custos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Dificuldades apresentadas por Schultz para medir o custo em educação ( 4 de 6 pag.53):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1. que nível de instrução considerar? (obrigatória/ todas as etapas?)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2. isenções fiscais entram no custo da educação?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3. como medir os salários não recebidos</a:t>
            </a: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4. Como separar o que é consumo  (presente) do que é investimento (futuro)</a:t>
            </a: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e economia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Valor  econômico da educação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Custos da educação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Retornos da educação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Indicadores de despesas e ganhos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Custos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  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C:\documentos\mcaxeta\Meus documentos\Amélia_Tabela 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12768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Retorno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/>
              <a:t> 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 educação é vista como um dos fatores responsáveis pelo grau de desenvolvimento do Brasil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SERÁ VERDADE?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Retorno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/>
              <a:t> 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Cálculo da taxa de retorno: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Valor presente dos custos de 1 ano a mais de educação  subtraído do valor dos benefícios deste ano adicional (bem simplificado)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Retorno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980728"/>
            <a:ext cx="8524056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pt-BR" sz="2400" dirty="0" smtClean="0">
                <a:latin typeface="Arial" pitchFamily="34" charset="0"/>
                <a:cs typeface="Arial" pitchFamily="34" charset="0"/>
              </a:rPr>
              <a:t>Taxa de retorno nos anos  190 e 1970 era elevadíssima  e que uma forma da economia crescer era uma maior alocação de recursos – em parte foi o que aconteceu........</a:t>
            </a:r>
          </a:p>
          <a:p>
            <a:pPr marL="0" indent="0" algn="just">
              <a:buNone/>
            </a:pPr>
            <a:r>
              <a:rPr lang="pt-BR" sz="2400" dirty="0" smtClean="0"/>
              <a:t> 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CUIDADO: os resultados  divergem a depender dos estudos.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Medida: diferencial de salário por ano de estudo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12088" cy="57606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Indicadores de despesas e taxa de retorno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620688"/>
            <a:ext cx="8740080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Medida: diferencial de salário por ano de estudo</a:t>
            </a:r>
          </a:p>
          <a:p>
            <a:pPr marL="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C:\documentos\mcaxeta\Meus documentos\Amélia_Tabela 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560839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Atividade prática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2771800" y="3717032"/>
            <a:ext cx="63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  discussão de 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informações quantitativas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sobre gastos em educação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História da economia – E 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escola e trabalho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economia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Como a educação se coloca/ influência as mudanças sociais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Schultz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usa o termo instrução - processos de escolarização   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o modelo de escola se institucionaliza: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800100" lvl="2" indent="0"/>
            <a:r>
              <a:rPr lang="pt-BR" sz="2000" dirty="0" smtClean="0">
                <a:latin typeface="Arial" pitchFamily="34" charset="0"/>
                <a:cs typeface="Arial" pitchFamily="34" charset="0"/>
              </a:rPr>
              <a:t>  Historia da Educação  Idade Média  modelo escolar</a:t>
            </a:r>
          </a:p>
          <a:p>
            <a:pPr marL="800100" lvl="2" indent="0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800100" lvl="2" indent="0"/>
            <a:r>
              <a:rPr lang="pt-BR" sz="2000" dirty="0" smtClean="0">
                <a:latin typeface="Arial" pitchFamily="34" charset="0"/>
                <a:cs typeface="Arial" pitchFamily="34" charset="0"/>
              </a:rPr>
              <a:t>Brasil  CF de 1924  Instrução para os cidadãos</a:t>
            </a:r>
          </a:p>
          <a:p>
            <a:pPr marL="800100" lvl="2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		(quem eram os cidadãos?</a:t>
            </a:r>
          </a:p>
          <a:p>
            <a:pPr marL="800100" lvl="2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		   vinda da família real  Universidades</a:t>
            </a:r>
          </a:p>
          <a:p>
            <a:pPr marL="800100" lvl="2" indent="0"/>
            <a:r>
              <a:rPr lang="pt-BR" sz="2000" dirty="0" smtClean="0">
                <a:latin typeface="Arial" pitchFamily="34" charset="0"/>
                <a:cs typeface="Arial" pitchFamily="34" charset="0"/>
              </a:rPr>
              <a:t>A partir dos anos 1960 (Brasil) teorias associam desenvolvimento econômico e educação.</a:t>
            </a:r>
          </a:p>
          <a:p>
            <a:pPr marL="800100" lvl="2" indent="0"/>
            <a:r>
              <a:rPr lang="pt-BR" sz="2000" dirty="0" smtClean="0">
                <a:latin typeface="Arial" pitchFamily="34" charset="0"/>
                <a:cs typeface="Arial" pitchFamily="34" charset="0"/>
              </a:rPr>
              <a:t>EUA  anos de 1920 e guerra fria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economia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CAPITAL E TRABALHO</a:t>
            </a: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 que é Capital?</a:t>
            </a: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 que é trabalho?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economia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196752"/>
            <a:ext cx="8452048" cy="36724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Capital:</a:t>
            </a:r>
          </a:p>
          <a:p>
            <a:pPr marL="0" indent="0"/>
            <a:r>
              <a:rPr lang="pt-BR" sz="11200" dirty="0" smtClean="0">
                <a:latin typeface="Arial" pitchFamily="34" charset="0"/>
                <a:cs typeface="Arial" pitchFamily="34" charset="0"/>
              </a:rPr>
              <a:t>Bens  não só materiais</a:t>
            </a:r>
          </a:p>
          <a:p>
            <a:pPr marL="0" indent="0"/>
            <a:r>
              <a:rPr lang="pt-BR" sz="11200" dirty="0" smtClean="0">
                <a:latin typeface="Arial" pitchFamily="34" charset="0"/>
                <a:cs typeface="Arial" pitchFamily="34" charset="0"/>
              </a:rPr>
              <a:t>Habilidades</a:t>
            </a: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Trabalho:</a:t>
            </a:r>
          </a:p>
          <a:p>
            <a:pPr marL="0" indent="0"/>
            <a:r>
              <a:rPr lang="pt-BR" sz="11200" dirty="0" smtClean="0">
                <a:latin typeface="Arial" pitchFamily="34" charset="0"/>
                <a:cs typeface="Arial" pitchFamily="34" charset="0"/>
              </a:rPr>
              <a:t>Produto</a:t>
            </a:r>
          </a:p>
          <a:p>
            <a:pPr marL="0" indent="0"/>
            <a:r>
              <a:rPr lang="pt-BR" sz="11200" dirty="0" smtClean="0">
                <a:latin typeface="Arial" pitchFamily="34" charset="0"/>
                <a:cs typeface="Arial" pitchFamily="34" charset="0"/>
              </a:rPr>
              <a:t>Produtor</a:t>
            </a: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economia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21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Capital humano -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educação como fator de 					         desenvolvimento humano  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Desde Adam Smith parte do capital tem por origem as habilidades adquiridas e utilizáveis pelas pessoas   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21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Lei da procura e da oferta -  o que ela diz?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Valor econômico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637" y="1360888"/>
            <a:ext cx="7025813" cy="4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908</TotalTime>
  <Words>686</Words>
  <Application>Microsoft Office PowerPoint</Application>
  <PresentationFormat>Apresentação na tela (4:3)</PresentationFormat>
  <Paragraphs>337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Viagem</vt:lpstr>
      <vt:lpstr>Fundamentos econômicos da educação Docente Amélia Artes PRIMEIRO semestre de 2015 FEUSP  </vt:lpstr>
      <vt:lpstr>Organização da aula:</vt:lpstr>
      <vt:lpstr>AULA ANTERIOR</vt:lpstr>
      <vt:lpstr>Educação e economia</vt:lpstr>
      <vt:lpstr>Educação e economia</vt:lpstr>
      <vt:lpstr>Educação e economia</vt:lpstr>
      <vt:lpstr>Educação e economia</vt:lpstr>
      <vt:lpstr>Valor econômico da educação</vt:lpstr>
      <vt:lpstr>Valor econômico da educação</vt:lpstr>
      <vt:lpstr>Valor econômico da educação</vt:lpstr>
      <vt:lpstr>Valor econômico da educação</vt:lpstr>
      <vt:lpstr>Valor econômico da educação</vt:lpstr>
      <vt:lpstr>Valor econômico da educação</vt:lpstr>
      <vt:lpstr>Valor econômico da educação</vt:lpstr>
      <vt:lpstr>Valor econômico da educação</vt:lpstr>
      <vt:lpstr>Valor econômico da educação</vt:lpstr>
      <vt:lpstr>Custos da educação</vt:lpstr>
      <vt:lpstr>Custos da educação</vt:lpstr>
      <vt:lpstr>Custos da educação</vt:lpstr>
      <vt:lpstr>Custos da educação</vt:lpstr>
      <vt:lpstr>Retorno da educação</vt:lpstr>
      <vt:lpstr>Retorno da educação</vt:lpstr>
      <vt:lpstr>Retorno da educação</vt:lpstr>
      <vt:lpstr>Indicadores de despesas e taxa de retorno</vt:lpstr>
      <vt:lpstr>Atividade prática</vt:lpstr>
      <vt:lpstr>História da economia – E a educação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74</cp:revision>
  <dcterms:created xsi:type="dcterms:W3CDTF">2015-01-27T17:50:53Z</dcterms:created>
  <dcterms:modified xsi:type="dcterms:W3CDTF">2015-04-10T14:41:33Z</dcterms:modified>
</cp:coreProperties>
</file>