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62"/>
  </p:notesMasterIdLst>
  <p:handoutMasterIdLst>
    <p:handoutMasterId r:id="rId63"/>
  </p:handoutMasterIdLst>
  <p:sldIdLst>
    <p:sldId id="447" r:id="rId13"/>
    <p:sldId id="486" r:id="rId14"/>
    <p:sldId id="487" r:id="rId15"/>
    <p:sldId id="500" r:id="rId16"/>
    <p:sldId id="488" r:id="rId17"/>
    <p:sldId id="489" r:id="rId18"/>
    <p:sldId id="490" r:id="rId19"/>
    <p:sldId id="502" r:id="rId20"/>
    <p:sldId id="503" r:id="rId21"/>
    <p:sldId id="504" r:id="rId22"/>
    <p:sldId id="505" r:id="rId23"/>
    <p:sldId id="506" r:id="rId24"/>
    <p:sldId id="507" r:id="rId25"/>
    <p:sldId id="508" r:id="rId26"/>
    <p:sldId id="509" r:id="rId27"/>
    <p:sldId id="511" r:id="rId28"/>
    <p:sldId id="512" r:id="rId29"/>
    <p:sldId id="513" r:id="rId30"/>
    <p:sldId id="514" r:id="rId31"/>
    <p:sldId id="515" r:id="rId32"/>
    <p:sldId id="516" r:id="rId33"/>
    <p:sldId id="517" r:id="rId34"/>
    <p:sldId id="518" r:id="rId35"/>
    <p:sldId id="520" r:id="rId36"/>
    <p:sldId id="521" r:id="rId37"/>
    <p:sldId id="522" r:id="rId38"/>
    <p:sldId id="523" r:id="rId39"/>
    <p:sldId id="524" r:id="rId40"/>
    <p:sldId id="525" r:id="rId41"/>
    <p:sldId id="529" r:id="rId42"/>
    <p:sldId id="526" r:id="rId43"/>
    <p:sldId id="548" r:id="rId44"/>
    <p:sldId id="561" r:id="rId45"/>
    <p:sldId id="549" r:id="rId46"/>
    <p:sldId id="550" r:id="rId47"/>
    <p:sldId id="551" r:id="rId48"/>
    <p:sldId id="552" r:id="rId49"/>
    <p:sldId id="553" r:id="rId50"/>
    <p:sldId id="554" r:id="rId51"/>
    <p:sldId id="555" r:id="rId52"/>
    <p:sldId id="556" r:id="rId53"/>
    <p:sldId id="557" r:id="rId54"/>
    <p:sldId id="558" r:id="rId55"/>
    <p:sldId id="559" r:id="rId56"/>
    <p:sldId id="560" r:id="rId57"/>
    <p:sldId id="546" r:id="rId58"/>
    <p:sldId id="547" r:id="rId59"/>
    <p:sldId id="541" r:id="rId60"/>
    <p:sldId id="542" r:id="rId6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6688"/>
    <a:srgbClr val="226A8A"/>
    <a:srgbClr val="7B2629"/>
    <a:srgbClr val="90272A"/>
    <a:srgbClr val="DCD324"/>
    <a:srgbClr val="C0C1BF"/>
    <a:srgbClr val="4D4D4F"/>
    <a:srgbClr val="505150"/>
    <a:srgbClr val="205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8" autoAdjust="0"/>
    <p:restoredTop sz="94630"/>
  </p:normalViewPr>
  <p:slideViewPr>
    <p:cSldViewPr snapToGrid="0" snapToObjects="1">
      <p:cViewPr varScale="1">
        <p:scale>
          <a:sx n="88" d="100"/>
          <a:sy n="88" d="100"/>
        </p:scale>
        <p:origin x="72" y="13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theme" Target="theme/theme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13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24CE24-E26C-4482-B178-71E61790DACE}" type="slidenum">
              <a:rPr lang="pt-BR" altLang="pt-BR" smtClean="0"/>
              <a:pPr/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121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i="1" dirty="0"/>
              <a:t>Semana 1 </a:t>
            </a:r>
            <a:r>
              <a:rPr lang="pt-BR" dirty="0"/>
              <a:t>–brochura do SI, 8a edição, disponível em http://www.bipm.org/utils/common/pdf/si_brochure_8_en.pdf, e http://www.inmetro.gov.br/noticias/conteudo/sistema-internacional-unidades.pdf, apostila sobre análise dimensional disponível na </a:t>
            </a:r>
            <a:r>
              <a:rPr lang="pt-BR" dirty="0" err="1"/>
              <a:t>páginal</a:t>
            </a:r>
            <a:r>
              <a:rPr lang="pt-BR" dirty="0"/>
              <a:t> de Física I no </a:t>
            </a:r>
            <a:r>
              <a:rPr lang="pt-BR" dirty="0" err="1"/>
              <a:t>Moodle</a:t>
            </a:r>
            <a:r>
              <a:rPr lang="pt-BR" dirty="0"/>
              <a:t>.</a:t>
            </a:r>
            <a:r>
              <a:rPr lang="pt-BR" baseline="0" dirty="0"/>
              <a:t> </a:t>
            </a:r>
            <a:r>
              <a:rPr lang="pt-BR" dirty="0"/>
              <a:t>Apresentar o Sistema internacional de unidades. Definir os conceitos de grandezas físicas, de medidas de uma grandeza física, de unidade de medida e discutir a necessidade de se definir os padrões associados às unidades básicas do SI.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	Apresentar as unidades básicas e discutir brevemente a definição de cada uma delas (*). Apresentar as unidades derivadas, prefixos do SI e, brevemente, outras unidades fora do SI. Apresentar os símbolos dimensionais das grandezas básicas e de algumas grandezas derivadas como: velocidade, aceleração, força, pressão, energia, impulso, momento linear e potência.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*informações sobre métodos de medida por ser obtidos em http://www.bipm.org/en/si/si_brochure/appendix2/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46BB-D611-4F47-A8A7-12D60AAB8B1F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37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i="1" dirty="0"/>
              <a:t>Semana 1 </a:t>
            </a:r>
            <a:r>
              <a:rPr lang="pt-BR" dirty="0"/>
              <a:t>–brochura do SI, 8a edição, disponível em http://www.bipm.org/utils/common/pdf/si_brochure_8_en.pdf, e http://www.inmetro.gov.br/noticias/conteudo/sistema-internacional-unidades.pdf, apostila sobre análise dimensional disponível na </a:t>
            </a:r>
            <a:r>
              <a:rPr lang="pt-BR" dirty="0" err="1"/>
              <a:t>páginal</a:t>
            </a:r>
            <a:r>
              <a:rPr lang="pt-BR" dirty="0"/>
              <a:t> de Física I no </a:t>
            </a:r>
            <a:r>
              <a:rPr lang="pt-BR" dirty="0" err="1"/>
              <a:t>Moodle</a:t>
            </a:r>
            <a:r>
              <a:rPr lang="pt-BR" dirty="0"/>
              <a:t>.</a:t>
            </a:r>
            <a:r>
              <a:rPr lang="pt-BR" baseline="0" dirty="0"/>
              <a:t> </a:t>
            </a:r>
            <a:r>
              <a:rPr lang="pt-BR" dirty="0"/>
              <a:t>Apresentar o Sistema internacional de unidades. Definir os conceitos de grandezas físicas, de medidas de uma grandeza física, de unidade de medida e discutir a necessidade de se definir os padrões associados às unidades básicas do SI.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	Apresentar as unidades básicas e discutir brevemente a definição de cada uma delas (*). Apresentar as unidades derivadas, prefixos do SI e, brevemente, outras unidades fora do SI. Apresentar os símbolos dimensionais das grandezas básicas e de algumas grandezas derivadas como: velocidade, aceleração, força, pressão, energia, impulso, momento linear e potência.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*informações sobre métodos de medida por ser obtidos em http://www.bipm.org/en/si/si_brochure/appendix2/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46BB-D611-4F47-A8A7-12D60AAB8B1F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334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i="1" dirty="0"/>
              <a:t>Semana 1 </a:t>
            </a:r>
            <a:r>
              <a:rPr lang="pt-BR" dirty="0"/>
              <a:t>–brochura do SI, 8a edição, disponível em http://www.bipm.org/utils/common/pdf/si_brochure_8_en.pdf, e http://www.inmetro.gov.br/noticias/conteudo/sistema-internacional-unidades.pdf, apostila sobre análise dimensional disponível na </a:t>
            </a:r>
            <a:r>
              <a:rPr lang="pt-BR" dirty="0" err="1"/>
              <a:t>páginal</a:t>
            </a:r>
            <a:r>
              <a:rPr lang="pt-BR" dirty="0"/>
              <a:t> de Física I no </a:t>
            </a:r>
            <a:r>
              <a:rPr lang="pt-BR" dirty="0" err="1"/>
              <a:t>Moodle</a:t>
            </a:r>
            <a:r>
              <a:rPr lang="pt-BR" dirty="0"/>
              <a:t>.</a:t>
            </a:r>
            <a:r>
              <a:rPr lang="pt-BR" baseline="0" dirty="0"/>
              <a:t> </a:t>
            </a:r>
            <a:r>
              <a:rPr lang="pt-BR" dirty="0"/>
              <a:t>Apresentar o Sistema internacional de unidades. Definir os conceitos de grandezas físicas, de medidas de uma grandeza física, de unidade de medida e discutir a necessidade de se definir os padrões associados às unidades básicas do SI.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	Apresentar as unidades básicas e discutir brevemente a definição de cada uma delas (*). Apresentar as unidades derivadas, prefixos do SI e, brevemente, outras unidades fora do SI. Apresentar os símbolos dimensionais das grandezas básicas e de algumas grandezas derivadas como: velocidade, aceleração, força, pressão, energia, impulso, momento linear e potência.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*informações sobre métodos de medida por ser obtidos em http://www.bipm.org/en/si/si_brochure/appendix2/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46BB-D611-4F47-A8A7-12D60AAB8B1F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513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i="1" dirty="0"/>
              <a:t>Semana 1 </a:t>
            </a:r>
            <a:r>
              <a:rPr lang="pt-BR" dirty="0"/>
              <a:t>–brochura do SI, 8a edição, disponível em http://www.bipm.org/utils/common/pdf/si_brochure_8_en.pdf, e http://www.inmetro.gov.br/noticias/conteudo/sistema-internacional-unidades.pdf, apostila sobre análise dimensional disponível na </a:t>
            </a:r>
            <a:r>
              <a:rPr lang="pt-BR" dirty="0" err="1"/>
              <a:t>páginal</a:t>
            </a:r>
            <a:r>
              <a:rPr lang="pt-BR" dirty="0"/>
              <a:t> de Física I no </a:t>
            </a:r>
            <a:r>
              <a:rPr lang="pt-BR" dirty="0" err="1"/>
              <a:t>Moodle</a:t>
            </a:r>
            <a:r>
              <a:rPr lang="pt-BR" dirty="0"/>
              <a:t>.</a:t>
            </a:r>
            <a:r>
              <a:rPr lang="pt-BR" baseline="0" dirty="0"/>
              <a:t> </a:t>
            </a:r>
            <a:r>
              <a:rPr lang="pt-BR" dirty="0"/>
              <a:t>Apresentar o Sistema internacional de unidades. Definir os conceitos de grandezas físicas, de medidas de uma grandeza física, de unidade de medida e discutir a necessidade de se definir os padrões associados às unidades básicas do SI.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	Apresentar as unidades básicas e discutir brevemente a definição de cada uma delas (*). Apresentar as unidades derivadas, prefixos do SI e, brevemente, outras unidades fora do SI. Apresentar os símbolos dimensionais das grandezas básicas e de algumas grandezas derivadas como: velocidade, aceleração, força, pressão, energia, impulso, momento linear e potência.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*informações sobre métodos de medida por ser obtidos em http://www.bipm.org/en/si/si_brochure/appendix2/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46BB-D611-4F47-A8A7-12D60AAB8B1F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622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i="1" dirty="0"/>
              <a:t>Semana 1 </a:t>
            </a:r>
            <a:r>
              <a:rPr lang="pt-BR" dirty="0"/>
              <a:t>– brochura do SI, 8a edição, disponível em http://www.bipm.org/utils/common/pdf/si_brochure_8_en.pdf, e http://www.inmetro.gov.br/noticias/conteudo/sistema-internacional-unidades.pdf, apostila sobre análise dimensional disponível na </a:t>
            </a:r>
            <a:r>
              <a:rPr lang="pt-BR" dirty="0" err="1"/>
              <a:t>páginal</a:t>
            </a:r>
            <a:r>
              <a:rPr lang="pt-BR" dirty="0"/>
              <a:t> de Física I no </a:t>
            </a:r>
            <a:r>
              <a:rPr lang="pt-BR" dirty="0" err="1"/>
              <a:t>Moodle</a:t>
            </a:r>
            <a:r>
              <a:rPr lang="pt-BR" dirty="0"/>
              <a:t>.</a:t>
            </a:r>
            <a:r>
              <a:rPr lang="pt-BR" baseline="0" dirty="0"/>
              <a:t> </a:t>
            </a:r>
            <a:r>
              <a:rPr lang="pt-BR" dirty="0"/>
              <a:t>Apresentar o Sistema internacional de unidades. Definir os conceitos de grandezas físicas, de medidas de uma grandeza física, de unidade de medida e discutir a necessidade de se definir os padrões associados às unidades básicas do SI.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	Apresentar as unidades básicas e discutir brevemente a definição de cada uma delas (*). Apresentar as unidades derivadas, prefixos do SI e, brevemente, outras unidades fora do SI. Apresentar os símbolos dimensionais das grandezas básicas e de algumas grandezas derivadas como: velocidade, aceleração, força, pressão, energia, impulso, momento linear e potência.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*informações sobre métodos de medida por ser obtidos em http://www.bipm.org/en/si/si_brochure/appendix2/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46BB-D611-4F47-A8A7-12D60AAB8B1F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709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i="1" dirty="0"/>
              <a:t>Semana </a:t>
            </a:r>
            <a:r>
              <a:rPr lang="pt-BR" b="1" i="1"/>
              <a:t>1 </a:t>
            </a:r>
            <a:r>
              <a:rPr lang="pt-BR"/>
              <a:t>– Seção 1.3, brochura </a:t>
            </a:r>
            <a:r>
              <a:rPr lang="pt-BR" dirty="0"/>
              <a:t>do SI, 8a edição, disponível em http://www.bipm.org/utils/common/pdf/si_brochure_8_en.pdf, e http://www.inmetro.gov.br/noticias/conteudo/sistema-internacional-unidades.pdf, apostila sobre análise dimensional disponível na </a:t>
            </a:r>
            <a:r>
              <a:rPr lang="pt-BR" dirty="0" err="1"/>
              <a:t>páginal</a:t>
            </a:r>
            <a:r>
              <a:rPr lang="pt-BR" dirty="0"/>
              <a:t> de Física I no </a:t>
            </a:r>
            <a:r>
              <a:rPr lang="pt-BR" dirty="0" err="1"/>
              <a:t>Moodle</a:t>
            </a:r>
            <a:r>
              <a:rPr lang="pt-BR" dirty="0"/>
              <a:t>.</a:t>
            </a:r>
            <a:r>
              <a:rPr lang="pt-BR" baseline="0" dirty="0"/>
              <a:t> </a:t>
            </a:r>
            <a:r>
              <a:rPr lang="pt-BR" dirty="0"/>
              <a:t>Apresentar o Sistema internacional de unidades. Definir os conceitos de grandezas físicas, de medidas de uma grandeza física, de unidade de medida e discutir a necessidade de se definir os padrões associados às unidades básicas do SI.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	Apresentar as unidades básicas e discutir brevemente a definição de cada uma delas (*). Apresentar as unidades derivadas, prefixos do SI e, brevemente, outras unidades fora do SI. Apresentar os símbolos dimensionais das grandezas básicas e de algumas grandezas derivadas como: velocidade, aceleração, força, pressão, energia, impulso, momento linear e potência.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*informações sobre métodos de medida por ser obtidos em http://www.bipm.org/en/si/si_brochure/appendix2/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46BB-D611-4F47-A8A7-12D60AAB8B1F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551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AC63F-E4EB-432F-AFD8-9019F5F44288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89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metro.gov.br/" TargetMode="External"/><Relationship Id="rId2" Type="http://schemas.openxmlformats.org/officeDocument/2006/relationships/hyperlink" Target="https://brasilescola.uol.com.br/fisica/sistema-internacional-unidades-si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ipm.org/en/committees/cg/cgpm/26-2018" TargetMode="External"/><Relationship Id="rId5" Type="http://schemas.openxmlformats.org/officeDocument/2006/relationships/hyperlink" Target="https://www.nist.gov/" TargetMode="External"/><Relationship Id="rId4" Type="http://schemas.openxmlformats.org/officeDocument/2006/relationships/hyperlink" Target="https://www.bipm.org/en/publications/si-brochur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htwins.net/scale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ist.gov/si-redefinition/kilogram/kilogram-kibble-balanc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0.png"/><Relationship Id="rId11" Type="http://schemas.openxmlformats.org/officeDocument/2006/relationships/image" Target="../media/image360.png"/><Relationship Id="rId5" Type="http://schemas.openxmlformats.org/officeDocument/2006/relationships/image" Target="../media/image300.png"/><Relationship Id="rId10" Type="http://schemas.openxmlformats.org/officeDocument/2006/relationships/image" Target="../media/image350.png"/><Relationship Id="rId4" Type="http://schemas.openxmlformats.org/officeDocument/2006/relationships/image" Target="../media/image290.png"/><Relationship Id="rId9" Type="http://schemas.openxmlformats.org/officeDocument/2006/relationships/image" Target="../media/image3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0.png"/><Relationship Id="rId5" Type="http://schemas.openxmlformats.org/officeDocument/2006/relationships/image" Target="../media/image380.png"/><Relationship Id="rId10" Type="http://schemas.openxmlformats.org/officeDocument/2006/relationships/image" Target="../media/image44.png"/><Relationship Id="rId4" Type="http://schemas.openxmlformats.org/officeDocument/2006/relationships/image" Target="../media/image390.png"/><Relationship Id="rId9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thfSSEvBDVY" TargetMode="External"/><Relationship Id="rId3" Type="http://schemas.openxmlformats.org/officeDocument/2006/relationships/hyperlink" Target="http://www.french-metrology.com/en/feature/watt-balance.asp" TargetMode="External"/><Relationship Id="rId7" Type="http://schemas.openxmlformats.org/officeDocument/2006/relationships/hyperlink" Target="https://www.youtube.com/watch?v=iQ6P4oh9TwY&amp;t=133s" TargetMode="External"/><Relationship Id="rId2" Type="http://schemas.openxmlformats.org/officeDocument/2006/relationships/hyperlink" Target="http://www.bipm.org/en/scientific/elec/watt_balance/wb_principl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ture.com/news/new-definitions-of-scientific-units-are-on-the-horizon-1.22837" TargetMode="External"/><Relationship Id="rId5" Type="http://schemas.openxmlformats.org/officeDocument/2006/relationships/hyperlink" Target="https://www.nist.gov/si-redefinition" TargetMode="External"/><Relationship Id="rId4" Type="http://schemas.openxmlformats.org/officeDocument/2006/relationships/hyperlink" Target="http://www.bipm.org/en/scientific/elec/watt_balance/" TargetMode="External"/><Relationship Id="rId9" Type="http://schemas.openxmlformats.org/officeDocument/2006/relationships/hyperlink" Target="https://www.youtube.com/watch?v=CeJiH0tcyHk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eso.org/public/outreach/eduoff/vt-2004/photos/images/vt-photo-01-stka.jpg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40042" y="-166570"/>
            <a:ext cx="643481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Fundamentos de Mecânica</a:t>
            </a:r>
            <a:b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b="1" kern="0" dirty="0">
                <a:ea typeface="+mj-ea"/>
                <a:cs typeface="Arial" pitchFamily="34" charset="0"/>
              </a:rPr>
              <a:t>4300151 - Primeiro semestre de </a:t>
            </a:r>
            <a:r>
              <a:rPr lang="pt-BR" b="1" kern="0" dirty="0" smtClean="0">
                <a:ea typeface="+mj-ea"/>
                <a:cs typeface="Arial" pitchFamily="34" charset="0"/>
              </a:rPr>
              <a:t>2022</a:t>
            </a:r>
            <a:endParaRPr lang="pt-BR" b="1" kern="0" dirty="0"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pt-BR" b="1" kern="0" dirty="0" smtClean="0">
                <a:solidFill>
                  <a:srgbClr val="FF0000"/>
                </a:solidFill>
                <a:ea typeface="+mj-ea"/>
                <a:cs typeface="Arial" pitchFamily="34" charset="0"/>
              </a:rPr>
              <a:t>2</a:t>
            </a:r>
            <a:r>
              <a:rPr lang="pt-BR" b="1" kern="0" baseline="30000" dirty="0" smtClean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 smtClean="0">
                <a:solidFill>
                  <a:srgbClr val="FF0000"/>
                </a:solidFill>
                <a:ea typeface="+mj-ea"/>
                <a:cs typeface="Arial" pitchFamily="34" charset="0"/>
              </a:rPr>
              <a:t> 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Aula – </a:t>
            </a:r>
            <a:r>
              <a:rPr lang="pt-BR" b="1" kern="0" dirty="0">
                <a:solidFill>
                  <a:srgbClr val="FF0000"/>
                </a:solidFill>
                <a:cs typeface="Arial" pitchFamily="34" charset="0"/>
              </a:rPr>
              <a:t>Padrões, Unidades e Algarismos </a:t>
            </a:r>
            <a:r>
              <a:rPr lang="pt-BR" b="1" kern="0" dirty="0" smtClean="0">
                <a:solidFill>
                  <a:srgbClr val="FF0000"/>
                </a:solidFill>
                <a:cs typeface="Arial" pitchFamily="34" charset="0"/>
              </a:rPr>
              <a:t>Significativos</a:t>
            </a:r>
            <a:endParaRPr lang="pt-BR" b="1" kern="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70749" y="4040808"/>
            <a:ext cx="5076825" cy="90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 err="1"/>
              <a:t>Nilberto</a:t>
            </a:r>
            <a:r>
              <a:rPr lang="pt-BR" sz="1600" b="1" kern="0" dirty="0"/>
              <a:t> H. Medina e </a:t>
            </a:r>
            <a:r>
              <a:rPr lang="pt-BR" sz="1600" b="1" kern="0" dirty="0" err="1"/>
              <a:t>Vito</a:t>
            </a:r>
            <a:r>
              <a:rPr lang="pt-BR" sz="1600" b="1" kern="0" dirty="0"/>
              <a:t> </a:t>
            </a:r>
            <a:r>
              <a:rPr lang="pt-BR" sz="1600" b="1" kern="0" dirty="0" err="1"/>
              <a:t>Vanin</a:t>
            </a:r>
            <a:endParaRPr lang="pt-BR" sz="1600" b="1" kern="0" dirty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sz="1600" b="1" kern="0" dirty="0">
                <a:solidFill>
                  <a:srgbClr val="002060"/>
                </a:solidFill>
              </a:rPr>
              <a:t>, </a:t>
            </a:r>
            <a:r>
              <a:rPr lang="pt-BR" sz="1600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sz="1600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 smtClean="0">
                <a:solidFill>
                  <a:srgbClr val="002060"/>
                </a:solidFill>
              </a:rPr>
              <a:t>24/03/2022</a:t>
            </a:r>
            <a:endParaRPr lang="pt-BR" sz="1600" b="1" kern="0" dirty="0">
              <a:solidFill>
                <a:srgbClr val="002060"/>
              </a:solidFill>
            </a:endParaRP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026" y="1028818"/>
            <a:ext cx="4221350" cy="301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3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4FC6B-9658-41E2-871F-E1D41A4A4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8" y="29719"/>
            <a:ext cx="3792071" cy="371744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Unidades físicas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E93B0DE-5CBC-488D-A109-242C4B98CEA9}"/>
              </a:ext>
            </a:extLst>
          </p:cNvPr>
          <p:cNvSpPr txBox="1"/>
          <p:nvPr/>
        </p:nvSpPr>
        <p:spPr>
          <a:xfrm>
            <a:off x="268941" y="598394"/>
            <a:ext cx="8034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Um </a:t>
            </a:r>
            <a:r>
              <a:rPr lang="pt-BR" dirty="0">
                <a:solidFill>
                  <a:srgbClr val="FF0000"/>
                </a:solidFill>
              </a:rPr>
              <a:t>padrão</a:t>
            </a:r>
            <a:r>
              <a:rPr lang="pt-BR" dirty="0"/>
              <a:t> para a medida de uma grandeza é essencial porque permite: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/>
              <a:t>troca de informação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/>
              <a:t>comércio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/>
              <a:t>comunicação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/>
              <a:t>preservação do conhecimento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/>
              <a:t>aperfeiçoamento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C677936-668D-478D-BB95-12D2D6EA03A2}"/>
              </a:ext>
            </a:extLst>
          </p:cNvPr>
          <p:cNvSpPr txBox="1"/>
          <p:nvPr/>
        </p:nvSpPr>
        <p:spPr>
          <a:xfrm>
            <a:off x="268941" y="2501153"/>
            <a:ext cx="7060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que essas vantagens se concretizem, um padrão precisa 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invariante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acessível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reprodutível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rastreável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389ACFE-3341-48BF-A474-E55F907AF7F0}"/>
              </a:ext>
            </a:extLst>
          </p:cNvPr>
          <p:cNvSpPr txBox="1"/>
          <p:nvPr/>
        </p:nvSpPr>
        <p:spPr>
          <a:xfrm>
            <a:off x="1549594" y="4044796"/>
            <a:ext cx="5067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Brasil adota o Sistema Internacional de Unidades, SI, que também é o padrão da Física</a:t>
            </a:r>
          </a:p>
        </p:txBody>
      </p:sp>
    </p:spTree>
    <p:extLst>
      <p:ext uri="{BB962C8B-B14F-4D97-AF65-F5344CB8AC3E}">
        <p14:creationId xmlns:p14="http://schemas.microsoft.com/office/powerpoint/2010/main" val="427303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13C2B-BFB6-46E0-BA25-A765D8154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876" y="31667"/>
            <a:ext cx="2884394" cy="365019"/>
          </a:xfrm>
        </p:spPr>
        <p:txBody>
          <a:bodyPr>
            <a:noAutofit/>
          </a:bodyPr>
          <a:lstStyle/>
          <a:p>
            <a:r>
              <a:rPr lang="pt-BR" sz="2000" dirty="0" smtClean="0"/>
              <a:t>Padrão a ser definido</a:t>
            </a:r>
            <a:endParaRPr lang="pt-BR" sz="2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A1F3EE-76BF-47C6-9DBF-2590EAAAE012}"/>
              </a:ext>
            </a:extLst>
          </p:cNvPr>
          <p:cNvSpPr txBox="1"/>
          <p:nvPr/>
        </p:nvSpPr>
        <p:spPr>
          <a:xfrm>
            <a:off x="450475" y="356342"/>
            <a:ext cx="7066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Defina um padrão de </a:t>
            </a: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cheiro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Se quiser imaginar uma razão para fazer isso, pense que a prefeitura contratou sua equipe para definir este padrão, </a:t>
            </a:r>
            <a:r>
              <a:rPr lang="pt-BR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fim de integrar o código de obras da cidade</a:t>
            </a:r>
            <a:r>
              <a:rPr lang="pt-BR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DD98746-025B-4936-A538-534082B9FF29}"/>
              </a:ext>
            </a:extLst>
          </p:cNvPr>
          <p:cNvSpPr txBox="1"/>
          <p:nvPr/>
        </p:nvSpPr>
        <p:spPr>
          <a:xfrm>
            <a:off x="450475" y="1190065"/>
            <a:ext cx="80413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Enquetes:</a:t>
            </a: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padrão escolhido é constituído por:</a:t>
            </a:r>
          </a:p>
          <a:p>
            <a:pPr marL="342900" indent="-342900">
              <a:buFont typeface="+mj-lt"/>
              <a:buAutoNum type="alphaLcParenR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substância química</a:t>
            </a:r>
          </a:p>
          <a:p>
            <a:pPr marL="342900" indent="-342900">
              <a:buFont typeface="+mj-lt"/>
              <a:buAutoNum type="alphaLcParenR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conjunto de substâncias químicas</a:t>
            </a:r>
          </a:p>
          <a:p>
            <a:pPr marL="342900" indent="-342900">
              <a:buFont typeface="+mj-lt"/>
              <a:buAutoNum type="alphaLcParenR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descrição linguística das sensações subjetivas </a:t>
            </a:r>
          </a:p>
          <a:p>
            <a:pPr marL="342900" indent="-342900">
              <a:buFont typeface="+mj-lt"/>
              <a:buAutoNum type="alphaLcParenR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outro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medidor de cheiro é:</a:t>
            </a:r>
          </a:p>
          <a:p>
            <a:pPr marL="342900" indent="-342900">
              <a:buFont typeface="+mj-lt"/>
              <a:buAutoNum type="alphaLcParenR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equipamento existente</a:t>
            </a:r>
          </a:p>
          <a:p>
            <a:pPr marL="342900" indent="-342900">
              <a:buFont typeface="+mj-lt"/>
              <a:buAutoNum type="alphaLcParenR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equipamento que inventou </a:t>
            </a:r>
          </a:p>
          <a:p>
            <a:pPr marL="342900" indent="-342900">
              <a:buFont typeface="+mj-lt"/>
              <a:buAutoNum type="alphaLcParenR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sentido de olfato de uma pessoa experiente</a:t>
            </a:r>
          </a:p>
          <a:p>
            <a:pPr marL="342900" indent="-342900">
              <a:buFont typeface="+mj-lt"/>
              <a:buAutoNum type="alphaLcParenR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sentido de olfato de um grupo de pessoas preparadas para essa tarefa</a:t>
            </a:r>
          </a:p>
          <a:p>
            <a:pPr marL="342900" indent="-342900">
              <a:buFont typeface="+mj-lt"/>
              <a:buAutoNum type="alphaLcParenR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outro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CF95FE1-CF12-446C-A10B-9062DF983EAC}"/>
              </a:ext>
            </a:extLst>
          </p:cNvPr>
          <p:cNvSpPr/>
          <p:nvPr/>
        </p:nvSpPr>
        <p:spPr>
          <a:xfrm>
            <a:off x="5593975" y="2689412"/>
            <a:ext cx="3153337" cy="1445559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Atenham-se à intensidade ou à qualidade do cheiro; </a:t>
            </a:r>
          </a:p>
          <a:p>
            <a:pPr algn="ctr"/>
            <a:r>
              <a:rPr lang="pt-BR" dirty="0"/>
              <a:t>só envolvam os dois aspectos se o padrão misturar os dois.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485A93C-C10D-4FBA-887A-1C3C2AB235E4}"/>
              </a:ext>
            </a:extLst>
          </p:cNvPr>
          <p:cNvSpPr/>
          <p:nvPr/>
        </p:nvSpPr>
        <p:spPr>
          <a:xfrm>
            <a:off x="6010828" y="1008529"/>
            <a:ext cx="2553819" cy="1532966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invariante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acessível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reprodutível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rastreável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761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47330" y="-30316"/>
            <a:ext cx="7310770" cy="53578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Times New Roman" pitchFamily="18" charset="0"/>
              </a:defRPr>
            </a:lvl9pPr>
          </a:lstStyle>
          <a:p>
            <a:r>
              <a:rPr lang="pt-BR" sz="2700" kern="0" dirty="0">
                <a:solidFill>
                  <a:srgbClr val="002060"/>
                </a:solidFill>
              </a:rPr>
              <a:t>Definição das unidades base de medida</a:t>
            </a:r>
          </a:p>
        </p:txBody>
      </p:sp>
      <p:pic>
        <p:nvPicPr>
          <p:cNvPr id="3" name="Picture 2" descr="https://www.sciencenews.org/sites/default/files/2016/10/main/articles/111216_constants_units-diagram_7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881" y="505469"/>
            <a:ext cx="4155008" cy="381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601669" y="4421472"/>
            <a:ext cx="5921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O novo sistema entrou em vigor em maio de 2019 !!!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7575024E-9C0E-4BD9-BF48-857C71680205}"/>
              </a:ext>
            </a:extLst>
          </p:cNvPr>
          <p:cNvGrpSpPr/>
          <p:nvPr/>
        </p:nvGrpSpPr>
        <p:grpSpPr>
          <a:xfrm>
            <a:off x="2326340" y="470208"/>
            <a:ext cx="6025225" cy="1963714"/>
            <a:chOff x="2326340" y="470208"/>
            <a:chExt cx="6025225" cy="1963714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D2B28B8D-F399-4100-AF8C-B20B98D765E5}"/>
                </a:ext>
              </a:extLst>
            </p:cNvPr>
            <p:cNvSpPr/>
            <p:nvPr/>
          </p:nvSpPr>
          <p:spPr>
            <a:xfrm>
              <a:off x="2326340" y="470208"/>
              <a:ext cx="4430807" cy="196371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6D113BC0-BECF-4CD1-AEAA-AA9F901ABC85}"/>
                </a:ext>
              </a:extLst>
            </p:cNvPr>
            <p:cNvSpPr txBox="1"/>
            <p:nvPr/>
          </p:nvSpPr>
          <p:spPr>
            <a:xfrm>
              <a:off x="6798430" y="833718"/>
              <a:ext cx="15531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Necessários na Mecânica</a:t>
              </a:r>
            </a:p>
            <a:p>
              <a:r>
                <a:rPr lang="pt-BR" dirty="0"/>
                <a:t>Clássica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430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0098" y="432703"/>
            <a:ext cx="83571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hlinkClick r:id="rId2"/>
              </a:rPr>
              <a:t>https://brasilescola.uol.com.br/fisica/sistema-internacional-unidades-si.htm</a:t>
            </a:r>
            <a:r>
              <a:rPr lang="pt-BR" sz="1600" dirty="0"/>
              <a:t> </a:t>
            </a:r>
          </a:p>
          <a:p>
            <a:endParaRPr lang="pt-BR" sz="1600" dirty="0"/>
          </a:p>
          <a:p>
            <a:r>
              <a:rPr lang="pt-BR" sz="1600" dirty="0"/>
              <a:t>Instituto Nacional de Metrologia, Qualidade e Tecnologia (INMETRO)</a:t>
            </a:r>
          </a:p>
          <a:p>
            <a:r>
              <a:rPr lang="pt-BR" sz="1600" dirty="0">
                <a:hlinkClick r:id="rId3"/>
              </a:rPr>
              <a:t>http://www.inmetro.gov.br/</a:t>
            </a:r>
            <a:r>
              <a:rPr lang="pt-BR" sz="1600" dirty="0"/>
              <a:t> </a:t>
            </a:r>
          </a:p>
          <a:p>
            <a:r>
              <a:rPr lang="pt-BR" sz="1600" dirty="0">
                <a:solidFill>
                  <a:srgbClr val="0070C0"/>
                </a:solidFill>
              </a:rPr>
              <a:t>A última versão em português foi removida, porque estava com a definição antiga do kg; </a:t>
            </a:r>
          </a:p>
          <a:p>
            <a:r>
              <a:rPr lang="pt-BR" sz="1600" dirty="0">
                <a:solidFill>
                  <a:srgbClr val="0070C0"/>
                </a:solidFill>
              </a:rPr>
              <a:t>tem um aviso informando que estão corrigindo, sem data marcada. Uma cópia está no sítio de Fundamentos de Mecânica de </a:t>
            </a:r>
            <a:r>
              <a:rPr lang="pt-BR" sz="1600" dirty="0" smtClean="0">
                <a:solidFill>
                  <a:srgbClr val="0070C0"/>
                </a:solidFill>
              </a:rPr>
              <a:t>2022</a:t>
            </a:r>
            <a:endParaRPr lang="pt-BR" sz="1600" dirty="0">
              <a:solidFill>
                <a:srgbClr val="0070C0"/>
              </a:solidFill>
            </a:endParaRPr>
          </a:p>
          <a:p>
            <a:endParaRPr lang="pt-BR" sz="1600" dirty="0"/>
          </a:p>
          <a:p>
            <a:r>
              <a:rPr lang="pt-BR" sz="1600" dirty="0"/>
              <a:t>Texto completo sobre o si do Bureau Internacional de Pesos e Medidas, BIPM</a:t>
            </a:r>
          </a:p>
          <a:p>
            <a:r>
              <a:rPr lang="en-US" sz="1600" dirty="0">
                <a:hlinkClick r:id="rId4"/>
              </a:rPr>
              <a:t>https://www.bipm.org/en/publications/si-brochure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National Institute of Standards and Technology </a:t>
            </a:r>
            <a:r>
              <a:rPr lang="pt-BR" sz="1600" dirty="0"/>
              <a:t>(NIST)</a:t>
            </a:r>
          </a:p>
          <a:p>
            <a:r>
              <a:rPr lang="pt-BR" sz="1600" dirty="0">
                <a:hlinkClick r:id="rId5"/>
              </a:rPr>
              <a:t>https://www.nist.gov/</a:t>
            </a:r>
            <a:endParaRPr lang="pt-BR" sz="1600" dirty="0"/>
          </a:p>
          <a:p>
            <a:endParaRPr lang="pt-BR" sz="1600" dirty="0"/>
          </a:p>
          <a:p>
            <a:r>
              <a:rPr lang="pt-BR" sz="1600" dirty="0"/>
              <a:t>Conferência Geral de Pesos e Medidas (CGPM)</a:t>
            </a:r>
          </a:p>
          <a:p>
            <a:r>
              <a:rPr lang="pt-BR" sz="1600" dirty="0"/>
              <a:t>26ª Conferência Geral de Pesos e Medidas, 13 a 16 de novembro de 2018, Paris, França.</a:t>
            </a:r>
          </a:p>
          <a:p>
            <a:r>
              <a:rPr lang="pt-BR" sz="1600" dirty="0">
                <a:hlinkClick r:id="rId6"/>
              </a:rPr>
              <a:t>https://www.bipm.org/en/committees/cg/cgpm/26-2018</a:t>
            </a:r>
            <a:r>
              <a:rPr lang="pt-BR" sz="1600" dirty="0"/>
              <a:t>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158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50" y="-257175"/>
            <a:ext cx="6175301" cy="85725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</a:rPr>
              <a:t>Sistema </a:t>
            </a:r>
            <a:r>
              <a:rPr lang="en-US" altLang="en-US" sz="3200" dirty="0" err="1">
                <a:solidFill>
                  <a:srgbClr val="002060"/>
                </a:solidFill>
              </a:rPr>
              <a:t>Internacional</a:t>
            </a:r>
            <a:r>
              <a:rPr lang="en-US" altLang="en-US" sz="3200" dirty="0">
                <a:solidFill>
                  <a:srgbClr val="002060"/>
                </a:solidFill>
              </a:rPr>
              <a:t> (SI)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8187" y="446575"/>
            <a:ext cx="3315405" cy="633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err="1"/>
              <a:t>unidades</a:t>
            </a:r>
            <a:r>
              <a:rPr lang="en-US" altLang="en-US" dirty="0"/>
              <a:t> </a:t>
            </a:r>
            <a:r>
              <a:rPr lang="en-US" altLang="en-US" dirty="0" err="1"/>
              <a:t>padrão</a:t>
            </a:r>
            <a:endParaRPr lang="en-US" altLang="en-US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541495" y="1162343"/>
            <a:ext cx="3132097" cy="281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056" tIns="34529" rIns="69056" bIns="34529"/>
          <a:lstStyle/>
          <a:p>
            <a:pPr marL="857250" lvl="2" indent="-171450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 m (metro)</a:t>
            </a:r>
          </a:p>
          <a:p>
            <a:pPr marL="857250" lvl="2" indent="-171450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 kg (</a:t>
            </a:r>
            <a:r>
              <a:rPr lang="en-US" b="1" dirty="0" err="1"/>
              <a:t>kilograma</a:t>
            </a:r>
            <a:r>
              <a:rPr lang="en-US" b="1" dirty="0"/>
              <a:t>)</a:t>
            </a:r>
          </a:p>
          <a:p>
            <a:pPr marL="857250" lvl="2" indent="-171450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 s (</a:t>
            </a:r>
            <a:r>
              <a:rPr lang="en-US" b="1" dirty="0" err="1"/>
              <a:t>segundo</a:t>
            </a:r>
            <a:r>
              <a:rPr lang="en-US" b="1" dirty="0"/>
              <a:t>)</a:t>
            </a:r>
          </a:p>
          <a:p>
            <a:pPr marL="857250" lvl="2" indent="-171450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 N (newton)</a:t>
            </a:r>
          </a:p>
          <a:p>
            <a:pPr marL="857250" lvl="2" indent="-171450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 J (joule)</a:t>
            </a:r>
          </a:p>
          <a:p>
            <a:pPr marL="857250" lvl="2" indent="-171450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 W (watt)</a:t>
            </a:r>
          </a:p>
          <a:p>
            <a:pPr marL="857250" lvl="2" indent="-171450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rad (</a:t>
            </a:r>
            <a:r>
              <a:rPr lang="en-US" b="1" dirty="0" err="1"/>
              <a:t>radiano</a:t>
            </a:r>
            <a:r>
              <a:rPr lang="en-US" b="1" dirty="0"/>
              <a:t>)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230907" y="1140517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056" tIns="34529" rIns="69056" bIns="34529"/>
          <a:lstStyle/>
          <a:p>
            <a:pPr marL="857250" lvl="2" indent="-171450"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 </a:t>
            </a:r>
            <a:r>
              <a:rPr lang="en-US" b="1" dirty="0"/>
              <a:t>C (coulomb)</a:t>
            </a:r>
          </a:p>
          <a:p>
            <a:pPr marL="857250" lvl="2" indent="-171450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 V (volt)</a:t>
            </a:r>
          </a:p>
          <a:p>
            <a:pPr marL="857250" lvl="2" indent="-171450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 A (ampere)</a:t>
            </a:r>
          </a:p>
          <a:p>
            <a:pPr marL="857250" lvl="2" indent="-171450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 </a:t>
            </a:r>
            <a:r>
              <a:rPr lang="en-US" b="1" dirty="0">
                <a:latin typeface="Symbol" pitchFamily="18" charset="2"/>
              </a:rPr>
              <a:t>W</a:t>
            </a:r>
            <a:r>
              <a:rPr lang="en-US" b="1" dirty="0"/>
              <a:t> (ohm)</a:t>
            </a:r>
          </a:p>
          <a:p>
            <a:pPr marL="857250" lvl="2" indent="-171450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 T (tesla)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CCA0843-59D5-4102-A58E-733601D9587B}"/>
              </a:ext>
            </a:extLst>
          </p:cNvPr>
          <p:cNvGrpSpPr/>
          <p:nvPr/>
        </p:nvGrpSpPr>
        <p:grpSpPr>
          <a:xfrm>
            <a:off x="462857" y="1162343"/>
            <a:ext cx="2589626" cy="916055"/>
            <a:chOff x="462856" y="1988510"/>
            <a:chExt cx="2589626" cy="916055"/>
          </a:xfrm>
        </p:grpSpPr>
        <p:sp>
          <p:nvSpPr>
            <p:cNvPr id="2" name="Chave Esquerda 1">
              <a:extLst>
                <a:ext uri="{FF2B5EF4-FFF2-40B4-BE49-F238E27FC236}">
                  <a16:creationId xmlns:a16="http://schemas.microsoft.com/office/drawing/2014/main" id="{643CBAAF-C64B-406D-AE5A-0E8E286AA0AB}"/>
                </a:ext>
              </a:extLst>
            </p:cNvPr>
            <p:cNvSpPr/>
            <p:nvPr/>
          </p:nvSpPr>
          <p:spPr>
            <a:xfrm>
              <a:off x="2763371" y="1988510"/>
              <a:ext cx="289111" cy="916055"/>
            </a:xfrm>
            <a:prstGeom prst="leftBrac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E2666B24-B7A5-4E33-86FD-5ED2DADB3CF2}"/>
                </a:ext>
              </a:extLst>
            </p:cNvPr>
            <p:cNvSpPr txBox="1"/>
            <p:nvPr/>
          </p:nvSpPr>
          <p:spPr>
            <a:xfrm>
              <a:off x="462856" y="2202418"/>
              <a:ext cx="2098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Unidades de base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E521C908-12D4-482D-B339-0788BC08C94A}"/>
              </a:ext>
            </a:extLst>
          </p:cNvPr>
          <p:cNvGrpSpPr/>
          <p:nvPr/>
        </p:nvGrpSpPr>
        <p:grpSpPr>
          <a:xfrm>
            <a:off x="326066" y="2241803"/>
            <a:ext cx="2726417" cy="1294773"/>
            <a:chOff x="326065" y="3067970"/>
            <a:chExt cx="2726417" cy="752652"/>
          </a:xfrm>
        </p:grpSpPr>
        <p:sp>
          <p:nvSpPr>
            <p:cNvPr id="9" name="Chave Esquerda 8">
              <a:extLst>
                <a:ext uri="{FF2B5EF4-FFF2-40B4-BE49-F238E27FC236}">
                  <a16:creationId xmlns:a16="http://schemas.microsoft.com/office/drawing/2014/main" id="{02AF2C40-4674-4960-B6BF-4DBC1A699E1C}"/>
                </a:ext>
              </a:extLst>
            </p:cNvPr>
            <p:cNvSpPr/>
            <p:nvPr/>
          </p:nvSpPr>
          <p:spPr>
            <a:xfrm>
              <a:off x="2763371" y="3067970"/>
              <a:ext cx="289111" cy="752652"/>
            </a:xfrm>
            <a:prstGeom prst="leftBrac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A083E460-2A39-4CD9-8463-2B1A970FE07F}"/>
                </a:ext>
              </a:extLst>
            </p:cNvPr>
            <p:cNvSpPr txBox="1"/>
            <p:nvPr/>
          </p:nvSpPr>
          <p:spPr>
            <a:xfrm>
              <a:off x="326065" y="3327222"/>
              <a:ext cx="2215430" cy="21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unidades derivadas</a:t>
              </a:r>
            </a:p>
          </p:txBody>
        </p:sp>
      </p:grp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3EB30F63-C5D3-49A3-8351-240145838204}"/>
              </a:ext>
            </a:extLst>
          </p:cNvPr>
          <p:cNvSpPr/>
          <p:nvPr/>
        </p:nvSpPr>
        <p:spPr>
          <a:xfrm>
            <a:off x="1223683" y="1745583"/>
            <a:ext cx="484094" cy="710128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Balão de Fala: Retângulo 7">
            <a:extLst>
              <a:ext uri="{FF2B5EF4-FFF2-40B4-BE49-F238E27FC236}">
                <a16:creationId xmlns:a16="http://schemas.microsoft.com/office/drawing/2014/main" id="{77086A92-60EB-4E77-BA22-677338E1643B}"/>
              </a:ext>
            </a:extLst>
          </p:cNvPr>
          <p:cNvSpPr/>
          <p:nvPr/>
        </p:nvSpPr>
        <p:spPr>
          <a:xfrm>
            <a:off x="3180229" y="4063115"/>
            <a:ext cx="1838338" cy="635355"/>
          </a:xfrm>
          <a:prstGeom prst="wedgeRectCallout">
            <a:avLst>
              <a:gd name="adj1" fmla="val -24265"/>
              <a:gd name="adj2" fmla="val -151609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 </a:t>
            </a:r>
            <a:r>
              <a:rPr lang="pt-BR" dirty="0" err="1"/>
              <a:t>rad</a:t>
            </a:r>
            <a:r>
              <a:rPr lang="pt-BR" dirty="0"/>
              <a:t> = 1 m/1 m</a:t>
            </a:r>
          </a:p>
        </p:txBody>
      </p:sp>
    </p:spTree>
    <p:extLst>
      <p:ext uri="{BB962C8B-B14F-4D97-AF65-F5344CB8AC3E}">
        <p14:creationId xmlns:p14="http://schemas.microsoft.com/office/powerpoint/2010/main" val="392980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0333" y="-200025"/>
            <a:ext cx="5829300" cy="857250"/>
          </a:xfrm>
        </p:spPr>
        <p:txBody>
          <a:bodyPr>
            <a:normAutofit/>
          </a:bodyPr>
          <a:lstStyle/>
          <a:p>
            <a:r>
              <a:rPr lang="en-US" altLang="pt-BR" sz="3200" dirty="0">
                <a:solidFill>
                  <a:srgbClr val="002060"/>
                </a:solidFill>
              </a:rPr>
              <a:t>Sistema </a:t>
            </a:r>
            <a:r>
              <a:rPr lang="en-US" altLang="pt-BR" sz="3200" dirty="0" err="1">
                <a:solidFill>
                  <a:srgbClr val="002060"/>
                </a:solidFill>
              </a:rPr>
              <a:t>Internacional</a:t>
            </a:r>
            <a:r>
              <a:rPr lang="en-US" altLang="pt-BR" sz="3200" dirty="0">
                <a:solidFill>
                  <a:srgbClr val="002060"/>
                </a:solidFill>
              </a:rPr>
              <a:t> (SI)</a:t>
            </a:r>
          </a:p>
        </p:txBody>
      </p:sp>
      <p:pic>
        <p:nvPicPr>
          <p:cNvPr id="53251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8" y="657226"/>
            <a:ext cx="8219005" cy="414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0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65685" y="-245858"/>
            <a:ext cx="5829300" cy="857250"/>
          </a:xfrm>
        </p:spPr>
        <p:txBody>
          <a:bodyPr>
            <a:normAutofit/>
          </a:bodyPr>
          <a:lstStyle/>
          <a:p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Ordem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grandeza</a:t>
            </a:r>
            <a:endParaRPr lang="en-US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344" y="1018264"/>
            <a:ext cx="8229600" cy="1895873"/>
          </a:xfrm>
        </p:spPr>
        <p:txBody>
          <a:bodyPr>
            <a:noAutofit/>
          </a:bodyPr>
          <a:lstStyle/>
          <a:p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Representação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adequada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Precisão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Distâncias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Cósmicas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lvl="2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-luz  =  30.987.765.658 m</a:t>
            </a:r>
          </a:p>
          <a:p>
            <a:pPr lvl="3"/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Leitura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15.000.000 g  =  15 ton  =  15 10</a:t>
            </a:r>
            <a:r>
              <a:rPr lang="en-US" alt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kg</a:t>
            </a:r>
          </a:p>
          <a:p>
            <a:pPr marL="914400" lvl="2" indent="0"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en-US" alt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Normalmente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-se </a:t>
            </a:r>
            <a:r>
              <a:rPr lang="en-US" alt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potências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10 para </a:t>
            </a:r>
            <a:r>
              <a:rPr lang="en-US" alt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representar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quantidade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914400" lvl="2" indent="0">
              <a:buNone/>
            </a:pPr>
            <a:r>
              <a:rPr lang="en-US" alt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chamamos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notação</a:t>
            </a:r>
            <a:r>
              <a:rPr lang="en-US" alt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científica</a:t>
            </a:r>
            <a:endParaRPr lang="en-US" alt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3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3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5813221" y="1367508"/>
            <a:ext cx="2631532" cy="1679557"/>
            <a:chOff x="6447088" y="629880"/>
            <a:chExt cx="3012530" cy="2150414"/>
          </a:xfrm>
        </p:grpSpPr>
        <p:pic>
          <p:nvPicPr>
            <p:cNvPr id="1032" name="Picture 8" descr="https://mapadanutricao.files.wordpress.com/2010/12/colher-sopa1.jpg?w=150&amp;h=15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0292" y="629880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6447088" y="2110391"/>
              <a:ext cx="3012530" cy="669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Colher de sopa de 10 a 15 </a:t>
              </a:r>
              <a:r>
                <a:rPr lang="pt-BR" sz="1400" dirty="0" err="1"/>
                <a:t>mL</a:t>
              </a:r>
              <a:endParaRPr lang="en-US" sz="1400" dirty="0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006636" y="3255668"/>
            <a:ext cx="2240190" cy="1500145"/>
            <a:chOff x="315945" y="3072265"/>
            <a:chExt cx="2344197" cy="2229904"/>
          </a:xfrm>
        </p:grpSpPr>
        <p:pic>
          <p:nvPicPr>
            <p:cNvPr id="1034" name="Picture 10" descr="https://mapadanutricao.files.wordpress.com/2010/12/img006034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99" t="21045" r="22461" b="18172"/>
            <a:stretch/>
          </p:blipFill>
          <p:spPr bwMode="auto">
            <a:xfrm>
              <a:off x="605905" y="3072265"/>
              <a:ext cx="1402908" cy="1726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aixaDeTexto 9"/>
            <p:cNvSpPr txBox="1"/>
            <p:nvPr/>
          </p:nvSpPr>
          <p:spPr>
            <a:xfrm>
              <a:off x="315945" y="4798922"/>
              <a:ext cx="2344197" cy="50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Colher de café 2,0 </a:t>
              </a:r>
              <a:r>
                <a:rPr lang="pt-BR" sz="1600" dirty="0" err="1"/>
                <a:t>mL</a:t>
              </a:r>
              <a:endParaRPr lang="en-US" sz="1600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4116645" y="2957415"/>
            <a:ext cx="1665633" cy="2084165"/>
            <a:chOff x="3852940" y="3227000"/>
            <a:chExt cx="1762380" cy="2778887"/>
          </a:xfrm>
        </p:grpSpPr>
        <p:pic>
          <p:nvPicPr>
            <p:cNvPr id="1036" name="Picture 12" descr="1mL = 20 gota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24"/>
            <a:stretch/>
          </p:blipFill>
          <p:spPr bwMode="auto">
            <a:xfrm>
              <a:off x="3887128" y="3227000"/>
              <a:ext cx="1728192" cy="2087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aixaDeTexto 11"/>
            <p:cNvSpPr txBox="1"/>
            <p:nvPr/>
          </p:nvSpPr>
          <p:spPr>
            <a:xfrm>
              <a:off x="3852940" y="5226187"/>
              <a:ext cx="1728192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Gota</a:t>
              </a:r>
              <a:r>
                <a:rPr lang="pt-BR" sz="1200" dirty="0"/>
                <a:t>  </a:t>
              </a:r>
              <a:r>
                <a:rPr lang="pt-BR" sz="1600" dirty="0"/>
                <a:t>~ 0,1 </a:t>
              </a:r>
              <a:r>
                <a:rPr lang="pt-BR" sz="1600" dirty="0" err="1"/>
                <a:t>mL</a:t>
              </a:r>
              <a:endParaRPr lang="en-US" sz="1200" dirty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5707225" y="2957415"/>
            <a:ext cx="3032738" cy="1877697"/>
            <a:chOff x="5865662" y="3182448"/>
            <a:chExt cx="3691317" cy="2503596"/>
          </a:xfrm>
        </p:grpSpPr>
        <p:pic>
          <p:nvPicPr>
            <p:cNvPr id="1038" name="Picture 14" descr="Resultado de imagem para dedo indicado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7322" y="3182448"/>
              <a:ext cx="1131440" cy="204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ixaDeTexto 2"/>
            <p:cNvSpPr txBox="1"/>
            <p:nvPr/>
          </p:nvSpPr>
          <p:spPr>
            <a:xfrm>
              <a:off x="5865662" y="5234639"/>
              <a:ext cx="3691317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Na superfície do dedo 0,01 </a:t>
              </a:r>
              <a:r>
                <a:rPr lang="pt-BR" sz="1600" dirty="0" err="1"/>
                <a:t>mL</a:t>
              </a:r>
              <a:endParaRPr lang="en-US" sz="1600" dirty="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1006635" y="1095370"/>
            <a:ext cx="1584015" cy="1753499"/>
            <a:chOff x="-181820" y="1556992"/>
            <a:chExt cx="2112020" cy="2337998"/>
          </a:xfrm>
        </p:grpSpPr>
        <p:sp>
          <p:nvSpPr>
            <p:cNvPr id="2" name="CaixaDeTexto 1"/>
            <p:cNvSpPr txBox="1"/>
            <p:nvPr/>
          </p:nvSpPr>
          <p:spPr>
            <a:xfrm>
              <a:off x="-181820" y="3443585"/>
              <a:ext cx="2112020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Balde de 10 L</a:t>
              </a:r>
              <a:endParaRPr lang="en-US" sz="1600" dirty="0"/>
            </a:p>
          </p:txBody>
        </p:sp>
        <p:pic>
          <p:nvPicPr>
            <p:cNvPr id="4" name="Picture 2" descr="https://mercadocentro.com.br/image/cache/catalog/PRODUTOS/LIMPEZA/balde-10l-400x40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00" y="1556992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upo 10"/>
          <p:cNvGrpSpPr/>
          <p:nvPr/>
        </p:nvGrpSpPr>
        <p:grpSpPr>
          <a:xfrm>
            <a:off x="3958591" y="1204145"/>
            <a:ext cx="1918188" cy="1644724"/>
            <a:chOff x="4114454" y="139594"/>
            <a:chExt cx="2557584" cy="2192964"/>
          </a:xfrm>
        </p:grpSpPr>
        <p:sp>
          <p:nvSpPr>
            <p:cNvPr id="5" name="CaixaDeTexto 4"/>
            <p:cNvSpPr txBox="1"/>
            <p:nvPr/>
          </p:nvSpPr>
          <p:spPr>
            <a:xfrm>
              <a:off x="4114454" y="1881153"/>
              <a:ext cx="2472843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Copo de 100 </a:t>
              </a:r>
              <a:r>
                <a:rPr lang="pt-BR" sz="1600" dirty="0" err="1"/>
                <a:t>mL</a:t>
              </a:r>
              <a:endParaRPr lang="en-US" sz="1600" dirty="0"/>
            </a:p>
          </p:txBody>
        </p:sp>
        <p:pic>
          <p:nvPicPr>
            <p:cNvPr id="6" name="Picture 4" descr="Resultado de imagem para copo de 100m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195" y="139594"/>
              <a:ext cx="247284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o 8"/>
          <p:cNvGrpSpPr/>
          <p:nvPr/>
        </p:nvGrpSpPr>
        <p:grpSpPr>
          <a:xfrm>
            <a:off x="2856907" y="1115735"/>
            <a:ext cx="1350000" cy="1733134"/>
            <a:chOff x="2285209" y="292457"/>
            <a:chExt cx="1800000" cy="2310845"/>
          </a:xfrm>
        </p:grpSpPr>
        <p:pic>
          <p:nvPicPr>
            <p:cNvPr id="1030" name="Picture 6" descr="Resultado de imagem para garrafa de leite 1 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209" y="292457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aixaDeTexto 16"/>
            <p:cNvSpPr txBox="1"/>
            <p:nvPr/>
          </p:nvSpPr>
          <p:spPr>
            <a:xfrm>
              <a:off x="2297089" y="2151897"/>
              <a:ext cx="1590040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Leite</a:t>
              </a:r>
              <a:r>
                <a:rPr lang="pt-BR" sz="1200" dirty="0"/>
                <a:t>  </a:t>
              </a:r>
              <a:r>
                <a:rPr lang="pt-BR" sz="1600" dirty="0"/>
                <a:t>1,0 L</a:t>
              </a:r>
              <a:endParaRPr lang="en-US" sz="1200" dirty="0"/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2590650" y="-122501"/>
            <a:ext cx="44754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</a:rPr>
              <a:t>Ordem de Grandeza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203798" y="2848869"/>
            <a:ext cx="1227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10</a:t>
            </a:r>
            <a:r>
              <a:rPr lang="pt-BR" sz="3600" b="1" baseline="30000" dirty="0"/>
              <a:t>-2</a:t>
            </a:r>
            <a:endParaRPr lang="en-US" sz="3600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3585317" y="2848869"/>
            <a:ext cx="119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10</a:t>
            </a:r>
            <a:r>
              <a:rPr lang="pt-BR" sz="3600" b="1" baseline="30000" dirty="0"/>
              <a:t>-1</a:t>
            </a:r>
            <a:endParaRPr lang="en-US" sz="3600" b="1" baseline="300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1596569" y="2764230"/>
            <a:ext cx="998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10</a:t>
            </a:r>
            <a:r>
              <a:rPr lang="pt-BR" sz="3600" b="1" baseline="30000" dirty="0"/>
              <a:t>0</a:t>
            </a:r>
            <a:endParaRPr lang="en-US" sz="3600" b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6668769" y="477663"/>
            <a:ext cx="998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10</a:t>
            </a:r>
            <a:r>
              <a:rPr lang="pt-BR" sz="3600" b="1" baseline="30000" dirty="0"/>
              <a:t>1</a:t>
            </a:r>
            <a:endParaRPr lang="en-US" sz="3600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4450064" y="477663"/>
            <a:ext cx="998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10</a:t>
            </a:r>
            <a:r>
              <a:rPr lang="pt-BR" sz="3600" b="1" baseline="30000" dirty="0"/>
              <a:t>2</a:t>
            </a:r>
            <a:endParaRPr lang="en-US" sz="3600" b="1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3067921" y="477663"/>
            <a:ext cx="998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10</a:t>
            </a:r>
            <a:r>
              <a:rPr lang="pt-BR" sz="3600" b="1" baseline="30000" dirty="0"/>
              <a:t>3</a:t>
            </a:r>
            <a:endParaRPr lang="en-US" sz="3600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1438901" y="477663"/>
            <a:ext cx="998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10</a:t>
            </a:r>
            <a:r>
              <a:rPr lang="pt-BR" sz="3600" b="1" baseline="30000" dirty="0"/>
              <a:t>4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3969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59832" y="1491630"/>
            <a:ext cx="36184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pt-BR" sz="150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15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12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0" t="12852" r="48001" b="38894"/>
          <a:stretch/>
        </p:blipFill>
        <p:spPr bwMode="auto">
          <a:xfrm>
            <a:off x="1917754" y="522514"/>
            <a:ext cx="5540058" cy="385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517106" y="4473095"/>
            <a:ext cx="214674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50" b="1" dirty="0">
                <a:hlinkClick r:id="rId4"/>
              </a:rPr>
              <a:t>http://htwins.net/scale2/</a:t>
            </a:r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38442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8379" y="453752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Gregos: Platão e Aristóteles</a:t>
            </a:r>
          </a:p>
          <a:p>
            <a:r>
              <a:rPr lang="pt-BR" sz="1350" dirty="0"/>
              <a:t>Fogo, ar, água e terra</a:t>
            </a:r>
          </a:p>
          <a:p>
            <a:endParaRPr lang="pt-BR" sz="1350" dirty="0"/>
          </a:p>
          <a:p>
            <a:r>
              <a:rPr lang="pt-BR" sz="1350" dirty="0"/>
              <a:t>Após esfera de fogo, esfera com lua, planetas, sol e estrelas, atravessando o céu em um círculo</a:t>
            </a:r>
          </a:p>
          <a:p>
            <a:endParaRPr lang="pt-BR" sz="1350" dirty="0"/>
          </a:p>
          <a:p>
            <a:endParaRPr lang="en-US" sz="1350" dirty="0"/>
          </a:p>
        </p:txBody>
      </p:sp>
      <p:pic>
        <p:nvPicPr>
          <p:cNvPr id="87042" name="Picture 2" descr="Resultado de imagem para diagrama do universo copernic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32230"/>
            <a:ext cx="2730809" cy="28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4" name="Picture 4" descr="Resultado de imagem para diagrama do universo copernica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763" y="2314631"/>
            <a:ext cx="2370303" cy="246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m para platÃ£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39" y="530214"/>
            <a:ext cx="1908163" cy="122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e/e3/Raffael_061.jpg/800px-Raffael_0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848" y="542617"/>
            <a:ext cx="1266341" cy="15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83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tomkarn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70632" y="780046"/>
            <a:ext cx="2852833" cy="401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tângulo 4"/>
          <p:cNvSpPr>
            <a:spLocks noChangeArrowheads="1"/>
          </p:cNvSpPr>
          <p:nvPr/>
        </p:nvSpPr>
        <p:spPr bwMode="auto">
          <a:xfrm>
            <a:off x="1518048" y="857251"/>
            <a:ext cx="3054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Átomo ~10</a:t>
            </a:r>
            <a:r>
              <a:rPr lang="pt-BR" baseline="30000" dirty="0"/>
              <a:t>-10</a:t>
            </a:r>
            <a:r>
              <a:rPr lang="pt-BR" dirty="0"/>
              <a:t> m  (Angstrom)</a:t>
            </a:r>
          </a:p>
          <a:p>
            <a:r>
              <a:rPr lang="pt-BR" dirty="0"/>
              <a:t>Núcleo ~ 5x10</a:t>
            </a:r>
            <a:r>
              <a:rPr lang="pt-BR" baseline="30000" dirty="0"/>
              <a:t>-15 </a:t>
            </a:r>
            <a:r>
              <a:rPr lang="pt-BR" dirty="0"/>
              <a:t>m  (Fermi)</a:t>
            </a:r>
          </a:p>
        </p:txBody>
      </p:sp>
      <p:grpSp>
        <p:nvGrpSpPr>
          <p:cNvPr id="11272" name="Grupo 119"/>
          <p:cNvGrpSpPr>
            <a:grpSpLocks/>
          </p:cNvGrpSpPr>
          <p:nvPr/>
        </p:nvGrpSpPr>
        <p:grpSpPr bwMode="auto">
          <a:xfrm>
            <a:off x="-2474195" y="1602028"/>
            <a:ext cx="6959342" cy="2925624"/>
            <a:chOff x="4448" y="2060575"/>
            <a:chExt cx="9214053" cy="4184996"/>
          </a:xfrm>
        </p:grpSpPr>
        <p:grpSp>
          <p:nvGrpSpPr>
            <p:cNvPr id="11273" name="Grupo 81"/>
            <p:cNvGrpSpPr>
              <a:grpSpLocks/>
            </p:cNvGrpSpPr>
            <p:nvPr/>
          </p:nvGrpSpPr>
          <p:grpSpPr bwMode="auto">
            <a:xfrm>
              <a:off x="4448" y="2060575"/>
              <a:ext cx="9214053" cy="4184996"/>
              <a:chOff x="4448" y="2060575"/>
              <a:chExt cx="9214053" cy="4184996"/>
            </a:xfrm>
          </p:grpSpPr>
          <p:grpSp>
            <p:nvGrpSpPr>
              <p:cNvPr id="11275" name="Group 5"/>
              <p:cNvGrpSpPr>
                <a:grpSpLocks/>
              </p:cNvGrpSpPr>
              <p:nvPr/>
            </p:nvGrpSpPr>
            <p:grpSpPr bwMode="auto">
              <a:xfrm>
                <a:off x="6954876" y="2928944"/>
                <a:ext cx="539753" cy="525463"/>
                <a:chOff x="4381" y="1845"/>
                <a:chExt cx="340" cy="331"/>
              </a:xfrm>
            </p:grpSpPr>
            <p:grpSp>
              <p:nvGrpSpPr>
                <p:cNvPr id="11296" name="Group 6"/>
                <p:cNvGrpSpPr>
                  <a:grpSpLocks/>
                </p:cNvGrpSpPr>
                <p:nvPr/>
              </p:nvGrpSpPr>
              <p:grpSpPr bwMode="auto">
                <a:xfrm>
                  <a:off x="4439" y="1845"/>
                  <a:ext cx="224" cy="219"/>
                  <a:chOff x="4439" y="1845"/>
                  <a:chExt cx="224" cy="219"/>
                </a:xfrm>
              </p:grpSpPr>
              <p:sp>
                <p:nvSpPr>
                  <p:cNvPr id="11305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4439" y="1958"/>
                    <a:ext cx="130" cy="10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350"/>
                  </a:p>
                </p:txBody>
              </p:sp>
              <p:sp>
                <p:nvSpPr>
                  <p:cNvPr id="11306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4533" y="1920"/>
                    <a:ext cx="130" cy="107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350"/>
                  </a:p>
                </p:txBody>
              </p:sp>
              <p:sp>
                <p:nvSpPr>
                  <p:cNvPr id="11307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4485" y="1845"/>
                    <a:ext cx="132" cy="10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350"/>
                  </a:p>
                </p:txBody>
              </p:sp>
            </p:grpSp>
            <p:grpSp>
              <p:nvGrpSpPr>
                <p:cNvPr id="11297" name="Group 10"/>
                <p:cNvGrpSpPr>
                  <a:grpSpLocks/>
                </p:cNvGrpSpPr>
                <p:nvPr/>
              </p:nvGrpSpPr>
              <p:grpSpPr bwMode="auto">
                <a:xfrm>
                  <a:off x="4381" y="1845"/>
                  <a:ext cx="340" cy="331"/>
                  <a:chOff x="4381" y="1845"/>
                  <a:chExt cx="340" cy="331"/>
                </a:xfrm>
              </p:grpSpPr>
              <p:sp>
                <p:nvSpPr>
                  <p:cNvPr id="11298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4420" y="2014"/>
                    <a:ext cx="108" cy="119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350"/>
                  </a:p>
                </p:txBody>
              </p:sp>
              <p:sp>
                <p:nvSpPr>
                  <p:cNvPr id="11299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4497" y="2057"/>
                    <a:ext cx="108" cy="119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350"/>
                  </a:p>
                </p:txBody>
              </p:sp>
              <p:sp>
                <p:nvSpPr>
                  <p:cNvPr id="11300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1971"/>
                    <a:ext cx="108" cy="12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350"/>
                  </a:p>
                </p:txBody>
              </p:sp>
              <p:sp>
                <p:nvSpPr>
                  <p:cNvPr id="11301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4420" y="1887"/>
                    <a:ext cx="108" cy="119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350"/>
                  </a:p>
                </p:txBody>
              </p:sp>
              <p:sp>
                <p:nvSpPr>
                  <p:cNvPr id="11302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4574" y="2014"/>
                    <a:ext cx="108" cy="119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350"/>
                  </a:p>
                </p:txBody>
              </p:sp>
              <p:sp>
                <p:nvSpPr>
                  <p:cNvPr id="11303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4497" y="1845"/>
                    <a:ext cx="108" cy="11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350"/>
                  </a:p>
                </p:txBody>
              </p:sp>
              <p:sp>
                <p:nvSpPr>
                  <p:cNvPr id="11304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4613" y="1887"/>
                    <a:ext cx="108" cy="119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350"/>
                  </a:p>
                </p:txBody>
              </p:sp>
            </p:grpSp>
          </p:grpSp>
          <p:sp>
            <p:nvSpPr>
              <p:cNvPr id="11276" name="Oval 18"/>
              <p:cNvSpPr>
                <a:spLocks noChangeArrowheads="1"/>
              </p:cNvSpPr>
              <p:nvPr/>
            </p:nvSpPr>
            <p:spPr bwMode="auto">
              <a:xfrm>
                <a:off x="6459538" y="2386013"/>
                <a:ext cx="1560512" cy="1598612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11277" name="Oval 19"/>
              <p:cNvSpPr>
                <a:spLocks noChangeArrowheads="1"/>
              </p:cNvSpPr>
              <p:nvPr/>
            </p:nvSpPr>
            <p:spPr bwMode="auto">
              <a:xfrm>
                <a:off x="7878763" y="2816225"/>
                <a:ext cx="122237" cy="117475"/>
              </a:xfrm>
              <a:prstGeom prst="ellipse">
                <a:avLst/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11278" name="Oval 20"/>
              <p:cNvSpPr>
                <a:spLocks noChangeArrowheads="1"/>
              </p:cNvSpPr>
              <p:nvPr/>
            </p:nvSpPr>
            <p:spPr bwMode="auto">
              <a:xfrm>
                <a:off x="6191250" y="2098675"/>
                <a:ext cx="2095500" cy="2128838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11279" name="Oval 21"/>
              <p:cNvSpPr>
                <a:spLocks noChangeArrowheads="1"/>
              </p:cNvSpPr>
              <p:nvPr/>
            </p:nvSpPr>
            <p:spPr bwMode="auto">
              <a:xfrm>
                <a:off x="7089775" y="2344738"/>
                <a:ext cx="120650" cy="119062"/>
              </a:xfrm>
              <a:prstGeom prst="ellipse">
                <a:avLst/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11280" name="Oval 22"/>
              <p:cNvSpPr>
                <a:spLocks noChangeArrowheads="1"/>
              </p:cNvSpPr>
              <p:nvPr/>
            </p:nvSpPr>
            <p:spPr bwMode="auto">
              <a:xfrm>
                <a:off x="6697663" y="4043363"/>
                <a:ext cx="122237" cy="119062"/>
              </a:xfrm>
              <a:prstGeom prst="ellipse">
                <a:avLst/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11281" name="Oval 23"/>
              <p:cNvSpPr>
                <a:spLocks noChangeArrowheads="1"/>
              </p:cNvSpPr>
              <p:nvPr/>
            </p:nvSpPr>
            <p:spPr bwMode="auto">
              <a:xfrm>
                <a:off x="6507163" y="2273300"/>
                <a:ext cx="122237" cy="119063"/>
              </a:xfrm>
              <a:prstGeom prst="ellipse">
                <a:avLst/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11282" name="Oval 24"/>
              <p:cNvSpPr>
                <a:spLocks noChangeArrowheads="1"/>
              </p:cNvSpPr>
              <p:nvPr/>
            </p:nvSpPr>
            <p:spPr bwMode="auto">
              <a:xfrm>
                <a:off x="7708900" y="3644900"/>
                <a:ext cx="120651" cy="119063"/>
              </a:xfrm>
              <a:prstGeom prst="ellipse">
                <a:avLst/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11283" name="Oval 25"/>
              <p:cNvSpPr>
                <a:spLocks noChangeArrowheads="1"/>
              </p:cNvSpPr>
              <p:nvPr/>
            </p:nvSpPr>
            <p:spPr bwMode="auto">
              <a:xfrm>
                <a:off x="8113713" y="3563938"/>
                <a:ext cx="120650" cy="119062"/>
              </a:xfrm>
              <a:prstGeom prst="ellipse">
                <a:avLst/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11284" name="Oval 26"/>
              <p:cNvSpPr>
                <a:spLocks noChangeArrowheads="1"/>
              </p:cNvSpPr>
              <p:nvPr/>
            </p:nvSpPr>
            <p:spPr bwMode="auto">
              <a:xfrm>
                <a:off x="7810500" y="2227263"/>
                <a:ext cx="120650" cy="119062"/>
              </a:xfrm>
              <a:prstGeom prst="ellipse">
                <a:avLst/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11285" name="Oval 27"/>
              <p:cNvSpPr>
                <a:spLocks noChangeArrowheads="1"/>
              </p:cNvSpPr>
              <p:nvPr/>
            </p:nvSpPr>
            <p:spPr bwMode="auto">
              <a:xfrm>
                <a:off x="6448425" y="3363913"/>
                <a:ext cx="122238" cy="119062"/>
              </a:xfrm>
              <a:prstGeom prst="ellipse">
                <a:avLst/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11286" name="Rectangle 28"/>
              <p:cNvSpPr>
                <a:spLocks noChangeArrowheads="1"/>
              </p:cNvSpPr>
              <p:nvPr/>
            </p:nvSpPr>
            <p:spPr bwMode="auto">
              <a:xfrm>
                <a:off x="5194300" y="4683125"/>
                <a:ext cx="4024201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9056" tIns="34529" rIns="69056" bIns="34529"/>
              <a:lstStyle/>
              <a:p>
                <a:pPr marL="257175" indent="-257175" eaLnBrk="0" hangingPunct="0">
                  <a:spcBef>
                    <a:spcPct val="20000"/>
                  </a:spcBef>
                </a:pPr>
                <a:r>
                  <a:rPr lang="pt-BR" b="1" dirty="0">
                    <a:cs typeface="Arial" panose="020B0604020202020204" pitchFamily="34" charset="0"/>
                  </a:rPr>
                  <a:t>Átomo = núcleo + elétrons</a:t>
                </a:r>
              </a:p>
            </p:txBody>
          </p:sp>
          <p:sp>
            <p:nvSpPr>
              <p:cNvPr id="11287" name="Rectangle 30"/>
              <p:cNvSpPr>
                <a:spLocks noChangeArrowheads="1"/>
              </p:cNvSpPr>
              <p:nvPr/>
            </p:nvSpPr>
            <p:spPr bwMode="auto">
              <a:xfrm>
                <a:off x="5578475" y="5727700"/>
                <a:ext cx="1424179" cy="462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9056" tIns="34529" rIns="69056" bIns="34529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pt-BR" b="1" dirty="0">
                    <a:cs typeface="Arial" panose="020B0604020202020204" pitchFamily="34" charset="0"/>
                  </a:rPr>
                  <a:t>nêutrons</a:t>
                </a:r>
              </a:p>
            </p:txBody>
          </p:sp>
          <p:sp>
            <p:nvSpPr>
              <p:cNvPr id="11288" name="Line 31"/>
              <p:cNvSpPr>
                <a:spLocks noChangeShapeType="1"/>
              </p:cNvSpPr>
              <p:nvPr/>
            </p:nvSpPr>
            <p:spPr bwMode="auto">
              <a:xfrm flipH="1">
                <a:off x="6384925" y="5280025"/>
                <a:ext cx="347663" cy="42068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289" name="Rectangle 33"/>
              <p:cNvSpPr>
                <a:spLocks noChangeArrowheads="1"/>
              </p:cNvSpPr>
              <p:nvPr/>
            </p:nvSpPr>
            <p:spPr bwMode="auto">
              <a:xfrm>
                <a:off x="7264400" y="5783263"/>
                <a:ext cx="1262109" cy="462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9056" tIns="34529" rIns="69056" bIns="34529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pt-BR" b="1" dirty="0">
                    <a:cs typeface="Arial" panose="020B0604020202020204" pitchFamily="34" charset="0"/>
                  </a:rPr>
                  <a:t>prótons</a:t>
                </a:r>
              </a:p>
            </p:txBody>
          </p:sp>
          <p:sp>
            <p:nvSpPr>
              <p:cNvPr id="11290" name="Line 34"/>
              <p:cNvSpPr>
                <a:spLocks noChangeShapeType="1"/>
              </p:cNvSpPr>
              <p:nvPr/>
            </p:nvSpPr>
            <p:spPr bwMode="auto">
              <a:xfrm>
                <a:off x="7210425" y="5260975"/>
                <a:ext cx="347663" cy="42068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291" name="Line 39"/>
              <p:cNvSpPr>
                <a:spLocks noChangeShapeType="1"/>
              </p:cNvSpPr>
              <p:nvPr/>
            </p:nvSpPr>
            <p:spPr bwMode="auto">
              <a:xfrm>
                <a:off x="4448" y="3530600"/>
                <a:ext cx="270" cy="15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292" name="Line 41"/>
              <p:cNvSpPr>
                <a:spLocks noChangeShapeType="1"/>
              </p:cNvSpPr>
              <p:nvPr/>
            </p:nvSpPr>
            <p:spPr bwMode="auto">
              <a:xfrm>
                <a:off x="5807075" y="2060575"/>
                <a:ext cx="23653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293" name="Line 42"/>
              <p:cNvSpPr>
                <a:spLocks noChangeShapeType="1"/>
              </p:cNvSpPr>
              <p:nvPr/>
            </p:nvSpPr>
            <p:spPr bwMode="auto">
              <a:xfrm>
                <a:off x="5835650" y="4262438"/>
                <a:ext cx="207963" cy="793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294" name="Line 43"/>
              <p:cNvSpPr>
                <a:spLocks noChangeShapeType="1"/>
              </p:cNvSpPr>
              <p:nvPr/>
            </p:nvSpPr>
            <p:spPr bwMode="auto">
              <a:xfrm flipH="1">
                <a:off x="5943600" y="2092325"/>
                <a:ext cx="3175" cy="213677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295" name="Rectangle 44"/>
              <p:cNvSpPr>
                <a:spLocks noChangeArrowheads="1"/>
              </p:cNvSpPr>
              <p:nvPr/>
            </p:nvSpPr>
            <p:spPr bwMode="auto">
              <a:xfrm>
                <a:off x="5149850" y="2944813"/>
                <a:ext cx="771852" cy="369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9056" tIns="34529" rIns="69056" bIns="34529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pt-BR" sz="1350" b="1">
                    <a:latin typeface="Times New Roman" pitchFamily="18" charset="0"/>
                  </a:rPr>
                  <a:t>10</a:t>
                </a:r>
                <a:r>
                  <a:rPr lang="pt-BR" sz="1350" b="1" baseline="30000">
                    <a:latin typeface="Times New Roman" pitchFamily="18" charset="0"/>
                  </a:rPr>
                  <a:t>-10</a:t>
                </a:r>
                <a:r>
                  <a:rPr lang="pt-BR" sz="1350" b="1">
                    <a:latin typeface="Times New Roman" pitchFamily="18" charset="0"/>
                  </a:rPr>
                  <a:t>m</a:t>
                </a:r>
              </a:p>
            </p:txBody>
          </p:sp>
        </p:grpSp>
        <p:sp>
          <p:nvSpPr>
            <p:cNvPr id="11274" name="CaixaDeTexto 118"/>
            <p:cNvSpPr txBox="1">
              <a:spLocks noChangeArrowheads="1"/>
            </p:cNvSpPr>
            <p:nvPr/>
          </p:nvSpPr>
          <p:spPr bwMode="auto">
            <a:xfrm>
              <a:off x="6732589" y="3428999"/>
              <a:ext cx="982683" cy="429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1350" dirty="0"/>
                <a:t>|</a:t>
              </a:r>
              <a:r>
                <a:rPr lang="pt-BR" sz="1050" dirty="0"/>
                <a:t>10</a:t>
              </a:r>
              <a:r>
                <a:rPr lang="pt-BR" sz="1050" baseline="30000" dirty="0"/>
                <a:t>-15</a:t>
              </a:r>
              <a:r>
                <a:rPr lang="pt-BR" sz="1050" dirty="0"/>
                <a:t>m</a:t>
              </a:r>
              <a:r>
                <a:rPr lang="pt-BR" sz="1350" dirty="0"/>
                <a:t>|</a:t>
              </a:r>
            </a:p>
          </p:txBody>
        </p:sp>
      </p:grpSp>
      <p:sp>
        <p:nvSpPr>
          <p:cNvPr id="2" name="Retângulo 1"/>
          <p:cNvSpPr/>
          <p:nvPr/>
        </p:nvSpPr>
        <p:spPr>
          <a:xfrm>
            <a:off x="1908509" y="-108769"/>
            <a:ext cx="5400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 err="1">
                <a:solidFill>
                  <a:srgbClr val="002060"/>
                </a:solidFill>
                <a:latin typeface="+mj-lt"/>
              </a:rPr>
              <a:t>Tamanho</a:t>
            </a:r>
            <a:r>
              <a:rPr lang="en-US" altLang="en-US" sz="3200" dirty="0">
                <a:solidFill>
                  <a:srgbClr val="002060"/>
                </a:solidFill>
                <a:latin typeface="+mj-lt"/>
              </a:rPr>
              <a:t> do </a:t>
            </a:r>
            <a:r>
              <a:rPr lang="en-US" altLang="en-US" sz="3200" dirty="0" err="1">
                <a:solidFill>
                  <a:srgbClr val="002060"/>
                </a:solidFill>
                <a:latin typeface="+mj-lt"/>
              </a:rPr>
              <a:t>Núcleo</a:t>
            </a:r>
            <a:r>
              <a:rPr lang="en-US" altLang="en-US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j-lt"/>
              </a:rPr>
              <a:t>Atômico</a:t>
            </a:r>
            <a:endParaRPr lang="en-US" sz="3200" dirty="0">
              <a:latin typeface="+mj-lt"/>
            </a:endParaRPr>
          </a:p>
        </p:txBody>
      </p:sp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718D9559-BE31-42A8-B454-D985BB32EAB6}"/>
              </a:ext>
            </a:extLst>
          </p:cNvPr>
          <p:cNvSpPr/>
          <p:nvPr/>
        </p:nvSpPr>
        <p:spPr>
          <a:xfrm>
            <a:off x="7045955" y="3146843"/>
            <a:ext cx="2098045" cy="1650001"/>
          </a:xfrm>
          <a:prstGeom prst="wedgeEllipseCallout">
            <a:avLst>
              <a:gd name="adj1" fmla="val -65099"/>
              <a:gd name="adj2" fmla="val -76943"/>
            </a:avLst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Tamanho </a:t>
            </a:r>
            <a:r>
              <a:rPr lang="pt-BR" dirty="0" smtClean="0"/>
              <a:t>da cabeça de um alfinete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31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90306" y="708837"/>
            <a:ext cx="530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Cabeça de alfinete ~ 1 mm = 10</a:t>
            </a:r>
            <a:r>
              <a:rPr lang="pt-BR" baseline="30000" dirty="0" smtClean="0"/>
              <a:t>-3 </a:t>
            </a:r>
            <a:r>
              <a:rPr lang="pt-BR" dirty="0" smtClean="0"/>
              <a:t>m</a:t>
            </a:r>
            <a:br>
              <a:rPr lang="pt-BR" dirty="0" smtClean="0"/>
            </a:br>
            <a:r>
              <a:rPr lang="pt-BR" dirty="0" smtClean="0"/>
              <a:t>Comprimento do campo de futebol 100 m = 10</a:t>
            </a:r>
            <a:r>
              <a:rPr lang="pt-BR" baseline="30000" dirty="0" smtClean="0"/>
              <a:t>2 </a:t>
            </a:r>
            <a:r>
              <a:rPr lang="pt-BR" dirty="0" smtClean="0"/>
              <a:t>m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59832" y="1491630"/>
            <a:ext cx="36184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pt-BR" sz="150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15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81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8897" y="-231613"/>
            <a:ext cx="6172200" cy="857250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002060"/>
                </a:solidFill>
              </a:rPr>
              <a:t>Definição das unidades de base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3924" y="425790"/>
            <a:ext cx="8037902" cy="39690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b="1" dirty="0">
                <a:solidFill>
                  <a:srgbClr val="FF0000"/>
                </a:solidFill>
              </a:rPr>
              <a:t>O metro (m)</a:t>
            </a:r>
            <a:endParaRPr lang="pt-BR" sz="2400" dirty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chemeClr val="tx1"/>
                </a:solidFill>
              </a:rPr>
              <a:t>1791: 1/10 000 000 do comprimento do meridiano que vai do Polo Norte ao Equador passando por Paris.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</a:rPr>
              <a:t>1889: </a:t>
            </a:r>
            <a:r>
              <a:rPr lang="en-US" sz="1600" dirty="0" err="1">
                <a:solidFill>
                  <a:schemeClr val="tx1"/>
                </a:solidFill>
              </a:rPr>
              <a:t>distância</a:t>
            </a:r>
            <a:r>
              <a:rPr lang="en-US" sz="1600" dirty="0">
                <a:solidFill>
                  <a:schemeClr val="tx1"/>
                </a:solidFill>
              </a:rPr>
              <a:t> entre </a:t>
            </a:r>
            <a:r>
              <a:rPr lang="en-US" sz="1600" dirty="0" err="1">
                <a:solidFill>
                  <a:schemeClr val="tx1"/>
                </a:solidFill>
              </a:rPr>
              <a:t>duas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linhas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gravadas</a:t>
            </a:r>
            <a:r>
              <a:rPr lang="en-US" sz="1600" dirty="0">
                <a:solidFill>
                  <a:schemeClr val="tx1"/>
                </a:solidFill>
              </a:rPr>
              <a:t> no </a:t>
            </a:r>
            <a:r>
              <a:rPr lang="en-US" sz="1600" dirty="0" err="1">
                <a:solidFill>
                  <a:schemeClr val="tx1"/>
                </a:solidFill>
              </a:rPr>
              <a:t>protótipo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internacional</a:t>
            </a:r>
            <a:r>
              <a:rPr lang="en-US" sz="1600" dirty="0">
                <a:solidFill>
                  <a:schemeClr val="tx1"/>
                </a:solidFill>
              </a:rPr>
              <a:t> do metro, </a:t>
            </a:r>
            <a:r>
              <a:rPr lang="en-US" sz="1600" dirty="0" err="1">
                <a:solidFill>
                  <a:schemeClr val="tx1"/>
                </a:solidFill>
              </a:rPr>
              <a:t>uma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barra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composta</a:t>
            </a:r>
            <a:r>
              <a:rPr lang="en-US" sz="1600" dirty="0">
                <a:solidFill>
                  <a:schemeClr val="tx1"/>
                </a:solidFill>
              </a:rPr>
              <a:t> por 90% de platina e 10% de </a:t>
            </a:r>
            <a:r>
              <a:rPr lang="en-US" sz="1600" dirty="0" err="1">
                <a:solidFill>
                  <a:schemeClr val="tx1"/>
                </a:solidFill>
              </a:rPr>
              <a:t>irídio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medida</a:t>
            </a:r>
            <a:r>
              <a:rPr lang="en-US" sz="1600" dirty="0">
                <a:solidFill>
                  <a:schemeClr val="tx1"/>
                </a:solidFill>
              </a:rPr>
              <a:t> no </a:t>
            </a:r>
            <a:r>
              <a:rPr lang="en-US" sz="1600" dirty="0" err="1">
                <a:solidFill>
                  <a:schemeClr val="tx1"/>
                </a:solidFill>
              </a:rPr>
              <a:t>ponto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fusão</a:t>
            </a:r>
            <a:r>
              <a:rPr lang="en-US" sz="1600" dirty="0">
                <a:solidFill>
                  <a:schemeClr val="tx1"/>
                </a:solidFill>
              </a:rPr>
              <a:t> do </a:t>
            </a:r>
            <a:r>
              <a:rPr lang="en-US" sz="1600" dirty="0" err="1">
                <a:solidFill>
                  <a:schemeClr val="tx1"/>
                </a:solidFill>
              </a:rPr>
              <a:t>gelo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pt-BR" sz="16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chemeClr val="tx1"/>
                </a:solidFill>
              </a:rPr>
              <a:t>1960: </a:t>
            </a:r>
            <a:r>
              <a:rPr lang="en-US" sz="1600" dirty="0">
                <a:solidFill>
                  <a:schemeClr val="tx1"/>
                </a:solidFill>
              </a:rPr>
              <a:t>1 650 763,73 </a:t>
            </a:r>
            <a:r>
              <a:rPr lang="en-US" sz="1600" dirty="0" err="1">
                <a:solidFill>
                  <a:schemeClr val="tx1"/>
                </a:solidFill>
              </a:rPr>
              <a:t>comprimentos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onda</a:t>
            </a:r>
            <a:r>
              <a:rPr lang="en-US" sz="1600" dirty="0">
                <a:solidFill>
                  <a:schemeClr val="tx1"/>
                </a:solidFill>
              </a:rPr>
              <a:t> da </a:t>
            </a:r>
            <a:r>
              <a:rPr lang="en-US" sz="1600" dirty="0" err="1">
                <a:solidFill>
                  <a:schemeClr val="tx1"/>
                </a:solidFill>
              </a:rPr>
              <a:t>linha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emissão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laranja-vermelho</a:t>
            </a:r>
            <a:r>
              <a:rPr lang="en-US" sz="1600" dirty="0">
                <a:solidFill>
                  <a:schemeClr val="tx1"/>
                </a:solidFill>
              </a:rPr>
              <a:t> do </a:t>
            </a:r>
            <a:r>
              <a:rPr lang="en-US" sz="1600" dirty="0" err="1">
                <a:solidFill>
                  <a:schemeClr val="tx1"/>
                </a:solidFill>
              </a:rPr>
              <a:t>criptônio</a:t>
            </a:r>
            <a:r>
              <a:rPr lang="en-US" sz="1600" dirty="0">
                <a:solidFill>
                  <a:schemeClr val="tx1"/>
                </a:solidFill>
              </a:rPr>
              <a:t> 86 </a:t>
            </a:r>
            <a:r>
              <a:rPr lang="en-US" sz="1600" dirty="0" err="1">
                <a:solidFill>
                  <a:schemeClr val="tx1"/>
                </a:solidFill>
              </a:rPr>
              <a:t>em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vácuo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chemeClr val="tx1"/>
                </a:solidFill>
              </a:rPr>
              <a:t>1983: comprimento do trajeto percorrido pela luz no vácuo durante um intervalo de tempo de 1/299 792 458 de segundo. </a:t>
            </a:r>
          </a:p>
          <a:p>
            <a:pPr marL="457200" lvl="1" indent="0" algn="just">
              <a:buNone/>
            </a:pPr>
            <a:r>
              <a:rPr lang="pt-BR" sz="1600" dirty="0">
                <a:solidFill>
                  <a:schemeClr val="tx1"/>
                </a:solidFill>
              </a:rPr>
              <a:t>      A velocidade da luz no vácuo é exatamente 299 792 458 m/s</a:t>
            </a:r>
            <a:r>
              <a:rPr lang="pt-BR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FF0000"/>
                </a:solidFill>
              </a:rPr>
              <a:t>2019 (</a:t>
            </a:r>
            <a:r>
              <a:rPr lang="en-US" sz="1600" dirty="0" err="1">
                <a:solidFill>
                  <a:srgbClr val="FF0000"/>
                </a:solidFill>
              </a:rPr>
              <a:t>reformulação</a:t>
            </a:r>
            <a:r>
              <a:rPr lang="en-US" sz="1600" dirty="0">
                <a:solidFill>
                  <a:srgbClr val="FF0000"/>
                </a:solidFill>
              </a:rPr>
              <a:t>): </a:t>
            </a:r>
            <a:r>
              <a:rPr lang="pt-BR" sz="1600" dirty="0">
                <a:solidFill>
                  <a:srgbClr val="FF0000"/>
                </a:solidFill>
              </a:rPr>
              <a:t>o metro símbolo </a:t>
            </a:r>
            <a:r>
              <a:rPr lang="pt-BR" sz="1600" i="1" dirty="0">
                <a:solidFill>
                  <a:srgbClr val="FF0000"/>
                </a:solidFill>
              </a:rPr>
              <a:t>m </a:t>
            </a:r>
            <a:r>
              <a:rPr lang="pt-BR" sz="1600" dirty="0">
                <a:solidFill>
                  <a:srgbClr val="FF0000"/>
                </a:solidFill>
              </a:rPr>
              <a:t>é a unidade de comprimento; seu valor é obtido fixando-se o valor numérico da velocidade da luz no vácuo, exatamente igual a 299 792 458 quando expressa em unidades do SI, </a:t>
            </a:r>
            <a:r>
              <a:rPr lang="pt-BR" sz="1600" i="1" dirty="0">
                <a:solidFill>
                  <a:srgbClr val="FF0000"/>
                </a:solidFill>
              </a:rPr>
              <a:t>m/s. </a:t>
            </a:r>
          </a:p>
        </p:txBody>
      </p:sp>
    </p:spTree>
    <p:extLst>
      <p:ext uri="{BB962C8B-B14F-4D97-AF65-F5344CB8AC3E}">
        <p14:creationId xmlns:p14="http://schemas.microsoft.com/office/powerpoint/2010/main" val="379167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10" y="120827"/>
            <a:ext cx="6380251" cy="37909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sz="2600" b="1" dirty="0">
                <a:solidFill>
                  <a:srgbClr val="FF0000"/>
                </a:solidFill>
              </a:rPr>
              <a:t>O segundo (s)</a:t>
            </a:r>
          </a:p>
          <a:p>
            <a:pPr marL="134541" indent="0" algn="just">
              <a:buNone/>
            </a:pPr>
            <a:endParaRPr lang="pt-BR" sz="1800" dirty="0">
              <a:latin typeface="+mj-lt"/>
            </a:endParaRPr>
          </a:p>
          <a:p>
            <a:pPr marL="420291" lvl="1" algn="just">
              <a:buFont typeface="Wingdings" panose="05000000000000000000" pitchFamily="2" charset="2"/>
              <a:buChar char="q"/>
            </a:pPr>
            <a:r>
              <a:rPr lang="pt-BR" sz="1800" dirty="0">
                <a:solidFill>
                  <a:schemeClr val="tx1"/>
                </a:solidFill>
              </a:rPr>
              <a:t>Por vários séculos:</a:t>
            </a:r>
            <a:r>
              <a:rPr lang="pt-BR" sz="1800" i="1" dirty="0">
                <a:solidFill>
                  <a:schemeClr val="tx1"/>
                </a:solidFill>
                <a:ea typeface="Cambria Math"/>
              </a:rPr>
              <a:t> </a:t>
            </a:r>
            <a:r>
              <a:rPr lang="pt-BR" sz="1800" dirty="0">
                <a:solidFill>
                  <a:schemeClr val="tx1"/>
                </a:solidFill>
              </a:rPr>
              <a:t>1/86 400 do dia solar médio</a:t>
            </a:r>
          </a:p>
          <a:p>
            <a:pPr marL="420291" lvl="1" algn="just">
              <a:buFont typeface="Wingdings" panose="05000000000000000000" pitchFamily="2" charset="2"/>
              <a:buChar char="q"/>
            </a:pPr>
            <a:endParaRPr lang="pt-BR" sz="1800" dirty="0">
              <a:solidFill>
                <a:schemeClr val="tx1"/>
              </a:solidFill>
            </a:endParaRPr>
          </a:p>
          <a:p>
            <a:pPr marL="420291" lvl="1" algn="just">
              <a:buFont typeface="Wingdings" panose="05000000000000000000" pitchFamily="2" charset="2"/>
              <a:buChar char="q"/>
            </a:pPr>
            <a:r>
              <a:rPr lang="pt-BR" sz="1800" dirty="0">
                <a:solidFill>
                  <a:schemeClr val="tx1"/>
                </a:solidFill>
              </a:rPr>
              <a:t>1960: </a:t>
            </a:r>
            <a:r>
              <a:rPr lang="en-US" sz="1800" dirty="0">
                <a:solidFill>
                  <a:schemeClr val="tx1"/>
                </a:solidFill>
              </a:rPr>
              <a:t>1/31 556 925,9747 do </a:t>
            </a:r>
            <a:r>
              <a:rPr lang="en-US" sz="1800" dirty="0" err="1">
                <a:solidFill>
                  <a:schemeClr val="tx1"/>
                </a:solidFill>
              </a:rPr>
              <a:t>ano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trópico</a:t>
            </a:r>
            <a:r>
              <a:rPr lang="en-US" sz="1800" dirty="0">
                <a:solidFill>
                  <a:schemeClr val="tx1"/>
                </a:solidFill>
              </a:rPr>
              <a:t> de 1900</a:t>
            </a:r>
          </a:p>
          <a:p>
            <a:pPr marL="420291" lvl="1" algn="just">
              <a:buFont typeface="Wingdings" panose="05000000000000000000" pitchFamily="2" charset="2"/>
              <a:buChar char="q"/>
            </a:pPr>
            <a:endParaRPr lang="en-US" sz="1800" dirty="0">
              <a:solidFill>
                <a:schemeClr val="tx1"/>
              </a:solidFill>
            </a:endParaRPr>
          </a:p>
          <a:p>
            <a:pPr marL="420291" lvl="1" algn="just">
              <a:buFont typeface="Wingdings" panose="05000000000000000000" pitchFamily="2" charset="2"/>
              <a:buChar char="q"/>
            </a:pPr>
            <a:r>
              <a:rPr lang="pt-BR" sz="1800" dirty="0">
                <a:solidFill>
                  <a:schemeClr val="tx1"/>
                </a:solidFill>
              </a:rPr>
              <a:t>1967: duração de 9 192 631 770 períodos da radiação correspondente à transição entre os dois níveis </a:t>
            </a:r>
            <a:r>
              <a:rPr lang="pt-BR" sz="1800" dirty="0" err="1">
                <a:solidFill>
                  <a:schemeClr val="tx1"/>
                </a:solidFill>
              </a:rPr>
              <a:t>hiperfinos</a:t>
            </a:r>
            <a:r>
              <a:rPr lang="pt-BR" sz="1800" dirty="0">
                <a:solidFill>
                  <a:schemeClr val="tx1"/>
                </a:solidFill>
              </a:rPr>
              <a:t> do estado fundamental do átomo de césio 133. </a:t>
            </a:r>
          </a:p>
          <a:p>
            <a:pPr marL="420291" lvl="1" algn="just">
              <a:buFont typeface="Wingdings" panose="05000000000000000000" pitchFamily="2" charset="2"/>
              <a:buChar char="q"/>
            </a:pPr>
            <a:endParaRPr lang="pt-BR" sz="1800" dirty="0">
              <a:latin typeface="+mj-lt"/>
            </a:endParaRPr>
          </a:p>
          <a:p>
            <a:pPr marL="420291" indent="-285750" algn="just">
              <a:buFont typeface="Wingdings" panose="05000000000000000000" pitchFamily="2" charset="2"/>
              <a:buChar char="q"/>
            </a:pPr>
            <a:r>
              <a:rPr lang="pt-BR" sz="1800" dirty="0">
                <a:solidFill>
                  <a:srgbClr val="FF0000"/>
                </a:solidFill>
              </a:rPr>
              <a:t>2019: o segundo, símbolo </a:t>
            </a:r>
            <a:r>
              <a:rPr lang="pt-BR" sz="1800" i="1" dirty="0">
                <a:solidFill>
                  <a:srgbClr val="FF0000"/>
                </a:solidFill>
              </a:rPr>
              <a:t>s, </a:t>
            </a:r>
            <a:r>
              <a:rPr lang="pt-BR" sz="1800" dirty="0">
                <a:solidFill>
                  <a:srgbClr val="FF0000"/>
                </a:solidFill>
              </a:rPr>
              <a:t>é a unidade de tempo; seu valor é obtido fixando-se o valor numérico da frequência do desdobramento </a:t>
            </a:r>
            <a:r>
              <a:rPr lang="pt-BR" sz="1800" dirty="0" err="1">
                <a:solidFill>
                  <a:srgbClr val="FF0000"/>
                </a:solidFill>
              </a:rPr>
              <a:t>hiperfino</a:t>
            </a:r>
            <a:r>
              <a:rPr lang="pt-BR" sz="1800" dirty="0">
                <a:solidFill>
                  <a:srgbClr val="FF0000"/>
                </a:solidFill>
              </a:rPr>
              <a:t> do átomo de césio 133, exatamente igual a 9 192 631 77 quando expressa em unidades do SI, s</a:t>
            </a:r>
            <a:r>
              <a:rPr lang="pt-BR" sz="1800" i="1" baseline="30000" dirty="0">
                <a:solidFill>
                  <a:srgbClr val="FF0000"/>
                </a:solidFill>
              </a:rPr>
              <a:t>-1</a:t>
            </a:r>
            <a:r>
              <a:rPr lang="pt-BR" sz="1800" dirty="0">
                <a:solidFill>
                  <a:srgbClr val="FF0000"/>
                </a:solidFill>
              </a:rPr>
              <a:t>, que é igual ao Hz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3074" name="Picture 2" descr="nistf1p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561" y="2704145"/>
            <a:ext cx="2616330" cy="203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815916" y="4785997"/>
            <a:ext cx="1880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Relógio atômico NIST </a:t>
            </a:r>
          </a:p>
        </p:txBody>
      </p:sp>
    </p:spTree>
    <p:extLst>
      <p:ext uri="{BB962C8B-B14F-4D97-AF65-F5344CB8AC3E}">
        <p14:creationId xmlns:p14="http://schemas.microsoft.com/office/powerpoint/2010/main" val="180322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627" y="-64071"/>
            <a:ext cx="6107729" cy="3877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>
                <a:solidFill>
                  <a:srgbClr val="FF0000"/>
                </a:solidFill>
              </a:rPr>
              <a:t>O quilograma (kg): </a:t>
            </a:r>
          </a:p>
          <a:p>
            <a:pPr marL="270272" indent="-135731" algn="just">
              <a:buNone/>
            </a:pPr>
            <a:endParaRPr lang="pt-BR" sz="1725" dirty="0">
              <a:solidFill>
                <a:schemeClr val="tx1"/>
              </a:solidFill>
            </a:endParaRPr>
          </a:p>
          <a:p>
            <a:pPr marL="420291" lvl="1" algn="just">
              <a:buFont typeface="Wingdings" panose="05000000000000000000" pitchFamily="2" charset="2"/>
              <a:buChar char="q"/>
            </a:pPr>
            <a:r>
              <a:rPr lang="pt-BR" sz="1725" dirty="0">
                <a:solidFill>
                  <a:schemeClr val="tx1"/>
                </a:solidFill>
              </a:rPr>
              <a:t>1791: massa de um volume de 1 decímetro cúbico de água pura à temperatura de fusão do gelo.</a:t>
            </a:r>
          </a:p>
          <a:p>
            <a:pPr marL="420291" indent="-285750" algn="just">
              <a:buFont typeface="Wingdings" panose="05000000000000000000" pitchFamily="2" charset="2"/>
              <a:buChar char="q"/>
            </a:pPr>
            <a:endParaRPr lang="pt-BR" sz="1725" dirty="0">
              <a:solidFill>
                <a:schemeClr val="tx1"/>
              </a:solidFill>
            </a:endParaRPr>
          </a:p>
          <a:p>
            <a:pPr marL="420291" lvl="1">
              <a:buFont typeface="Wingdings" panose="05000000000000000000" pitchFamily="2" charset="2"/>
              <a:buChar char="q"/>
            </a:pPr>
            <a:r>
              <a:rPr lang="en-US" sz="1725" dirty="0">
                <a:solidFill>
                  <a:schemeClr val="tx1"/>
                </a:solidFill>
              </a:rPr>
              <a:t>1889: </a:t>
            </a:r>
            <a:r>
              <a:rPr lang="pt-BR" sz="1725" dirty="0">
                <a:solidFill>
                  <a:schemeClr val="tx1"/>
                </a:solidFill>
              </a:rPr>
              <a:t>massa do protótipo internacional do quilograma, um cilindro composto por</a:t>
            </a:r>
            <a:r>
              <a:rPr lang="en-US" sz="1725" dirty="0">
                <a:solidFill>
                  <a:schemeClr val="tx1"/>
                </a:solidFill>
              </a:rPr>
              <a:t> 90% de platina e 10% de </a:t>
            </a:r>
            <a:r>
              <a:rPr lang="en-US" sz="1725" dirty="0" err="1">
                <a:solidFill>
                  <a:schemeClr val="tx1"/>
                </a:solidFill>
              </a:rPr>
              <a:t>irídio</a:t>
            </a:r>
            <a:endParaRPr lang="pt-BR" sz="1725" dirty="0">
              <a:solidFill>
                <a:schemeClr val="tx1"/>
              </a:solidFill>
            </a:endParaRPr>
          </a:p>
          <a:p>
            <a:pPr marL="420291" indent="-285750" algn="just">
              <a:buFont typeface="Wingdings" panose="05000000000000000000" pitchFamily="2" charset="2"/>
              <a:buChar char="q"/>
            </a:pPr>
            <a:endParaRPr lang="en-US" sz="1725" dirty="0">
              <a:solidFill>
                <a:schemeClr val="tx1"/>
              </a:solidFill>
            </a:endParaRPr>
          </a:p>
          <a:p>
            <a:pPr marL="420291" indent="-285750" algn="just">
              <a:buFont typeface="Wingdings" panose="05000000000000000000" pitchFamily="2" charset="2"/>
              <a:buChar char="q"/>
            </a:pPr>
            <a:r>
              <a:rPr lang="en-US" sz="1725" dirty="0">
                <a:solidFill>
                  <a:srgbClr val="FF0000"/>
                </a:solidFill>
              </a:rPr>
              <a:t>2019: </a:t>
            </a:r>
            <a:r>
              <a:rPr lang="pt-BR" sz="1725" dirty="0">
                <a:solidFill>
                  <a:srgbClr val="FF0000"/>
                </a:solidFill>
              </a:rPr>
              <a:t>seu valor foi estabelecido fixando o valor numérico da constante de Planck exatamente igual a 6.626 06 ×10</a:t>
            </a:r>
            <a:r>
              <a:rPr lang="pt-BR" sz="1725" baseline="30000" dirty="0">
                <a:solidFill>
                  <a:srgbClr val="FF0000"/>
                </a:solidFill>
              </a:rPr>
              <a:t>−34 </a:t>
            </a:r>
            <a:r>
              <a:rPr lang="pt-BR" sz="1725" dirty="0">
                <a:solidFill>
                  <a:srgbClr val="FF0000"/>
                </a:solidFill>
              </a:rPr>
              <a:t>quando expresso em unidades do SI, </a:t>
            </a:r>
            <a:r>
              <a:rPr lang="pt-BR" sz="1725" i="1" dirty="0">
                <a:solidFill>
                  <a:srgbClr val="FF0000"/>
                </a:solidFill>
              </a:rPr>
              <a:t>m</a:t>
            </a:r>
            <a:r>
              <a:rPr lang="pt-BR" sz="1725" i="1" baseline="30000" dirty="0">
                <a:solidFill>
                  <a:srgbClr val="FF0000"/>
                </a:solidFill>
              </a:rPr>
              <a:t>2</a:t>
            </a:r>
            <a:r>
              <a:rPr lang="pt-BR" sz="1725" i="1" dirty="0">
                <a:solidFill>
                  <a:srgbClr val="FF0000"/>
                </a:solidFill>
              </a:rPr>
              <a:t>kgs</a:t>
            </a:r>
            <a:r>
              <a:rPr lang="pt-BR" sz="1725" i="1" baseline="30000" dirty="0">
                <a:solidFill>
                  <a:srgbClr val="FF0000"/>
                </a:solidFill>
              </a:rPr>
              <a:t>-1</a:t>
            </a:r>
            <a:r>
              <a:rPr lang="pt-BR" sz="1725" dirty="0">
                <a:solidFill>
                  <a:srgbClr val="FF0000"/>
                </a:solidFill>
              </a:rPr>
              <a:t>, que é igual a joule segundo (</a:t>
            </a:r>
            <a:r>
              <a:rPr lang="pt-BR" sz="1725" i="1" dirty="0" err="1">
                <a:solidFill>
                  <a:srgbClr val="FF0000"/>
                </a:solidFill>
              </a:rPr>
              <a:t>Js</a:t>
            </a:r>
            <a:r>
              <a:rPr lang="pt-BR" sz="1725" dirty="0">
                <a:solidFill>
                  <a:srgbClr val="FF0000"/>
                </a:solidFill>
              </a:rPr>
              <a:t>).</a:t>
            </a:r>
            <a:endParaRPr lang="en-US" sz="1725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bipm.org/utils/common/img/mass/prototyp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012" y="893460"/>
            <a:ext cx="2427225" cy="302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2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27591" y="597137"/>
            <a:ext cx="416087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1600" dirty="0"/>
              <a:t>O novo quilograma é medido com uma balança de </a:t>
            </a:r>
            <a:r>
              <a:rPr lang="pt-BR" sz="1600" dirty="0" err="1"/>
              <a:t>Kibble</a:t>
            </a:r>
            <a:r>
              <a:rPr lang="pt-BR" sz="1600" dirty="0"/>
              <a:t> (ou de Watt). Eletroímãs geram um campo magnético. A atração do eletroímã, ou seja, a força que ele exerce, está diretamente relacionada à quantidade de corrente elétrica que passa por suas bobinas. Existe, portanto, uma relação direta entre eletricidade e peso, ou seja, a princípio, os cientistas podem definir um quilograma, ou qualquer outra unidade de peso, em termos da quantidade de eletricidade necessária para neutralizar sua força.</a:t>
            </a:r>
            <a:endParaRPr lang="en-US" sz="1600" dirty="0"/>
          </a:p>
        </p:txBody>
      </p:sp>
      <p:pic>
        <p:nvPicPr>
          <p:cNvPr id="2054" name="Picture 6" descr="GrÃ¡fico mostra como funciona a balanÃ§a de Kib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085" y="914400"/>
            <a:ext cx="4091694" cy="388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67050" y="-132623"/>
            <a:ext cx="3873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+mj-lt"/>
              </a:rPr>
              <a:t>O </a:t>
            </a:r>
            <a:r>
              <a:rPr lang="pt-BR" sz="3200" b="1" dirty="0">
                <a:solidFill>
                  <a:srgbClr val="FF0000"/>
                </a:solidFill>
                <a:latin typeface="+mj-lt"/>
              </a:rPr>
              <a:t>quilograma</a:t>
            </a:r>
            <a:r>
              <a:rPr lang="pt-BR" sz="3200" dirty="0">
                <a:solidFill>
                  <a:srgbClr val="FF0000"/>
                </a:solidFill>
                <a:latin typeface="+mj-lt"/>
              </a:rPr>
              <a:t> (kg):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652A926-14FE-4475-A827-EF0F96810842}"/>
              </a:ext>
            </a:extLst>
          </p:cNvPr>
          <p:cNvSpPr txBox="1"/>
          <p:nvPr/>
        </p:nvSpPr>
        <p:spPr>
          <a:xfrm>
            <a:off x="322574" y="4035331"/>
            <a:ext cx="4022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C3C3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Site do NIST</a:t>
            </a:r>
            <a:r>
              <a:rPr lang="pt-BR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pt-BR" dirty="0">
                <a:solidFill>
                  <a:srgbClr val="0070C0"/>
                </a:solidFill>
              </a:rPr>
              <a:t>que descreve a balança</a:t>
            </a:r>
          </a:p>
        </p:txBody>
      </p:sp>
    </p:spTree>
    <p:extLst>
      <p:ext uri="{BB962C8B-B14F-4D97-AF65-F5344CB8AC3E}">
        <p14:creationId xmlns:p14="http://schemas.microsoft.com/office/powerpoint/2010/main" val="19095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0647" y="-267454"/>
            <a:ext cx="6172200" cy="857250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002060"/>
                </a:solidFill>
              </a:rPr>
              <a:t>Algumas unidades fora do SI</a:t>
            </a:r>
          </a:p>
        </p:txBody>
      </p:sp>
      <p:graphicFrame>
        <p:nvGraphicFramePr>
          <p:cNvPr id="5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208749"/>
              </p:ext>
            </p:extLst>
          </p:nvPr>
        </p:nvGraphicFramePr>
        <p:xfrm>
          <a:off x="0" y="389734"/>
          <a:ext cx="7645399" cy="4368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13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8051">
                <a:tc>
                  <a:txBody>
                    <a:bodyPr/>
                    <a:lstStyle/>
                    <a:p>
                      <a:r>
                        <a:rPr lang="pt-BR" sz="1600" dirty="0"/>
                        <a:t>Unidade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Símbolo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Valor no SI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Unidade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Símbolo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Valor no SI</a:t>
                      </a:r>
                    </a:p>
                  </a:txBody>
                  <a:tcPr marL="84345" marR="84345" marT="42173" marB="4217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831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minuto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s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angstrom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endParaRPr lang="pt-B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45" marR="84345" marT="42173" marB="42173">
                    <a:blipFill rotWithShape="1">
                      <a:blip r:embed="rId3"/>
                      <a:stretch>
                        <a:fillRect l="-573333" t="-106452" r="-157576" b="-116612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45" marR="84345" marT="42173" marB="42173">
                    <a:blipFill rotWithShape="1">
                      <a:blip r:embed="rId3"/>
                      <a:stretch>
                        <a:fillRect l="-427308" t="-106452" b="-1166129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714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3 600 s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polegada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in=</a:t>
                      </a:r>
                      <a:r>
                        <a:rPr lang="pt-B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2,54 cm</a:t>
                      </a:r>
                    </a:p>
                  </a:txBody>
                  <a:tcPr marL="84345" marR="84345" marT="42173" marB="4217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714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86 400 s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30,48 cm</a:t>
                      </a:r>
                    </a:p>
                  </a:txBody>
                  <a:tcPr marL="84345" marR="84345" marT="42173" marB="4217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714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grau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endParaRPr lang="pt-B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45" marR="84345" marT="42173" marB="42173">
                    <a:blipFill rotWithShape="1">
                      <a:blip r:embed="rId3"/>
                      <a:stretch>
                        <a:fillRect l="-113559" t="-416667" r="-561017" b="-901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45" marR="84345" marT="42173" marB="42173">
                    <a:blipFill rotWithShape="1">
                      <a:blip r:embed="rId3"/>
                      <a:stretch>
                        <a:fillRect l="-118495" t="-416667" r="-211285" b="-901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jarda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yd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91,44 cm</a:t>
                      </a:r>
                    </a:p>
                  </a:txBody>
                  <a:tcPr marL="84345" marR="84345" marT="42173" marB="4217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663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hectare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45" marR="84345" marT="42173" marB="42173">
                    <a:blipFill rotWithShape="1">
                      <a:blip r:embed="rId3"/>
                      <a:stretch>
                        <a:fillRect l="-118495" t="-484375" r="-211285" b="-74531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milha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1,609 344</a:t>
                      </a:r>
                      <a:r>
                        <a:rPr lang="pt-B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km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45" marR="84345" marT="42173" marB="4217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229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litro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45" marR="84345" marT="42173" marB="42173">
                    <a:blipFill rotWithShape="1">
                      <a:blip r:embed="rId3"/>
                      <a:stretch>
                        <a:fillRect l="-118495" t="-575385" r="-211285" b="-63384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slug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slug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14,593 90 kg</a:t>
                      </a:r>
                    </a:p>
                  </a:txBody>
                  <a:tcPr marL="84345" marR="84345" marT="42173" marB="4217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229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tonelada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45" marR="84345" marT="42173" marB="42173">
                    <a:blipFill rotWithShape="1">
                      <a:blip r:embed="rId3"/>
                      <a:stretch>
                        <a:fillRect l="-118495" t="-685938" r="-211285" b="-54375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libra-força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lbf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r>
                        <a:rPr lang="pt-BR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4,448 222 N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45" marR="84345" marT="42173" marB="4217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714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caloria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4,185 5 J  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r>
                        <a:rPr lang="pt-B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horsepower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r>
                        <a:rPr lang="pt-BR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746 W 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45" marR="84345" marT="42173" marB="4217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714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atmosfera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endParaRPr lang="pt-B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45" marR="84345" marT="42173" marB="42173">
                    <a:blipFill rotWithShape="1">
                      <a:blip r:embed="rId3"/>
                      <a:stretch>
                        <a:fillRect l="-118495" t="-922951" r="-211285" b="-37213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cavalo-vapor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735,498 75 W</a:t>
                      </a:r>
                    </a:p>
                  </a:txBody>
                  <a:tcPr marL="84345" marR="84345" marT="42173" marB="4217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714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endParaRPr lang="pt-B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45" marR="84345" marT="42173" marB="42173">
                    <a:blipFill rotWithShape="1">
                      <a:blip r:embed="rId3"/>
                      <a:stretch>
                        <a:fillRect l="-118495" t="-1022951" r="-211285" b="-27213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Btu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Btu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1,005 056 </a:t>
                      </a:r>
                      <a:r>
                        <a:rPr lang="pt-B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kJ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45" marR="84345" marT="42173" marB="4217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63246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milímetro de mercúrio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mmHg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133,322 </a:t>
                      </a:r>
                      <a:r>
                        <a:rPr lang="pt-B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libra-força por polegada quadrada</a:t>
                      </a: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45" marR="84345" marT="42173" marB="42173"/>
                </a:tc>
                <a:tc>
                  <a:txBody>
                    <a:bodyPr/>
                    <a:lstStyle/>
                    <a:p>
                      <a:r>
                        <a:rPr lang="pt-BR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6,894 757 kPa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45" marR="84345" marT="42173" marB="4217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30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5999" y="-233916"/>
            <a:ext cx="6172200" cy="857250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002060"/>
                </a:solidFill>
              </a:rPr>
              <a:t>Futuro do SI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2865" y="438307"/>
            <a:ext cx="6507614" cy="664352"/>
          </a:xfrm>
        </p:spPr>
        <p:txBody>
          <a:bodyPr>
            <a:normAutofit fontScale="92500"/>
          </a:bodyPr>
          <a:lstStyle/>
          <a:p>
            <a:r>
              <a:rPr lang="pt-BR" sz="1500" dirty="0">
                <a:solidFill>
                  <a:schemeClr val="tx1"/>
                </a:solidFill>
              </a:rPr>
              <a:t>Relacionar todas as unidades de base com constantes físicas definidas exatamente, como na relação entre metro e a velocidade da luz no vácuo.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112874" y="1095128"/>
          <a:ext cx="6327085" cy="2916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8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996">
                <a:tc>
                  <a:txBody>
                    <a:bodyPr/>
                    <a:lstStyle/>
                    <a:p>
                      <a:r>
                        <a:rPr lang="pt-BR" sz="1300" dirty="0">
                          <a:solidFill>
                            <a:srgbClr val="002060"/>
                          </a:solidFill>
                        </a:rPr>
                        <a:t>Unidade de base</a:t>
                      </a:r>
                    </a:p>
                  </a:txBody>
                  <a:tcPr marL="65375" marR="65375" marT="32688" marB="32688" anchor="ctr"/>
                </a:tc>
                <a:tc>
                  <a:txBody>
                    <a:bodyPr/>
                    <a:lstStyle/>
                    <a:p>
                      <a:r>
                        <a:rPr lang="pt-BR" sz="1300" dirty="0">
                          <a:solidFill>
                            <a:srgbClr val="002060"/>
                          </a:solidFill>
                        </a:rPr>
                        <a:t>Constante física associada</a:t>
                      </a:r>
                    </a:p>
                  </a:txBody>
                  <a:tcPr marL="65375" marR="65375" marT="32688" marB="326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61">
                <a:tc>
                  <a:txBody>
                    <a:bodyPr/>
                    <a:lstStyle/>
                    <a:p>
                      <a:r>
                        <a:rPr lang="pt-BR" sz="1300" dirty="0"/>
                        <a:t>segundo</a:t>
                      </a:r>
                    </a:p>
                  </a:txBody>
                  <a:tcPr marL="65375" marR="65375" marT="32688" marB="32688" anchor="ctr"/>
                </a:tc>
                <a:tc>
                  <a:txBody>
                    <a:bodyPr/>
                    <a:lstStyle/>
                    <a:p>
                      <a:endParaRPr lang="pt-BR" sz="1300"/>
                    </a:p>
                  </a:txBody>
                  <a:tcPr marL="65375" marR="65375" marT="32688" marB="32688" anchor="ctr">
                    <a:blipFill rotWithShape="1">
                      <a:blip r:embed="rId3"/>
                      <a:stretch>
                        <a:fillRect l="-30444" t="-62857" r="-103" b="-40381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398">
                <a:tc>
                  <a:txBody>
                    <a:bodyPr/>
                    <a:lstStyle/>
                    <a:p>
                      <a:r>
                        <a:rPr lang="pt-BR" sz="1300" dirty="0"/>
                        <a:t>metro</a:t>
                      </a:r>
                    </a:p>
                  </a:txBody>
                  <a:tcPr marL="65375" marR="65375" marT="32688" marB="32688" anchor="ctr"/>
                </a:tc>
                <a:tc>
                  <a:txBody>
                    <a:bodyPr/>
                    <a:lstStyle/>
                    <a:p>
                      <a:endParaRPr lang="pt-BR" sz="1300"/>
                    </a:p>
                  </a:txBody>
                  <a:tcPr marL="65375" marR="65375" marT="32688" marB="32688" anchor="ctr">
                    <a:blipFill rotWithShape="1">
                      <a:blip r:embed="rId3"/>
                      <a:stretch>
                        <a:fillRect l="-30444" t="-280328" r="-103" b="-595082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61">
                <a:tc>
                  <a:txBody>
                    <a:bodyPr/>
                    <a:lstStyle/>
                    <a:p>
                      <a:r>
                        <a:rPr lang="pt-BR" sz="1300" dirty="0" err="1"/>
                        <a:t>kilograma</a:t>
                      </a:r>
                      <a:endParaRPr lang="pt-BR" sz="1300" dirty="0"/>
                    </a:p>
                  </a:txBody>
                  <a:tcPr marL="65375" marR="65375" marT="32688" marB="32688" anchor="ctr"/>
                </a:tc>
                <a:tc>
                  <a:txBody>
                    <a:bodyPr/>
                    <a:lstStyle/>
                    <a:p>
                      <a:endParaRPr lang="pt-BR" sz="1300" dirty="0"/>
                    </a:p>
                  </a:txBody>
                  <a:tcPr marL="65375" marR="65375" marT="32688" marB="32688" anchor="ctr">
                    <a:blipFill rotWithShape="1">
                      <a:blip r:embed="rId3"/>
                      <a:stretch>
                        <a:fillRect l="-30444" t="-220952" r="-103" b="-245714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398">
                <a:tc>
                  <a:txBody>
                    <a:bodyPr/>
                    <a:lstStyle/>
                    <a:p>
                      <a:r>
                        <a:rPr lang="pt-BR" sz="1300" dirty="0" smtClean="0"/>
                        <a:t>ampere</a:t>
                      </a:r>
                      <a:endParaRPr lang="pt-BR" sz="1300" dirty="0"/>
                    </a:p>
                  </a:txBody>
                  <a:tcPr marL="65375" marR="65375" marT="32688" marB="32688" anchor="ctr"/>
                </a:tc>
                <a:tc>
                  <a:txBody>
                    <a:bodyPr/>
                    <a:lstStyle/>
                    <a:p>
                      <a:endParaRPr lang="pt-BR" sz="1300"/>
                    </a:p>
                  </a:txBody>
                  <a:tcPr marL="65375" marR="65375" marT="32688" marB="32688" anchor="ctr">
                    <a:blipFill rotWithShape="1">
                      <a:blip r:embed="rId3"/>
                      <a:stretch>
                        <a:fillRect l="-30444" t="-552459" r="-103" b="-322951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398">
                <a:tc>
                  <a:txBody>
                    <a:bodyPr/>
                    <a:lstStyle/>
                    <a:p>
                      <a:r>
                        <a:rPr lang="pt-BR" sz="1300" dirty="0"/>
                        <a:t>kelvin</a:t>
                      </a:r>
                    </a:p>
                  </a:txBody>
                  <a:tcPr marL="65375" marR="65375" marT="32688" marB="32688" anchor="ctr"/>
                </a:tc>
                <a:tc>
                  <a:txBody>
                    <a:bodyPr/>
                    <a:lstStyle/>
                    <a:p>
                      <a:endParaRPr lang="pt-BR" sz="1300" dirty="0"/>
                    </a:p>
                  </a:txBody>
                  <a:tcPr marL="65375" marR="65375" marT="32688" marB="32688" anchor="ctr">
                    <a:blipFill rotWithShape="1">
                      <a:blip r:embed="rId3"/>
                      <a:stretch>
                        <a:fillRect l="-30444" t="-663333" r="-103" b="-228333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398">
                <a:tc>
                  <a:txBody>
                    <a:bodyPr/>
                    <a:lstStyle/>
                    <a:p>
                      <a:r>
                        <a:rPr lang="pt-BR" sz="1300" dirty="0"/>
                        <a:t>mol</a:t>
                      </a:r>
                    </a:p>
                  </a:txBody>
                  <a:tcPr marL="65375" marR="65375" marT="32688" marB="32688" anchor="ctr"/>
                </a:tc>
                <a:tc>
                  <a:txBody>
                    <a:bodyPr/>
                    <a:lstStyle/>
                    <a:p>
                      <a:endParaRPr lang="pt-BR" sz="1300" dirty="0"/>
                    </a:p>
                  </a:txBody>
                  <a:tcPr marL="65375" marR="65375" marT="32688" marB="32688" anchor="ctr">
                    <a:blipFill rotWithShape="1">
                      <a:blip r:embed="rId3"/>
                      <a:stretch>
                        <a:fillRect l="-30444" t="-750820" r="-103" b="-12459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398">
                <a:tc>
                  <a:txBody>
                    <a:bodyPr/>
                    <a:lstStyle/>
                    <a:p>
                      <a:r>
                        <a:rPr lang="pt-BR" sz="1300" dirty="0"/>
                        <a:t>candela</a:t>
                      </a:r>
                    </a:p>
                  </a:txBody>
                  <a:tcPr marL="65375" marR="65375" marT="32688" marB="32688" anchor="ctr"/>
                </a:tc>
                <a:tc>
                  <a:txBody>
                    <a:bodyPr/>
                    <a:lstStyle/>
                    <a:p>
                      <a:endParaRPr lang="pt-BR" sz="1300" dirty="0"/>
                    </a:p>
                  </a:txBody>
                  <a:tcPr marL="65375" marR="65375" marT="32688" marB="32688" anchor="ctr">
                    <a:blipFill rotWithShape="1">
                      <a:blip r:embed="rId3"/>
                      <a:stretch>
                        <a:fillRect l="-30444" t="-850820" r="-103" b="-2459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49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292508" y="-17376"/>
            <a:ext cx="6515100" cy="535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/>
              <a:t>Conversões de unidades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12988" t="5719" r="12988" b="6535"/>
          <a:stretch/>
        </p:blipFill>
        <p:spPr>
          <a:xfrm>
            <a:off x="1376525" y="518409"/>
            <a:ext cx="6433459" cy="428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244741" y="-80683"/>
            <a:ext cx="6515100" cy="513128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2060"/>
                </a:solidFill>
              </a:rPr>
              <a:t>Análise dimensional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13801" y="2042229"/>
            <a:ext cx="29806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Velocidade:</a:t>
            </a:r>
            <a:endParaRPr lang="pt-BR" i="1" dirty="0"/>
          </a:p>
          <a:p>
            <a:endParaRPr lang="pt-BR" i="1" dirty="0"/>
          </a:p>
          <a:p>
            <a:endParaRPr lang="pt-BR" i="1" dirty="0"/>
          </a:p>
          <a:p>
            <a:r>
              <a:rPr lang="pt-BR" dirty="0"/>
              <a:t>Força: </a:t>
            </a:r>
            <a:r>
              <a:rPr lang="pt-BR" i="1" dirty="0"/>
              <a:t>					</a:t>
            </a:r>
          </a:p>
          <a:p>
            <a:pPr marL="257175" indent="-257175">
              <a:buAutoNum type="arabicPeriod"/>
            </a:pPr>
            <a:endParaRPr lang="pt-BR" i="1" dirty="0"/>
          </a:p>
          <a:p>
            <a:pPr marL="257175" indent="-257175">
              <a:buAutoNum type="arabicPeriod"/>
            </a:pPr>
            <a:endParaRPr lang="pt-BR" i="1" dirty="0"/>
          </a:p>
          <a:p>
            <a:r>
              <a:rPr lang="pt-BR" dirty="0"/>
              <a:t>Pressão: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2171729" y="3526367"/>
                <a:ext cx="697948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29" y="3526367"/>
                <a:ext cx="697948" cy="5167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2073337" y="2893108"/>
                <a:ext cx="8947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337" y="2893108"/>
                <a:ext cx="894732" cy="276999"/>
              </a:xfrm>
              <a:prstGeom prst="rect">
                <a:avLst/>
              </a:prstGeom>
              <a:blipFill>
                <a:blip r:embed="rId4"/>
                <a:stretch>
                  <a:fillRect l="-4762" r="-2721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2104146" y="1974781"/>
                <a:ext cx="76553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146" y="1974781"/>
                <a:ext cx="765531" cy="520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262989" y="486649"/>
            <a:ext cx="8023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Conjunto de dimensões </a:t>
            </a:r>
            <a:r>
              <a:rPr lang="pt-BR" sz="2800" dirty="0" smtClean="0"/>
              <a:t>fundamentais</a:t>
            </a:r>
            <a:r>
              <a:rPr lang="pt-BR" sz="2800" dirty="0"/>
              <a:t> </a:t>
            </a:r>
            <a:r>
              <a:rPr lang="pt-BR" sz="2800" b="1" dirty="0" smtClean="0">
                <a:solidFill>
                  <a:srgbClr val="FF0000"/>
                </a:solidFill>
              </a:rPr>
              <a:t>M</a:t>
            </a:r>
            <a:r>
              <a:rPr lang="pt-BR" sz="2800" b="1" dirty="0">
                <a:solidFill>
                  <a:srgbClr val="FF0000"/>
                </a:solidFill>
              </a:rPr>
              <a:t>, L, T 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3388764" y="1975702"/>
                <a:ext cx="2329420" cy="5778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BR" i="0" smtClean="0">
                          <a:latin typeface="Cambria Math" panose="02040503050406030204" pitchFamily="18" charset="0"/>
                        </a:rPr>
                        <m:t>L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pt-BR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764" y="1975702"/>
                <a:ext cx="2329420" cy="5778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3388765" y="2735758"/>
                <a:ext cx="2581156" cy="5778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i="0">
                          <a:latin typeface="Cambria Math" panose="02040503050406030204" pitchFamily="18" charset="0"/>
                        </a:rPr>
                        <m:t>ML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765" y="2735758"/>
                <a:ext cx="2581156" cy="5778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3388764" y="3495814"/>
                <a:ext cx="2166234" cy="5363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>
                          <a:latin typeface="Cambria Math" panose="02040503050406030204" pitchFamily="18" charset="0"/>
                        </a:rPr>
                        <m:t>M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764" y="3495814"/>
                <a:ext cx="2166234" cy="5363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62066EA0-13EE-4510-AFF5-8F2102C499BC}"/>
                  </a:ext>
                </a:extLst>
              </p:cNvPr>
              <p:cNvSpPr txBox="1"/>
              <p:nvPr/>
            </p:nvSpPr>
            <p:spPr>
              <a:xfrm>
                <a:off x="6508376" y="1975702"/>
                <a:ext cx="1848971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62066EA0-13EE-4510-AFF5-8F2102C49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376" y="1975702"/>
                <a:ext cx="1848971" cy="5648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AA953C6E-C8EB-4D7C-B04D-2F7E4CB22425}"/>
                  </a:ext>
                </a:extLst>
              </p:cNvPr>
              <p:cNvSpPr txBox="1"/>
              <p:nvPr/>
            </p:nvSpPr>
            <p:spPr>
              <a:xfrm>
                <a:off x="6508376" y="2742234"/>
                <a:ext cx="1848971" cy="635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AA953C6E-C8EB-4D7C-B04D-2F7E4CB22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376" y="2742234"/>
                <a:ext cx="1848971" cy="6351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1D82353F-DB33-4B0D-ABDF-7EF792E666A5}"/>
                  </a:ext>
                </a:extLst>
              </p:cNvPr>
              <p:cNvSpPr txBox="1"/>
              <p:nvPr/>
            </p:nvSpPr>
            <p:spPr>
              <a:xfrm>
                <a:off x="6515099" y="3431612"/>
                <a:ext cx="1848971" cy="635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</m:num>
                        <m:den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nor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Pa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1D82353F-DB33-4B0D-ABDF-7EF792E66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099" y="3431612"/>
                <a:ext cx="1848971" cy="6351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Balão de Fala: Retângulo 7">
            <a:extLst>
              <a:ext uri="{FF2B5EF4-FFF2-40B4-BE49-F238E27FC236}">
                <a16:creationId xmlns:a16="http://schemas.microsoft.com/office/drawing/2014/main" id="{A8404E4B-05A4-459B-BB8C-F9638E465DFE}"/>
              </a:ext>
            </a:extLst>
          </p:cNvPr>
          <p:cNvSpPr/>
          <p:nvPr/>
        </p:nvSpPr>
        <p:spPr>
          <a:xfrm>
            <a:off x="4197254" y="1165073"/>
            <a:ext cx="1696926" cy="523220"/>
          </a:xfrm>
          <a:prstGeom prst="wedgeRectCallout">
            <a:avLst>
              <a:gd name="adj1" fmla="val 16015"/>
              <a:gd name="adj2" fmla="val 115186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Dimensão física</a:t>
            </a:r>
          </a:p>
        </p:txBody>
      </p:sp>
      <p:sp>
        <p:nvSpPr>
          <p:cNvPr id="16" name="Balão de Fala: Retângulo com Cantos Arredondados 15">
            <a:extLst>
              <a:ext uri="{FF2B5EF4-FFF2-40B4-BE49-F238E27FC236}">
                <a16:creationId xmlns:a16="http://schemas.microsoft.com/office/drawing/2014/main" id="{D7BA81AE-0B39-49B3-BCE6-0538BB8B9D0B}"/>
              </a:ext>
            </a:extLst>
          </p:cNvPr>
          <p:cNvSpPr/>
          <p:nvPr/>
        </p:nvSpPr>
        <p:spPr>
          <a:xfrm>
            <a:off x="6609229" y="1165073"/>
            <a:ext cx="1620371" cy="608995"/>
          </a:xfrm>
          <a:prstGeom prst="wedgeRoundRectCallout">
            <a:avLst>
              <a:gd name="adj1" fmla="val -3473"/>
              <a:gd name="adj2" fmla="val 86788"/>
              <a:gd name="adj3" fmla="val 16667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Unidade física</a:t>
            </a:r>
          </a:p>
        </p:txBody>
      </p:sp>
    </p:spTree>
    <p:extLst>
      <p:ext uri="{BB962C8B-B14F-4D97-AF65-F5344CB8AC3E}">
        <p14:creationId xmlns:p14="http://schemas.microsoft.com/office/powerpoint/2010/main" val="282475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5" grpId="0"/>
      <p:bldP spid="17" grpId="0"/>
      <p:bldP spid="4" grpId="0"/>
      <p:bldP spid="13" grpId="0"/>
      <p:bldP spid="14" grpId="0"/>
      <p:bldP spid="8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81325" y="1823910"/>
            <a:ext cx="338252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 err="1">
                <a:solidFill>
                  <a:srgbClr val="0070C0"/>
                </a:solidFill>
              </a:rPr>
              <a:t>Johannes</a:t>
            </a:r>
            <a:r>
              <a:rPr lang="pt-BR" sz="1350" dirty="0">
                <a:solidFill>
                  <a:srgbClr val="0070C0"/>
                </a:solidFill>
              </a:rPr>
              <a:t> Kepler, Alemão, 1571–1630</a:t>
            </a:r>
          </a:p>
          <a:p>
            <a:r>
              <a:rPr lang="pt-BR" sz="1200" dirty="0"/>
              <a:t>Equações matemáticas para o movimentos </a:t>
            </a:r>
            <a:br>
              <a:rPr lang="pt-BR" sz="1200" dirty="0"/>
            </a:br>
            <a:r>
              <a:rPr lang="pt-BR" sz="1200" dirty="0"/>
              <a:t>planetários e órbitas elípticas</a:t>
            </a:r>
          </a:p>
        </p:txBody>
      </p:sp>
      <p:pic>
        <p:nvPicPr>
          <p:cNvPr id="89090" name="Picture 2" descr="https://upload.wikimedia.org/wikipedia/commons/thumb/d/d4/Johannes_Kepler_1610.jpg/200px-Johannes_Kepler_1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883" y="423013"/>
            <a:ext cx="104727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 descr="http://www.infoescola.com/wp-content/uploads/2008/07/galil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14" y="2534377"/>
            <a:ext cx="135633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8" descr="https://upload.wikimedia.org/wikipedia/commons/3/39/GodfreyKneller-IsaacNewton-16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127" y="2519734"/>
            <a:ext cx="104844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49300" y="4009300"/>
            <a:ext cx="3210871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50" dirty="0" err="1">
                <a:solidFill>
                  <a:srgbClr val="0070C0"/>
                </a:solidFill>
              </a:rPr>
              <a:t>Galileo</a:t>
            </a:r>
            <a:r>
              <a:rPr lang="pt-BR" sz="1350" dirty="0">
                <a:solidFill>
                  <a:srgbClr val="0070C0"/>
                </a:solidFill>
              </a:rPr>
              <a:t> Galilei, Italiano, 1564 – 1642  </a:t>
            </a:r>
          </a:p>
          <a:p>
            <a:r>
              <a:rPr lang="pt-BR" sz="1200" dirty="0"/>
              <a:t>Telescópio, luas de Júpiter, fases de Vênus. </a:t>
            </a:r>
            <a:br>
              <a:rPr lang="pt-BR" sz="1200" dirty="0"/>
            </a:br>
            <a:r>
              <a:rPr lang="pt-BR" sz="1200" dirty="0"/>
              <a:t>Prova direta que a Terra não é o </a:t>
            </a:r>
          </a:p>
          <a:p>
            <a:r>
              <a:rPr lang="pt-BR" sz="1200" dirty="0"/>
              <a:t>centro de todos os movimentos celestes.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837188" y="3986144"/>
            <a:ext cx="3429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350" dirty="0">
                <a:solidFill>
                  <a:srgbClr val="0070C0"/>
                </a:solidFill>
              </a:rPr>
              <a:t>Sir Isaac Newton, Inglês, 1642-1727</a:t>
            </a:r>
          </a:p>
          <a:p>
            <a:r>
              <a:rPr lang="pt-BR" sz="1350" dirty="0"/>
              <a:t>  </a:t>
            </a:r>
            <a:endParaRPr lang="en-US" sz="1350" dirty="0"/>
          </a:p>
        </p:txBody>
      </p:sp>
      <p:pic>
        <p:nvPicPr>
          <p:cNvPr id="8" name="Picture 6" descr="Resultado de imagem para nicolau coperni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71" y="437383"/>
            <a:ext cx="121621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160469" y="1823910"/>
            <a:ext cx="3195105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dirty="0">
                <a:solidFill>
                  <a:srgbClr val="0070C0"/>
                </a:solidFill>
              </a:rPr>
              <a:t>Nicolau Copérnico, Polonês 1473-1543</a:t>
            </a:r>
          </a:p>
          <a:p>
            <a:r>
              <a:rPr lang="pt-BR" sz="1200" dirty="0"/>
              <a:t>Teoria heliocêntrica</a:t>
            </a:r>
            <a:endParaRPr lang="pt-BR" sz="1200" dirty="0">
              <a:solidFill>
                <a:srgbClr val="0070C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255998" y="4280334"/>
            <a:ext cx="209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Lei da gravitação </a:t>
            </a:r>
            <a:r>
              <a:rPr lang="pt-BR" sz="1200" dirty="0" smtClean="0"/>
              <a:t>universal</a:t>
            </a:r>
          </a:p>
          <a:p>
            <a:r>
              <a:rPr lang="pt-BR" sz="1200" dirty="0" smtClean="0">
                <a:solidFill>
                  <a:srgbClr val="FF0000"/>
                </a:solidFill>
              </a:rPr>
              <a:t>Velocidade e 1</a:t>
            </a:r>
            <a:r>
              <a:rPr lang="pt-BR" sz="1200" baseline="30000" dirty="0" smtClean="0">
                <a:solidFill>
                  <a:srgbClr val="FF0000"/>
                </a:solidFill>
              </a:rPr>
              <a:t>ª</a:t>
            </a:r>
            <a:r>
              <a:rPr lang="pt-BR" sz="1200" dirty="0" smtClean="0">
                <a:solidFill>
                  <a:srgbClr val="FF0000"/>
                </a:solidFill>
              </a:rPr>
              <a:t> Lei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4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11368" y="-226034"/>
            <a:ext cx="6172200" cy="857250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002060"/>
                </a:solidFill>
              </a:rPr>
              <a:t>Análise dimensional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l="16138" t="14001" r="16138" b="6580"/>
          <a:stretch/>
        </p:blipFill>
        <p:spPr>
          <a:xfrm>
            <a:off x="853407" y="390890"/>
            <a:ext cx="6730162" cy="443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1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8B5E0-96E7-46A8-A75C-4553670DC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1" y="78734"/>
            <a:ext cx="7247965" cy="311231"/>
          </a:xfrm>
        </p:spPr>
        <p:txBody>
          <a:bodyPr>
            <a:noAutofit/>
          </a:bodyPr>
          <a:lstStyle/>
          <a:p>
            <a:r>
              <a:rPr lang="pt-BR" sz="2800" dirty="0"/>
              <a:t>Dedução de fórmula por análise dimensional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E0D3A2-B2E4-4690-91CB-35087831C8E2}"/>
              </a:ext>
            </a:extLst>
          </p:cNvPr>
          <p:cNvSpPr txBox="1"/>
          <p:nvPr/>
        </p:nvSpPr>
        <p:spPr>
          <a:xfrm>
            <a:off x="553012" y="404809"/>
            <a:ext cx="5950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Um corpo de massa </a:t>
            </a:r>
            <a:r>
              <a:rPr lang="pt-BR" i="1" dirty="0"/>
              <a:t>m</a:t>
            </a:r>
            <a:r>
              <a:rPr lang="pt-BR" dirty="0"/>
              <a:t> descreve uma circunferência de raio </a:t>
            </a:r>
            <a:r>
              <a:rPr lang="pt-BR" i="1" dirty="0"/>
              <a:t>r</a:t>
            </a:r>
            <a:r>
              <a:rPr lang="pt-BR" dirty="0"/>
              <a:t>, com uma velocidade v.</a:t>
            </a:r>
          </a:p>
          <a:p>
            <a:r>
              <a:rPr lang="pt-BR" dirty="0"/>
              <a:t>Determine a força sobre esse corpo.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61FA3532-6EC3-4E5E-82AE-3387E222A64B}"/>
              </a:ext>
            </a:extLst>
          </p:cNvPr>
          <p:cNvGrpSpPr/>
          <p:nvPr/>
        </p:nvGrpSpPr>
        <p:grpSpPr>
          <a:xfrm>
            <a:off x="553012" y="2104121"/>
            <a:ext cx="6710094" cy="820609"/>
            <a:chOff x="553012" y="2104121"/>
            <a:chExt cx="6710094" cy="820609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EB0AA575-7AEC-44C2-9A43-1B4B063CF828}"/>
                </a:ext>
              </a:extLst>
            </p:cNvPr>
            <p:cNvSpPr txBox="1"/>
            <p:nvPr/>
          </p:nvSpPr>
          <p:spPr>
            <a:xfrm>
              <a:off x="553012" y="2278399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Aplicando o operador “dimensão física”==[ 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>
                  <a:extLst>
                    <a:ext uri="{FF2B5EF4-FFF2-40B4-BE49-F238E27FC236}">
                      <a16:creationId xmlns:a16="http://schemas.microsoft.com/office/drawing/2014/main" id="{2F04624B-176B-4211-8EED-7A30A4E9FDF2}"/>
                    </a:ext>
                  </a:extLst>
                </p:cNvPr>
                <p:cNvSpPr txBox="1"/>
                <p:nvPr/>
              </p:nvSpPr>
              <p:spPr>
                <a:xfrm>
                  <a:off x="3481109" y="2104121"/>
                  <a:ext cx="3781997" cy="8206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p>
                            </m:sSup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t-B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nor/>
                                          </m:rPr>
                                          <a:rPr lang="pt-BR" b="0" i="0" smtClean="0">
                                            <a:latin typeface="Cambria Math" panose="02040503050406030204" pitchFamily="18" charset="0"/>
                                          </a:rPr>
                                          <m:t>L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nor/>
                                          </m:rPr>
                                          <a:rPr lang="pt-BR" b="0" i="0" smtClean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p>
                            </m:sSup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pt-BR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pt-BR"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0" name="CaixaDeTexto 9">
                  <a:extLst>
                    <a:ext uri="{FF2B5EF4-FFF2-40B4-BE49-F238E27FC236}">
                      <a16:creationId xmlns:a16="http://schemas.microsoft.com/office/drawing/2014/main" id="{2F04624B-176B-4211-8EED-7A30A4E9FD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1109" y="2104121"/>
                  <a:ext cx="3781997" cy="82060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5E30CD73-B3CB-4677-A6B7-812D7E2F9055}"/>
                  </a:ext>
                </a:extLst>
              </p:cNvPr>
              <p:cNvSpPr txBox="1"/>
              <p:nvPr/>
            </p:nvSpPr>
            <p:spPr>
              <a:xfrm>
                <a:off x="3292844" y="3241732"/>
                <a:ext cx="2228862" cy="623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ML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5E30CD73-B3CB-4677-A6B7-812D7E2F9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844" y="3241732"/>
                <a:ext cx="2228862" cy="6237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Agrupar 24">
            <a:extLst>
              <a:ext uri="{FF2B5EF4-FFF2-40B4-BE49-F238E27FC236}">
                <a16:creationId xmlns:a16="http://schemas.microsoft.com/office/drawing/2014/main" id="{CC5181C0-9890-41C7-897F-ECEBEEC1BD74}"/>
              </a:ext>
            </a:extLst>
          </p:cNvPr>
          <p:cNvGrpSpPr/>
          <p:nvPr/>
        </p:nvGrpSpPr>
        <p:grpSpPr>
          <a:xfrm>
            <a:off x="5419165" y="3036431"/>
            <a:ext cx="3216887" cy="1024581"/>
            <a:chOff x="5419165" y="3036431"/>
            <a:chExt cx="3216887" cy="1024581"/>
          </a:xfrm>
        </p:grpSpPr>
        <p:sp>
          <p:nvSpPr>
            <p:cNvPr id="14" name="Chave Esquerda 13">
              <a:extLst>
                <a:ext uri="{FF2B5EF4-FFF2-40B4-BE49-F238E27FC236}">
                  <a16:creationId xmlns:a16="http://schemas.microsoft.com/office/drawing/2014/main" id="{41BF74FA-C038-4DEA-AF7B-E16DB9D9DBE7}"/>
                </a:ext>
              </a:extLst>
            </p:cNvPr>
            <p:cNvSpPr/>
            <p:nvPr/>
          </p:nvSpPr>
          <p:spPr>
            <a:xfrm>
              <a:off x="5419165" y="3079376"/>
              <a:ext cx="207083" cy="981636"/>
            </a:xfrm>
            <a:prstGeom prst="leftBrac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CD48189A-9225-4C58-9910-F2BC2C5EF7F6}"/>
                    </a:ext>
                  </a:extLst>
                </p:cNvPr>
                <p:cNvSpPr txBox="1"/>
                <p:nvPr/>
              </p:nvSpPr>
              <p:spPr>
                <a:xfrm>
                  <a:off x="5917903" y="3036431"/>
                  <a:ext cx="6195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CD48189A-9225-4C58-9910-F2BC2C5EF7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7903" y="3036431"/>
                  <a:ext cx="61952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4950" r="-8911" b="-65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>
                  <a:extLst>
                    <a:ext uri="{FF2B5EF4-FFF2-40B4-BE49-F238E27FC236}">
                      <a16:creationId xmlns:a16="http://schemas.microsoft.com/office/drawing/2014/main" id="{C9EAB028-FC5D-4388-9AD8-A53AD192CB09}"/>
                    </a:ext>
                  </a:extLst>
                </p:cNvPr>
                <p:cNvSpPr txBox="1"/>
                <p:nvPr/>
              </p:nvSpPr>
              <p:spPr>
                <a:xfrm>
                  <a:off x="5917903" y="3415112"/>
                  <a:ext cx="102130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6" name="CaixaDeTexto 15">
                  <a:extLst>
                    <a:ext uri="{FF2B5EF4-FFF2-40B4-BE49-F238E27FC236}">
                      <a16:creationId xmlns:a16="http://schemas.microsoft.com/office/drawing/2014/main" id="{C9EAB028-FC5D-4388-9AD8-A53AD192CB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7903" y="3415112"/>
                  <a:ext cx="1021305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5389" r="-5389" b="-2391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>
                  <a:extLst>
                    <a:ext uri="{FF2B5EF4-FFF2-40B4-BE49-F238E27FC236}">
                      <a16:creationId xmlns:a16="http://schemas.microsoft.com/office/drawing/2014/main" id="{FC3305B8-8DEB-414D-8C11-91ABE2C735E3}"/>
                    </a:ext>
                  </a:extLst>
                </p:cNvPr>
                <p:cNvSpPr txBox="1"/>
                <p:nvPr/>
              </p:nvSpPr>
              <p:spPr>
                <a:xfrm>
                  <a:off x="5917902" y="3784013"/>
                  <a:ext cx="6135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7" name="CaixaDeTexto 16">
                  <a:extLst>
                    <a:ext uri="{FF2B5EF4-FFF2-40B4-BE49-F238E27FC236}">
                      <a16:creationId xmlns:a16="http://schemas.microsoft.com/office/drawing/2014/main" id="{FC3305B8-8DEB-414D-8C11-91ABE2C735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7902" y="3784013"/>
                  <a:ext cx="61356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9000" r="-9000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Chave Direita 17">
              <a:extLst>
                <a:ext uri="{FF2B5EF4-FFF2-40B4-BE49-F238E27FC236}">
                  <a16:creationId xmlns:a16="http://schemas.microsoft.com/office/drawing/2014/main" id="{B17FDABA-7DBE-406A-92BC-EFCE37D73F70}"/>
                </a:ext>
              </a:extLst>
            </p:cNvPr>
            <p:cNvSpPr/>
            <p:nvPr/>
          </p:nvSpPr>
          <p:spPr>
            <a:xfrm>
              <a:off x="6999194" y="3415112"/>
              <a:ext cx="263912" cy="645900"/>
            </a:xfrm>
            <a:prstGeom prst="rightBrac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2B7977A7-F95D-4567-AC63-38DDB26A35E0}"/>
                    </a:ext>
                  </a:extLst>
                </p:cNvPr>
                <p:cNvSpPr txBox="1"/>
                <p:nvPr/>
              </p:nvSpPr>
              <p:spPr>
                <a:xfrm>
                  <a:off x="7629208" y="3570194"/>
                  <a:ext cx="100684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2B7977A7-F95D-4567-AC63-38DDB26A35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9208" y="3570194"/>
                  <a:ext cx="1006844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9A302F41-02D0-4803-B79D-A9EEC1B52FF1}"/>
              </a:ext>
            </a:extLst>
          </p:cNvPr>
          <p:cNvGrpSpPr/>
          <p:nvPr/>
        </p:nvGrpSpPr>
        <p:grpSpPr>
          <a:xfrm>
            <a:off x="3481109" y="4120366"/>
            <a:ext cx="5588932" cy="584775"/>
            <a:chOff x="3481109" y="4120366"/>
            <a:chExt cx="5588932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>
                  <a:extLst>
                    <a:ext uri="{FF2B5EF4-FFF2-40B4-BE49-F238E27FC236}">
                      <a16:creationId xmlns:a16="http://schemas.microsoft.com/office/drawing/2014/main" id="{FCBF99A8-F780-4F13-8EE8-00756E1A543A}"/>
                    </a:ext>
                  </a:extLst>
                </p:cNvPr>
                <p:cNvSpPr txBox="1"/>
                <p:nvPr/>
              </p:nvSpPr>
              <p:spPr>
                <a:xfrm>
                  <a:off x="3481109" y="4120366"/>
                  <a:ext cx="114582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3" name="CaixaDeTexto 22">
                  <a:extLst>
                    <a:ext uri="{FF2B5EF4-FFF2-40B4-BE49-F238E27FC236}">
                      <a16:creationId xmlns:a16="http://schemas.microsoft.com/office/drawing/2014/main" id="{FCBF99A8-F780-4F13-8EE8-00756E1A54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1109" y="4120366"/>
                  <a:ext cx="1145826" cy="55399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378EAE83-4E7C-41FD-99AC-75F407FE1EA6}"/>
                </a:ext>
              </a:extLst>
            </p:cNvPr>
            <p:cNvSpPr txBox="1"/>
            <p:nvPr/>
          </p:nvSpPr>
          <p:spPr>
            <a:xfrm>
              <a:off x="4914900" y="4120366"/>
              <a:ext cx="41551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A determinação de </a:t>
              </a:r>
              <a:r>
                <a:rPr lang="pt-BR" sz="1600" i="1" dirty="0"/>
                <a:t>C</a:t>
              </a:r>
              <a:r>
                <a:rPr lang="pt-BR" sz="1600" dirty="0"/>
                <a:t> exige conhecer a solução numérica de um problema desses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4EDEDA74-E514-4D7A-9C7A-70465E16C8DB}"/>
              </a:ext>
            </a:extLst>
          </p:cNvPr>
          <p:cNvGrpSpPr/>
          <p:nvPr/>
        </p:nvGrpSpPr>
        <p:grpSpPr>
          <a:xfrm>
            <a:off x="553012" y="1373910"/>
            <a:ext cx="4693154" cy="747092"/>
            <a:chOff x="553012" y="1373910"/>
            <a:chExt cx="4693154" cy="747092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389B0124-2263-47B4-8680-AD82B5BDCBA5}"/>
                </a:ext>
              </a:extLst>
            </p:cNvPr>
            <p:cNvSpPr txBox="1"/>
            <p:nvPr/>
          </p:nvSpPr>
          <p:spPr>
            <a:xfrm>
              <a:off x="553012" y="1533057"/>
              <a:ext cx="23666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/>
                <a:t>F</a:t>
              </a:r>
              <a:r>
                <a:rPr lang="pt-BR" sz="1600" dirty="0"/>
                <a:t> depende de </a:t>
              </a:r>
              <a:r>
                <a:rPr lang="pt-BR" sz="1600" i="1" dirty="0"/>
                <a:t>m</a:t>
              </a:r>
              <a:r>
                <a:rPr lang="pt-BR" sz="1600" dirty="0"/>
                <a:t>, </a:t>
              </a:r>
              <a:r>
                <a:rPr lang="pt-BR" sz="1600" i="1" dirty="0"/>
                <a:t>r</a:t>
              </a:r>
              <a:r>
                <a:rPr lang="pt-BR" sz="1600" dirty="0"/>
                <a:t> e </a:t>
              </a:r>
              <a:r>
                <a:rPr lang="pt-BR" sz="1600" i="1" dirty="0"/>
                <a:t>v</a:t>
              </a: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3055642B-872E-44C1-B591-9CA258413267}"/>
                </a:ext>
              </a:extLst>
            </p:cNvPr>
            <p:cNvSpPr txBox="1"/>
            <p:nvPr/>
          </p:nvSpPr>
          <p:spPr>
            <a:xfrm>
              <a:off x="3393834" y="1373910"/>
              <a:ext cx="18523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cresce com </a:t>
              </a:r>
              <a:r>
                <a:rPr lang="pt-BR" sz="1600" i="1" dirty="0"/>
                <a:t>m</a:t>
              </a:r>
              <a:r>
                <a:rPr lang="pt-BR" sz="1600" dirty="0"/>
                <a:t> e </a:t>
              </a:r>
              <a:r>
                <a:rPr lang="pt-BR" sz="1600" i="1" dirty="0"/>
                <a:t>v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71E41B49-059C-4E4D-A10F-5BA6E472409B}"/>
                </a:ext>
              </a:extLst>
            </p:cNvPr>
            <p:cNvSpPr txBox="1"/>
            <p:nvPr/>
          </p:nvSpPr>
          <p:spPr>
            <a:xfrm>
              <a:off x="3375212" y="1782448"/>
              <a:ext cx="15396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diminui com </a:t>
              </a:r>
              <a:r>
                <a:rPr lang="pt-BR" sz="1600" i="1" dirty="0"/>
                <a:t>r </a:t>
              </a:r>
            </a:p>
          </p:txBody>
        </p:sp>
        <p:sp>
          <p:nvSpPr>
            <p:cNvPr id="21" name="Chave Esquerda 20">
              <a:extLst>
                <a:ext uri="{FF2B5EF4-FFF2-40B4-BE49-F238E27FC236}">
                  <a16:creationId xmlns:a16="http://schemas.microsoft.com/office/drawing/2014/main" id="{C6BAD0C0-0CAB-43D6-9658-CDB6828F191F}"/>
                </a:ext>
              </a:extLst>
            </p:cNvPr>
            <p:cNvSpPr/>
            <p:nvPr/>
          </p:nvSpPr>
          <p:spPr>
            <a:xfrm>
              <a:off x="2962060" y="1415627"/>
              <a:ext cx="251787" cy="651720"/>
            </a:xfrm>
            <a:prstGeom prst="leftBrac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26A220F-FCFD-44FF-AE01-066DFC190691}"/>
              </a:ext>
            </a:extLst>
          </p:cNvPr>
          <p:cNvGrpSpPr/>
          <p:nvPr/>
        </p:nvGrpSpPr>
        <p:grpSpPr>
          <a:xfrm>
            <a:off x="5324465" y="711610"/>
            <a:ext cx="2556358" cy="1369120"/>
            <a:chOff x="5324465" y="711610"/>
            <a:chExt cx="2556358" cy="13691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4B227BB4-8966-4890-BFA1-F0A2BFC2FEE5}"/>
                    </a:ext>
                  </a:extLst>
                </p:cNvPr>
                <p:cNvSpPr txBox="1"/>
                <p:nvPr/>
              </p:nvSpPr>
              <p:spPr>
                <a:xfrm>
                  <a:off x="5817784" y="1465155"/>
                  <a:ext cx="1266116" cy="5482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4B227BB4-8966-4890-BFA1-F0A2BFC2FE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7784" y="1465155"/>
                  <a:ext cx="1266116" cy="54829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Balão de Fala: Retângulo com Cantos Arredondados 10">
              <a:extLst>
                <a:ext uri="{FF2B5EF4-FFF2-40B4-BE49-F238E27FC236}">
                  <a16:creationId xmlns:a16="http://schemas.microsoft.com/office/drawing/2014/main" id="{A2B8DA37-5A28-4543-B032-F56BB097B57C}"/>
                </a:ext>
              </a:extLst>
            </p:cNvPr>
            <p:cNvSpPr/>
            <p:nvPr/>
          </p:nvSpPr>
          <p:spPr>
            <a:xfrm>
              <a:off x="6381476" y="711610"/>
              <a:ext cx="1499347" cy="548292"/>
            </a:xfrm>
            <a:prstGeom prst="wedgeRoundRectCallout">
              <a:avLst>
                <a:gd name="adj1" fmla="val -50196"/>
                <a:gd name="adj2" fmla="val 111116"/>
                <a:gd name="adj3" fmla="val 16667"/>
              </a:avLst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Constante adimensional</a:t>
              </a:r>
            </a:p>
          </p:txBody>
        </p:sp>
        <p:sp>
          <p:nvSpPr>
            <p:cNvPr id="22" name="Chave Direita 21">
              <a:extLst>
                <a:ext uri="{FF2B5EF4-FFF2-40B4-BE49-F238E27FC236}">
                  <a16:creationId xmlns:a16="http://schemas.microsoft.com/office/drawing/2014/main" id="{874E4DDC-550A-4402-99D3-264ECCF6725A}"/>
                </a:ext>
              </a:extLst>
            </p:cNvPr>
            <p:cNvSpPr/>
            <p:nvPr/>
          </p:nvSpPr>
          <p:spPr>
            <a:xfrm>
              <a:off x="5324465" y="1434830"/>
              <a:ext cx="263912" cy="645900"/>
            </a:xfrm>
            <a:prstGeom prst="rightBrac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470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F3421-32FC-4B4B-A2AB-59293D668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8" y="98905"/>
            <a:ext cx="6622676" cy="311231"/>
          </a:xfrm>
        </p:spPr>
        <p:txBody>
          <a:bodyPr>
            <a:noAutofit/>
          </a:bodyPr>
          <a:lstStyle/>
          <a:p>
            <a:r>
              <a:rPr lang="pt-BR" sz="2800" dirty="0"/>
              <a:t>A fórmula da altura máxima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91E4503-43C0-4AEC-A040-EE2317E9DD77}"/>
              </a:ext>
            </a:extLst>
          </p:cNvPr>
          <p:cNvSpPr txBox="1"/>
          <p:nvPr/>
        </p:nvSpPr>
        <p:spPr>
          <a:xfrm>
            <a:off x="161363" y="470647"/>
            <a:ext cx="5870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 um local onde a aceleração da gravidade é g, </a:t>
            </a:r>
          </a:p>
          <a:p>
            <a:r>
              <a:rPr lang="pt-BR" dirty="0"/>
              <a:t>atira-se um corpo para cima com velocidade inicial v</a:t>
            </a:r>
            <a:r>
              <a:rPr lang="pt-BR" baseline="-25000" dirty="0"/>
              <a:t>0</a:t>
            </a:r>
            <a:r>
              <a:rPr lang="pt-BR" dirty="0"/>
              <a:t>.</a:t>
            </a:r>
          </a:p>
          <a:p>
            <a:r>
              <a:rPr lang="pt-BR" dirty="0"/>
              <a:t>Determine a altura máxima atingida. </a:t>
            </a:r>
            <a:r>
              <a:rPr lang="pt-BR" dirty="0">
                <a:solidFill>
                  <a:srgbClr val="0070C0"/>
                </a:solidFill>
              </a:rPr>
              <a:t>Ignore atritos</a:t>
            </a:r>
            <a:r>
              <a:rPr lang="pt-BR" dirty="0"/>
              <a:t>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7D1489B-459E-4E4B-9669-90D8FCBD6B96}"/>
              </a:ext>
            </a:extLst>
          </p:cNvPr>
          <p:cNvSpPr txBox="1"/>
          <p:nvPr/>
        </p:nvSpPr>
        <p:spPr>
          <a:xfrm>
            <a:off x="262218" y="1633818"/>
            <a:ext cx="66702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Defina </a:t>
            </a:r>
          </a:p>
          <a:p>
            <a:pPr marL="400050" indent="-400050">
              <a:buFont typeface="+mj-lt"/>
              <a:buAutoNum type="romanLcPeriod"/>
            </a:pPr>
            <a:r>
              <a:rPr lang="pt-BR" dirty="0"/>
              <a:t>quem são os fatores</a:t>
            </a:r>
          </a:p>
          <a:p>
            <a:pPr marL="400050" indent="-400050">
              <a:buFont typeface="+mj-lt"/>
              <a:buAutoNum type="romanLcPeriod"/>
            </a:pPr>
            <a:r>
              <a:rPr lang="pt-BR" dirty="0"/>
              <a:t>quem vai no numerador e no denominador</a:t>
            </a:r>
          </a:p>
          <a:p>
            <a:pPr marL="400050" indent="-400050">
              <a:buFont typeface="+mj-lt"/>
              <a:buAutoNum type="romanLcPeriod"/>
            </a:pPr>
            <a:r>
              <a:rPr lang="pt-BR" dirty="0"/>
              <a:t>acerte as potências</a:t>
            </a:r>
          </a:p>
          <a:p>
            <a:pPr marL="400050" indent="-400050">
              <a:buFont typeface="+mj-lt"/>
              <a:buAutoNum type="romanLcPeriod"/>
            </a:pPr>
            <a:r>
              <a:rPr lang="pt-BR" dirty="0"/>
              <a:t>ache o valor numérico da constante</a:t>
            </a:r>
          </a:p>
          <a:p>
            <a:pPr marL="400050" indent="-400050">
              <a:buFont typeface="+mj-lt"/>
              <a:buAutoNum type="romanLcPeriod"/>
            </a:pPr>
            <a:r>
              <a:rPr lang="pt-BR" dirty="0"/>
              <a:t>prove que não há outra combinação de potências que sirva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Balão de Fala: Retângulo com Cantos Arredondados 6">
                <a:extLst>
                  <a:ext uri="{FF2B5EF4-FFF2-40B4-BE49-F238E27FC236}">
                    <a16:creationId xmlns:a16="http://schemas.microsoft.com/office/drawing/2014/main" id="{9F0FD55B-9F39-4EFE-B194-624C6FB463B9}"/>
                  </a:ext>
                </a:extLst>
              </p:cNvPr>
              <p:cNvSpPr/>
              <p:nvPr/>
            </p:nvSpPr>
            <p:spPr>
              <a:xfrm>
                <a:off x="5661733" y="852585"/>
                <a:ext cx="3469341" cy="1815353"/>
              </a:xfrm>
              <a:prstGeom prst="wedgeRoundRectCallout">
                <a:avLst>
                  <a:gd name="adj1" fmla="val -91182"/>
                  <a:gd name="adj2" fmla="val 57455"/>
                  <a:gd name="adj3" fmla="val 16667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/>
                  <a:t>Você vai ter que resolver o problema de lançamento de projétil com as fórmulas usuais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 </a:t>
                </a:r>
                <a:r>
                  <a:rPr lang="pt-BR" sz="1600" dirty="0"/>
                  <a:t>Facilite seus cálculos:</a:t>
                </a:r>
              </a:p>
              <a:p>
                <a:pPr algn="ctr"/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escolha </a:t>
                </a:r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m/s</a:t>
                </a:r>
                <a:r>
                  <a:rPr lang="pt-BR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 m/s</a:t>
                </a:r>
              </a:p>
            </p:txBody>
          </p:sp>
        </mc:Choice>
        <mc:Fallback xmlns="">
          <p:sp>
            <p:nvSpPr>
              <p:cNvPr id="7" name="Balão de Fala: Retângulo com Cantos Arredondados 6">
                <a:extLst>
                  <a:ext uri="{FF2B5EF4-FFF2-40B4-BE49-F238E27FC236}">
                    <a16:creationId xmlns:a16="http://schemas.microsoft.com/office/drawing/2014/main" id="{9F0FD55B-9F39-4EFE-B194-624C6FB463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733" y="852585"/>
                <a:ext cx="3469341" cy="1815353"/>
              </a:xfrm>
              <a:prstGeom prst="wedgeRoundRectCallout">
                <a:avLst>
                  <a:gd name="adj1" fmla="val -91182"/>
                  <a:gd name="adj2" fmla="val 57455"/>
                  <a:gd name="adj3" fmla="val 16667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60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58E6B-26CB-4447-86A5-0FD5279F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48" y="44467"/>
            <a:ext cx="7126133" cy="356223"/>
          </a:xfrm>
        </p:spPr>
        <p:txBody>
          <a:bodyPr>
            <a:noAutofit/>
          </a:bodyPr>
          <a:lstStyle/>
          <a:p>
            <a:r>
              <a:rPr lang="pt-BR" sz="2400" dirty="0"/>
              <a:t>Prova da unicidade da solução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1D219077-E293-4CC6-B797-89CBAEE43FA8}"/>
                  </a:ext>
                </a:extLst>
              </p:cNvPr>
              <p:cNvSpPr txBox="1"/>
              <p:nvPr/>
            </p:nvSpPr>
            <p:spPr>
              <a:xfrm>
                <a:off x="831898" y="653112"/>
                <a:ext cx="8046856" cy="3115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dirty="0"/>
                  <a:t>A única combinação de potências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pt-BR" dirty="0"/>
                  <a:t> que concorda </a:t>
                </a:r>
                <a:r>
                  <a:rPr lang="pt-BR" dirty="0" err="1"/>
                  <a:t>dimensionalmente</a:t>
                </a:r>
                <a:r>
                  <a:rPr lang="pt-BR" dirty="0"/>
                  <a:t> com a altura máxima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dirty="0"/>
                  <a:t> 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pt-BR" dirty="0"/>
                  <a:t> porque:</a:t>
                </a:r>
              </a:p>
              <a:p>
                <a:endParaRPr lang="pt-BR" dirty="0"/>
              </a:p>
              <a:p>
                <a:pPr marL="342900" indent="-342900">
                  <a:buFont typeface="+mj-lt"/>
                  <a:buAutoNum type="alphaLcParenR"/>
                </a:pPr>
                <a:r>
                  <a:rPr lang="pt-BR" dirty="0"/>
                  <a:t>nenhuma outra potência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pt-BR" dirty="0"/>
                  <a:t>, como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rad>
                  </m:oMath>
                </a14:m>
                <a:r>
                  <a:rPr lang="pt-BR" dirty="0"/>
                  <a:t> , </a:t>
                </a:r>
              </a:p>
              <a:p>
                <a:r>
                  <a:rPr lang="pt-BR" dirty="0"/>
                  <a:t>       tem significado físico</a:t>
                </a:r>
              </a:p>
              <a:p>
                <a:pPr marL="342900" indent="-342900">
                  <a:buFont typeface="+mj-lt"/>
                  <a:buAutoNum type="alphaLcParenR"/>
                </a:pPr>
                <a:endParaRPr lang="pt-BR" dirty="0"/>
              </a:p>
              <a:p>
                <a:pPr marL="342900" indent="-342900">
                  <a:buFont typeface="+mj-lt"/>
                  <a:buAutoNum type="alphaLcParenR" startAt="2"/>
                </a:pPr>
                <a:r>
                  <a:rPr lang="pt-BR" dirty="0"/>
                  <a:t>a solução sempre contém a combinação mais simples possível e                  2 e 1 são as menores potências que servem</a:t>
                </a:r>
              </a:p>
              <a:p>
                <a:pPr marL="342900" indent="-342900">
                  <a:buFont typeface="+mj-lt"/>
                  <a:buAutoNum type="alphaLcParenR" startAt="2"/>
                </a:pPr>
                <a:r>
                  <a:rPr lang="pt-BR" dirty="0"/>
                  <a:t>O sistema de equações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dirty="0"/>
                  <a:t> tem uma e apenas uma solução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1D219077-E293-4CC6-B797-89CBAEE43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98" y="653112"/>
                <a:ext cx="8046856" cy="3115918"/>
              </a:xfrm>
              <a:prstGeom prst="rect">
                <a:avLst/>
              </a:prstGeom>
              <a:blipFill>
                <a:blip r:embed="rId2"/>
                <a:stretch>
                  <a:fillRect l="-606" t="-978" r="-31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Balão de Fala: Retângulo 2">
            <a:extLst>
              <a:ext uri="{FF2B5EF4-FFF2-40B4-BE49-F238E27FC236}">
                <a16:creationId xmlns:a16="http://schemas.microsoft.com/office/drawing/2014/main" id="{7851DCF5-CC35-4D3E-913F-D965520A215D}"/>
              </a:ext>
            </a:extLst>
          </p:cNvPr>
          <p:cNvSpPr/>
          <p:nvPr/>
        </p:nvSpPr>
        <p:spPr>
          <a:xfrm>
            <a:off x="4061012" y="3919818"/>
            <a:ext cx="4094629" cy="887506"/>
          </a:xfrm>
          <a:prstGeom prst="wedgeRectCallout">
            <a:avLst>
              <a:gd name="adj1" fmla="val 6649"/>
              <a:gd name="adj2" fmla="val -93401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Para quem  aprendeu matrizes, </a:t>
            </a:r>
          </a:p>
          <a:p>
            <a:pPr algn="ctr"/>
            <a:r>
              <a:rPr lang="pt-BR" sz="1600" dirty="0"/>
              <a:t>o determinante da equação é igual a 1, </a:t>
            </a:r>
          </a:p>
          <a:p>
            <a:pPr algn="ctr"/>
            <a:r>
              <a:rPr lang="pt-BR" sz="1600" dirty="0"/>
              <a:t>portanto não é nulo e a solução é única</a:t>
            </a:r>
          </a:p>
        </p:txBody>
      </p:sp>
    </p:spTree>
    <p:extLst>
      <p:ext uri="{BB962C8B-B14F-4D97-AF65-F5344CB8AC3E}">
        <p14:creationId xmlns:p14="http://schemas.microsoft.com/office/powerpoint/2010/main" val="333440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1" b="40550"/>
          <a:stretch/>
        </p:blipFill>
        <p:spPr>
          <a:xfrm>
            <a:off x="-755532" y="550374"/>
            <a:ext cx="10285526" cy="382115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935718" y="57669"/>
            <a:ext cx="277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Resposta nos Grupos</a:t>
            </a:r>
          </a:p>
        </p:txBody>
      </p:sp>
    </p:spTree>
    <p:extLst>
      <p:ext uri="{BB962C8B-B14F-4D97-AF65-F5344CB8AC3E}">
        <p14:creationId xmlns:p14="http://schemas.microsoft.com/office/powerpoint/2010/main" val="414073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675" y="-259393"/>
            <a:ext cx="8229600" cy="85725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Alguns links interessantes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583" y="879554"/>
            <a:ext cx="8899695" cy="3483041"/>
          </a:xfrm>
        </p:spPr>
        <p:txBody>
          <a:bodyPr>
            <a:noAutofit/>
          </a:bodyPr>
          <a:lstStyle/>
          <a:p>
            <a:r>
              <a:rPr lang="pt-BR" sz="1600" dirty="0">
                <a:solidFill>
                  <a:srgbClr val="0070C0"/>
                </a:solidFill>
                <a:hlinkClick r:id="rId2"/>
              </a:rPr>
              <a:t>http://www.bipm.org/en/scientific/elec/watt_balance/wb_principle.html</a:t>
            </a:r>
            <a:endParaRPr lang="pt-BR" sz="1600" dirty="0">
              <a:solidFill>
                <a:srgbClr val="0070C0"/>
              </a:solidFill>
            </a:endParaRPr>
          </a:p>
          <a:p>
            <a:r>
              <a:rPr lang="pt-BR" sz="1600" dirty="0">
                <a:solidFill>
                  <a:srgbClr val="0070C0"/>
                </a:solidFill>
                <a:hlinkClick r:id="rId3"/>
              </a:rPr>
              <a:t>http://www.french-metrology.com/en/feature/watt-balance.asp</a:t>
            </a:r>
            <a:endParaRPr lang="pt-BR" sz="1600" dirty="0">
              <a:solidFill>
                <a:srgbClr val="0070C0"/>
              </a:solidFill>
            </a:endParaRPr>
          </a:p>
          <a:p>
            <a:r>
              <a:rPr lang="pt-BR" sz="16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http://www.bipm.org/en/scientific/elec/watt_balance/</a:t>
            </a:r>
            <a:endParaRPr lang="pt-BR" sz="1600" dirty="0">
              <a:solidFill>
                <a:srgbClr val="0070C0"/>
              </a:solidFill>
            </a:endParaRPr>
          </a:p>
          <a:p>
            <a:pPr lvl="0"/>
            <a:r>
              <a:rPr lang="pt-BR" sz="16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https://www.nist.gov/si-redefinition</a:t>
            </a:r>
            <a:endParaRPr lang="pt-BR" sz="1600" dirty="0">
              <a:solidFill>
                <a:srgbClr val="0070C0"/>
              </a:solidFill>
            </a:endParaRPr>
          </a:p>
          <a:p>
            <a:pPr lvl="0"/>
            <a:r>
              <a:rPr lang="pt-BR" sz="16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https://www.nature.com/news/new-definitions-of-scientific-units-are-on-the-horizon-1.22837</a:t>
            </a:r>
            <a:endParaRPr lang="pt-BR" sz="1600" dirty="0">
              <a:solidFill>
                <a:srgbClr val="0070C0"/>
              </a:solidFill>
            </a:endParaRPr>
          </a:p>
          <a:p>
            <a:r>
              <a:rPr lang="pt-BR" sz="1600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https://www.youtube.com/watch?v=iQ6P4oh9TwY&amp;t=133s</a:t>
            </a:r>
            <a:endParaRPr lang="pt-BR" sz="1600" dirty="0">
              <a:solidFill>
                <a:srgbClr val="0070C0"/>
              </a:solidFill>
            </a:endParaRPr>
          </a:p>
          <a:p>
            <a:r>
              <a:rPr lang="pt-BR" sz="1600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https://www.youtube.com/watch?v=thfSSEvBDVY</a:t>
            </a:r>
            <a:r>
              <a:rPr lang="pt-BR" sz="1600" dirty="0">
                <a:solidFill>
                  <a:srgbClr val="0070C0"/>
                </a:solidFill>
              </a:rPr>
              <a:t>	</a:t>
            </a:r>
          </a:p>
          <a:p>
            <a:r>
              <a:rPr lang="pt-BR" sz="1600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https://www.youtube.com/watch?v=CeJiH0tcyHk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224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63242" y="-245415"/>
            <a:ext cx="5829300" cy="857250"/>
          </a:xfrm>
        </p:spPr>
        <p:txBody>
          <a:bodyPr>
            <a:normAutofit/>
          </a:bodyPr>
          <a:lstStyle/>
          <a:p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Algarismos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significativos</a:t>
            </a:r>
            <a:endParaRPr lang="en-US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01" y="477631"/>
            <a:ext cx="7189075" cy="1200150"/>
          </a:xfrm>
        </p:spPr>
        <p:txBody>
          <a:bodyPr>
            <a:normAutofit/>
          </a:bodyPr>
          <a:lstStyle/>
          <a:p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Algarismos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usados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representar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um valor </a:t>
            </a:r>
          </a:p>
          <a:p>
            <a:pPr marL="457200" lvl="1" indent="0">
              <a:buNone/>
            </a:pP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quantidade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define a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confiabilidade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precisão</a:t>
            </a:r>
            <a:endParaRPr lang="en-US" alt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endParaRPr lang="en-US" alt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096160" y="3607121"/>
            <a:ext cx="267701" cy="34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9056" tIns="34529" rIns="69056" bIns="34529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990099"/>
                </a:solidFill>
                <a:latin typeface="+mj-lt"/>
              </a:rPr>
              <a:t>3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447910" y="3552780"/>
            <a:ext cx="267701" cy="34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9056" tIns="34529" rIns="69056" bIns="34529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990099"/>
                </a:solidFill>
                <a:latin typeface="+mj-lt"/>
              </a:rPr>
              <a:t>5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663391" y="3529457"/>
            <a:ext cx="267701" cy="34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9056" tIns="34529" rIns="69056" bIns="34529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990099"/>
                </a:solidFill>
                <a:latin typeface="+mj-lt"/>
              </a:rPr>
              <a:t>1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816581" y="3537440"/>
            <a:ext cx="267701" cy="34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9056" tIns="34529" rIns="69056" bIns="34529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990099"/>
                </a:solidFill>
                <a:latin typeface="+mj-lt"/>
              </a:rPr>
              <a:t>2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318000" y="3522131"/>
            <a:ext cx="267701" cy="34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9056" tIns="34529" rIns="69056" bIns="34529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990099"/>
                </a:solidFill>
                <a:latin typeface="+mj-lt"/>
              </a:rPr>
              <a:t>4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3388490" y="3928900"/>
            <a:ext cx="724557" cy="34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9056" tIns="34529" rIns="69056" bIns="34529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0033"/>
                </a:solidFill>
                <a:latin typeface="+mj-lt"/>
              </a:rPr>
              <a:t>4 10</a:t>
            </a:r>
            <a:r>
              <a:rPr lang="en-US" b="1" baseline="30000" dirty="0">
                <a:solidFill>
                  <a:srgbClr val="FF0033"/>
                </a:solidFill>
                <a:latin typeface="+mj-lt"/>
              </a:rPr>
              <a:t>-4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181009" y="3925873"/>
            <a:ext cx="865622" cy="34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9056" tIns="34529" rIns="69056" bIns="34529">
            <a:sp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33"/>
                </a:solidFill>
                <a:latin typeface="+mj-lt"/>
              </a:rPr>
              <a:t>1,2 10</a:t>
            </a:r>
            <a:r>
              <a:rPr lang="en-US" b="1" baseline="30000" dirty="0" smtClean="0">
                <a:solidFill>
                  <a:srgbClr val="FF0033"/>
                </a:solidFill>
                <a:latin typeface="+mj-lt"/>
              </a:rPr>
              <a:t>3</a:t>
            </a:r>
            <a:endParaRPr lang="en-US" b="1" baseline="30000" dirty="0">
              <a:solidFill>
                <a:srgbClr val="FF0033"/>
              </a:solidFill>
              <a:latin typeface="+mj-lt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128592" y="3903882"/>
            <a:ext cx="914400" cy="457200"/>
            <a:chOff x="1296" y="2352"/>
            <a:chExt cx="768" cy="384"/>
          </a:xfrm>
        </p:grpSpPr>
        <p:sp>
          <p:nvSpPr>
            <p:cNvPr id="41998" name="Line 11"/>
            <p:cNvSpPr>
              <a:spLocks noChangeShapeType="1"/>
            </p:cNvSpPr>
            <p:nvPr/>
          </p:nvSpPr>
          <p:spPr bwMode="auto">
            <a:xfrm>
              <a:off x="1296" y="2400"/>
              <a:ext cx="768" cy="28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1999" name="Line 12"/>
            <p:cNvSpPr>
              <a:spLocks noChangeShapeType="1"/>
            </p:cNvSpPr>
            <p:nvPr/>
          </p:nvSpPr>
          <p:spPr bwMode="auto">
            <a:xfrm flipV="1">
              <a:off x="1344" y="2352"/>
              <a:ext cx="720" cy="3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1964005" y="4347756"/>
            <a:ext cx="1250342" cy="34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9056" tIns="34529" rIns="69056" bIns="34529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0033"/>
                </a:solidFill>
                <a:latin typeface="+mj-lt"/>
              </a:rPr>
              <a:t>12,000 10</a:t>
            </a:r>
            <a:r>
              <a:rPr lang="en-US" b="1" baseline="30000" dirty="0">
                <a:solidFill>
                  <a:srgbClr val="FF0033"/>
                </a:solidFill>
                <a:latin typeface="+mj-lt"/>
              </a:rPr>
              <a:t>2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958804" y="1662839"/>
            <a:ext cx="6758718" cy="58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056" tIns="34529" rIns="69056" bIns="34529"/>
          <a:lstStyle/>
          <a:p>
            <a:pPr marL="0" lvl="1" indent="-214313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Para </a:t>
            </a:r>
            <a:r>
              <a:rPr 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contar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o </a:t>
            </a:r>
            <a:r>
              <a:rPr 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número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de </a:t>
            </a:r>
            <a:r>
              <a:rPr 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algarismos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significativos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de um valor </a:t>
            </a:r>
            <a:r>
              <a:rPr 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inicia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-se </a:t>
            </a:r>
            <a:r>
              <a:rPr 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pelo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primeiro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algarismo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não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nulo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63113" y="2581904"/>
            <a:ext cx="735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Qual o número de algarismos significativos no números abaixo ?</a:t>
            </a:r>
          </a:p>
        </p:txBody>
      </p:sp>
      <p:sp>
        <p:nvSpPr>
          <p:cNvPr id="6" name="Retângulo 5"/>
          <p:cNvSpPr/>
          <p:nvPr/>
        </p:nvSpPr>
        <p:spPr>
          <a:xfrm>
            <a:off x="911752" y="3162665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345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067710" y="317038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1200,0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320189" y="3147884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0,0004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4722004" y="313084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43 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5591674" y="3105798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altLang="en-US" dirty="0"/>
              <a:t>12,45       </a:t>
            </a:r>
          </a:p>
        </p:txBody>
      </p:sp>
    </p:spTree>
    <p:extLst>
      <p:ext uri="{BB962C8B-B14F-4D97-AF65-F5344CB8AC3E}">
        <p14:creationId xmlns:p14="http://schemas.microsoft.com/office/powerpoint/2010/main" val="375583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 bldLvl="2" autoUpdateAnimBg="0"/>
      <p:bldP spid="12292" grpId="0" autoUpdateAnimBg="0"/>
      <p:bldP spid="12293" grpId="0" autoUpdateAnimBg="0"/>
      <p:bldP spid="12294" grpId="0" autoUpdateAnimBg="0"/>
      <p:bldP spid="12295" grpId="0" autoUpdateAnimBg="0"/>
      <p:bldP spid="12296" grpId="0" autoUpdateAnimBg="0"/>
      <p:bldP spid="12297" grpId="0" autoUpdateAnimBg="0"/>
      <p:bldP spid="12298" grpId="0" autoUpdateAnimBg="0"/>
      <p:bldP spid="12302" grpId="0" autoUpdateAnimBg="0"/>
      <p:bldP spid="12303" grpId="0" autoUpdateAnimBg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91521" y="505618"/>
            <a:ext cx="6669972" cy="235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defRPr sz="3200" b="1">
                <a:solidFill>
                  <a:srgbClr val="0033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800" b="1">
                <a:solidFill>
                  <a:srgbClr val="3333C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400" b="1">
                <a:solidFill>
                  <a:srgbClr val="A5002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 sz="2000" b="1">
                <a:solidFill>
                  <a:srgbClr val="996633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altLang="pt-B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</a:t>
            </a:r>
            <a:r>
              <a:rPr lang="en-US" alt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algarismos</a:t>
            </a:r>
            <a:r>
              <a:rPr lang="en-US" alt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significativos</a:t>
            </a:r>
            <a:r>
              <a:rPr lang="en-US" alt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pt-B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</a:t>
            </a:r>
            <a:r>
              <a:rPr lang="en-US" alt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</a:t>
            </a:r>
            <a:r>
              <a:rPr lang="en-US" alt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pt-B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precisão</a:t>
            </a:r>
            <a:r>
              <a:rPr lang="en-US" alt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altLang="pt-B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</a:t>
            </a:r>
            <a:r>
              <a:rPr lang="en-US" alt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utilizado</a:t>
            </a:r>
            <a:r>
              <a:rPr lang="en-US" alt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•"/>
            </a:pPr>
            <a:endParaRPr lang="en-US" altLang="pt-B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altLang="pt-B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</a:t>
            </a:r>
            <a:r>
              <a:rPr lang="en-US" alt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algarismos</a:t>
            </a:r>
            <a:r>
              <a:rPr lang="en-US" alt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significativos</a:t>
            </a:r>
            <a:r>
              <a:rPr lang="en-US" alt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alt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</a:t>
            </a:r>
            <a:r>
              <a:rPr lang="en-US" alt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altLang="pt-B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</a:t>
            </a:r>
            <a:r>
              <a:rPr lang="en-US" alt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casas </a:t>
            </a:r>
            <a:r>
              <a:rPr lang="en-US" altLang="pt-B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decimais</a:t>
            </a:r>
            <a:r>
              <a:rPr lang="en-US" alt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/>
            <a:endParaRPr lang="en-US" altLang="pt-BR" sz="2100" dirty="0"/>
          </a:p>
          <a:p>
            <a:pPr lvl="1" algn="ctr"/>
            <a:r>
              <a:rPr lang="en-US" altLang="pt-BR" sz="2100" dirty="0">
                <a:latin typeface="Arial" panose="020B0604020202020204" pitchFamily="34" charset="0"/>
                <a:cs typeface="Arial" panose="020B0604020202020204" pitchFamily="34" charset="0"/>
              </a:rPr>
              <a:t>345       1200,0      0,0004      43      12,45       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481" y="-260011"/>
            <a:ext cx="5829300" cy="857250"/>
          </a:xfrm>
        </p:spPr>
        <p:txBody>
          <a:bodyPr>
            <a:normAutofit/>
          </a:bodyPr>
          <a:lstStyle/>
          <a:p>
            <a:r>
              <a:rPr lang="en-US" altLang="pt-B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Algarismos</a:t>
            </a:r>
            <a:r>
              <a:rPr lang="en-US" altLang="pt-B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significativos</a:t>
            </a:r>
            <a:endParaRPr lang="en-US" altLang="pt-BR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15759" y="2924547"/>
            <a:ext cx="64457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600" b="1" dirty="0">
                <a:solidFill>
                  <a:srgbClr val="FF0000"/>
                </a:solidFill>
              </a:rPr>
              <a:t>Algarismo significativo</a:t>
            </a:r>
            <a:r>
              <a:rPr lang="pt-BR" sz="1600" b="1" dirty="0">
                <a:solidFill>
                  <a:srgbClr val="FF00FF"/>
                </a:solidFill>
              </a:rPr>
              <a:t> </a:t>
            </a:r>
            <a:r>
              <a:rPr lang="pt-BR" sz="1600" b="1" dirty="0">
                <a:solidFill>
                  <a:srgbClr val="3333CC"/>
                </a:solidFill>
              </a:rPr>
              <a:t>em um número pode ser entendido como o algarismo que, individualmente, tem significado físico.</a:t>
            </a:r>
            <a:endParaRPr lang="en-US" sz="1600" b="1" dirty="0">
              <a:solidFill>
                <a:srgbClr val="3333CC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FBC5C42-C108-4F17-BD35-3FE49E37AC7D}"/>
              </a:ext>
            </a:extLst>
          </p:cNvPr>
          <p:cNvSpPr txBox="1"/>
          <p:nvPr/>
        </p:nvSpPr>
        <p:spPr>
          <a:xfrm>
            <a:off x="342900" y="3565275"/>
            <a:ext cx="8579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Há mais de um conjunto de regras convencionais para o uso dos algarismos significativos, mas nenhum totalmente satisfatório. </a:t>
            </a:r>
          </a:p>
          <a:p>
            <a:r>
              <a:rPr lang="pt-BR" sz="1600" dirty="0"/>
              <a:t>Representação satisfatória de uma medida exige, </a:t>
            </a:r>
            <a:r>
              <a:rPr lang="pt-BR" sz="1600" b="1" dirty="0"/>
              <a:t>além da unidade</a:t>
            </a:r>
            <a:r>
              <a:rPr lang="pt-BR" sz="1600" dirty="0"/>
              <a:t>, mais 3 partes: </a:t>
            </a:r>
          </a:p>
          <a:p>
            <a:r>
              <a:rPr lang="pt-BR" sz="1600" dirty="0"/>
              <a:t>um valor para a grandeza, outro para a incerteza e o tipo de distribuição estatística.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BFF235D-5F83-4775-9C41-8B2BC61B7CEF}"/>
              </a:ext>
            </a:extLst>
          </p:cNvPr>
          <p:cNvCxnSpPr/>
          <p:nvPr/>
        </p:nvCxnSpPr>
        <p:spPr>
          <a:xfrm>
            <a:off x="2844051" y="4585449"/>
            <a:ext cx="53721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66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utoUpdateAnimBg="0"/>
      <p:bldP spid="3" grpId="0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4D6DF-1F35-45CB-91EC-D83E94B17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679"/>
            <a:ext cx="6266329" cy="304508"/>
          </a:xfrm>
        </p:spPr>
        <p:txBody>
          <a:bodyPr>
            <a:noAutofit/>
          </a:bodyPr>
          <a:lstStyle/>
          <a:p>
            <a:r>
              <a:rPr lang="pt-BR" sz="2000" dirty="0"/>
              <a:t>Regras convencionais de uso dos significativos</a:t>
            </a:r>
            <a:r>
              <a:rPr lang="pt-BR" sz="2000" baseline="30000" dirty="0"/>
              <a:t>*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3E3A22-68CD-42FD-9D9E-350E938EF2B3}"/>
              </a:ext>
            </a:extLst>
          </p:cNvPr>
          <p:cNvSpPr txBox="1"/>
          <p:nvPr/>
        </p:nvSpPr>
        <p:spPr>
          <a:xfrm>
            <a:off x="312356" y="4288498"/>
            <a:ext cx="831028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70C0"/>
                </a:solidFill>
                <a:latin typeface="Times-Roman"/>
              </a:rPr>
              <a:t>* </a:t>
            </a:r>
            <a:r>
              <a:rPr lang="en-US" sz="1600" b="0" i="0" u="none" strike="noStrike" baseline="0" dirty="0">
                <a:solidFill>
                  <a:srgbClr val="0070C0"/>
                </a:solidFill>
                <a:latin typeface="Times-Roman"/>
              </a:rPr>
              <a:t>Philip R Bevington and D. Keith Robinson, Data Reduction and Error Analysis for the Physical Sciences, 2nd Edition, McGraw-Hill, Inc., New York, 1992.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6757EC-D49F-4324-A984-786B305B47FB}"/>
              </a:ext>
            </a:extLst>
          </p:cNvPr>
          <p:cNvSpPr txBox="1"/>
          <p:nvPr/>
        </p:nvSpPr>
        <p:spPr>
          <a:xfrm>
            <a:off x="457199" y="421634"/>
            <a:ext cx="8478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1600" dirty="0"/>
              <a:t>O dígito não nulo mais à esquerda é o dígito mais significativo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/>
              <a:t>O dígito menos significativo depende do </a:t>
            </a:r>
            <a:r>
              <a:rPr lang="pt-BR" sz="1600" dirty="0">
                <a:solidFill>
                  <a:srgbClr val="FF0000"/>
                </a:solidFill>
              </a:rPr>
              <a:t>registro</a:t>
            </a:r>
            <a:r>
              <a:rPr lang="pt-BR" sz="1600" dirty="0"/>
              <a:t> conter ou não o separador decimal: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/>
              <a:t>com vírgula </a:t>
            </a:r>
            <a:r>
              <a:rPr lang="pt-BR" sz="1600" dirty="0">
                <a:sym typeface="Wingdings" panose="05000000000000000000" pitchFamily="2" charset="2"/>
              </a:rPr>
              <a:t></a:t>
            </a:r>
            <a:r>
              <a:rPr lang="pt-BR" sz="1600" dirty="0"/>
              <a:t> é o dígito mais à direita, mesmo que seja zero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/>
              <a:t>sem vírgula </a:t>
            </a:r>
            <a:r>
              <a:rPr lang="pt-BR" sz="1600" dirty="0">
                <a:sym typeface="Wingdings" panose="05000000000000000000" pitchFamily="2" charset="2"/>
              </a:rPr>
              <a:t> é o dígito não nulo mais </a:t>
            </a:r>
            <a:r>
              <a:rPr lang="pt-BR" sz="1600" dirty="0">
                <a:sym typeface="Wingdings" panose="05000000000000000000" pitchFamily="2" charset="2"/>
              </a:rPr>
              <a:t>à</a:t>
            </a:r>
            <a:r>
              <a:rPr lang="pt-BR" sz="1600" dirty="0" smtClean="0">
                <a:sym typeface="Wingdings" panose="05000000000000000000" pitchFamily="2" charset="2"/>
              </a:rPr>
              <a:t> </a:t>
            </a:r>
            <a:r>
              <a:rPr lang="pt-BR" sz="1600" dirty="0">
                <a:sym typeface="Wingdings" panose="05000000000000000000" pitchFamily="2" charset="2"/>
              </a:rPr>
              <a:t>direita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pt-BR" sz="1600" dirty="0">
                <a:sym typeface="Wingdings" panose="05000000000000000000" pitchFamily="2" charset="2"/>
              </a:rPr>
              <a:t>Todos os dígitos entre o menos e o mais significativos contam como significativos, independentemente da posição do separador decimal</a:t>
            </a:r>
            <a:endParaRPr lang="pt-BR" sz="16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02D1162-4DE5-4E75-BEBC-6C64EE019C82}"/>
              </a:ext>
            </a:extLst>
          </p:cNvPr>
          <p:cNvSpPr txBox="1"/>
          <p:nvPr/>
        </p:nvSpPr>
        <p:spPr>
          <a:xfrm>
            <a:off x="383240" y="2249252"/>
            <a:ext cx="8310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580 </a:t>
            </a:r>
            <a:r>
              <a:rPr lang="pt-BR" sz="1600" dirty="0">
                <a:sym typeface="Wingdings" panose="05000000000000000000" pitchFamily="2" charset="2"/>
              </a:rPr>
              <a:t> 2 significativos, mas 0,00580 tem 3 significativos.</a:t>
            </a:r>
          </a:p>
          <a:p>
            <a:r>
              <a:rPr lang="pt-BR" sz="1600" dirty="0">
                <a:sym typeface="Wingdings" panose="05000000000000000000" pitchFamily="2" charset="2"/>
              </a:rPr>
              <a:t>Em princípio, poderíamos registrar </a:t>
            </a:r>
            <a:r>
              <a:rPr lang="pt-BR" sz="1600" dirty="0">
                <a:solidFill>
                  <a:srgbClr val="FF0000"/>
                </a:solidFill>
                <a:sym typeface="Wingdings" panose="05000000000000000000" pitchFamily="2" charset="2"/>
              </a:rPr>
              <a:t>580, </a:t>
            </a:r>
            <a:r>
              <a:rPr lang="pt-BR" sz="1600" dirty="0">
                <a:sym typeface="Wingdings" panose="05000000000000000000" pitchFamily="2" charset="2"/>
              </a:rPr>
              <a:t>para indicar que o 0 é </a:t>
            </a:r>
            <a:r>
              <a:rPr lang="pt-BR" sz="1600" dirty="0" smtClean="0">
                <a:sym typeface="Wingdings" panose="05000000000000000000" pitchFamily="2" charset="2"/>
              </a:rPr>
              <a:t>significativo, mas  </a:t>
            </a:r>
            <a:r>
              <a:rPr lang="pt-BR" sz="1600" dirty="0">
                <a:sym typeface="Wingdings" panose="05000000000000000000" pitchFamily="2" charset="2"/>
              </a:rPr>
              <a:t>há grande chance dessa vírgula confundir com a vírgula da sintaxe linguística.</a:t>
            </a:r>
          </a:p>
          <a:p>
            <a:r>
              <a:rPr lang="pt-BR" sz="1600" dirty="0">
                <a:sym typeface="Wingdings" panose="05000000000000000000" pitchFamily="2" charset="2"/>
              </a:rPr>
              <a:t>Assim, essa estratégia não é usada (americanos podem usar 580. para 3 significativos).</a:t>
            </a:r>
            <a:endParaRPr lang="pt-BR" sz="16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679F01F-6CE5-40FA-B893-1C3E783D3552}"/>
              </a:ext>
            </a:extLst>
          </p:cNvPr>
          <p:cNvSpPr txBox="1"/>
          <p:nvPr/>
        </p:nvSpPr>
        <p:spPr>
          <a:xfrm>
            <a:off x="457199" y="3647693"/>
            <a:ext cx="3792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Escreve-se 58000 com 3 significativos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00AF3A9-E15A-4B98-916A-635558F60288}"/>
              </a:ext>
            </a:extLst>
          </p:cNvPr>
          <p:cNvSpPr txBox="1"/>
          <p:nvPr/>
        </p:nvSpPr>
        <p:spPr>
          <a:xfrm>
            <a:off x="4121524" y="3647693"/>
            <a:ext cx="4000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usando </a:t>
            </a:r>
            <a:r>
              <a:rPr lang="pt-BR" sz="1600" dirty="0">
                <a:solidFill>
                  <a:srgbClr val="FF0000"/>
                </a:solidFill>
              </a:rPr>
              <a:t>notação científica</a:t>
            </a:r>
            <a:r>
              <a:rPr lang="pt-BR" sz="1600" dirty="0"/>
              <a:t>: 5,80 × 10</a:t>
            </a:r>
            <a:r>
              <a:rPr lang="pt-BR" sz="1600" baseline="30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5716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370283" y="1686174"/>
            <a:ext cx="58293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pt-BR" sz="1350" b="1">
              <a:latin typeface="+mj-lt"/>
            </a:endParaRP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873641" y="-109975"/>
            <a:ext cx="3625317" cy="47587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dirty="0" err="1">
                <a:solidFill>
                  <a:srgbClr val="002060"/>
                </a:solidFill>
                <a:latin typeface="+mj-lt"/>
              </a:rPr>
              <a:t>Arredondamento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536579" y="1369939"/>
            <a:ext cx="6880841" cy="95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056" tIns="34529" rIns="69056" bIns="34529"/>
          <a:lstStyle/>
          <a:p>
            <a:pPr marL="557213" lvl="1" indent="-214313">
              <a:spcBef>
                <a:spcPct val="20000"/>
              </a:spcBef>
              <a:defRPr/>
            </a:pP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Regra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: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adiciona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-se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uma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unidade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ao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algarismo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menos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significativo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, se o valor do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algarismo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seguinte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for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maior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que 5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mantém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-se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o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mesmo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valor, se for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menor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que 5</a:t>
            </a: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1965595" y="3083968"/>
            <a:ext cx="973022" cy="34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9056" tIns="34529" rIns="69056" bIns="34529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2,34999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3644377" y="2839890"/>
            <a:ext cx="665246" cy="34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9056" tIns="34529" rIns="69056" bIns="34529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0000"/>
                </a:solidFill>
                <a:latin typeface="+mj-lt"/>
              </a:rPr>
              <a:t>3 sig</a:t>
            </a: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2513283" y="3400674"/>
            <a:ext cx="0" cy="2857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pt-BR" sz="1350" b="1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4456384" y="2839889"/>
            <a:ext cx="1033463" cy="346471"/>
            <a:chOff x="2976" y="3225"/>
            <a:chExt cx="868" cy="291"/>
          </a:xfrm>
        </p:grpSpPr>
        <p:sp>
          <p:nvSpPr>
            <p:cNvPr id="13336" name="Rectangle 24"/>
            <p:cNvSpPr>
              <a:spLocks noChangeArrowheads="1"/>
            </p:cNvSpPr>
            <p:nvPr/>
          </p:nvSpPr>
          <p:spPr bwMode="auto">
            <a:xfrm>
              <a:off x="3350" y="3225"/>
              <a:ext cx="49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9056" tIns="34529" rIns="69056" bIns="34529">
              <a:spAutoFit/>
            </a:bodyPr>
            <a:lstStyle/>
            <a:p>
              <a:pPr eaLnBrk="1" hangingPunct="1">
                <a:defRPr/>
              </a:pPr>
              <a:r>
                <a:rPr lang="en-US" b="1">
                  <a:solidFill>
                    <a:srgbClr val="FF0000"/>
                  </a:solidFill>
                  <a:latin typeface="+mj-lt"/>
                </a:rPr>
                <a:t>2,35</a:t>
              </a:r>
            </a:p>
          </p:txBody>
        </p:sp>
        <p:sp>
          <p:nvSpPr>
            <p:cNvPr id="13337" name="Line 25"/>
            <p:cNvSpPr>
              <a:spLocks noChangeShapeType="1"/>
            </p:cNvSpPr>
            <p:nvPr/>
          </p:nvSpPr>
          <p:spPr bwMode="auto">
            <a:xfrm>
              <a:off x="2976" y="3408"/>
              <a:ext cx="2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 b="1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3644377" y="3297090"/>
            <a:ext cx="665246" cy="34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9056" tIns="34529" rIns="69056" bIns="34529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0000"/>
                </a:solidFill>
                <a:latin typeface="+mj-lt"/>
              </a:rPr>
              <a:t>2 sig</a:t>
            </a:r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2398983" y="3400674"/>
            <a:ext cx="0" cy="2857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pt-BR" sz="1350" b="1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4456383" y="3297088"/>
            <a:ext cx="904876" cy="346471"/>
            <a:chOff x="2976" y="3609"/>
            <a:chExt cx="760" cy="291"/>
          </a:xfrm>
        </p:grpSpPr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3350" y="3609"/>
              <a:ext cx="38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9056" tIns="34529" rIns="69056" bIns="34529">
              <a:spAutoFit/>
            </a:bodyPr>
            <a:lstStyle/>
            <a:p>
              <a:pPr eaLnBrk="1" hangingPunct="1">
                <a:defRPr/>
              </a:pPr>
              <a:r>
                <a:rPr lang="en-US" b="1">
                  <a:solidFill>
                    <a:srgbClr val="FF0000"/>
                  </a:solidFill>
                  <a:latin typeface="+mj-lt"/>
                </a:rPr>
                <a:t>2,3</a:t>
              </a:r>
            </a:p>
          </p:txBody>
        </p:sp>
        <p:sp>
          <p:nvSpPr>
            <p:cNvPr id="13342" name="Line 30"/>
            <p:cNvSpPr>
              <a:spLocks noChangeShapeType="1"/>
            </p:cNvSpPr>
            <p:nvPr/>
          </p:nvSpPr>
          <p:spPr bwMode="auto">
            <a:xfrm>
              <a:off x="2976" y="3792"/>
              <a:ext cx="2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 b="1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7" name="Balão de Pensamento: Nuvem 6">
            <a:extLst>
              <a:ext uri="{FF2B5EF4-FFF2-40B4-BE49-F238E27FC236}">
                <a16:creationId xmlns:a16="http://schemas.microsoft.com/office/drawing/2014/main" id="{456F008A-22CF-4E84-8F70-4AEA3697A1B3}"/>
              </a:ext>
            </a:extLst>
          </p:cNvPr>
          <p:cNvSpPr/>
          <p:nvPr/>
        </p:nvSpPr>
        <p:spPr>
          <a:xfrm>
            <a:off x="5854761" y="2537696"/>
            <a:ext cx="3227712" cy="1575968"/>
          </a:xfrm>
          <a:prstGeom prst="cloudCallout">
            <a:avLst>
              <a:gd name="adj1" fmla="val -52778"/>
              <a:gd name="adj2" fmla="val -63554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 se o algarismo menos significativo for 5?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9ED2596-C4D7-42D9-91CB-80D676509E35}"/>
              </a:ext>
            </a:extLst>
          </p:cNvPr>
          <p:cNvSpPr txBox="1"/>
          <p:nvPr/>
        </p:nvSpPr>
        <p:spPr>
          <a:xfrm>
            <a:off x="309282" y="510988"/>
            <a:ext cx="7732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Regra: Deve-se registrar o resultado com um número de dígitos significativos que mantenha a precisão do valor E não sugira uma precisão maior que a dos dados.</a:t>
            </a:r>
          </a:p>
        </p:txBody>
      </p:sp>
    </p:spTree>
    <p:extLst>
      <p:ext uri="{BB962C8B-B14F-4D97-AF65-F5344CB8AC3E}">
        <p14:creationId xmlns:p14="http://schemas.microsoft.com/office/powerpoint/2010/main" val="90972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" grpId="0" autoUpdateAnimBg="0"/>
      <p:bldP spid="13333" grpId="0" autoUpdateAnimBg="0"/>
      <p:bldP spid="13334" grpId="0" autoUpdateAnimBg="0"/>
      <p:bldP spid="13339" grpId="0" autoUpdateAnimBg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BFD57-3A1A-4B12-8FF6-18469D04F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39" y="-90297"/>
            <a:ext cx="8229600" cy="549037"/>
          </a:xfrm>
        </p:spPr>
        <p:txBody>
          <a:bodyPr>
            <a:noAutofit/>
          </a:bodyPr>
          <a:lstStyle/>
          <a:p>
            <a:r>
              <a:rPr lang="pt-BR" sz="3200" dirty="0"/>
              <a:t>As fases de Vênus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85CC5B4-412E-4028-8BB6-5792797810D2}"/>
              </a:ext>
            </a:extLst>
          </p:cNvPr>
          <p:cNvSpPr txBox="1"/>
          <p:nvPr/>
        </p:nvSpPr>
        <p:spPr>
          <a:xfrm>
            <a:off x="4741088" y="3493097"/>
            <a:ext cx="36674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https://www.eso.org/public/outreach/eduoff/vt-2004/photos/images/vt-photo-01-stka.jpg</a:t>
            </a:r>
            <a:endParaRPr lang="pt-BR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Último acesso 15/4/21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F855C2B-5D70-4A0B-B168-84C09BB46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8289"/>
            <a:ext cx="4054562" cy="40545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CAA614C-2CBB-4237-AAC5-6B3C25DE1D6B}"/>
              </a:ext>
            </a:extLst>
          </p:cNvPr>
          <p:cNvSpPr txBox="1"/>
          <p:nvPr/>
        </p:nvSpPr>
        <p:spPr>
          <a:xfrm>
            <a:off x="4338766" y="683257"/>
            <a:ext cx="44721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brilho de Vênus varia pouco durante o ano.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Visto a olho nu, é um ponto brilhante.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está do outro lado do Sol em relação à Terra, a face que vemos está totalmente iluminada, mas Vênus está distante.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está próximo da Terra, o Sol ilumina principalmente a face que não vemos.</a:t>
            </a:r>
          </a:p>
          <a:p>
            <a:pPr algn="just"/>
            <a:r>
              <a:rPr lang="pt-BR" dirty="0">
                <a:solidFill>
                  <a:srgbClr val="FF0000"/>
                </a:solidFill>
              </a:rPr>
              <a:t>Esta descoberta só foi possível com o uso do telescópio.</a:t>
            </a:r>
          </a:p>
        </p:txBody>
      </p:sp>
    </p:spTree>
    <p:extLst>
      <p:ext uri="{BB962C8B-B14F-4D97-AF65-F5344CB8AC3E}">
        <p14:creationId xmlns:p14="http://schemas.microsoft.com/office/powerpoint/2010/main" val="254006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49984" y="-45798"/>
            <a:ext cx="48957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latin typeface="+mj-lt"/>
              </a:rPr>
              <a:t>Caso Especial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27784" y="1786920"/>
            <a:ext cx="15121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dirty="0">
                <a:solidFill>
                  <a:srgbClr val="FF0000"/>
                </a:solidFill>
              </a:rPr>
              <a:t>5,45</a:t>
            </a:r>
            <a:endParaRPr lang="en-US" sz="4500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27784" y="2676060"/>
            <a:ext cx="15121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dirty="0">
                <a:solidFill>
                  <a:srgbClr val="FF0000"/>
                </a:solidFill>
              </a:rPr>
              <a:t>5,55</a:t>
            </a:r>
            <a:endParaRPr lang="en-US" sz="4500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47909" y="1803247"/>
            <a:ext cx="15121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dirty="0">
                <a:solidFill>
                  <a:srgbClr val="FF0000"/>
                </a:solidFill>
              </a:rPr>
              <a:t>5,4</a:t>
            </a:r>
            <a:endParaRPr lang="en-US" sz="4500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82568" y="2676060"/>
            <a:ext cx="15121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dirty="0">
                <a:solidFill>
                  <a:srgbClr val="FF0000"/>
                </a:solidFill>
              </a:rPr>
              <a:t>5,6</a:t>
            </a:r>
            <a:endParaRPr lang="en-US" sz="4500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07420" y="3332170"/>
            <a:ext cx="7120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205C77"/>
                </a:solidFill>
              </a:rPr>
              <a:t>A aproximação nesse caso é feita tomando o último algarismo par. </a:t>
            </a:r>
            <a:endParaRPr lang="en-US" dirty="0">
              <a:solidFill>
                <a:srgbClr val="205C77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77E6D23-3E16-4E1E-B749-1B93F6A94D9F}"/>
              </a:ext>
            </a:extLst>
          </p:cNvPr>
          <p:cNvSpPr txBox="1"/>
          <p:nvPr/>
        </p:nvSpPr>
        <p:spPr>
          <a:xfrm>
            <a:off x="544605" y="699247"/>
            <a:ext cx="8236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Regra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: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quando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o valor do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algarismo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seguinte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ao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algarismo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menos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significativo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for 5,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o 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menos significativo for impar,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adiciona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-se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uma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unidade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,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caso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contrário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mantém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-se o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mesmo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valor.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EDB5B6-9CAB-4B32-BB44-B1E752CFA8DD}"/>
              </a:ext>
            </a:extLst>
          </p:cNvPr>
          <p:cNvSpPr txBox="1"/>
          <p:nvPr/>
        </p:nvSpPr>
        <p:spPr>
          <a:xfrm>
            <a:off x="907419" y="3759061"/>
            <a:ext cx="7772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 razão disso é elaborada. Ao somar muitas parcelas arredondadas, </a:t>
            </a:r>
          </a:p>
          <a:p>
            <a:r>
              <a:rPr lang="pt-BR" sz="1600" dirty="0"/>
              <a:t>esse procedimento evita a tendência em superestimar a soma</a:t>
            </a:r>
          </a:p>
          <a:p>
            <a:r>
              <a:rPr lang="pt-BR" sz="1600" dirty="0"/>
              <a:t>que existiria se 5 sempre arredondasse para cima.</a:t>
            </a:r>
          </a:p>
          <a:p>
            <a:r>
              <a:rPr lang="pt-BR" sz="1600" dirty="0"/>
              <a:t>Se arredondasse o 5 sempre para baixo, a tendência seria subestimar a soma.</a:t>
            </a:r>
          </a:p>
        </p:txBody>
      </p:sp>
    </p:spTree>
    <p:extLst>
      <p:ext uri="{BB962C8B-B14F-4D97-AF65-F5344CB8AC3E}">
        <p14:creationId xmlns:p14="http://schemas.microsoft.com/office/powerpoint/2010/main" val="245935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13941" y="-210740"/>
            <a:ext cx="6172200" cy="857250"/>
          </a:xfrm>
        </p:spPr>
        <p:txBody>
          <a:bodyPr/>
          <a:lstStyle/>
          <a:p>
            <a:pPr eaLnBrk="1" hangingPunct="1"/>
            <a:r>
              <a:rPr lang="pt-BR" altLang="en-US" sz="2700" dirty="0">
                <a:solidFill>
                  <a:srgbClr val="002060"/>
                </a:solidFill>
              </a:rPr>
              <a:t>Cálculo com algarismos significativos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0338" y="762596"/>
            <a:ext cx="5864897" cy="91797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pt-BR" altLang="en-US" sz="2100" dirty="0"/>
              <a:t>Soma ou diferença:</a:t>
            </a:r>
          </a:p>
          <a:p>
            <a:pPr marL="457200" lvl="1" indent="0" eaLnBrk="1" hangingPunct="1">
              <a:buNone/>
            </a:pPr>
            <a:r>
              <a:rPr lang="pt-BR" altLang="en-US" sz="1800" dirty="0"/>
              <a:t>	Resultado final deve ser escrito até a posição correspondente 	à posição do algarismo duvidoso de maior valor absoluto  </a:t>
            </a:r>
          </a:p>
          <a:p>
            <a:pPr eaLnBrk="1" hangingPunct="1"/>
            <a:endParaRPr lang="pt-BR" altLang="en-US" sz="21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71789" y="2763605"/>
            <a:ext cx="7446206" cy="91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>
              <a:spcBef>
                <a:spcPct val="20000"/>
              </a:spcBef>
              <a:defRPr/>
            </a:pPr>
            <a:r>
              <a:rPr lang="pt-BR" sz="2100" b="1" kern="0" dirty="0">
                <a:solidFill>
                  <a:srgbClr val="003300"/>
                </a:solidFill>
              </a:rPr>
              <a:t>Multiplicação ou divisão:</a:t>
            </a:r>
          </a:p>
          <a:p>
            <a:pPr marL="557213" lvl="1" indent="-214313">
              <a:spcBef>
                <a:spcPct val="20000"/>
              </a:spcBef>
              <a:defRPr/>
            </a:pPr>
            <a:r>
              <a:rPr lang="pt-BR" kern="0" dirty="0">
                <a:solidFill>
                  <a:srgbClr val="3333CC"/>
                </a:solidFill>
              </a:rPr>
              <a:t>Resultado final deve ser escrito com o mesmo número de significativos do componente com menos significativos</a:t>
            </a:r>
          </a:p>
          <a:p>
            <a:pPr marL="257175" indent="-257175">
              <a:spcBef>
                <a:spcPct val="20000"/>
              </a:spcBef>
              <a:defRPr/>
            </a:pPr>
            <a:endParaRPr lang="pt-BR" sz="2100" b="1" kern="0" dirty="0">
              <a:solidFill>
                <a:srgbClr val="003300"/>
              </a:solidFill>
            </a:endParaRPr>
          </a:p>
        </p:txBody>
      </p:sp>
      <p:grpSp>
        <p:nvGrpSpPr>
          <p:cNvPr id="2" name="Grupo 24"/>
          <p:cNvGrpSpPr>
            <a:grpSpLocks/>
          </p:cNvGrpSpPr>
          <p:nvPr/>
        </p:nvGrpSpPr>
        <p:grpSpPr bwMode="auto">
          <a:xfrm>
            <a:off x="1116298" y="1842495"/>
            <a:ext cx="2081479" cy="516777"/>
            <a:chOff x="468313" y="3068638"/>
            <a:chExt cx="2775305" cy="688671"/>
          </a:xfrm>
        </p:grpSpPr>
        <p:sp>
          <p:nvSpPr>
            <p:cNvPr id="5" name="CaixaDeTexto 4"/>
            <p:cNvSpPr txBox="1"/>
            <p:nvPr/>
          </p:nvSpPr>
          <p:spPr>
            <a:xfrm>
              <a:off x="468313" y="3068638"/>
              <a:ext cx="1669688" cy="3998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350" b="1" dirty="0">
                  <a:solidFill>
                    <a:srgbClr val="FF0000"/>
                  </a:solidFill>
                </a:rPr>
                <a:t>25  + 1234  = 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2484436" y="3357411"/>
              <a:ext cx="759182" cy="3998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350" b="1" dirty="0">
                  <a:solidFill>
                    <a:srgbClr val="FF0000"/>
                  </a:solidFill>
                </a:rPr>
                <a:t>1234</a:t>
              </a:r>
            </a:p>
          </p:txBody>
        </p:sp>
        <p:sp>
          <p:nvSpPr>
            <p:cNvPr id="8" name="CaixaDeTexto 7"/>
            <p:cNvSpPr txBox="1"/>
            <p:nvPr/>
          </p:nvSpPr>
          <p:spPr bwMode="auto">
            <a:xfrm>
              <a:off x="2700337" y="3068638"/>
              <a:ext cx="502701" cy="3998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350" b="1" dirty="0">
                  <a:solidFill>
                    <a:srgbClr val="FF0000"/>
                  </a:solidFill>
                </a:rPr>
                <a:t>25</a:t>
              </a:r>
            </a:p>
          </p:txBody>
        </p:sp>
        <p:cxnSp>
          <p:nvCxnSpPr>
            <p:cNvPr id="19" name="Conector reto 18"/>
            <p:cNvCxnSpPr/>
            <p:nvPr/>
          </p:nvCxnSpPr>
          <p:spPr>
            <a:xfrm flipV="1">
              <a:off x="2371725" y="3735035"/>
              <a:ext cx="715962" cy="317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o 25"/>
          <p:cNvGrpSpPr>
            <a:grpSpLocks/>
          </p:cNvGrpSpPr>
          <p:nvPr/>
        </p:nvGrpSpPr>
        <p:grpSpPr bwMode="auto">
          <a:xfrm>
            <a:off x="1133714" y="3918898"/>
            <a:ext cx="2321932" cy="839435"/>
            <a:chOff x="539750" y="5589588"/>
            <a:chExt cx="3095908" cy="1119247"/>
          </a:xfrm>
        </p:grpSpPr>
        <p:sp>
          <p:nvSpPr>
            <p:cNvPr id="20" name="CaixaDeTexto 19"/>
            <p:cNvSpPr txBox="1"/>
            <p:nvPr/>
          </p:nvSpPr>
          <p:spPr>
            <a:xfrm>
              <a:off x="539750" y="5589588"/>
              <a:ext cx="2389970" cy="4001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350" b="1" dirty="0">
                  <a:solidFill>
                    <a:srgbClr val="FF0000"/>
                  </a:solidFill>
                </a:rPr>
                <a:t>2,5 x 10</a:t>
              </a:r>
              <a:r>
                <a:rPr lang="pt-BR" sz="1350" b="1" baseline="30000" dirty="0">
                  <a:solidFill>
                    <a:srgbClr val="FF0000"/>
                  </a:solidFill>
                </a:rPr>
                <a:t>4</a:t>
              </a:r>
              <a:r>
                <a:rPr lang="pt-BR" sz="1350" b="1" dirty="0">
                  <a:solidFill>
                    <a:srgbClr val="FF0000"/>
                  </a:solidFill>
                </a:rPr>
                <a:t>  x  1234  = 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2667612" y="5856228"/>
              <a:ext cx="936581" cy="400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pt-BR" sz="1000" b="1" dirty="0">
                  <a:solidFill>
                    <a:srgbClr val="FF0000"/>
                  </a:solidFill>
                </a:rPr>
                <a:t>X</a:t>
              </a:r>
              <a:r>
                <a:rPr lang="pt-BR" sz="1350" b="1" dirty="0">
                  <a:solidFill>
                    <a:srgbClr val="FF0000"/>
                  </a:solidFill>
                </a:rPr>
                <a:t> 1234</a:t>
              </a: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2555876" y="5589588"/>
              <a:ext cx="1079782" cy="4001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350" b="1" dirty="0">
                  <a:solidFill>
                    <a:srgbClr val="FF0000"/>
                  </a:solidFill>
                </a:rPr>
                <a:t>   25000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2268537" y="6308726"/>
              <a:ext cx="1272142" cy="4001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350" b="1" dirty="0">
                  <a:solidFill>
                    <a:srgbClr val="FF0000"/>
                  </a:solidFill>
                </a:rPr>
                <a:t>30850000</a:t>
              </a:r>
            </a:p>
          </p:txBody>
        </p:sp>
        <p:cxnSp>
          <p:nvCxnSpPr>
            <p:cNvPr id="32" name="Conector reto 31"/>
            <p:cNvCxnSpPr/>
            <p:nvPr/>
          </p:nvCxnSpPr>
          <p:spPr>
            <a:xfrm flipV="1">
              <a:off x="2587625" y="6255578"/>
              <a:ext cx="953054" cy="39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o 26"/>
          <p:cNvGrpSpPr>
            <a:grpSpLocks/>
          </p:cNvGrpSpPr>
          <p:nvPr/>
        </p:nvGrpSpPr>
        <p:grpSpPr bwMode="auto">
          <a:xfrm>
            <a:off x="3401855" y="4458255"/>
            <a:ext cx="1235623" cy="300082"/>
            <a:chOff x="3563938" y="6308725"/>
            <a:chExt cx="1647497" cy="400108"/>
          </a:xfrm>
        </p:grpSpPr>
        <p:sp>
          <p:nvSpPr>
            <p:cNvPr id="33" name="CaixaDeTexto 32"/>
            <p:cNvSpPr txBox="1"/>
            <p:nvPr/>
          </p:nvSpPr>
          <p:spPr>
            <a:xfrm>
              <a:off x="4140202" y="6308725"/>
              <a:ext cx="1071233" cy="4001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350" b="1" dirty="0">
                  <a:solidFill>
                    <a:schemeClr val="tx2"/>
                  </a:solidFill>
                </a:rPr>
                <a:t>3,1 × 10</a:t>
              </a:r>
              <a:r>
                <a:rPr lang="pt-BR" sz="1350" b="1" baseline="30000" dirty="0">
                  <a:solidFill>
                    <a:schemeClr val="tx2"/>
                  </a:solidFill>
                </a:rPr>
                <a:t>7</a:t>
              </a:r>
            </a:p>
          </p:txBody>
        </p:sp>
        <p:cxnSp>
          <p:nvCxnSpPr>
            <p:cNvPr id="35" name="Conector de seta reta 34"/>
            <p:cNvCxnSpPr/>
            <p:nvPr/>
          </p:nvCxnSpPr>
          <p:spPr>
            <a:xfrm>
              <a:off x="3563938" y="6524625"/>
              <a:ext cx="431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o 24"/>
          <p:cNvGrpSpPr>
            <a:grpSpLocks/>
          </p:cNvGrpSpPr>
          <p:nvPr/>
        </p:nvGrpSpPr>
        <p:grpSpPr bwMode="auto">
          <a:xfrm>
            <a:off x="4516723" y="1842493"/>
            <a:ext cx="2081479" cy="809670"/>
            <a:chOff x="468313" y="3068638"/>
            <a:chExt cx="2775305" cy="1078989"/>
          </a:xfrm>
        </p:grpSpPr>
        <p:sp>
          <p:nvSpPr>
            <p:cNvPr id="30" name="CaixaDeTexto 29"/>
            <p:cNvSpPr txBox="1"/>
            <p:nvPr/>
          </p:nvSpPr>
          <p:spPr>
            <a:xfrm>
              <a:off x="468313" y="3068638"/>
              <a:ext cx="2204022" cy="3998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350" b="1" dirty="0">
                  <a:solidFill>
                    <a:srgbClr val="FF0000"/>
                  </a:solidFill>
                </a:rPr>
                <a:t>25 x 10</a:t>
              </a:r>
              <a:r>
                <a:rPr lang="pt-BR" sz="1350" b="1" baseline="30000" dirty="0">
                  <a:solidFill>
                    <a:srgbClr val="FF0000"/>
                  </a:solidFill>
                </a:rPr>
                <a:t>1</a:t>
              </a:r>
              <a:r>
                <a:rPr lang="pt-BR" sz="1350" b="1" dirty="0">
                  <a:solidFill>
                    <a:srgbClr val="FF0000"/>
                  </a:solidFill>
                </a:rPr>
                <a:t> + 1234  = </a:t>
              </a: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2484436" y="3357411"/>
              <a:ext cx="759182" cy="3998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350" b="1" dirty="0">
                  <a:solidFill>
                    <a:srgbClr val="FF0000"/>
                  </a:solidFill>
                </a:rPr>
                <a:t>1234</a:t>
              </a:r>
            </a:p>
          </p:txBody>
        </p:sp>
        <p:sp>
          <p:nvSpPr>
            <p:cNvPr id="34" name="CaixaDeTexto 33"/>
            <p:cNvSpPr txBox="1"/>
            <p:nvPr/>
          </p:nvSpPr>
          <p:spPr bwMode="auto">
            <a:xfrm>
              <a:off x="2628899" y="3068638"/>
              <a:ext cx="502701" cy="3998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350" b="1" dirty="0">
                  <a:solidFill>
                    <a:srgbClr val="FF0000"/>
                  </a:solidFill>
                </a:rPr>
                <a:t>25</a:t>
              </a:r>
            </a:p>
          </p:txBody>
        </p:sp>
        <p:sp>
          <p:nvSpPr>
            <p:cNvPr id="36" name="CaixaDeTexto 35"/>
            <p:cNvSpPr txBox="1"/>
            <p:nvPr/>
          </p:nvSpPr>
          <p:spPr bwMode="auto">
            <a:xfrm>
              <a:off x="2482850" y="3747729"/>
              <a:ext cx="246308" cy="3998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endParaRPr lang="pt-BR" sz="135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7" name="Conector reto 36"/>
            <p:cNvCxnSpPr/>
            <p:nvPr/>
          </p:nvCxnSpPr>
          <p:spPr>
            <a:xfrm flipV="1">
              <a:off x="2433823" y="3735035"/>
              <a:ext cx="715963" cy="317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tângulo 37"/>
          <p:cNvSpPr/>
          <p:nvPr/>
        </p:nvSpPr>
        <p:spPr bwMode="auto">
          <a:xfrm>
            <a:off x="6428338" y="1932516"/>
            <a:ext cx="74414" cy="132397"/>
          </a:xfrm>
          <a:prstGeom prst="rect">
            <a:avLst/>
          </a:prstGeom>
          <a:solidFill>
            <a:srgbClr val="FFC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350"/>
          </a:p>
        </p:txBody>
      </p:sp>
      <p:sp>
        <p:nvSpPr>
          <p:cNvPr id="40" name="Retângulo 39"/>
          <p:cNvSpPr>
            <a:spLocks noChangeArrowheads="1"/>
          </p:cNvSpPr>
          <p:nvPr/>
        </p:nvSpPr>
        <p:spPr bwMode="auto">
          <a:xfrm>
            <a:off x="5866891" y="2659308"/>
            <a:ext cx="8819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rgbClr val="0033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800" b="1">
                <a:solidFill>
                  <a:srgbClr val="3333C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400" b="1">
                <a:solidFill>
                  <a:srgbClr val="A5002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 sz="2000" b="1">
                <a:solidFill>
                  <a:srgbClr val="996633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en-US" sz="1200" dirty="0">
                <a:solidFill>
                  <a:srgbClr val="FF0000"/>
                </a:solidFill>
                <a:latin typeface="Arial" panose="020B0604020202020204" pitchFamily="34" charset="0"/>
              </a:rPr>
              <a:t>1,48 x 10</a:t>
            </a:r>
            <a:r>
              <a:rPr lang="pt-BR" altLang="en-US" sz="1200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00150" y="239482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FF0000"/>
                </a:solidFill>
              </a:rPr>
              <a:t>1259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5955148" y="2352080"/>
            <a:ext cx="547603" cy="447625"/>
            <a:chOff x="5955148" y="2352080"/>
            <a:chExt cx="547603" cy="447625"/>
          </a:xfrm>
        </p:grpSpPr>
        <p:sp>
          <p:nvSpPr>
            <p:cNvPr id="7" name="Retângulo 6"/>
            <p:cNvSpPr/>
            <p:nvPr/>
          </p:nvSpPr>
          <p:spPr>
            <a:xfrm>
              <a:off x="5955148" y="2352080"/>
              <a:ext cx="459346" cy="4476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600" b="1" dirty="0">
                  <a:solidFill>
                    <a:srgbClr val="FF0000"/>
                  </a:solidFill>
                </a:rPr>
                <a:t>148</a:t>
              </a:r>
            </a:p>
          </p:txBody>
        </p:sp>
        <p:sp>
          <p:nvSpPr>
            <p:cNvPr id="41" name="Retângulo 40"/>
            <p:cNvSpPr/>
            <p:nvPr/>
          </p:nvSpPr>
          <p:spPr bwMode="auto">
            <a:xfrm>
              <a:off x="6414494" y="2442614"/>
              <a:ext cx="88257" cy="15912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sz="1350"/>
            </a:p>
          </p:txBody>
        </p:sp>
      </p:grpSp>
    </p:spTree>
    <p:extLst>
      <p:ext uri="{BB962C8B-B14F-4D97-AF65-F5344CB8AC3E}">
        <p14:creationId xmlns:p14="http://schemas.microsoft.com/office/powerpoint/2010/main" val="12924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  <p:bldP spid="4" grpId="0" build="p"/>
      <p:bldP spid="38" grpId="0" animBg="1"/>
      <p:bldP spid="40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13317" y="0"/>
            <a:ext cx="5400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b="1" dirty="0">
                <a:solidFill>
                  <a:srgbClr val="002060"/>
                </a:solidFill>
                <a:latin typeface="+mj-lt"/>
              </a:rPr>
              <a:t>Exemplos do livro RHK</a:t>
            </a:r>
            <a:endParaRPr lang="en-US" sz="27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70633" y="486057"/>
            <a:ext cx="4525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2,3 × 3,14159 = 7,225657</a:t>
            </a:r>
            <a:r>
              <a:rPr lang="pt-BR" sz="2400" dirty="0">
                <a:sym typeface="Wingdings" panose="05000000000000000000" pitchFamily="2" charset="2"/>
              </a:rPr>
              <a:t>7,2</a:t>
            </a:r>
            <a:r>
              <a:rPr lang="pt-BR" sz="2400" dirty="0"/>
              <a:t> </a:t>
            </a:r>
            <a:endParaRPr lang="en-US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75018" y="903911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9,8 × 1,03 =10,094</a:t>
            </a:r>
            <a:r>
              <a:rPr lang="pt-BR" sz="2400" dirty="0">
                <a:sym typeface="Wingdings" panose="05000000000000000000" pitchFamily="2" charset="2"/>
              </a:rPr>
              <a:t>10,1</a:t>
            </a:r>
            <a:r>
              <a:rPr lang="pt-BR" sz="2400" dirty="0"/>
              <a:t> </a:t>
            </a:r>
            <a:endParaRPr lang="en-US" sz="2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0E5A56C-6D25-4C88-AF06-E96EBFEC2C72}"/>
              </a:ext>
            </a:extLst>
          </p:cNvPr>
          <p:cNvSpPr txBox="1"/>
          <p:nvPr/>
        </p:nvSpPr>
        <p:spPr>
          <a:xfrm>
            <a:off x="194982" y="2784909"/>
            <a:ext cx="8505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</a:rPr>
              <a:t>Regra adicional:</a:t>
            </a:r>
          </a:p>
          <a:p>
            <a:r>
              <a:rPr lang="pt-BR" sz="1600" dirty="0">
                <a:solidFill>
                  <a:srgbClr val="FF0000"/>
                </a:solidFill>
              </a:rPr>
              <a:t>Se o dígito mais significativo do </a:t>
            </a:r>
            <a:r>
              <a:rPr lang="pt-BR" sz="1600" b="1" dirty="0">
                <a:solidFill>
                  <a:srgbClr val="FF0000"/>
                </a:solidFill>
              </a:rPr>
              <a:t>resultado</a:t>
            </a:r>
            <a:r>
              <a:rPr lang="pt-BR" sz="1600" dirty="0">
                <a:solidFill>
                  <a:srgbClr val="FF0000"/>
                </a:solidFill>
              </a:rPr>
              <a:t> for 1 ou 2, reteremos um significativo a mais desde que não fique com mais significativos que qualquer parcela começando com 1 ou 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AD731A5-6FD6-483F-A73F-3AB56A1B1BB1}"/>
              </a:ext>
            </a:extLst>
          </p:cNvPr>
          <p:cNvSpPr txBox="1"/>
          <p:nvPr/>
        </p:nvSpPr>
        <p:spPr>
          <a:xfrm>
            <a:off x="1145065" y="1430883"/>
            <a:ext cx="206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9,8 </a:t>
            </a:r>
            <a:r>
              <a:rPr lang="pt-BR" dirty="0">
                <a:sym typeface="Wingdings" panose="05000000000000000000" pitchFamily="2" charset="2"/>
              </a:rPr>
              <a:t> 9,75&lt; </a:t>
            </a:r>
            <a:r>
              <a:rPr lang="pt-BR" i="1" dirty="0">
                <a:sym typeface="Wingdings" panose="05000000000000000000" pitchFamily="2" charset="2"/>
              </a:rPr>
              <a:t>x</a:t>
            </a:r>
            <a:r>
              <a:rPr lang="pt-BR" dirty="0">
                <a:sym typeface="Wingdings" panose="05000000000000000000" pitchFamily="2" charset="2"/>
              </a:rPr>
              <a:t> &lt;9,85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E79CAD9-B6A3-45A3-A3F5-3AA385B58C8E}"/>
              </a:ext>
            </a:extLst>
          </p:cNvPr>
          <p:cNvSpPr txBox="1"/>
          <p:nvPr/>
        </p:nvSpPr>
        <p:spPr>
          <a:xfrm>
            <a:off x="3820092" y="1430883"/>
            <a:ext cx="204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10 </a:t>
            </a:r>
            <a:r>
              <a:rPr lang="pt-BR" dirty="0">
                <a:sym typeface="Wingdings" panose="05000000000000000000" pitchFamily="2" charset="2"/>
              </a:rPr>
              <a:t>9,5&lt; </a:t>
            </a:r>
            <a:r>
              <a:rPr lang="pt-BR" i="1" dirty="0">
                <a:sym typeface="Wingdings" panose="05000000000000000000" pitchFamily="2" charset="2"/>
              </a:rPr>
              <a:t>y</a:t>
            </a:r>
            <a:r>
              <a:rPr lang="pt-BR" dirty="0">
                <a:sym typeface="Wingdings" panose="05000000000000000000" pitchFamily="2" charset="2"/>
              </a:rPr>
              <a:t> &lt;10,5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32A7BEB-72D9-442B-BDC6-36E71248245C}"/>
              </a:ext>
            </a:extLst>
          </p:cNvPr>
          <p:cNvSpPr txBox="1"/>
          <p:nvPr/>
        </p:nvSpPr>
        <p:spPr>
          <a:xfrm>
            <a:off x="194982" y="4003336"/>
            <a:ext cx="875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Outros exemplos:</a:t>
            </a:r>
          </a:p>
          <a:p>
            <a:r>
              <a:rPr lang="pt-BR" sz="1600" dirty="0"/>
              <a:t>2,37 × 5,2 = 12,324 deve ser arredondado para 12,3 (5,2 tem 2% de precisão e 12 teria 8%)</a:t>
            </a:r>
          </a:p>
          <a:p>
            <a:r>
              <a:rPr lang="pt-BR" sz="1600" dirty="0"/>
              <a:t>2,37 × 2,1 =  4,977 deve ser arredondado para 5,0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2987883-0A3F-4433-B573-1582BAC63956}"/>
              </a:ext>
            </a:extLst>
          </p:cNvPr>
          <p:cNvSpPr txBox="1"/>
          <p:nvPr/>
        </p:nvSpPr>
        <p:spPr>
          <a:xfrm>
            <a:off x="221876" y="3634004"/>
            <a:ext cx="7664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Assim, 1,123 × 1,81 = 2,03263 deve ser arredondado para 2,03</a:t>
            </a:r>
          </a:p>
        </p:txBody>
      </p:sp>
      <p:sp>
        <p:nvSpPr>
          <p:cNvPr id="15" name="Chave Esquerda 14">
            <a:extLst>
              <a:ext uri="{FF2B5EF4-FFF2-40B4-BE49-F238E27FC236}">
                <a16:creationId xmlns:a16="http://schemas.microsoft.com/office/drawing/2014/main" id="{B69FB3F5-53ED-4FCC-8D0F-829BEC7B628B}"/>
              </a:ext>
            </a:extLst>
          </p:cNvPr>
          <p:cNvSpPr/>
          <p:nvPr/>
        </p:nvSpPr>
        <p:spPr>
          <a:xfrm rot="16200000">
            <a:off x="2321926" y="1249534"/>
            <a:ext cx="203366" cy="1139507"/>
          </a:xfrm>
          <a:prstGeom prst="leftBrace">
            <a:avLst>
              <a:gd name="adj1" fmla="val 8333"/>
              <a:gd name="adj2" fmla="val 47657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8202B7F-2D1E-49D6-AA38-D03882E6E2FF}"/>
                  </a:ext>
                </a:extLst>
              </p:cNvPr>
              <p:cNvSpPr txBox="1"/>
              <p:nvPr/>
            </p:nvSpPr>
            <p:spPr>
              <a:xfrm>
                <a:off x="1853855" y="1926221"/>
                <a:ext cx="1464119" cy="8267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=0,1→ 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9,8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~1%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8202B7F-2D1E-49D6-AA38-D03882E6E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855" y="1926221"/>
                <a:ext cx="1464119" cy="8267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84496C5-2BD4-47A2-BF12-4687E227E753}"/>
                  </a:ext>
                </a:extLst>
              </p:cNvPr>
              <p:cNvSpPr txBox="1"/>
              <p:nvPr/>
            </p:nvSpPr>
            <p:spPr>
              <a:xfrm>
                <a:off x="3820092" y="1898764"/>
                <a:ext cx="1723997" cy="844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=1→ 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10,1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~10%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84496C5-2BD4-47A2-BF12-4687E227E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092" y="1898764"/>
                <a:ext cx="1723997" cy="8447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>
            <a:extLst>
              <a:ext uri="{FF2B5EF4-FFF2-40B4-BE49-F238E27FC236}">
                <a16:creationId xmlns:a16="http://schemas.microsoft.com/office/drawing/2014/main" id="{9AF98658-5803-4F07-8162-B8540F4766F9}"/>
              </a:ext>
            </a:extLst>
          </p:cNvPr>
          <p:cNvSpPr txBox="1"/>
          <p:nvPr/>
        </p:nvSpPr>
        <p:spPr>
          <a:xfrm>
            <a:off x="5864045" y="807511"/>
            <a:ext cx="3020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Opa, resultado com 3 dígitos, mas uma parcela tem 2!</a:t>
            </a:r>
          </a:p>
        </p:txBody>
      </p:sp>
    </p:spTree>
    <p:extLst>
      <p:ext uri="{BB962C8B-B14F-4D97-AF65-F5344CB8AC3E}">
        <p14:creationId xmlns:p14="http://schemas.microsoft.com/office/powerpoint/2010/main" val="374231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2" grpId="0"/>
      <p:bldP spid="14" grpId="0"/>
      <p:bldP spid="15" grpId="0" animBg="1"/>
      <p:bldP spid="16" grpId="0"/>
      <p:bldP spid="17" grpId="0"/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2687A-4947-47D2-8A80-532DA863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53" y="18222"/>
            <a:ext cx="6931959" cy="479319"/>
          </a:xfrm>
        </p:spPr>
        <p:txBody>
          <a:bodyPr>
            <a:noAutofit/>
          </a:bodyPr>
          <a:lstStyle/>
          <a:p>
            <a:r>
              <a:rPr lang="pt-BR" sz="2800" dirty="0"/>
              <a:t>Como arredondar constantes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9D1DE69-D0B2-4CE7-9049-9C1207B16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247" y="1746664"/>
            <a:ext cx="665246" cy="34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9056" tIns="34529" rIns="69056" bIns="34529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3 sig</a:t>
            </a:r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8561BE3D-7AE4-4A22-8FBA-A4A86F8EA661}"/>
              </a:ext>
            </a:extLst>
          </p:cNvPr>
          <p:cNvGrpSpPr>
            <a:grpSpLocks/>
          </p:cNvGrpSpPr>
          <p:nvPr/>
        </p:nvGrpSpPr>
        <p:grpSpPr bwMode="auto">
          <a:xfrm>
            <a:off x="3963103" y="1764522"/>
            <a:ext cx="1003698" cy="346472"/>
            <a:chOff x="1488" y="1752"/>
            <a:chExt cx="843" cy="291"/>
          </a:xfrm>
        </p:grpSpPr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83C71700-AF97-4628-9D3E-89A2E6FE1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1752"/>
              <a:ext cx="49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9056" tIns="34529" rIns="69056" bIns="34529">
              <a:spAutoFit/>
            </a:bodyPr>
            <a:lstStyle/>
            <a:p>
              <a:pPr eaLnBrk="1" hangingPunct="1"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</a:rPr>
                <a:t>3,14</a:t>
              </a:r>
            </a:p>
          </p:txBody>
        </p:sp>
        <p:sp>
          <p:nvSpPr>
            <p:cNvPr id="8" name="Line 14">
              <a:extLst>
                <a:ext uri="{FF2B5EF4-FFF2-40B4-BE49-F238E27FC236}">
                  <a16:creationId xmlns:a16="http://schemas.microsoft.com/office/drawing/2014/main" id="{126A9300-E319-4D78-80B3-B283D18118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920"/>
              <a:ext cx="2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 sz="1350" b="1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9" name="Rectangle 16">
            <a:extLst>
              <a:ext uri="{FF2B5EF4-FFF2-40B4-BE49-F238E27FC236}">
                <a16:creationId xmlns:a16="http://schemas.microsoft.com/office/drawing/2014/main" id="{DA621E86-EBDD-4DCD-B049-F01EDBC41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447" y="1746664"/>
            <a:ext cx="665246" cy="34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9056" tIns="34529" rIns="69056" bIns="34529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5 sig</a:t>
            </a:r>
          </a:p>
        </p:txBody>
      </p:sp>
      <p:grpSp>
        <p:nvGrpSpPr>
          <p:cNvPr id="10" name="Group 19">
            <a:extLst>
              <a:ext uri="{FF2B5EF4-FFF2-40B4-BE49-F238E27FC236}">
                <a16:creationId xmlns:a16="http://schemas.microsoft.com/office/drawing/2014/main" id="{211DCF18-A85A-4D78-945F-65B591264CAC}"/>
              </a:ext>
            </a:extLst>
          </p:cNvPr>
          <p:cNvGrpSpPr>
            <a:grpSpLocks/>
          </p:cNvGrpSpPr>
          <p:nvPr/>
        </p:nvGrpSpPr>
        <p:grpSpPr bwMode="auto">
          <a:xfrm>
            <a:off x="6706304" y="1746663"/>
            <a:ext cx="1290638" cy="346471"/>
            <a:chOff x="3792" y="1737"/>
            <a:chExt cx="1084" cy="291"/>
          </a:xfrm>
        </p:grpSpPr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E34B7D1E-36CE-46DD-B946-2F9DD38DB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6" y="1737"/>
              <a:ext cx="71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9056" tIns="34529" rIns="69056" bIns="34529">
              <a:spAutoFit/>
            </a:bodyPr>
            <a:lstStyle/>
            <a:p>
              <a:pPr eaLnBrk="1" hangingPunct="1"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</a:rPr>
                <a:t>3,1416</a:t>
              </a:r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81CB51CD-6686-4581-8B1B-40346D4E4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1920"/>
              <a:ext cx="2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 b="1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C9B358DE-3802-419A-BD30-217B89F104FE}"/>
              </a:ext>
            </a:extLst>
          </p:cNvPr>
          <p:cNvSpPr/>
          <p:nvPr/>
        </p:nvSpPr>
        <p:spPr>
          <a:xfrm>
            <a:off x="2818206" y="764387"/>
            <a:ext cx="47110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en-US" sz="2400" dirty="0"/>
              <a:t>Como </a:t>
            </a:r>
            <a:r>
              <a:rPr lang="en-US" sz="2400" dirty="0" err="1"/>
              <a:t>representar</a:t>
            </a:r>
            <a:r>
              <a:rPr lang="en-US" sz="2400" dirty="0"/>
              <a:t> o </a:t>
            </a:r>
            <a:r>
              <a:rPr lang="en-US" sz="2400" dirty="0" err="1"/>
              <a:t>número</a:t>
            </a:r>
            <a:r>
              <a:rPr lang="en-US" sz="2400" dirty="0"/>
              <a:t> pi ?</a:t>
            </a:r>
          </a:p>
          <a:p>
            <a:pPr lvl="1">
              <a:defRPr/>
            </a:pPr>
            <a:r>
              <a:rPr lang="el-GR" sz="2400" dirty="0"/>
              <a:t>π=3,14159265358979323846</a:t>
            </a:r>
            <a:r>
              <a:rPr lang="pt-BR" sz="2400" dirty="0"/>
              <a:t>...</a:t>
            </a:r>
            <a:endParaRPr lang="en-US" sz="2400" dirty="0"/>
          </a:p>
        </p:txBody>
      </p:sp>
      <p:sp>
        <p:nvSpPr>
          <p:cNvPr id="15" name="Balão de Pensamento: Nuvem 14">
            <a:extLst>
              <a:ext uri="{FF2B5EF4-FFF2-40B4-BE49-F238E27FC236}">
                <a16:creationId xmlns:a16="http://schemas.microsoft.com/office/drawing/2014/main" id="{2368802A-B651-4524-AF4F-F94CDAD6D1E7}"/>
              </a:ext>
            </a:extLst>
          </p:cNvPr>
          <p:cNvSpPr/>
          <p:nvPr/>
        </p:nvSpPr>
        <p:spPr>
          <a:xfrm>
            <a:off x="93893" y="491651"/>
            <a:ext cx="2724314" cy="1619343"/>
          </a:xfrm>
          <a:prstGeom prst="cloudCallout">
            <a:avLst>
              <a:gd name="adj1" fmla="val 63810"/>
              <a:gd name="adj2" fmla="val 38417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22/7=3,142857... com 3 dígitos é 3,14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4B27A18-2808-43FA-9737-8AEBEA2FF533}"/>
              </a:ext>
            </a:extLst>
          </p:cNvPr>
          <p:cNvSpPr txBox="1"/>
          <p:nvPr/>
        </p:nvSpPr>
        <p:spPr>
          <a:xfrm>
            <a:off x="80681" y="2717288"/>
            <a:ext cx="876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Nos cálculos intermediários, reter sempre pelo menos um dígito a mais que os significativos, a fim de evitar a propagação dos erros de arredondamento; se você estiver usando um computador, deixe ele reter todos os algarismos que quiser e arredonde só no fim. </a:t>
            </a:r>
          </a:p>
        </p:txBody>
      </p:sp>
    </p:spTree>
    <p:extLst>
      <p:ext uri="{BB962C8B-B14F-4D97-AF65-F5344CB8AC3E}">
        <p14:creationId xmlns:p14="http://schemas.microsoft.com/office/powerpoint/2010/main" val="46645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9" grpId="0" autoUpdateAnimBg="0"/>
      <p:bldP spid="15" grpId="0" animBg="1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0" b="40084"/>
          <a:stretch/>
        </p:blipFill>
        <p:spPr>
          <a:xfrm>
            <a:off x="899592" y="411510"/>
            <a:ext cx="7448718" cy="248427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" t="79407" r="431" b="10348"/>
          <a:stretch/>
        </p:blipFill>
        <p:spPr>
          <a:xfrm>
            <a:off x="899592" y="3381840"/>
            <a:ext cx="744871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0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7695" y="573528"/>
            <a:ext cx="5706665" cy="1846659"/>
          </a:xfrm>
          <a:prstGeom prst="rect">
            <a:avLst/>
          </a:prstGeom>
          <a:ln w="25400" cap="flat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7724" y="3003799"/>
            <a:ext cx="4724906" cy="1770626"/>
          </a:xfrm>
          <a:prstGeom prst="rect">
            <a:avLst/>
          </a:prstGeom>
          <a:ln w="25400" cap="flat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324930" y="3003799"/>
            <a:ext cx="157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Micrômetro</a:t>
            </a: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5747831" y="726310"/>
            <a:ext cx="16435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/>
              <a:t>Paquímetro</a:t>
            </a:r>
            <a:endParaRPr lang="en-US" sz="21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310432" y="-87638"/>
            <a:ext cx="4746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Instrumentos de medida</a:t>
            </a:r>
          </a:p>
        </p:txBody>
      </p:sp>
    </p:spTree>
    <p:extLst>
      <p:ext uri="{BB962C8B-B14F-4D97-AF65-F5344CB8AC3E}">
        <p14:creationId xmlns:p14="http://schemas.microsoft.com/office/powerpoint/2010/main" val="406756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  <p:bldP spid="4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36988" y="-90741"/>
            <a:ext cx="2079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F0000"/>
                </a:solidFill>
              </a:rPr>
              <a:t>AVISOS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3013" y="1494407"/>
            <a:ext cx="7887131" cy="22390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100" dirty="0"/>
              <a:t>Amanhã, dia </a:t>
            </a:r>
            <a:r>
              <a:rPr lang="pt-BR" sz="2100" dirty="0" smtClean="0"/>
              <a:t>25/03, </a:t>
            </a:r>
            <a:r>
              <a:rPr lang="pt-BR" sz="2100" dirty="0"/>
              <a:t>abertura do questionário sobre Conceitos de Matemática Básica até a quarta-feira seguinte às 23h59min. </a:t>
            </a:r>
          </a:p>
          <a:p>
            <a:endParaRPr lang="pt-BR" sz="2100" dirty="0"/>
          </a:p>
          <a:p>
            <a:r>
              <a:rPr lang="pt-BR" sz="2100" dirty="0"/>
              <a:t>Para a próxima aula: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100" dirty="0"/>
              <a:t>Ler o Texto Complementar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100" dirty="0"/>
              <a:t>Resolver os exercícios da lista 1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69140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51821" y="2008434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769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0" b="40084"/>
          <a:stretch/>
        </p:blipFill>
        <p:spPr>
          <a:xfrm>
            <a:off x="899592" y="411510"/>
            <a:ext cx="7448718" cy="248427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" t="79407" r="431" b="10348"/>
          <a:stretch/>
        </p:blipFill>
        <p:spPr>
          <a:xfrm>
            <a:off x="899592" y="3381840"/>
            <a:ext cx="744871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8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7695" y="573528"/>
            <a:ext cx="5706665" cy="1846659"/>
          </a:xfrm>
          <a:prstGeom prst="rect">
            <a:avLst/>
          </a:prstGeom>
          <a:ln w="25400" cap="flat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7724" y="3003799"/>
            <a:ext cx="4724906" cy="1770626"/>
          </a:xfrm>
          <a:prstGeom prst="rect">
            <a:avLst/>
          </a:prstGeom>
          <a:ln w="25400" cap="flat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324930" y="3003799"/>
            <a:ext cx="157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Micrômetro</a:t>
            </a: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5747831" y="726310"/>
            <a:ext cx="16435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/>
              <a:t>Paquímetro</a:t>
            </a:r>
            <a:endParaRPr lang="en-US" sz="21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310432" y="-87638"/>
            <a:ext cx="4746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Instrumentos de medida</a:t>
            </a:r>
          </a:p>
        </p:txBody>
      </p:sp>
    </p:spTree>
    <p:extLst>
      <p:ext uri="{BB962C8B-B14F-4D97-AF65-F5344CB8AC3E}">
        <p14:creationId xmlns:p14="http://schemas.microsoft.com/office/powerpoint/2010/main" val="8915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819" y="-218493"/>
            <a:ext cx="8229600" cy="857250"/>
          </a:xfrm>
        </p:spPr>
        <p:txBody>
          <a:bodyPr>
            <a:normAutofit/>
          </a:bodyPr>
          <a:lstStyle/>
          <a:p>
            <a:r>
              <a:rPr lang="pt-BR" sz="3200" dirty="0"/>
              <a:t>Duração do dia (HRK, cap. 1)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3" t="32448" r="47112" b="43266"/>
          <a:stretch/>
        </p:blipFill>
        <p:spPr>
          <a:xfrm>
            <a:off x="2645532" y="1244069"/>
            <a:ext cx="4749496" cy="354383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3" t="56618" r="47112" b="38034"/>
          <a:stretch/>
        </p:blipFill>
        <p:spPr>
          <a:xfrm>
            <a:off x="1347236" y="471714"/>
            <a:ext cx="6315821" cy="103777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57317" y="2171339"/>
            <a:ext cx="1733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 que vocês atribuem essa variação 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836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aristóteles filósofo grego"/>
          <p:cNvSpPr>
            <a:spLocks noChangeAspect="1" noChangeArrowheads="1"/>
          </p:cNvSpPr>
          <p:nvPr/>
        </p:nvSpPr>
        <p:spPr bwMode="auto">
          <a:xfrm>
            <a:off x="4169447" y="2229979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sp>
        <p:nvSpPr>
          <p:cNvPr id="3" name="AutoShape 4" descr="Resultado de imagem para aristóteles filósofo grego"/>
          <p:cNvSpPr>
            <a:spLocks noChangeAspect="1" noChangeArrowheads="1"/>
          </p:cNvSpPr>
          <p:nvPr/>
        </p:nvSpPr>
        <p:spPr bwMode="auto">
          <a:xfrm>
            <a:off x="4283747" y="2344279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4203" t="1909" r="7687"/>
          <a:stretch/>
        </p:blipFill>
        <p:spPr>
          <a:xfrm>
            <a:off x="854747" y="462586"/>
            <a:ext cx="1196347" cy="144291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647" y="462586"/>
            <a:ext cx="1248426" cy="153952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7109" t="1000" r="7271" b="2653"/>
          <a:stretch/>
        </p:blipFill>
        <p:spPr>
          <a:xfrm>
            <a:off x="3094091" y="462586"/>
            <a:ext cx="1074755" cy="15716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8067" y="462586"/>
            <a:ext cx="1265066" cy="156910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3133" y="462587"/>
            <a:ext cx="1314035" cy="154399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7"/>
          <a:srcRect l="5737" t="373"/>
          <a:stretch/>
        </p:blipFill>
        <p:spPr>
          <a:xfrm>
            <a:off x="6629480" y="462586"/>
            <a:ext cx="1083268" cy="153063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8"/>
          <a:srcRect l="9951" t="3073" r="9175" b="9398"/>
          <a:stretch/>
        </p:blipFill>
        <p:spPr>
          <a:xfrm>
            <a:off x="845013" y="1804219"/>
            <a:ext cx="1088125" cy="149886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0082" y="1804219"/>
            <a:ext cx="1208659" cy="150702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6429" y="1804219"/>
            <a:ext cx="1198088" cy="150702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5167" y="1804220"/>
            <a:ext cx="1250864" cy="156202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7807" y="1804219"/>
            <a:ext cx="1398296" cy="15355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0109" y="1804219"/>
            <a:ext cx="1102007" cy="155680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14"/>
          <a:srcRect b="14037"/>
          <a:stretch/>
        </p:blipFill>
        <p:spPr>
          <a:xfrm>
            <a:off x="1876807" y="3224944"/>
            <a:ext cx="1200012" cy="137719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15"/>
          <a:srcRect r="1439" b="8311"/>
          <a:stretch/>
        </p:blipFill>
        <p:spPr>
          <a:xfrm>
            <a:off x="3066428" y="3237117"/>
            <a:ext cx="1106818" cy="136502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16"/>
          <a:srcRect t="13346"/>
          <a:stretch/>
        </p:blipFill>
        <p:spPr>
          <a:xfrm>
            <a:off x="4168067" y="3224944"/>
            <a:ext cx="1227820" cy="137719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17"/>
          <a:srcRect b="29763"/>
          <a:stretch/>
        </p:blipFill>
        <p:spPr>
          <a:xfrm>
            <a:off x="5395886" y="3237118"/>
            <a:ext cx="1224223" cy="13650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18"/>
          <a:srcRect l="6065" t="-589" r="22385"/>
          <a:stretch/>
        </p:blipFill>
        <p:spPr>
          <a:xfrm>
            <a:off x="6595422" y="3237118"/>
            <a:ext cx="1126694" cy="136502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19"/>
          <a:srcRect r="-8225" b="-17429"/>
          <a:stretch/>
        </p:blipFill>
        <p:spPr>
          <a:xfrm>
            <a:off x="847456" y="3195934"/>
            <a:ext cx="1124165" cy="165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aristóteles filósofo grego"/>
          <p:cNvSpPr>
            <a:spLocks noChangeAspect="1" noChangeArrowheads="1"/>
          </p:cNvSpPr>
          <p:nvPr/>
        </p:nvSpPr>
        <p:spPr bwMode="auto">
          <a:xfrm>
            <a:off x="4169447" y="225306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sp>
        <p:nvSpPr>
          <p:cNvPr id="3" name="AutoShape 4" descr="Resultado de imagem para aristóteles filósofo grego"/>
          <p:cNvSpPr>
            <a:spLocks noChangeAspect="1" noChangeArrowheads="1"/>
          </p:cNvSpPr>
          <p:nvPr/>
        </p:nvSpPr>
        <p:spPr bwMode="auto">
          <a:xfrm>
            <a:off x="4283747" y="236736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4203" t="1909" r="7687"/>
          <a:stretch/>
        </p:blipFill>
        <p:spPr>
          <a:xfrm>
            <a:off x="854747" y="485668"/>
            <a:ext cx="1196347" cy="144291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647" y="485668"/>
            <a:ext cx="1248426" cy="153952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7109" t="1000" r="7271" b="2653"/>
          <a:stretch/>
        </p:blipFill>
        <p:spPr>
          <a:xfrm>
            <a:off x="3094091" y="485668"/>
            <a:ext cx="1074755" cy="15716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8067" y="485668"/>
            <a:ext cx="1265066" cy="156910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3133" y="485669"/>
            <a:ext cx="1314035" cy="154399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7"/>
          <a:srcRect l="5737" t="373"/>
          <a:stretch/>
        </p:blipFill>
        <p:spPr>
          <a:xfrm>
            <a:off x="6629480" y="485668"/>
            <a:ext cx="1083268" cy="153063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8"/>
          <a:srcRect l="9951" t="3073" r="9175" b="9398"/>
          <a:stretch/>
        </p:blipFill>
        <p:spPr>
          <a:xfrm>
            <a:off x="845013" y="1827301"/>
            <a:ext cx="1088125" cy="149886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0082" y="1827301"/>
            <a:ext cx="1208659" cy="150702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6429" y="1827301"/>
            <a:ext cx="1198088" cy="150702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5167" y="1827302"/>
            <a:ext cx="1250864" cy="156202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7807" y="1827301"/>
            <a:ext cx="1398296" cy="15355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0109" y="1827301"/>
            <a:ext cx="1102007" cy="155680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14"/>
          <a:srcRect b="14037"/>
          <a:stretch/>
        </p:blipFill>
        <p:spPr>
          <a:xfrm>
            <a:off x="1876807" y="3248026"/>
            <a:ext cx="1200012" cy="137719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15"/>
          <a:srcRect r="1439" b="8311"/>
          <a:stretch/>
        </p:blipFill>
        <p:spPr>
          <a:xfrm>
            <a:off x="3066428" y="3260199"/>
            <a:ext cx="1106818" cy="136502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16"/>
          <a:srcRect t="13346"/>
          <a:stretch/>
        </p:blipFill>
        <p:spPr>
          <a:xfrm>
            <a:off x="4168067" y="3248026"/>
            <a:ext cx="1227820" cy="137719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17"/>
          <a:srcRect b="29763"/>
          <a:stretch/>
        </p:blipFill>
        <p:spPr>
          <a:xfrm>
            <a:off x="5395886" y="3260200"/>
            <a:ext cx="1224223" cy="13650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18"/>
          <a:srcRect l="6065" t="-589" r="22385"/>
          <a:stretch/>
        </p:blipFill>
        <p:spPr>
          <a:xfrm>
            <a:off x="6595422" y="3260200"/>
            <a:ext cx="1126694" cy="136502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19"/>
          <a:srcRect r="-8225" b="-17429"/>
          <a:stretch/>
        </p:blipFill>
        <p:spPr>
          <a:xfrm>
            <a:off x="847456" y="3219016"/>
            <a:ext cx="1124165" cy="1653649"/>
          </a:xfrm>
          <a:prstGeom prst="rect">
            <a:avLst/>
          </a:prstGeom>
        </p:spPr>
      </p:pic>
      <p:sp>
        <p:nvSpPr>
          <p:cNvPr id="22" name="AutoShape 2" descr="Resultado de imagem para aristóteles filósofo grego"/>
          <p:cNvSpPr>
            <a:spLocks noChangeAspect="1" noChangeArrowheads="1"/>
          </p:cNvSpPr>
          <p:nvPr/>
        </p:nvSpPr>
        <p:spPr bwMode="auto">
          <a:xfrm>
            <a:off x="4169447" y="225306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sp>
        <p:nvSpPr>
          <p:cNvPr id="23" name="AutoShape 4" descr="Resultado de imagem para aristóteles filósofo grego"/>
          <p:cNvSpPr>
            <a:spLocks noChangeAspect="1" noChangeArrowheads="1"/>
          </p:cNvSpPr>
          <p:nvPr/>
        </p:nvSpPr>
        <p:spPr bwMode="auto">
          <a:xfrm>
            <a:off x="4283747" y="236736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8"/>
          <a:srcRect l="9951" t="3073" r="9175" b="9398"/>
          <a:stretch/>
        </p:blipFill>
        <p:spPr>
          <a:xfrm>
            <a:off x="845013" y="1827301"/>
            <a:ext cx="1088125" cy="1498860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0082" y="1827301"/>
            <a:ext cx="1208659" cy="1507029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6429" y="1827301"/>
            <a:ext cx="1198088" cy="1507029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5167" y="1827302"/>
            <a:ext cx="1250864" cy="1562024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7807" y="1827301"/>
            <a:ext cx="1398296" cy="1535513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0109" y="1827301"/>
            <a:ext cx="1102007" cy="1556804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 rotWithShape="1">
          <a:blip r:embed="rId14"/>
          <a:srcRect b="14037"/>
          <a:stretch/>
        </p:blipFill>
        <p:spPr>
          <a:xfrm>
            <a:off x="1876807" y="3248026"/>
            <a:ext cx="1200012" cy="1377196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 rotWithShape="1">
          <a:blip r:embed="rId15"/>
          <a:srcRect r="1439" b="8311"/>
          <a:stretch/>
        </p:blipFill>
        <p:spPr>
          <a:xfrm>
            <a:off x="3066428" y="3260199"/>
            <a:ext cx="1106818" cy="1365023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 rotWithShape="1">
          <a:blip r:embed="rId16"/>
          <a:srcRect t="13346"/>
          <a:stretch/>
        </p:blipFill>
        <p:spPr>
          <a:xfrm>
            <a:off x="4168067" y="3248026"/>
            <a:ext cx="1227820" cy="1377196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17"/>
          <a:srcRect b="29763"/>
          <a:stretch/>
        </p:blipFill>
        <p:spPr>
          <a:xfrm>
            <a:off x="5395886" y="3260200"/>
            <a:ext cx="1224223" cy="1365022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18"/>
          <a:srcRect l="6065" t="-589" r="22385"/>
          <a:stretch/>
        </p:blipFill>
        <p:spPr>
          <a:xfrm>
            <a:off x="6595422" y="3260200"/>
            <a:ext cx="1126694" cy="1365022"/>
          </a:xfrm>
          <a:prstGeom prst="rect">
            <a:avLst/>
          </a:prstGeom>
        </p:spPr>
      </p:pic>
      <p:sp>
        <p:nvSpPr>
          <p:cNvPr id="35" name="CaixaDeTexto 34"/>
          <p:cNvSpPr txBox="1"/>
          <p:nvPr/>
        </p:nvSpPr>
        <p:spPr>
          <a:xfrm>
            <a:off x="884307" y="1596468"/>
            <a:ext cx="996104" cy="253916"/>
          </a:xfrm>
          <a:prstGeom prst="rect">
            <a:avLst/>
          </a:prstGeom>
          <a:solidFill>
            <a:srgbClr val="FFFF99"/>
          </a:solidFill>
          <a:ln w="3175">
            <a:solidFill>
              <a:srgbClr val="FFFF6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Comic Sans MS" panose="030F0702030302020204" pitchFamily="66" charset="0"/>
              </a:rPr>
              <a:t>Arquimedes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1984986" y="1579858"/>
            <a:ext cx="996104" cy="253916"/>
          </a:xfrm>
          <a:prstGeom prst="rect">
            <a:avLst/>
          </a:prstGeom>
          <a:solidFill>
            <a:srgbClr val="FFFF99"/>
          </a:solidFill>
          <a:ln w="3175">
            <a:solidFill>
              <a:srgbClr val="FFFF6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Comic Sans MS" panose="030F0702030302020204" pitchFamily="66" charset="0"/>
              </a:rPr>
              <a:t>Galileu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3125625" y="1573881"/>
            <a:ext cx="996104" cy="253916"/>
          </a:xfrm>
          <a:prstGeom prst="rect">
            <a:avLst/>
          </a:prstGeom>
          <a:solidFill>
            <a:srgbClr val="FFFF99"/>
          </a:solidFill>
          <a:ln w="3175">
            <a:solidFill>
              <a:srgbClr val="FFFF6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Comic Sans MS" panose="030F0702030302020204" pitchFamily="66" charset="0"/>
              </a:rPr>
              <a:t>Pascal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4298220" y="1557271"/>
            <a:ext cx="996104" cy="253916"/>
          </a:xfrm>
          <a:prstGeom prst="rect">
            <a:avLst/>
          </a:prstGeom>
          <a:solidFill>
            <a:srgbClr val="FFFF99"/>
          </a:solidFill>
          <a:ln w="3175">
            <a:solidFill>
              <a:srgbClr val="FFFF6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Comic Sans MS" panose="030F0702030302020204" pitchFamily="66" charset="0"/>
              </a:rPr>
              <a:t>Newton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5505464" y="1557271"/>
            <a:ext cx="996104" cy="253916"/>
          </a:xfrm>
          <a:prstGeom prst="rect">
            <a:avLst/>
          </a:prstGeom>
          <a:solidFill>
            <a:srgbClr val="FFFF99"/>
          </a:solidFill>
          <a:ln w="3175">
            <a:solidFill>
              <a:srgbClr val="FFFF6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Comic Sans MS" panose="030F0702030302020204" pitchFamily="66" charset="0"/>
              </a:rPr>
              <a:t>Coulomb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6690021" y="1557271"/>
            <a:ext cx="996104" cy="253916"/>
          </a:xfrm>
          <a:prstGeom prst="rect">
            <a:avLst/>
          </a:prstGeom>
          <a:solidFill>
            <a:srgbClr val="FFFF99"/>
          </a:solidFill>
          <a:ln w="3175">
            <a:solidFill>
              <a:srgbClr val="FFFF6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Comic Sans MS" panose="030F0702030302020204" pitchFamily="66" charset="0"/>
              </a:rPr>
              <a:t>Ampère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890192" y="2946618"/>
            <a:ext cx="963285" cy="253916"/>
          </a:xfrm>
          <a:prstGeom prst="rect">
            <a:avLst/>
          </a:prstGeom>
          <a:solidFill>
            <a:srgbClr val="FFFF99"/>
          </a:solidFill>
          <a:ln w="3175">
            <a:solidFill>
              <a:srgbClr val="FFFF6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Comic Sans MS" panose="030F0702030302020204" pitchFamily="66" charset="0"/>
              </a:rPr>
              <a:t>Gauss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1984986" y="2984014"/>
            <a:ext cx="996104" cy="253916"/>
          </a:xfrm>
          <a:prstGeom prst="rect">
            <a:avLst/>
          </a:prstGeom>
          <a:solidFill>
            <a:srgbClr val="FFFF99"/>
          </a:solidFill>
          <a:ln w="3175">
            <a:solidFill>
              <a:srgbClr val="FFFF6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Comic Sans MS" panose="030F0702030302020204" pitchFamily="66" charset="0"/>
              </a:rPr>
              <a:t>Ohm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3125625" y="2978037"/>
            <a:ext cx="996104" cy="253916"/>
          </a:xfrm>
          <a:prstGeom prst="rect">
            <a:avLst/>
          </a:prstGeom>
          <a:solidFill>
            <a:srgbClr val="FFFF99"/>
          </a:solidFill>
          <a:ln w="3175">
            <a:solidFill>
              <a:srgbClr val="FFFF6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Comic Sans MS" panose="030F0702030302020204" pitchFamily="66" charset="0"/>
              </a:rPr>
              <a:t>Joule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4298220" y="2961427"/>
            <a:ext cx="996104" cy="253916"/>
          </a:xfrm>
          <a:prstGeom prst="rect">
            <a:avLst/>
          </a:prstGeom>
          <a:solidFill>
            <a:srgbClr val="FFFF99"/>
          </a:solidFill>
          <a:ln w="3175">
            <a:solidFill>
              <a:srgbClr val="FFFF6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Comic Sans MS" panose="030F0702030302020204" pitchFamily="66" charset="0"/>
              </a:rPr>
              <a:t>Maxwell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5505464" y="2961427"/>
            <a:ext cx="996104" cy="253916"/>
          </a:xfrm>
          <a:prstGeom prst="rect">
            <a:avLst/>
          </a:prstGeom>
          <a:solidFill>
            <a:srgbClr val="FFFF99"/>
          </a:solidFill>
          <a:ln w="3175">
            <a:solidFill>
              <a:srgbClr val="FFFF6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Comic Sans MS" panose="030F0702030302020204" pitchFamily="66" charset="0"/>
              </a:rPr>
              <a:t>Boltzmann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6690021" y="2961427"/>
            <a:ext cx="996104" cy="253916"/>
          </a:xfrm>
          <a:prstGeom prst="rect">
            <a:avLst/>
          </a:prstGeom>
          <a:solidFill>
            <a:srgbClr val="FFFF99"/>
          </a:solidFill>
          <a:ln w="3175">
            <a:solidFill>
              <a:srgbClr val="FFFF6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Comic Sans MS" panose="030F0702030302020204" pitchFamily="66" charset="0"/>
              </a:rPr>
              <a:t>Lorentz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890538" y="4360629"/>
            <a:ext cx="962939" cy="253916"/>
          </a:xfrm>
          <a:prstGeom prst="rect">
            <a:avLst/>
          </a:prstGeom>
          <a:solidFill>
            <a:srgbClr val="FFFF99"/>
          </a:solidFill>
          <a:ln w="3175">
            <a:solidFill>
              <a:srgbClr val="FFFF6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Comic Sans MS" panose="030F0702030302020204" pitchFamily="66" charset="0"/>
              </a:rPr>
              <a:t>Planck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1961489" y="4365583"/>
            <a:ext cx="996104" cy="253916"/>
          </a:xfrm>
          <a:prstGeom prst="rect">
            <a:avLst/>
          </a:prstGeom>
          <a:solidFill>
            <a:srgbClr val="FFFF99"/>
          </a:solidFill>
          <a:ln w="3175">
            <a:solidFill>
              <a:srgbClr val="FFFF6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Comic Sans MS" panose="030F0702030302020204" pitchFamily="66" charset="0"/>
              </a:rPr>
              <a:t>Einstein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3125625" y="4365583"/>
            <a:ext cx="996104" cy="253916"/>
          </a:xfrm>
          <a:prstGeom prst="rect">
            <a:avLst/>
          </a:prstGeom>
          <a:solidFill>
            <a:srgbClr val="FFFF99"/>
          </a:solidFill>
          <a:ln w="3175">
            <a:solidFill>
              <a:srgbClr val="FFFF6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Comic Sans MS" panose="030F0702030302020204" pitchFamily="66" charset="0"/>
              </a:rPr>
              <a:t>Bohr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4229741" y="4365583"/>
            <a:ext cx="996104" cy="253916"/>
          </a:xfrm>
          <a:prstGeom prst="rect">
            <a:avLst/>
          </a:prstGeom>
          <a:solidFill>
            <a:srgbClr val="FFFF99"/>
          </a:solidFill>
          <a:ln w="3175">
            <a:solidFill>
              <a:srgbClr val="FFFF6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Comic Sans MS" panose="030F0702030302020204" pitchFamily="66" charset="0"/>
              </a:rPr>
              <a:t>Marie Curie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5505464" y="4365583"/>
            <a:ext cx="996104" cy="253916"/>
          </a:xfrm>
          <a:prstGeom prst="rect">
            <a:avLst/>
          </a:prstGeom>
          <a:solidFill>
            <a:srgbClr val="FFFF99"/>
          </a:solidFill>
          <a:ln w="3175">
            <a:solidFill>
              <a:srgbClr val="FFFF6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Comic Sans MS" panose="030F0702030302020204" pitchFamily="66" charset="0"/>
              </a:rPr>
              <a:t>Heisenberg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6690021" y="4365583"/>
            <a:ext cx="996104" cy="253916"/>
          </a:xfrm>
          <a:prstGeom prst="rect">
            <a:avLst/>
          </a:prstGeom>
          <a:solidFill>
            <a:srgbClr val="FFFF99"/>
          </a:solidFill>
          <a:ln w="3175">
            <a:solidFill>
              <a:srgbClr val="FFFF6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Comic Sans MS" panose="030F0702030302020204" pitchFamily="66" charset="0"/>
              </a:rPr>
              <a:t>S. Hawking</a:t>
            </a:r>
          </a:p>
        </p:txBody>
      </p:sp>
    </p:spTree>
    <p:extLst>
      <p:ext uri="{BB962C8B-B14F-4D97-AF65-F5344CB8AC3E}">
        <p14:creationId xmlns:p14="http://schemas.microsoft.com/office/powerpoint/2010/main" val="14801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63787" y="860435"/>
            <a:ext cx="53465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pt-BR" dirty="0"/>
              <a:t>Grandezas Físicas, padrões e unidades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endParaRPr lang="pt-BR" dirty="0"/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pt-BR" dirty="0"/>
              <a:t> Sistema Internacional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endParaRPr lang="pt-BR" dirty="0"/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pt-BR" dirty="0"/>
              <a:t> Padrões de tempo, comprimento e massa</a:t>
            </a:r>
          </a:p>
          <a:p>
            <a:endParaRPr lang="pt-BR" dirty="0"/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pt-BR" dirty="0" smtClean="0"/>
              <a:t> Análise </a:t>
            </a:r>
            <a:r>
              <a:rPr lang="pt-BR" dirty="0"/>
              <a:t>Dimensional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endParaRPr lang="pt-BR" dirty="0"/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pt-BR" dirty="0"/>
              <a:t> Algarismos significativos</a:t>
            </a:r>
          </a:p>
        </p:txBody>
      </p:sp>
    </p:spTree>
    <p:extLst>
      <p:ext uri="{BB962C8B-B14F-4D97-AF65-F5344CB8AC3E}">
        <p14:creationId xmlns:p14="http://schemas.microsoft.com/office/powerpoint/2010/main" val="41861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74012C-42B3-41F9-937F-53D06485C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212" y="11498"/>
            <a:ext cx="5627594" cy="378466"/>
          </a:xfrm>
        </p:spPr>
        <p:txBody>
          <a:bodyPr>
            <a:noAutofit/>
          </a:bodyPr>
          <a:lstStyle/>
          <a:p>
            <a:r>
              <a:rPr lang="pt-BR" sz="2400" dirty="0"/>
              <a:t>Dimensões físicas na mecânica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F7BFCA2-5F69-4FF6-86EB-0F7125274138}"/>
              </a:ext>
            </a:extLst>
          </p:cNvPr>
          <p:cNvSpPr txBox="1"/>
          <p:nvPr/>
        </p:nvSpPr>
        <p:spPr>
          <a:xfrm>
            <a:off x="665629" y="461838"/>
            <a:ext cx="721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 propósito da mecânica nos modelos é saber/prever/explicar</a:t>
            </a:r>
          </a:p>
          <a:p>
            <a:pPr algn="ctr"/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onde</a:t>
            </a:r>
            <a:r>
              <a:rPr lang="pt-BR" dirty="0"/>
              <a:t> a </a:t>
            </a:r>
            <a:r>
              <a:rPr lang="pt-BR" dirty="0">
                <a:solidFill>
                  <a:srgbClr val="FF0000"/>
                </a:solidFill>
              </a:rPr>
              <a:t>partícula </a:t>
            </a:r>
            <a:r>
              <a:rPr lang="pt-BR" dirty="0"/>
              <a:t>está a cada </a:t>
            </a:r>
            <a:r>
              <a:rPr lang="pt-BR" dirty="0">
                <a:solidFill>
                  <a:srgbClr val="FF0000"/>
                </a:solidFill>
              </a:rPr>
              <a:t>instante</a:t>
            </a:r>
            <a:r>
              <a:rPr lang="pt-BR" dirty="0"/>
              <a:t>. </a:t>
            </a:r>
          </a:p>
        </p:txBody>
      </p:sp>
      <p:sp>
        <p:nvSpPr>
          <p:cNvPr id="5" name="Balão de Fala: Retângulo 4">
            <a:extLst>
              <a:ext uri="{FF2B5EF4-FFF2-40B4-BE49-F238E27FC236}">
                <a16:creationId xmlns:a16="http://schemas.microsoft.com/office/drawing/2014/main" id="{230BA0E3-0E28-4A83-B84D-83D05DD84783}"/>
              </a:ext>
            </a:extLst>
          </p:cNvPr>
          <p:cNvSpPr/>
          <p:nvPr/>
        </p:nvSpPr>
        <p:spPr>
          <a:xfrm>
            <a:off x="3529854" y="1417360"/>
            <a:ext cx="2407022" cy="962767"/>
          </a:xfrm>
          <a:prstGeom prst="wedgeRectCallout">
            <a:avLst>
              <a:gd name="adj1" fmla="val -39021"/>
              <a:gd name="adj2" fmla="val -89410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Corpo não muda com o tempo, basta a massa:</a:t>
            </a:r>
          </a:p>
          <a:p>
            <a:pPr algn="ctr"/>
            <a:r>
              <a:rPr lang="pt-BR" sz="1600" dirty="0"/>
              <a:t>M</a:t>
            </a:r>
          </a:p>
        </p:txBody>
      </p:sp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764B1A05-E516-499F-A4F6-06B78CBEB347}"/>
              </a:ext>
            </a:extLst>
          </p:cNvPr>
          <p:cNvSpPr/>
          <p:nvPr/>
        </p:nvSpPr>
        <p:spPr>
          <a:xfrm>
            <a:off x="6568888" y="1027396"/>
            <a:ext cx="1311089" cy="779929"/>
          </a:xfrm>
          <a:prstGeom prst="wedgeEllipseCallout">
            <a:avLst>
              <a:gd name="adj1" fmla="val -105961"/>
              <a:gd name="adj2" fmla="val -53017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tempo:</a:t>
            </a:r>
          </a:p>
          <a:p>
            <a:pPr algn="ctr"/>
            <a:r>
              <a:rPr lang="pt-BR" sz="2800" dirty="0"/>
              <a:t>T</a:t>
            </a:r>
          </a:p>
        </p:txBody>
      </p:sp>
      <p:sp>
        <p:nvSpPr>
          <p:cNvPr id="7" name="Balão de Fala: Retângulo com Cantos Arredondados 6">
            <a:extLst>
              <a:ext uri="{FF2B5EF4-FFF2-40B4-BE49-F238E27FC236}">
                <a16:creationId xmlns:a16="http://schemas.microsoft.com/office/drawing/2014/main" id="{08B6704C-1809-4371-9D09-87D05371925A}"/>
              </a:ext>
            </a:extLst>
          </p:cNvPr>
          <p:cNvSpPr/>
          <p:nvPr/>
        </p:nvSpPr>
        <p:spPr>
          <a:xfrm>
            <a:off x="104703" y="1627092"/>
            <a:ext cx="2443054" cy="753035"/>
          </a:xfrm>
          <a:prstGeom prst="wedgeRoundRectCallout">
            <a:avLst>
              <a:gd name="adj1" fmla="val 65680"/>
              <a:gd name="adj2" fmla="val -128571"/>
              <a:gd name="adj3" fmla="val 16667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posição, distância:</a:t>
            </a:r>
          </a:p>
          <a:p>
            <a:pPr algn="ctr"/>
            <a:r>
              <a:rPr lang="pt-BR" dirty="0"/>
              <a:t>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F68C8A9-DA6A-4623-87E1-E9011150584D}"/>
              </a:ext>
            </a:extLst>
          </p:cNvPr>
          <p:cNvSpPr txBox="1"/>
          <p:nvPr/>
        </p:nvSpPr>
        <p:spPr>
          <a:xfrm>
            <a:off x="1566582" y="2551580"/>
            <a:ext cx="541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As dimensões físicas de todas as grandezas da mecânica são expressas em função de M, L e T, apenas.</a:t>
            </a:r>
          </a:p>
        </p:txBody>
      </p:sp>
      <p:sp>
        <p:nvSpPr>
          <p:cNvPr id="9" name="Balão de Pensamento: Nuvem 8">
            <a:extLst>
              <a:ext uri="{FF2B5EF4-FFF2-40B4-BE49-F238E27FC236}">
                <a16:creationId xmlns:a16="http://schemas.microsoft.com/office/drawing/2014/main" id="{2ECEDEF8-A9C0-4B78-9DC6-15BE80B7042E}"/>
              </a:ext>
            </a:extLst>
          </p:cNvPr>
          <p:cNvSpPr/>
          <p:nvPr/>
        </p:nvSpPr>
        <p:spPr>
          <a:xfrm>
            <a:off x="386602" y="3369363"/>
            <a:ext cx="2359959" cy="1418665"/>
          </a:xfrm>
          <a:prstGeom prst="cloudCallout">
            <a:avLst>
              <a:gd name="adj1" fmla="val -26245"/>
              <a:gd name="adj2" fmla="val -115699"/>
            </a:avLst>
          </a:prstGeom>
          <a:solidFill>
            <a:srgbClr val="DCD32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Na rotação, a posição não se mede em metros...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73949B7-2218-41D9-B3C2-5C0A0C4B7F0E}"/>
                  </a:ext>
                </a:extLst>
              </p:cNvPr>
              <p:cNvSpPr txBox="1"/>
              <p:nvPr/>
            </p:nvSpPr>
            <p:spPr>
              <a:xfrm>
                <a:off x="2928981" y="3315033"/>
                <a:ext cx="6015789" cy="1017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posição de um corpo em rotação é medida por um ângulo.</a:t>
                </a:r>
              </a:p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medida do ângulo, em radianos, é calculada como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𝑎𝑟𝑐𝑜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𝑟𝑎𝑖𝑜</m:t>
                        </m:r>
                      </m:den>
                    </m:f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portanto é </a:t>
                </a:r>
                <a:r>
                  <a:rPr lang="pt-BR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adimensional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73949B7-2218-41D9-B3C2-5C0A0C4B7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981" y="3315033"/>
                <a:ext cx="6015789" cy="1017010"/>
              </a:xfrm>
              <a:prstGeom prst="rect">
                <a:avLst/>
              </a:prstGeom>
              <a:blipFill>
                <a:blip r:embed="rId2"/>
                <a:stretch>
                  <a:fillRect l="-811" t="-3593" b="-83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>
            <a:extLst>
              <a:ext uri="{FF2B5EF4-FFF2-40B4-BE49-F238E27FC236}">
                <a16:creationId xmlns:a16="http://schemas.microsoft.com/office/drawing/2014/main" id="{6FFBFB6E-1221-47B6-B5E7-C16DFF468703}"/>
              </a:ext>
            </a:extLst>
          </p:cNvPr>
          <p:cNvSpPr txBox="1"/>
          <p:nvPr/>
        </p:nvSpPr>
        <p:spPr>
          <a:xfrm>
            <a:off x="2984822" y="4402325"/>
            <a:ext cx="6015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Conclusão: M, L e T bastam, mas falta explicação. </a:t>
            </a:r>
          </a:p>
        </p:txBody>
      </p:sp>
    </p:spTree>
    <p:extLst>
      <p:ext uri="{BB962C8B-B14F-4D97-AF65-F5344CB8AC3E}">
        <p14:creationId xmlns:p14="http://schemas.microsoft.com/office/powerpoint/2010/main" val="208836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36337</TotalTime>
  <Words>3044</Words>
  <Application>Microsoft Office PowerPoint</Application>
  <PresentationFormat>Apresentação na tela (16:9)</PresentationFormat>
  <Paragraphs>502</Paragraphs>
  <Slides>49</Slides>
  <Notes>9</Notes>
  <HiddenSlides>8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49</vt:i4>
      </vt:variant>
    </vt:vector>
  </HeadingPairs>
  <TitlesOfParts>
    <vt:vector size="72" baseType="lpstr">
      <vt:lpstr>Arial</vt:lpstr>
      <vt:lpstr>Calibri</vt:lpstr>
      <vt:lpstr>Cambria Math</vt:lpstr>
      <vt:lpstr>Comic Sans MS</vt:lpstr>
      <vt:lpstr>Eau</vt:lpstr>
      <vt:lpstr>Eau Sans Bold</vt:lpstr>
      <vt:lpstr>Eau Sans Bold Lining</vt:lpstr>
      <vt:lpstr>Symbol</vt:lpstr>
      <vt:lpstr>Times New Roman</vt:lpstr>
      <vt:lpstr>Times-Roman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Apresentação do PowerPoint</vt:lpstr>
      <vt:lpstr>As fases de Vênus</vt:lpstr>
      <vt:lpstr>Duração do dia (HRK, cap. 1)</vt:lpstr>
      <vt:lpstr>Apresentação do PowerPoint</vt:lpstr>
      <vt:lpstr>Apresentação do PowerPoint</vt:lpstr>
      <vt:lpstr>Apresentação do PowerPoint</vt:lpstr>
      <vt:lpstr>Dimensões físicas na mecânica</vt:lpstr>
      <vt:lpstr>Unidades físicas</vt:lpstr>
      <vt:lpstr>Padrão a ser definido</vt:lpstr>
      <vt:lpstr>Apresentação do PowerPoint</vt:lpstr>
      <vt:lpstr>Apresentação do PowerPoint</vt:lpstr>
      <vt:lpstr>Sistema Internacional (SI)</vt:lpstr>
      <vt:lpstr>Sistema Internacional (SI)</vt:lpstr>
      <vt:lpstr>Ordem de grandeza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Definição das unidades de base</vt:lpstr>
      <vt:lpstr>Apresentação do PowerPoint</vt:lpstr>
      <vt:lpstr>Apresentação do PowerPoint</vt:lpstr>
      <vt:lpstr>Apresentação do PowerPoint</vt:lpstr>
      <vt:lpstr>Algumas unidades fora do SI</vt:lpstr>
      <vt:lpstr>Futuro do SI</vt:lpstr>
      <vt:lpstr>Apresentação do PowerPoint</vt:lpstr>
      <vt:lpstr>Análise dimensional</vt:lpstr>
      <vt:lpstr>Análise dimensional</vt:lpstr>
      <vt:lpstr>Dedução de fórmula por análise dimensional</vt:lpstr>
      <vt:lpstr>A fórmula da altura máxima</vt:lpstr>
      <vt:lpstr>Prova da unicidade da solução</vt:lpstr>
      <vt:lpstr>Apresentação do PowerPoint</vt:lpstr>
      <vt:lpstr>Alguns links interessantes</vt:lpstr>
      <vt:lpstr>Algarismos significativos</vt:lpstr>
      <vt:lpstr>Algarismos significativos</vt:lpstr>
      <vt:lpstr>Regras convencionais de uso dos significativos*</vt:lpstr>
      <vt:lpstr>Apresentação do PowerPoint</vt:lpstr>
      <vt:lpstr>Apresentação do PowerPoint</vt:lpstr>
      <vt:lpstr>Cálculo com algarismos significativos</vt:lpstr>
      <vt:lpstr>Apresentação do PowerPoint</vt:lpstr>
      <vt:lpstr>Como arredondar constantes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medina</cp:lastModifiedBy>
  <cp:revision>1838</cp:revision>
  <dcterms:created xsi:type="dcterms:W3CDTF">2016-03-09T00:36:12Z</dcterms:created>
  <dcterms:modified xsi:type="dcterms:W3CDTF">2022-03-23T22:35:33Z</dcterms:modified>
</cp:coreProperties>
</file>