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81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2" r:id="rId26"/>
    <p:sldId id="283" r:id="rId27"/>
    <p:sldId id="284" r:id="rId28"/>
    <p:sldId id="286" r:id="rId29"/>
    <p:sldId id="285" r:id="rId30"/>
    <p:sldId id="288" r:id="rId31"/>
    <p:sldId id="294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Sociologia I – FSL0101</a:t>
            </a:r>
            <a:br>
              <a:rPr lang="pt-BR" altLang="pt-BR" smtClean="0"/>
            </a:br>
            <a:r>
              <a:rPr lang="pt-BR" altLang="pt-BR" smtClean="0"/>
              <a:t>1º Semestre 2023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pt-BR" dirty="0" smtClean="0"/>
              <a:t>Professor: Marcos César Alvarez</a:t>
            </a:r>
          </a:p>
        </p:txBody>
      </p:sp>
    </p:spTree>
    <p:extLst>
      <p:ext uri="{BB962C8B-B14F-4D97-AF65-F5344CB8AC3E}">
        <p14:creationId xmlns:p14="http://schemas.microsoft.com/office/powerpoint/2010/main" val="786475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Durkheim (1858-1917)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Estudo dos fatos sociais;</a:t>
            </a:r>
          </a:p>
          <a:p>
            <a:r>
              <a:rPr lang="pt-BR" dirty="0" smtClean="0"/>
              <a:t>Poder coercitivo sobre os indivíduos;</a:t>
            </a:r>
          </a:p>
          <a:p>
            <a:r>
              <a:rPr lang="pt-BR" dirty="0" smtClean="0"/>
              <a:t>Formas de solidariedade;</a:t>
            </a:r>
          </a:p>
          <a:p>
            <a:r>
              <a:rPr lang="pt-BR" dirty="0" smtClean="0"/>
              <a:t>Estudo sociológico sobre o suicídio;</a:t>
            </a:r>
          </a:p>
          <a:p>
            <a:r>
              <a:rPr lang="pt-BR" dirty="0" smtClean="0"/>
              <a:t>Diagnóstico da “anomia”;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7587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Marx (1818-1883)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Capitalismo e luta de classes;</a:t>
            </a:r>
          </a:p>
          <a:p>
            <a:r>
              <a:rPr lang="pt-BR" dirty="0" smtClean="0"/>
              <a:t>Concepção materialista da história;</a:t>
            </a:r>
          </a:p>
          <a:p>
            <a:r>
              <a:rPr lang="pt-BR" dirty="0" smtClean="0"/>
              <a:t>Revolução dos trabalhadores;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229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Weber (1864-1920)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Desenvolvimento do capitalismo moderno;</a:t>
            </a:r>
          </a:p>
          <a:p>
            <a:r>
              <a:rPr lang="pt-BR" dirty="0" smtClean="0"/>
              <a:t>Ênfase na ação social;</a:t>
            </a:r>
          </a:p>
          <a:p>
            <a:r>
              <a:rPr lang="pt-BR" dirty="0" smtClean="0"/>
              <a:t>Metodologia: tipo ideal;</a:t>
            </a:r>
          </a:p>
          <a:p>
            <a:r>
              <a:rPr lang="pt-BR" dirty="0" smtClean="0"/>
              <a:t>Diagnóstico da “racionalização’;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3368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Perspectivas sociológicas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Funcionalismo e “consenso moral”;</a:t>
            </a:r>
          </a:p>
          <a:p>
            <a:r>
              <a:rPr lang="pt-BR" dirty="0" smtClean="0"/>
              <a:t>Teorias do conflito: importância das divisões na sociedade;</a:t>
            </a:r>
          </a:p>
          <a:p>
            <a:r>
              <a:rPr lang="pt-BR" dirty="0" smtClean="0"/>
              <a:t>Perspectivas da ação social;</a:t>
            </a:r>
          </a:p>
          <a:p>
            <a:r>
              <a:rPr lang="pt-BR" dirty="0" err="1" smtClean="0"/>
              <a:t>Interacionismo</a:t>
            </a:r>
            <a:r>
              <a:rPr lang="pt-BR" dirty="0" smtClean="0"/>
              <a:t> simbólico; interação face a face na vida cotidiana;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9023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BUSCA DA DIVERSIDADE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Harriet</a:t>
            </a:r>
            <a:r>
              <a:rPr lang="pt-BR" dirty="0" smtClean="0"/>
              <a:t> </a:t>
            </a:r>
            <a:r>
              <a:rPr lang="pt-BR" dirty="0" err="1" smtClean="0"/>
              <a:t>Martineau</a:t>
            </a:r>
            <a:r>
              <a:rPr lang="pt-BR" dirty="0" smtClean="0"/>
              <a:t> (1802-1876);</a:t>
            </a:r>
          </a:p>
          <a:p>
            <a:r>
              <a:rPr lang="pt-BR" dirty="0" smtClean="0"/>
              <a:t>Jenny von Westphalen; (1814-1881)</a:t>
            </a:r>
          </a:p>
          <a:p>
            <a:r>
              <a:rPr lang="pt-BR" dirty="0" smtClean="0"/>
              <a:t>Marianne Weber; (1870-1954);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4763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Presença de desacordos teóricos e metodológicos;</a:t>
            </a:r>
          </a:p>
          <a:p>
            <a:r>
              <a:rPr lang="pt-BR" dirty="0" smtClean="0"/>
              <a:t>Empreendimento intelectual que surge com a sociedade moderna;</a:t>
            </a:r>
          </a:p>
          <a:p>
            <a:r>
              <a:rPr lang="pt-BR" dirty="0" smtClean="0"/>
              <a:t>Implicações “práticas” e “imaginativas” da Sociologia;</a:t>
            </a:r>
          </a:p>
          <a:p>
            <a:r>
              <a:rPr lang="pt-BR" dirty="0" smtClean="0"/>
              <a:t>Consciência das diferenças entre os modos de vida nas sociedades modernas;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9146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(2) MILLS, C. Wright. A promessa. In: ________. </a:t>
            </a:r>
            <a:r>
              <a:rPr lang="pt-BR" sz="2400" i="1" dirty="0"/>
              <a:t>A imaginação sociológica</a:t>
            </a:r>
            <a:r>
              <a:rPr lang="pt-BR" sz="2400" dirty="0"/>
              <a:t>. 3ª ed. Rio de Janeiro: Zahar, 1975, pp. 9-32.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8119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promessa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Publicado em 1959; [De volta para o futuro][Oscar: </a:t>
            </a:r>
            <a:r>
              <a:rPr lang="pt-BR" dirty="0" err="1" smtClean="0"/>
              <a:t>Gigi</a:t>
            </a:r>
            <a:r>
              <a:rPr lang="pt-BR" dirty="0" smtClean="0"/>
              <a:t>]</a:t>
            </a:r>
          </a:p>
          <a:p>
            <a:r>
              <a:rPr lang="pt-BR" dirty="0" smtClean="0"/>
              <a:t>Órbitas privadas e ansiedade;</a:t>
            </a:r>
          </a:p>
          <a:p>
            <a:r>
              <a:rPr lang="pt-BR" dirty="0" smtClean="0"/>
              <a:t>Mudanças impessoais na estrutura da sociedade;</a:t>
            </a:r>
          </a:p>
          <a:p>
            <a:r>
              <a:rPr lang="pt-BR" dirty="0" smtClean="0"/>
              <a:t>Entusiasmo ou desânimo;</a:t>
            </a:r>
          </a:p>
          <a:p>
            <a:r>
              <a:rPr lang="pt-BR" dirty="0" smtClean="0"/>
              <a:t>Vida do indivíduo e história da sociedade;</a:t>
            </a:r>
          </a:p>
          <a:p>
            <a:r>
              <a:rPr lang="pt-BR" dirty="0" smtClean="0"/>
              <a:t>Difícil consciência da relação entre o indivíduo e o curso da história mundial;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7283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mudança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Transformações rápidas e completas;</a:t>
            </a:r>
          </a:p>
          <a:p>
            <a:r>
              <a:rPr lang="pt-BR" dirty="0" smtClean="0"/>
              <a:t>História mundial;</a:t>
            </a:r>
          </a:p>
          <a:p>
            <a:r>
              <a:rPr lang="pt-BR" dirty="0" smtClean="0"/>
              <a:t>Colapso das maneiras de pensar e sentir;</a:t>
            </a:r>
          </a:p>
          <a:p>
            <a:r>
              <a:rPr lang="pt-BR" dirty="0" smtClean="0"/>
              <a:t>Insensibilidade moral;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589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imaginação sociológica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“A imaginação sociológica capacita seu possuidor a compreender o cenário histórico mais amplo, em termos de seu significado para a vida íntima e para a carreira exterior de numerosos indivíduos. Permite-lhe levar em conta como os indivíduos, na agitação de sua experiência diária, adquirem </a:t>
            </a:r>
            <a:r>
              <a:rPr lang="pt-BR" dirty="0" err="1"/>
              <a:t>freqüentemente</a:t>
            </a:r>
            <a:r>
              <a:rPr lang="pt-BR" dirty="0"/>
              <a:t> uma consciência falsa de suas posições sociais. Dentro dessa agitação, busca-se a estrutura da sociedade moderna, e dentro dessa estrutura são formuladas as psicologias de diferentes homens e mulheres. Através disso, a ansiedade pessoal dos indivíduos é focalizada sobre fatos explícitos e a indiferença do público se transforma em participação nas questões públicas. </a:t>
            </a:r>
            <a:r>
              <a:rPr lang="pt-BR" dirty="0" smtClean="0"/>
              <a:t>(...) (</a:t>
            </a:r>
            <a:r>
              <a:rPr lang="pt-BR" dirty="0"/>
              <a:t>Mills, </a:t>
            </a:r>
            <a:r>
              <a:rPr lang="pt-BR" dirty="0" smtClean="0"/>
              <a:t>1975, pp.11-12)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6475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Aula: o que é sociologia?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400" dirty="0"/>
              <a:t>(1) GIDDENS, Anthony. O que é Sociologia? In: _____. </a:t>
            </a:r>
            <a:r>
              <a:rPr lang="pt-BR" sz="2400" i="1" dirty="0"/>
              <a:t>Sociologia</a:t>
            </a:r>
            <a:r>
              <a:rPr lang="pt-BR" sz="2400" dirty="0"/>
              <a:t>. Porto Alegre: Artmed, 2012, pp. 17-37.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67134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dirty="0" smtClean="0"/>
              <a:t>A Imaginação Sociológica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spcAft>
                <a:spcPts val="0"/>
              </a:spcAft>
              <a:buNone/>
              <a:defRPr/>
            </a:pPr>
            <a:endParaRPr lang="pt-BR" dirty="0" smtClean="0"/>
          </a:p>
          <a:p>
            <a:pPr algn="just">
              <a:spcAft>
                <a:spcPts val="0"/>
              </a:spcAft>
              <a:defRPr/>
            </a:pPr>
            <a:r>
              <a:rPr lang="pt-BR" sz="1900" dirty="0" smtClean="0"/>
              <a:t>“ A imaginação sociológica nos permite compreender a história e a biografia e as relações entre ambas, dentro da sociedade. Essa a sua tarefa e sua promessa. (...) Pois essa imaginação é a capacidade de passar de uma perspectiva a outra. (...) É a capacidade de ir das mais impessoais e remotas transformações para as características mais íntimas do ser humano – e ver as relações entre as duas. Sua utilização se fundamente sempre na necessidade de conhecer o sentido social e histórico do indivíduo na sociedade e no período no qual sua qualidade e seu ser se manifestam.” (Mills, 1975, pp.12-14)</a:t>
            </a:r>
          </a:p>
          <a:p>
            <a:pPr>
              <a:spcAft>
                <a:spcPts val="0"/>
              </a:spcAft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415532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Biografia e história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Perguntas:</a:t>
            </a:r>
          </a:p>
          <a:p>
            <a:r>
              <a:rPr lang="pt-BR" dirty="0" smtClean="0"/>
              <a:t>1) Qual a estrutura da sociedade como um todo?</a:t>
            </a:r>
          </a:p>
          <a:p>
            <a:r>
              <a:rPr lang="pt-BR" dirty="0" smtClean="0"/>
              <a:t>2) Qual a posição dessa sociedade na história humana?</a:t>
            </a:r>
          </a:p>
          <a:p>
            <a:r>
              <a:rPr lang="pt-BR" dirty="0" smtClean="0"/>
              <a:t>3) Qual a variedade de indivíduo que predomina nessa sociedade?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9341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Visão </a:t>
            </a:r>
            <a:r>
              <a:rPr lang="pt-BR" dirty="0" err="1" smtClean="0"/>
              <a:t>auto-consciente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Relatividade social e capacidade transformadora da história;</a:t>
            </a:r>
          </a:p>
          <a:p>
            <a:r>
              <a:rPr lang="pt-BR" dirty="0" smtClean="0"/>
              <a:t>Sentido cultural das Ciências Sociais;</a:t>
            </a:r>
          </a:p>
          <a:p>
            <a:r>
              <a:rPr lang="pt-BR" dirty="0" smtClean="0"/>
              <a:t>Perturbações pessoais originadas no contexto próximo;</a:t>
            </a:r>
          </a:p>
          <a:p>
            <a:r>
              <a:rPr lang="pt-BR" dirty="0" smtClean="0"/>
              <a:t>Questões públicas da estrutura social;</a:t>
            </a:r>
          </a:p>
          <a:p>
            <a:r>
              <a:rPr lang="pt-BR" dirty="0" smtClean="0"/>
              <a:t>Exemplo do desemprego; da guerra; do casamento; da metrópole;</a:t>
            </a:r>
          </a:p>
          <a:p>
            <a:r>
              <a:rPr lang="pt-BR" dirty="0" smtClean="0"/>
              <a:t>Observar as mudanças estruturais;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15550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Indiferença e inquietação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Bem-estar e crise;</a:t>
            </a:r>
          </a:p>
          <a:p>
            <a:r>
              <a:rPr lang="pt-BR" dirty="0" smtClean="0"/>
              <a:t>Indiferença e inquietação;</a:t>
            </a:r>
          </a:p>
          <a:p>
            <a:r>
              <a:rPr lang="pt-BR" dirty="0" smtClean="0"/>
              <a:t>Preocupação com as histórias em quadrinhos;</a:t>
            </a:r>
          </a:p>
          <a:p>
            <a:r>
              <a:rPr lang="pt-BR" dirty="0" smtClean="0"/>
              <a:t>Principal perigo: forças desregradas da sociedade contemporânea;</a:t>
            </a:r>
          </a:p>
          <a:p>
            <a:r>
              <a:rPr lang="pt-BR" dirty="0" smtClean="0"/>
              <a:t>Ciências Sociais: esclarecer os elementos da indiferença e inquietação contemporâneas;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20350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ESTILO CULTURAL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Denominador comum intelectual;</a:t>
            </a:r>
          </a:p>
          <a:p>
            <a:r>
              <a:rPr lang="pt-BR" dirty="0" smtClean="0"/>
              <a:t>Imaginação sociológica como denominador comum;</a:t>
            </a:r>
          </a:p>
          <a:p>
            <a:r>
              <a:rPr lang="pt-BR" dirty="0" smtClean="0"/>
              <a:t>Romance e imaginação sociológica;</a:t>
            </a:r>
          </a:p>
          <a:p>
            <a:r>
              <a:rPr lang="pt-BR" dirty="0" smtClean="0"/>
              <a:t>Não é apenas uma moda;</a:t>
            </a:r>
          </a:p>
          <a:p>
            <a:r>
              <a:rPr lang="pt-BR" dirty="0" smtClean="0"/>
              <a:t>Conquista da natureza e superação da escassez como desafios;</a:t>
            </a:r>
          </a:p>
          <a:p>
            <a:r>
              <a:rPr lang="pt-BR" dirty="0" smtClean="0"/>
              <a:t>Desorientação da ciência;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45728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Denominador comum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Cientificismo e crise da ciência;</a:t>
            </a:r>
          </a:p>
          <a:p>
            <a:r>
              <a:rPr lang="pt-BR" dirty="0" smtClean="0"/>
              <a:t>Duas culturas: ciências x humanidades;</a:t>
            </a:r>
          </a:p>
          <a:p>
            <a:r>
              <a:rPr lang="pt-BR" dirty="0" smtClean="0"/>
              <a:t>Literatura x Sociologia;</a:t>
            </a:r>
          </a:p>
          <a:p>
            <a:r>
              <a:rPr lang="pt-BR" dirty="0" smtClean="0"/>
              <a:t>Sentido das Ciências Sociais para a Cultura;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04458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“ciência social”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“Promessa” das Ciências Sociais;</a:t>
            </a:r>
          </a:p>
          <a:p>
            <a:r>
              <a:rPr lang="pt-BR" dirty="0" smtClean="0"/>
              <a:t>Crítica ao “corpo de técnicas burocráticas”;</a:t>
            </a:r>
          </a:p>
          <a:p>
            <a:r>
              <a:rPr lang="pt-BR" dirty="0" smtClean="0"/>
              <a:t>Erudito individual x grupos técnicos;</a:t>
            </a:r>
          </a:p>
          <a:p>
            <a:r>
              <a:rPr lang="pt-BR" dirty="0" smtClean="0"/>
              <a:t>Contrastes x alternativas autênticas;</a:t>
            </a:r>
          </a:p>
          <a:p>
            <a:r>
              <a:rPr lang="pt-BR" dirty="0" smtClean="0"/>
              <a:t>Sentidos culturais e políticos das Ciências Sociais;</a:t>
            </a:r>
          </a:p>
          <a:p>
            <a:r>
              <a:rPr lang="pt-BR" dirty="0" smtClean="0"/>
              <a:t>Continuar a análise clássica;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40229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Deformações e promessas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Teoria da história; </a:t>
            </a:r>
            <a:r>
              <a:rPr lang="pt-BR" dirty="0" err="1" smtClean="0"/>
              <a:t>Fukuyama</a:t>
            </a:r>
            <a:r>
              <a:rPr lang="pt-BR" dirty="0" smtClean="0"/>
              <a:t>;</a:t>
            </a:r>
          </a:p>
          <a:p>
            <a:r>
              <a:rPr lang="pt-BR" dirty="0" smtClean="0"/>
              <a:t>Teoria sistemática; </a:t>
            </a:r>
            <a:r>
              <a:rPr lang="pt-BR" dirty="0" err="1" smtClean="0"/>
              <a:t>Luhmann</a:t>
            </a:r>
            <a:r>
              <a:rPr lang="pt-BR" dirty="0" smtClean="0"/>
              <a:t>;</a:t>
            </a:r>
          </a:p>
          <a:p>
            <a:r>
              <a:rPr lang="pt-BR" dirty="0" smtClean="0"/>
              <a:t>Estudos empíricos;</a:t>
            </a:r>
          </a:p>
          <a:p>
            <a:r>
              <a:rPr lang="pt-BR" dirty="0" smtClean="0"/>
              <a:t>Continuidade da “tradição sociológica”;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54375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entrecruzamentos</a:t>
            </a:r>
            <a:endParaRPr lang="pt-BR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71061" y="3058693"/>
            <a:ext cx="1056090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Imaginação sociológica: sensibilidade histórica, antropológica e crítica;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Histórica: esforço para recuperar o “mundo que perdemos”;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Antropológica: crítica ao etnocentrismo;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Crítica das formas existentes de sociedade.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1762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SOCIOLOGIA E O MUNDO MODERNO</a:t>
            </a:r>
            <a:endParaRPr lang="pt-BR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12928" y="2894947"/>
            <a:ext cx="955630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Curso </a:t>
            </a:r>
            <a:r>
              <a:rPr lang="pt-BR" altLang="pt-B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prossegue 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 a discussão sobre a relação entre Sociologia e Modernidade, com o </a:t>
            </a:r>
            <a:r>
              <a:rPr kumimoji="0" lang="pt-BR" alt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compromisso 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Sociologia com o mundo moderno;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Isto porque a </a:t>
            </a:r>
            <a:r>
              <a:rPr kumimoji="0" lang="pt-BR" alt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Sociologia nasce e se desenvolve com o mundo moderno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os impasses desse mundo percorrem a Sociologia, assim  como ela percorre esse mundo;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mundo moderno depende em grande medida da Sociologia para ser explicado, para compreender-se;</a:t>
            </a: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93036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Sociedade e mudança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Mundo inundado de mudança;</a:t>
            </a:r>
          </a:p>
          <a:p>
            <a:r>
              <a:rPr lang="pt-BR" dirty="0" smtClean="0"/>
              <a:t>Possibilidade de controlar nosso destino e moldar nossas vidas;</a:t>
            </a:r>
          </a:p>
          <a:p>
            <a:r>
              <a:rPr lang="pt-BR" dirty="0" smtClean="0"/>
              <a:t>Sociologia como o estudo da vida social humana, dos grupos e das sociedades;</a:t>
            </a:r>
          </a:p>
          <a:p>
            <a:r>
              <a:rPr lang="pt-BR" dirty="0" smtClean="0"/>
              <a:t>Abrangência dos estudos: dos encontros ocasionais de indivíduos à investigação de processos sociais globais;</a:t>
            </a:r>
          </a:p>
          <a:p>
            <a:r>
              <a:rPr lang="pt-BR" dirty="0" smtClean="0"/>
              <a:t>Vidas individuais “refletem” os contextos da experiência social;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22056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Sociologia e Modernidade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altLang="pt-BR" b="1"/>
              <a:t>Ianni – A Sociologia e Mundo Moderno: </a:t>
            </a:r>
            <a:endParaRPr lang="pt-BR" altLang="pt-BR"/>
          </a:p>
          <a:p>
            <a:pPr algn="just"/>
            <a:r>
              <a:rPr lang="pt-BR" altLang="pt-BR"/>
              <a:t>“A Sociologia nasce e desenvolve-se com o Mundo Moderno. Reflete as suas principais épocas e transformações. Em certos casos, parece apenas a sua crônica, mas em outros desvenda alguns dos seus dilemas fundamentais. Volta-se principalmente sobre o presente, procurando reminiscências do passado, anunciando ilusões do futuro. Os impasses e as perspectivas desse Mundo tanto percorrem a Sociologia como ela percorre o mundo. Se nos debruçamos sobre os temas clássicos da Sociologia, bem como sobre suas contribuições teóricas, logo nos deparamos com as mais diversas expressões desse Mundo. Sob diversos aspectos, ela nasce e desenvolve-se com ele. Mais que isso, o Mundo Moderno depende da Sociologia para ser explicado, para compreender-se. Talvez se possa dizer que sem ela esse Mundo seria mais confuso, incógnito. (...) a Sociologia é uma espécie de fruto muito peculiar desse Mundo. No que ela tem de original e criativa, bem como insólita e estranha, em todas as suas principais características, como forma de pensamento, é um singular produto e ingrediente desse Mundo.” (Ianni, 1989, p.7-8)  </a:t>
            </a:r>
          </a:p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0895246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algn="just">
              <a:spcAft>
                <a:spcPts val="0"/>
              </a:spcAft>
              <a:defRPr/>
            </a:pPr>
            <a:r>
              <a:rPr lang="pt-BR" sz="3300" b="1" dirty="0">
                <a:sym typeface="Symbol"/>
              </a:rPr>
              <a:t>Giddens – Caracterização da Modernidade:</a:t>
            </a:r>
          </a:p>
          <a:p>
            <a:pPr algn="just">
              <a:spcAft>
                <a:spcPts val="0"/>
              </a:spcAft>
              <a:defRPr/>
            </a:pPr>
            <a:r>
              <a:rPr lang="pt-BR" sz="3300" dirty="0">
                <a:sym typeface="Symbol"/>
              </a:rPr>
              <a:t></a:t>
            </a:r>
            <a:r>
              <a:rPr lang="pt-BR" sz="3300" dirty="0"/>
              <a:t>(...)  O  que  é  modernidade?  Como  uma  primeira aproximação, digamos simplesmente o seguinte: "modernidade"  refere-se a  estilo,  costume  de vida ou organização social  que  emergiram  na Europa a partir do século XVII e que ulteriormente se tornaram mais ou menos  mundiais  em sua influência. Isto associa a  modernidade  a  um período  de  tempo  e a uma localização geográfica  inicial,  mas  por enquanto deixa suas características principais guardadas em  segurança numa caixa preta.(...)"(Giddens, 1991, p.11)</a:t>
            </a:r>
          </a:p>
          <a:p>
            <a:pPr>
              <a:spcAft>
                <a:spcPts val="0"/>
              </a:spcAft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596785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Imaginação sociológica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Aprender a pensar sociologicamente e cultivar a “imaginação sociológica”;</a:t>
            </a:r>
          </a:p>
          <a:p>
            <a:r>
              <a:rPr lang="pt-BR" dirty="0" smtClean="0"/>
              <a:t>Pensar fora das rotinas familiares e cotidianas;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9855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Exemplo do café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Possui um valor simbólico: ritual central na rotina pessoal;</a:t>
            </a:r>
          </a:p>
          <a:p>
            <a:r>
              <a:rPr lang="pt-BR" dirty="0" smtClean="0"/>
              <a:t>Fornece ocasião para interações sociais;</a:t>
            </a:r>
          </a:p>
          <a:p>
            <a:r>
              <a:rPr lang="pt-BR" dirty="0" smtClean="0"/>
              <a:t>É uma droga socialmente aceita;</a:t>
            </a:r>
          </a:p>
          <a:p>
            <a:r>
              <a:rPr lang="pt-BR" dirty="0" smtClean="0"/>
              <a:t>Trama de relacionamentos sociais e econômicos que se estendem pelo mundo;</a:t>
            </a:r>
          </a:p>
          <a:p>
            <a:r>
              <a:rPr lang="pt-BR" dirty="0" smtClean="0"/>
              <a:t>Consumido em países ricos e cultivado em países pobres;</a:t>
            </a:r>
          </a:p>
          <a:p>
            <a:r>
              <a:rPr lang="pt-BR" dirty="0" smtClean="0"/>
              <a:t>Mercadoria valiosa no comércio mundial;</a:t>
            </a:r>
          </a:p>
          <a:p>
            <a:r>
              <a:rPr lang="pt-BR" dirty="0" smtClean="0"/>
              <a:t>Processo passado de desenvolvimento social e econômico;</a:t>
            </a:r>
          </a:p>
          <a:p>
            <a:r>
              <a:rPr lang="pt-BR" dirty="0" smtClean="0"/>
              <a:t>Largamente consumido a partir do final do século XIX;</a:t>
            </a:r>
          </a:p>
          <a:p>
            <a:r>
              <a:rPr lang="pt-BR" dirty="0" smtClean="0"/>
              <a:t>Legado colonial;</a:t>
            </a:r>
          </a:p>
          <a:p>
            <a:r>
              <a:rPr lang="pt-BR" dirty="0" smtClean="0"/>
              <a:t>Central nos debates sobre globalização;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857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Estudando sociologia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Eventos que parecem dizer respeito só aos indivíduos refletem questões mais amplas;</a:t>
            </a:r>
          </a:p>
          <a:p>
            <a:r>
              <a:rPr lang="pt-BR" dirty="0" smtClean="0"/>
              <a:t>Exemplos do divórcio e do desemprego; problemas públicos;</a:t>
            </a:r>
          </a:p>
          <a:p>
            <a:r>
              <a:rPr lang="pt-BR" dirty="0" smtClean="0"/>
              <a:t>Por que decidiu estudar Sociologia?</a:t>
            </a:r>
          </a:p>
          <a:p>
            <a:r>
              <a:rPr lang="pt-BR" dirty="0" smtClean="0"/>
              <a:t>Ambientes sociais se relacionam com as decisões individuais;</a:t>
            </a:r>
          </a:p>
          <a:p>
            <a:r>
              <a:rPr lang="pt-BR" dirty="0" smtClean="0"/>
              <a:t>“O que a sociedade faz de nós e o que fazemos de nós mesmos”;</a:t>
            </a:r>
          </a:p>
          <a:p>
            <a:r>
              <a:rPr lang="pt-BR" dirty="0" smtClean="0"/>
              <a:t>Sociedades e processos de estruturação;</a:t>
            </a:r>
          </a:p>
          <a:p>
            <a:r>
              <a:rPr lang="pt-BR" dirty="0" smtClean="0"/>
              <a:t>Xícara de café não chega “naturalmente” pela manhã;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3590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Implicações “práticas” da sociologia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Ver o mundo social a partir de outros pontos de vista;</a:t>
            </a:r>
          </a:p>
          <a:p>
            <a:r>
              <a:rPr lang="pt-BR" dirty="0" smtClean="0"/>
              <a:t>Avaliação dos resultados de iniciativas políticas;</a:t>
            </a:r>
          </a:p>
          <a:p>
            <a:r>
              <a:rPr lang="pt-BR" dirty="0" err="1" smtClean="0"/>
              <a:t>Auto-esclarecimento</a:t>
            </a:r>
            <a:r>
              <a:rPr lang="pt-BR" dirty="0" smtClean="0"/>
              <a:t>: grupos de </a:t>
            </a:r>
            <a:r>
              <a:rPr lang="pt-BR" dirty="0" err="1" smtClean="0"/>
              <a:t>auto-ajuda</a:t>
            </a:r>
            <a:r>
              <a:rPr lang="pt-BR" dirty="0" smtClean="0"/>
              <a:t>, movimentos sociais etc.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1334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Pensamento sociológico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Diversidade de abordagens;</a:t>
            </a:r>
          </a:p>
          <a:p>
            <a:r>
              <a:rPr lang="pt-BR" dirty="0" smtClean="0"/>
              <a:t>Modos de pensar que foram transmitidos de geração em geração;</a:t>
            </a:r>
          </a:p>
          <a:p>
            <a:r>
              <a:rPr lang="pt-BR" dirty="0" smtClean="0"/>
              <a:t>Cenário da origem da Sociologia: dupla revolução, Revolução Francesa e Revolução Industrial;</a:t>
            </a:r>
          </a:p>
          <a:p>
            <a:r>
              <a:rPr lang="pt-BR" dirty="0" smtClean="0"/>
              <a:t>O que é a natureza humana? Por que a sociedade é estruturada da forma como é? Como e por que as sociedades mudam?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9240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Comte (1798-1857)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Ciência da sociedade;</a:t>
            </a:r>
          </a:p>
          <a:p>
            <a:r>
              <a:rPr lang="pt-BR" dirty="0" smtClean="0"/>
              <a:t>Método comum das ciências;</a:t>
            </a:r>
          </a:p>
          <a:p>
            <a:r>
              <a:rPr lang="pt-BR" dirty="0" smtClean="0"/>
              <a:t>Ciência “positiva”;</a:t>
            </a:r>
          </a:p>
          <a:p>
            <a:r>
              <a:rPr lang="pt-BR" dirty="0" smtClean="0"/>
              <a:t>Lei dos três estágios;</a:t>
            </a:r>
          </a:p>
          <a:p>
            <a:r>
              <a:rPr lang="pt-BR" dirty="0" smtClean="0"/>
              <a:t>Reconstrução da sociedade francesa;</a:t>
            </a:r>
          </a:p>
          <a:p>
            <a:r>
              <a:rPr lang="pt-BR" dirty="0" smtClean="0"/>
              <a:t>Busca de consenso moral;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6304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1399</TotalTime>
  <Words>1497</Words>
  <Application>Microsoft Office PowerPoint</Application>
  <PresentationFormat>Widescreen</PresentationFormat>
  <Paragraphs>154</Paragraphs>
  <Slides>31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Symbol</vt:lpstr>
      <vt:lpstr>Times New Roman</vt:lpstr>
      <vt:lpstr>Celestial</vt:lpstr>
      <vt:lpstr>Sociologia I – FSL0101 1º Semestre 2023</vt:lpstr>
      <vt:lpstr>Aula: o que é sociologia?</vt:lpstr>
      <vt:lpstr>Sociedade e mudança</vt:lpstr>
      <vt:lpstr>Imaginação sociológica</vt:lpstr>
      <vt:lpstr>Exemplo do café</vt:lpstr>
      <vt:lpstr>Estudando sociologia</vt:lpstr>
      <vt:lpstr>Implicações “práticas” da sociologia</vt:lpstr>
      <vt:lpstr>Pensamento sociológico</vt:lpstr>
      <vt:lpstr>Comte (1798-1857)</vt:lpstr>
      <vt:lpstr>Durkheim (1858-1917)</vt:lpstr>
      <vt:lpstr>Marx (1818-1883)</vt:lpstr>
      <vt:lpstr>Weber (1864-1920)</vt:lpstr>
      <vt:lpstr>Perspectivas sociológicas</vt:lpstr>
      <vt:lpstr>BUSCA DA DIVERSIDADE</vt:lpstr>
      <vt:lpstr>conclusões</vt:lpstr>
      <vt:lpstr>Apresentação do PowerPoint</vt:lpstr>
      <vt:lpstr>A promessa</vt:lpstr>
      <vt:lpstr>mudança</vt:lpstr>
      <vt:lpstr>A imaginação sociológica</vt:lpstr>
      <vt:lpstr>A Imaginação Sociológica</vt:lpstr>
      <vt:lpstr>Biografia e história</vt:lpstr>
      <vt:lpstr>Visão auto-consciente</vt:lpstr>
      <vt:lpstr>Indiferença e inquietação</vt:lpstr>
      <vt:lpstr>ESTILO CULTURAL</vt:lpstr>
      <vt:lpstr>Denominador comum</vt:lpstr>
      <vt:lpstr>“ciência social”</vt:lpstr>
      <vt:lpstr>Deformações e promessas</vt:lpstr>
      <vt:lpstr>entrecruzamentos</vt:lpstr>
      <vt:lpstr>A SOCIOLOGIA E O MUNDO MODERNO</vt:lpstr>
      <vt:lpstr>Sociologia e Modernidade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Sociologia I – FSL0101 1º Semestre 2023</dc:title>
  <dc:creator>fcs</dc:creator>
  <cp:lastModifiedBy>fcs</cp:lastModifiedBy>
  <cp:revision>32</cp:revision>
  <dcterms:created xsi:type="dcterms:W3CDTF">2023-03-26T18:39:12Z</dcterms:created>
  <dcterms:modified xsi:type="dcterms:W3CDTF">2023-05-10T18:15:45Z</dcterms:modified>
</cp:coreProperties>
</file>