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327" r:id="rId4"/>
    <p:sldId id="321" r:id="rId5"/>
    <p:sldId id="322" r:id="rId6"/>
    <p:sldId id="323" r:id="rId7"/>
    <p:sldId id="324" r:id="rId8"/>
    <p:sldId id="325" r:id="rId9"/>
    <p:sldId id="326" r:id="rId10"/>
    <p:sldId id="329" r:id="rId11"/>
    <p:sldId id="338" r:id="rId12"/>
    <p:sldId id="337" r:id="rId13"/>
    <p:sldId id="328" r:id="rId14"/>
    <p:sldId id="334" r:id="rId15"/>
    <p:sldId id="335" r:id="rId16"/>
    <p:sldId id="336" r:id="rId17"/>
    <p:sldId id="390" r:id="rId18"/>
    <p:sldId id="339" r:id="rId19"/>
    <p:sldId id="340" r:id="rId20"/>
    <p:sldId id="341" r:id="rId21"/>
    <p:sldId id="342" r:id="rId22"/>
    <p:sldId id="343" r:id="rId23"/>
    <p:sldId id="344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375" r:id="rId51"/>
    <p:sldId id="376" r:id="rId52"/>
    <p:sldId id="377" r:id="rId53"/>
    <p:sldId id="378" r:id="rId54"/>
    <p:sldId id="379" r:id="rId5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331"/>
    <a:srgbClr val="92AB63"/>
    <a:srgbClr val="102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>
        <p:scale>
          <a:sx n="70" d="100"/>
          <a:sy n="70" d="100"/>
        </p:scale>
        <p:origin x="2208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46A3F-6016-46A4-8484-28ABF1BDA9D6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45F2A74D-288A-487A-A61F-13BAFFE313AC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ARQUITETURAIS</a:t>
          </a:r>
        </a:p>
        <a:p>
          <a:pPr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dirty="0">
            <a:solidFill>
              <a:schemeClr val="tx1"/>
            </a:solidFill>
          </a:endParaRPr>
        </a:p>
      </dgm:t>
    </dgm:pt>
    <dgm:pt modelId="{9D5B94A9-E92A-4CBF-A97C-C7EE9D19E460}" type="parTrans" cxnId="{7D9B3B8D-A215-4FC2-89B8-68CBA0C160B6}">
      <dgm:prSet/>
      <dgm:spPr/>
      <dgm:t>
        <a:bodyPr/>
        <a:lstStyle/>
        <a:p>
          <a:endParaRPr lang="pt-BR" sz="2000" dirty="0">
            <a:solidFill>
              <a:schemeClr val="tx1"/>
            </a:solidFill>
          </a:endParaRPr>
        </a:p>
      </dgm:t>
    </dgm:pt>
    <dgm:pt modelId="{04E20642-9B42-4E7D-8548-F6E6CFC86B43}" type="sibTrans" cxnId="{7D9B3B8D-A215-4FC2-89B8-68CBA0C160B6}">
      <dgm:prSet/>
      <dgm:spPr/>
      <dgm:t>
        <a:bodyPr/>
        <a:lstStyle/>
        <a:p>
          <a:endParaRPr lang="pt-BR" sz="2000" dirty="0">
            <a:solidFill>
              <a:schemeClr val="tx1"/>
            </a:solidFill>
          </a:endParaRPr>
        </a:p>
      </dgm:t>
    </dgm:pt>
    <dgm:pt modelId="{1614F6F9-8AC9-4756-B43A-554407C4A811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FUNCIONAIS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dirty="0">
            <a:solidFill>
              <a:schemeClr val="tx1"/>
            </a:solidFill>
          </a:endParaRPr>
        </a:p>
      </dgm:t>
    </dgm:pt>
    <dgm:pt modelId="{4205AAFC-5747-474D-AFDA-8B1B42A02716}" type="parTrans" cxnId="{4F037699-ECBF-4A20-8F0B-79E32B0B7BF3}">
      <dgm:prSet/>
      <dgm:spPr/>
      <dgm:t>
        <a:bodyPr/>
        <a:lstStyle/>
        <a:p>
          <a:endParaRPr lang="pt-BR" sz="2000" dirty="0">
            <a:solidFill>
              <a:schemeClr val="tx1"/>
            </a:solidFill>
          </a:endParaRPr>
        </a:p>
      </dgm:t>
    </dgm:pt>
    <dgm:pt modelId="{53368E6A-3D1F-4C50-9C26-CCDFD1B7DE7A}" type="sibTrans" cxnId="{4F037699-ECBF-4A20-8F0B-79E32B0B7BF3}">
      <dgm:prSet/>
      <dgm:spPr/>
      <dgm:t>
        <a:bodyPr/>
        <a:lstStyle/>
        <a:p>
          <a:endParaRPr lang="pt-BR" sz="2000" dirty="0">
            <a:solidFill>
              <a:schemeClr val="tx1"/>
            </a:solidFill>
          </a:endParaRPr>
        </a:p>
      </dgm:t>
    </dgm:pt>
    <dgm:pt modelId="{216BC568-8388-4CBE-9326-9D3B91370EB3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TÉCNICOS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dirty="0">
            <a:solidFill>
              <a:schemeClr val="tx1"/>
            </a:solidFill>
          </a:endParaRPr>
        </a:p>
      </dgm:t>
    </dgm:pt>
    <dgm:pt modelId="{8957ECF2-C636-4342-AF52-CB7675FF60C6}" type="parTrans" cxnId="{9E1DF29C-34D1-4BF0-A86A-002F35FDC2E3}">
      <dgm:prSet/>
      <dgm:spPr/>
      <dgm:t>
        <a:bodyPr/>
        <a:lstStyle/>
        <a:p>
          <a:endParaRPr lang="pt-BR" sz="2000" dirty="0">
            <a:solidFill>
              <a:schemeClr val="tx1"/>
            </a:solidFill>
          </a:endParaRPr>
        </a:p>
      </dgm:t>
    </dgm:pt>
    <dgm:pt modelId="{6E869B2B-8CEB-4C21-B843-3E1CE6E286F8}" type="sibTrans" cxnId="{9E1DF29C-34D1-4BF0-A86A-002F35FDC2E3}">
      <dgm:prSet/>
      <dgm:spPr/>
      <dgm:t>
        <a:bodyPr/>
        <a:lstStyle/>
        <a:p>
          <a:endParaRPr lang="pt-BR" sz="2000" dirty="0">
            <a:solidFill>
              <a:schemeClr val="tx1"/>
            </a:solidFill>
          </a:endParaRPr>
        </a:p>
      </dgm:t>
    </dgm:pt>
    <dgm:pt modelId="{7F3E9B17-A0EC-4CD8-BAD9-929434C113B2}" type="pres">
      <dgm:prSet presAssocID="{F2D46A3F-6016-46A4-8484-28ABF1BDA9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3B964F9-A6A2-40E8-9DF3-74380294E607}" type="pres">
      <dgm:prSet presAssocID="{45F2A74D-288A-487A-A61F-13BAFFE313AC}" presName="node" presStyleLbl="node1" presStyleIdx="0" presStyleCnt="3" custScaleX="1401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106EE0-5F12-4A61-8F9D-518A9240AB1F}" type="pres">
      <dgm:prSet presAssocID="{04E20642-9B42-4E7D-8548-F6E6CFC86B43}" presName="sibTrans" presStyleCnt="0"/>
      <dgm:spPr/>
    </dgm:pt>
    <dgm:pt modelId="{F41339DD-95E5-40BD-A7A5-E1F6E8FFAD55}" type="pres">
      <dgm:prSet presAssocID="{1614F6F9-8AC9-4756-B43A-554407C4A811}" presName="node" presStyleLbl="node1" presStyleIdx="1" presStyleCnt="3" custScaleX="1601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F7D593-A7D4-439B-92C8-1CACE5992F0D}" type="pres">
      <dgm:prSet presAssocID="{53368E6A-3D1F-4C50-9C26-CCDFD1B7DE7A}" presName="sibTrans" presStyleCnt="0"/>
      <dgm:spPr/>
    </dgm:pt>
    <dgm:pt modelId="{C67D39C6-A07E-4642-882F-07CF40FDA9C2}" type="pres">
      <dgm:prSet presAssocID="{216BC568-8388-4CBE-9326-9D3B91370EB3}" presName="node" presStyleLbl="node1" presStyleIdx="2" presStyleCnt="3" custScaleX="1606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F037699-ECBF-4A20-8F0B-79E32B0B7BF3}" srcId="{F2D46A3F-6016-46A4-8484-28ABF1BDA9D6}" destId="{1614F6F9-8AC9-4756-B43A-554407C4A811}" srcOrd="1" destOrd="0" parTransId="{4205AAFC-5747-474D-AFDA-8B1B42A02716}" sibTransId="{53368E6A-3D1F-4C50-9C26-CCDFD1B7DE7A}"/>
    <dgm:cxn modelId="{6B7CB0A7-4100-48DB-8176-408DD1876A85}" type="presOf" srcId="{1614F6F9-8AC9-4756-B43A-554407C4A811}" destId="{F41339DD-95E5-40BD-A7A5-E1F6E8FFAD55}" srcOrd="0" destOrd="0" presId="urn:microsoft.com/office/officeart/2005/8/layout/default#2"/>
    <dgm:cxn modelId="{5E9AAEC3-76AC-4972-B5ED-5FA83EEFC97A}" type="presOf" srcId="{216BC568-8388-4CBE-9326-9D3B91370EB3}" destId="{C67D39C6-A07E-4642-882F-07CF40FDA9C2}" srcOrd="0" destOrd="0" presId="urn:microsoft.com/office/officeart/2005/8/layout/default#2"/>
    <dgm:cxn modelId="{46A51876-46F5-4E5A-BB65-8219FD81BE90}" type="presOf" srcId="{F2D46A3F-6016-46A4-8484-28ABF1BDA9D6}" destId="{7F3E9B17-A0EC-4CD8-BAD9-929434C113B2}" srcOrd="0" destOrd="0" presId="urn:microsoft.com/office/officeart/2005/8/layout/default#2"/>
    <dgm:cxn modelId="{7D9B3B8D-A215-4FC2-89B8-68CBA0C160B6}" srcId="{F2D46A3F-6016-46A4-8484-28ABF1BDA9D6}" destId="{45F2A74D-288A-487A-A61F-13BAFFE313AC}" srcOrd="0" destOrd="0" parTransId="{9D5B94A9-E92A-4CBF-A97C-C7EE9D19E460}" sibTransId="{04E20642-9B42-4E7D-8548-F6E6CFC86B43}"/>
    <dgm:cxn modelId="{9E1DF29C-34D1-4BF0-A86A-002F35FDC2E3}" srcId="{F2D46A3F-6016-46A4-8484-28ABF1BDA9D6}" destId="{216BC568-8388-4CBE-9326-9D3B91370EB3}" srcOrd="2" destOrd="0" parTransId="{8957ECF2-C636-4342-AF52-CB7675FF60C6}" sibTransId="{6E869B2B-8CEB-4C21-B843-3E1CE6E286F8}"/>
    <dgm:cxn modelId="{B2FC334E-25FE-4763-80D5-540070770D0F}" type="presOf" srcId="{45F2A74D-288A-487A-A61F-13BAFFE313AC}" destId="{73B964F9-A6A2-40E8-9DF3-74380294E607}" srcOrd="0" destOrd="0" presId="urn:microsoft.com/office/officeart/2005/8/layout/default#2"/>
    <dgm:cxn modelId="{B23604CF-798D-4A10-9181-54B7D8694DF2}" type="presParOf" srcId="{7F3E9B17-A0EC-4CD8-BAD9-929434C113B2}" destId="{73B964F9-A6A2-40E8-9DF3-74380294E607}" srcOrd="0" destOrd="0" presId="urn:microsoft.com/office/officeart/2005/8/layout/default#2"/>
    <dgm:cxn modelId="{30F5CED9-277A-4BD0-9BD3-1A6B0D14BE3A}" type="presParOf" srcId="{7F3E9B17-A0EC-4CD8-BAD9-929434C113B2}" destId="{FD106EE0-5F12-4A61-8F9D-518A9240AB1F}" srcOrd="1" destOrd="0" presId="urn:microsoft.com/office/officeart/2005/8/layout/default#2"/>
    <dgm:cxn modelId="{A8AD13F9-44EE-4941-8EB7-E0F04E7494DD}" type="presParOf" srcId="{7F3E9B17-A0EC-4CD8-BAD9-929434C113B2}" destId="{F41339DD-95E5-40BD-A7A5-E1F6E8FFAD55}" srcOrd="2" destOrd="0" presId="urn:microsoft.com/office/officeart/2005/8/layout/default#2"/>
    <dgm:cxn modelId="{4A595AAB-EAA7-48A5-8395-BAC26E2FB181}" type="presParOf" srcId="{7F3E9B17-A0EC-4CD8-BAD9-929434C113B2}" destId="{99F7D593-A7D4-439B-92C8-1CACE5992F0D}" srcOrd="3" destOrd="0" presId="urn:microsoft.com/office/officeart/2005/8/layout/default#2"/>
    <dgm:cxn modelId="{60F2FA92-49D0-4A56-B608-CA96AC0D53EF}" type="presParOf" srcId="{7F3E9B17-A0EC-4CD8-BAD9-929434C113B2}" destId="{C67D39C6-A07E-4642-882F-07CF40FDA9C2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D78FD8-AFBA-4C23-9C81-8B9D61FE4D41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0D0ACA5A-8F00-4670-A749-DD0330B233F5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de aprovisionamento</a:t>
          </a:r>
          <a:endParaRPr lang="pt-BR" dirty="0">
            <a:solidFill>
              <a:schemeClr val="tx1"/>
            </a:solidFill>
          </a:endParaRPr>
        </a:p>
      </dgm:t>
    </dgm:pt>
    <dgm:pt modelId="{CB7F76AA-9CE2-48F9-A5CB-8436210938DF}" type="parTrans" cxnId="{5FC0AB9C-95ED-4774-8345-B3FC0E38549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F10FDC1-E897-477D-AD11-D3730206E990}" type="sibTrans" cxnId="{5FC0AB9C-95ED-4774-8345-B3FC0E38549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727308E-A359-45CA-A6FA-051E4445839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de processamento</a:t>
          </a:r>
          <a:endParaRPr lang="pt-BR" dirty="0">
            <a:solidFill>
              <a:schemeClr val="tx1"/>
            </a:solidFill>
          </a:endParaRPr>
        </a:p>
      </dgm:t>
    </dgm:pt>
    <dgm:pt modelId="{5472C6FA-6CE9-4C43-A39A-9CBC727807FF}" type="parTrans" cxnId="{6E21E4CB-F45D-4C63-8152-2B9C9976B48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454C6A2-D7E0-4A15-9357-AF22C4483CEB}" type="sibTrans" cxnId="{6E21E4CB-F45D-4C63-8152-2B9C9976B48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F5DF20A-E88F-4702-AA8A-60404189F51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de distribuição</a:t>
          </a:r>
          <a:endParaRPr lang="pt-BR" dirty="0">
            <a:solidFill>
              <a:schemeClr val="tx1"/>
            </a:solidFill>
          </a:endParaRPr>
        </a:p>
      </dgm:t>
    </dgm:pt>
    <dgm:pt modelId="{9B7961AB-F495-4078-AFA3-9DD1007A3138}" type="parTrans" cxnId="{F9749033-FB39-4D85-8F3A-255A699606C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ECBF43E-35A9-496E-B5F6-2149E7BF263E}" type="sibTrans" cxnId="{F9749033-FB39-4D85-8F3A-255A699606C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7981C7-C508-4341-9DC7-9F45853439C8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Áreas para higienização e guarda de carros de transporte</a:t>
          </a:r>
          <a:endParaRPr lang="pt-BR" dirty="0">
            <a:solidFill>
              <a:schemeClr val="tx1"/>
            </a:solidFill>
          </a:endParaRPr>
        </a:p>
      </dgm:t>
    </dgm:pt>
    <dgm:pt modelId="{0061C6E5-F890-4CE2-A266-E8828703AB2F}" type="parTrans" cxnId="{A9E9D2C2-AF12-455C-A2A2-07F313A5B5E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5D90831-AEAF-403C-853F-939BC67AFB36}" type="sibTrans" cxnId="{A9E9D2C2-AF12-455C-A2A2-07F313A5B5E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13100D-8743-4036-A8E8-052516F2CC01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Sala dos Nutricionista</a:t>
          </a:r>
          <a:endParaRPr lang="pt-BR" dirty="0">
            <a:solidFill>
              <a:schemeClr val="tx1"/>
            </a:solidFill>
          </a:endParaRPr>
        </a:p>
      </dgm:t>
    </dgm:pt>
    <dgm:pt modelId="{4B7E3D57-44FC-4BC9-AF61-6DBFE67C59DC}" type="parTrans" cxnId="{088D3D83-7936-4253-8285-0D3F0AA5E12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FE1F42C-1439-47DF-9964-2F5D7AB68E4D}" type="sibTrans" cxnId="{088D3D83-7936-4253-8285-0D3F0AA5E12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E5DFE25-184B-4A36-92D0-D5B0C5A93F24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para instalação sanitárias e vestiários</a:t>
          </a:r>
          <a:endParaRPr lang="pt-BR" dirty="0">
            <a:solidFill>
              <a:schemeClr val="tx1"/>
            </a:solidFill>
          </a:endParaRPr>
        </a:p>
      </dgm:t>
    </dgm:pt>
    <dgm:pt modelId="{9A86BD25-5AA5-4F89-8E04-1BF5C513E1E9}" type="parTrans" cxnId="{87DFC44A-81B1-4320-A78F-7BC2BC07E05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07DC2AB-FD83-45AA-B15E-E3B669DFC693}" type="sibTrans" cxnId="{87DFC44A-81B1-4320-A78F-7BC2BC07E05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2F93A61-18D3-43DC-8BFF-E580472306F6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para guarda de recipientes vazios</a:t>
          </a:r>
          <a:endParaRPr lang="pt-BR" dirty="0">
            <a:solidFill>
              <a:schemeClr val="tx1"/>
            </a:solidFill>
          </a:endParaRPr>
        </a:p>
      </dgm:t>
    </dgm:pt>
    <dgm:pt modelId="{07CF108E-CF2A-417C-9BDD-82A757055D5C}" type="parTrans" cxnId="{27DAD8AF-6FF3-4598-BC04-D4083AF5C4C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F297E35-7B70-4474-81F8-A8C7F08FECAE}" type="sibTrans" cxnId="{27DAD8AF-6FF3-4598-BC04-D4083AF5C4C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D2E4F7B-B0D6-4133-B877-B7EDCEDA5A20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para guarda de coletores de resíduos</a:t>
          </a:r>
          <a:endParaRPr lang="pt-BR" dirty="0">
            <a:solidFill>
              <a:schemeClr val="tx1"/>
            </a:solidFill>
          </a:endParaRPr>
        </a:p>
      </dgm:t>
    </dgm:pt>
    <dgm:pt modelId="{D0ADF7FD-3183-457B-988E-AC335DFECA4E}" type="parTrans" cxnId="{69B6ABDA-6069-4EEA-8EA7-BB4EEA6E9BE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350D937-654F-47C8-9193-F48D8F627855}" type="sibTrans" cxnId="{69B6ABDA-6069-4EEA-8EA7-BB4EEA6E9BE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48E7B7-2258-4E28-AF86-3030FD67E31A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para guarda de botijão de gás</a:t>
          </a:r>
          <a:endParaRPr lang="pt-BR" dirty="0">
            <a:solidFill>
              <a:schemeClr val="tx1"/>
            </a:solidFill>
          </a:endParaRPr>
        </a:p>
      </dgm:t>
    </dgm:pt>
    <dgm:pt modelId="{F268FBA1-01E2-4024-AA01-CDBC730E51C5}" type="parTrans" cxnId="{AF6BFBD5-850B-47F5-A902-5F7B9A8BE1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CD840A1-017B-42F3-8090-DA056344A232}" type="sibTrans" cxnId="{AF6BFBD5-850B-47F5-A902-5F7B9A8BE1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CDBDAA-F40E-43CF-8071-1891A422A68E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Área para higienização de material de limpeza em uso</a:t>
          </a:r>
          <a:endParaRPr lang="pt-BR" dirty="0">
            <a:solidFill>
              <a:schemeClr val="tx1"/>
            </a:solidFill>
          </a:endParaRPr>
        </a:p>
      </dgm:t>
    </dgm:pt>
    <dgm:pt modelId="{A06978E8-4CD1-4901-9682-9A87DD44DF93}" type="parTrans" cxnId="{8AA6FF64-A720-44EC-AC24-7FD38EBAF21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5FD7A1B-6750-44A8-9354-0087F29A6A87}" type="sibTrans" cxnId="{8AA6FF64-A720-44EC-AC24-7FD38EBAF21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12756F1-21AE-4A6C-AC13-B802428D4383}" type="pres">
      <dgm:prSet presAssocID="{97D78FD8-AFBA-4C23-9C81-8B9D61FE4D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B659520-4266-4912-83CA-04FAA55DBA62}" type="pres">
      <dgm:prSet presAssocID="{0D0ACA5A-8F00-4670-A749-DD0330B233F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72FC98-7ADE-4387-8329-CDDEDD1DF017}" type="pres">
      <dgm:prSet presAssocID="{5F10FDC1-E897-477D-AD11-D3730206E990}" presName="sibTrans" presStyleCnt="0"/>
      <dgm:spPr/>
    </dgm:pt>
    <dgm:pt modelId="{D64B9674-12B4-423D-A9C7-4CEA7F1CDAFB}" type="pres">
      <dgm:prSet presAssocID="{F727308E-A359-45CA-A6FA-051E4445839E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16AC9E-7955-4464-ACC4-84D5AD2A62F1}" type="pres">
      <dgm:prSet presAssocID="{8454C6A2-D7E0-4A15-9357-AF22C4483CEB}" presName="sibTrans" presStyleCnt="0"/>
      <dgm:spPr/>
    </dgm:pt>
    <dgm:pt modelId="{92AC2FCE-A994-4BDA-975B-216070C33D4A}" type="pres">
      <dgm:prSet presAssocID="{4F5DF20A-E88F-4702-AA8A-60404189F51E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CA5154-7B1D-434A-9ED8-5A07C1F92382}" type="pres">
      <dgm:prSet presAssocID="{6ECBF43E-35A9-496E-B5F6-2149E7BF263E}" presName="sibTrans" presStyleCnt="0"/>
      <dgm:spPr/>
    </dgm:pt>
    <dgm:pt modelId="{66BF55F1-F68B-4178-A1B2-ED1F753A7770}" type="pres">
      <dgm:prSet presAssocID="{3A7981C7-C508-4341-9DC7-9F45853439C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28B71A-C5A0-46B1-BCBB-FB1D75EAB636}" type="pres">
      <dgm:prSet presAssocID="{75D90831-AEAF-403C-853F-939BC67AFB36}" presName="sibTrans" presStyleCnt="0"/>
      <dgm:spPr/>
    </dgm:pt>
    <dgm:pt modelId="{B21049F0-4751-4C8D-8317-E404C7ED1411}" type="pres">
      <dgm:prSet presAssocID="{6A13100D-8743-4036-A8E8-052516F2CC0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3B5236-714A-4B70-85BD-7BF39DAB85EE}" type="pres">
      <dgm:prSet presAssocID="{1FE1F42C-1439-47DF-9964-2F5D7AB68E4D}" presName="sibTrans" presStyleCnt="0"/>
      <dgm:spPr/>
    </dgm:pt>
    <dgm:pt modelId="{48FA417D-FCC6-4960-9407-18635218501F}" type="pres">
      <dgm:prSet presAssocID="{0E5DFE25-184B-4A36-92D0-D5B0C5A93F24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C15BB2-EFE9-4A02-A625-A26CD32D1CEC}" type="pres">
      <dgm:prSet presAssocID="{C07DC2AB-FD83-45AA-B15E-E3B669DFC693}" presName="sibTrans" presStyleCnt="0"/>
      <dgm:spPr/>
    </dgm:pt>
    <dgm:pt modelId="{DE3B2AC5-A6A4-4309-A4D6-5333A48950DD}" type="pres">
      <dgm:prSet presAssocID="{E2F93A61-18D3-43DC-8BFF-E580472306F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BA9992-7B6F-418C-91DA-46547283242C}" type="pres">
      <dgm:prSet presAssocID="{FF297E35-7B70-4474-81F8-A8C7F08FECAE}" presName="sibTrans" presStyleCnt="0"/>
      <dgm:spPr/>
    </dgm:pt>
    <dgm:pt modelId="{4143AF11-0AA9-43D3-8B6C-B96607B57584}" type="pres">
      <dgm:prSet presAssocID="{5D2E4F7B-B0D6-4133-B877-B7EDCEDA5A20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8D5E46-3C3E-426B-8A1F-6DFAB77A0079}" type="pres">
      <dgm:prSet presAssocID="{6350D937-654F-47C8-9193-F48D8F627855}" presName="sibTrans" presStyleCnt="0"/>
      <dgm:spPr/>
    </dgm:pt>
    <dgm:pt modelId="{3C40F4D9-00BB-43B6-BC6C-C99E8976F90E}" type="pres">
      <dgm:prSet presAssocID="{A348E7B7-2258-4E28-AF86-3030FD67E31A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9B86CE-7BF5-48FF-8ACD-CA3F2A4217C2}" type="pres">
      <dgm:prSet presAssocID="{8CD840A1-017B-42F3-8090-DA056344A232}" presName="sibTrans" presStyleCnt="0"/>
      <dgm:spPr/>
    </dgm:pt>
    <dgm:pt modelId="{7BDE901F-0064-4F5F-8E68-8D0F36705BA4}" type="pres">
      <dgm:prSet presAssocID="{2ACDBDAA-F40E-43CF-8071-1891A422A68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DAD8AF-6FF3-4598-BC04-D4083AF5C4CB}" srcId="{97D78FD8-AFBA-4C23-9C81-8B9D61FE4D41}" destId="{E2F93A61-18D3-43DC-8BFF-E580472306F6}" srcOrd="6" destOrd="0" parTransId="{07CF108E-CF2A-417C-9BDD-82A757055D5C}" sibTransId="{FF297E35-7B70-4474-81F8-A8C7F08FECAE}"/>
    <dgm:cxn modelId="{4F1C9BBF-E72C-40C8-9F46-FFE3FBA91498}" type="presOf" srcId="{5D2E4F7B-B0D6-4133-B877-B7EDCEDA5A20}" destId="{4143AF11-0AA9-43D3-8B6C-B96607B57584}" srcOrd="0" destOrd="0" presId="urn:microsoft.com/office/officeart/2005/8/layout/default#2"/>
    <dgm:cxn modelId="{87DFC44A-81B1-4320-A78F-7BC2BC07E05B}" srcId="{97D78FD8-AFBA-4C23-9C81-8B9D61FE4D41}" destId="{0E5DFE25-184B-4A36-92D0-D5B0C5A93F24}" srcOrd="5" destOrd="0" parTransId="{9A86BD25-5AA5-4F89-8E04-1BF5C513E1E9}" sibTransId="{C07DC2AB-FD83-45AA-B15E-E3B669DFC693}"/>
    <dgm:cxn modelId="{8AA6FF64-A720-44EC-AC24-7FD38EBAF21D}" srcId="{97D78FD8-AFBA-4C23-9C81-8B9D61FE4D41}" destId="{2ACDBDAA-F40E-43CF-8071-1891A422A68E}" srcOrd="9" destOrd="0" parTransId="{A06978E8-4CD1-4901-9682-9A87DD44DF93}" sibTransId="{B5FD7A1B-6750-44A8-9354-0087F29A6A87}"/>
    <dgm:cxn modelId="{75593D99-9B94-4949-B288-B84EC6BF7559}" type="presOf" srcId="{3A7981C7-C508-4341-9DC7-9F45853439C8}" destId="{66BF55F1-F68B-4178-A1B2-ED1F753A7770}" srcOrd="0" destOrd="0" presId="urn:microsoft.com/office/officeart/2005/8/layout/default#2"/>
    <dgm:cxn modelId="{2E5EEDDE-7D1C-461F-8D66-9AF55119655D}" type="presOf" srcId="{4F5DF20A-E88F-4702-AA8A-60404189F51E}" destId="{92AC2FCE-A994-4BDA-975B-216070C33D4A}" srcOrd="0" destOrd="0" presId="urn:microsoft.com/office/officeart/2005/8/layout/default#2"/>
    <dgm:cxn modelId="{69B6ABDA-6069-4EEA-8EA7-BB4EEA6E9BE4}" srcId="{97D78FD8-AFBA-4C23-9C81-8B9D61FE4D41}" destId="{5D2E4F7B-B0D6-4133-B877-B7EDCEDA5A20}" srcOrd="7" destOrd="0" parTransId="{D0ADF7FD-3183-457B-988E-AC335DFECA4E}" sibTransId="{6350D937-654F-47C8-9193-F48D8F627855}"/>
    <dgm:cxn modelId="{7F75F015-0BAD-47E2-9352-250201007DB3}" type="presOf" srcId="{97D78FD8-AFBA-4C23-9C81-8B9D61FE4D41}" destId="{A12756F1-21AE-4A6C-AC13-B802428D4383}" srcOrd="0" destOrd="0" presId="urn:microsoft.com/office/officeart/2005/8/layout/default#2"/>
    <dgm:cxn modelId="{B6CE20A3-2047-4A22-85D0-D8249531219E}" type="presOf" srcId="{E2F93A61-18D3-43DC-8BFF-E580472306F6}" destId="{DE3B2AC5-A6A4-4309-A4D6-5333A48950DD}" srcOrd="0" destOrd="0" presId="urn:microsoft.com/office/officeart/2005/8/layout/default#2"/>
    <dgm:cxn modelId="{AF6BFBD5-850B-47F5-A902-5F7B9A8BE1E3}" srcId="{97D78FD8-AFBA-4C23-9C81-8B9D61FE4D41}" destId="{A348E7B7-2258-4E28-AF86-3030FD67E31A}" srcOrd="8" destOrd="0" parTransId="{F268FBA1-01E2-4024-AA01-CDBC730E51C5}" sibTransId="{8CD840A1-017B-42F3-8090-DA056344A232}"/>
    <dgm:cxn modelId="{349DB1AB-04CF-4A8F-A082-FFA5501AA176}" type="presOf" srcId="{0D0ACA5A-8F00-4670-A749-DD0330B233F5}" destId="{8B659520-4266-4912-83CA-04FAA55DBA62}" srcOrd="0" destOrd="0" presId="urn:microsoft.com/office/officeart/2005/8/layout/default#2"/>
    <dgm:cxn modelId="{897F7272-8420-4DF8-AF94-EBFAFAB1F813}" type="presOf" srcId="{F727308E-A359-45CA-A6FA-051E4445839E}" destId="{D64B9674-12B4-423D-A9C7-4CEA7F1CDAFB}" srcOrd="0" destOrd="0" presId="urn:microsoft.com/office/officeart/2005/8/layout/default#2"/>
    <dgm:cxn modelId="{80212430-AE2E-4E37-9693-33DA9EAFFE6A}" type="presOf" srcId="{6A13100D-8743-4036-A8E8-052516F2CC01}" destId="{B21049F0-4751-4C8D-8317-E404C7ED1411}" srcOrd="0" destOrd="0" presId="urn:microsoft.com/office/officeart/2005/8/layout/default#2"/>
    <dgm:cxn modelId="{6E21E4CB-F45D-4C63-8152-2B9C9976B48C}" srcId="{97D78FD8-AFBA-4C23-9C81-8B9D61FE4D41}" destId="{F727308E-A359-45CA-A6FA-051E4445839E}" srcOrd="1" destOrd="0" parTransId="{5472C6FA-6CE9-4C43-A39A-9CBC727807FF}" sibTransId="{8454C6A2-D7E0-4A15-9357-AF22C4483CEB}"/>
    <dgm:cxn modelId="{713BC7EE-9BBA-431F-B15B-C4F0CDF00354}" type="presOf" srcId="{2ACDBDAA-F40E-43CF-8071-1891A422A68E}" destId="{7BDE901F-0064-4F5F-8E68-8D0F36705BA4}" srcOrd="0" destOrd="0" presId="urn:microsoft.com/office/officeart/2005/8/layout/default#2"/>
    <dgm:cxn modelId="{C1BF9A84-631F-4D03-A41C-3E0AD1AD0B73}" type="presOf" srcId="{0E5DFE25-184B-4A36-92D0-D5B0C5A93F24}" destId="{48FA417D-FCC6-4960-9407-18635218501F}" srcOrd="0" destOrd="0" presId="urn:microsoft.com/office/officeart/2005/8/layout/default#2"/>
    <dgm:cxn modelId="{36A8E01C-70E6-4AA8-A104-28D075378EF5}" type="presOf" srcId="{A348E7B7-2258-4E28-AF86-3030FD67E31A}" destId="{3C40F4D9-00BB-43B6-BC6C-C99E8976F90E}" srcOrd="0" destOrd="0" presId="urn:microsoft.com/office/officeart/2005/8/layout/default#2"/>
    <dgm:cxn modelId="{088D3D83-7936-4253-8285-0D3F0AA5E125}" srcId="{97D78FD8-AFBA-4C23-9C81-8B9D61FE4D41}" destId="{6A13100D-8743-4036-A8E8-052516F2CC01}" srcOrd="4" destOrd="0" parTransId="{4B7E3D57-44FC-4BC9-AF61-6DBFE67C59DC}" sibTransId="{1FE1F42C-1439-47DF-9964-2F5D7AB68E4D}"/>
    <dgm:cxn modelId="{5FC0AB9C-95ED-4774-8345-B3FC0E38549E}" srcId="{97D78FD8-AFBA-4C23-9C81-8B9D61FE4D41}" destId="{0D0ACA5A-8F00-4670-A749-DD0330B233F5}" srcOrd="0" destOrd="0" parTransId="{CB7F76AA-9CE2-48F9-A5CB-8436210938DF}" sibTransId="{5F10FDC1-E897-477D-AD11-D3730206E990}"/>
    <dgm:cxn modelId="{F9749033-FB39-4D85-8F3A-255A699606C2}" srcId="{97D78FD8-AFBA-4C23-9C81-8B9D61FE4D41}" destId="{4F5DF20A-E88F-4702-AA8A-60404189F51E}" srcOrd="2" destOrd="0" parTransId="{9B7961AB-F495-4078-AFA3-9DD1007A3138}" sibTransId="{6ECBF43E-35A9-496E-B5F6-2149E7BF263E}"/>
    <dgm:cxn modelId="{A9E9D2C2-AF12-455C-A2A2-07F313A5B5E0}" srcId="{97D78FD8-AFBA-4C23-9C81-8B9D61FE4D41}" destId="{3A7981C7-C508-4341-9DC7-9F45853439C8}" srcOrd="3" destOrd="0" parTransId="{0061C6E5-F890-4CE2-A266-E8828703AB2F}" sibTransId="{75D90831-AEAF-403C-853F-939BC67AFB36}"/>
    <dgm:cxn modelId="{B7027AD0-1500-48CA-8326-A582CD6B8991}" type="presParOf" srcId="{A12756F1-21AE-4A6C-AC13-B802428D4383}" destId="{8B659520-4266-4912-83CA-04FAA55DBA62}" srcOrd="0" destOrd="0" presId="urn:microsoft.com/office/officeart/2005/8/layout/default#2"/>
    <dgm:cxn modelId="{8AD7FB34-89DE-4E8E-9D67-BF5941B92A8E}" type="presParOf" srcId="{A12756F1-21AE-4A6C-AC13-B802428D4383}" destId="{0F72FC98-7ADE-4387-8329-CDDEDD1DF017}" srcOrd="1" destOrd="0" presId="urn:microsoft.com/office/officeart/2005/8/layout/default#2"/>
    <dgm:cxn modelId="{D8D31BF1-E1CA-4FD5-8A82-6E18780947F3}" type="presParOf" srcId="{A12756F1-21AE-4A6C-AC13-B802428D4383}" destId="{D64B9674-12B4-423D-A9C7-4CEA7F1CDAFB}" srcOrd="2" destOrd="0" presId="urn:microsoft.com/office/officeart/2005/8/layout/default#2"/>
    <dgm:cxn modelId="{E66B3E06-F73B-4CC8-8995-E9996F0BA653}" type="presParOf" srcId="{A12756F1-21AE-4A6C-AC13-B802428D4383}" destId="{CA16AC9E-7955-4464-ACC4-84D5AD2A62F1}" srcOrd="3" destOrd="0" presId="urn:microsoft.com/office/officeart/2005/8/layout/default#2"/>
    <dgm:cxn modelId="{175DF07D-B83F-48EE-9EAF-0C99C3CA11BA}" type="presParOf" srcId="{A12756F1-21AE-4A6C-AC13-B802428D4383}" destId="{92AC2FCE-A994-4BDA-975B-216070C33D4A}" srcOrd="4" destOrd="0" presId="urn:microsoft.com/office/officeart/2005/8/layout/default#2"/>
    <dgm:cxn modelId="{620FE143-26FB-445F-AE11-A6E672D483AB}" type="presParOf" srcId="{A12756F1-21AE-4A6C-AC13-B802428D4383}" destId="{ECCA5154-7B1D-434A-9ED8-5A07C1F92382}" srcOrd="5" destOrd="0" presId="urn:microsoft.com/office/officeart/2005/8/layout/default#2"/>
    <dgm:cxn modelId="{20D16045-5C3F-454C-B414-2E8E853E2A7C}" type="presParOf" srcId="{A12756F1-21AE-4A6C-AC13-B802428D4383}" destId="{66BF55F1-F68B-4178-A1B2-ED1F753A7770}" srcOrd="6" destOrd="0" presId="urn:microsoft.com/office/officeart/2005/8/layout/default#2"/>
    <dgm:cxn modelId="{BD740E81-1230-4E05-A15E-2EE2294BF2C1}" type="presParOf" srcId="{A12756F1-21AE-4A6C-AC13-B802428D4383}" destId="{1128B71A-C5A0-46B1-BCBB-FB1D75EAB636}" srcOrd="7" destOrd="0" presId="urn:microsoft.com/office/officeart/2005/8/layout/default#2"/>
    <dgm:cxn modelId="{B8FF343B-1879-4802-BCD4-4B31309FDE8F}" type="presParOf" srcId="{A12756F1-21AE-4A6C-AC13-B802428D4383}" destId="{B21049F0-4751-4C8D-8317-E404C7ED1411}" srcOrd="8" destOrd="0" presId="urn:microsoft.com/office/officeart/2005/8/layout/default#2"/>
    <dgm:cxn modelId="{41BDF58D-79D1-4D26-B534-22AF82AD220D}" type="presParOf" srcId="{A12756F1-21AE-4A6C-AC13-B802428D4383}" destId="{CE3B5236-714A-4B70-85BD-7BF39DAB85EE}" srcOrd="9" destOrd="0" presId="urn:microsoft.com/office/officeart/2005/8/layout/default#2"/>
    <dgm:cxn modelId="{CBFC692C-2436-416F-A8D0-A9C6AFE8CFBC}" type="presParOf" srcId="{A12756F1-21AE-4A6C-AC13-B802428D4383}" destId="{48FA417D-FCC6-4960-9407-18635218501F}" srcOrd="10" destOrd="0" presId="urn:microsoft.com/office/officeart/2005/8/layout/default#2"/>
    <dgm:cxn modelId="{29AF5ABC-A59F-4F8E-A232-66C009E7C611}" type="presParOf" srcId="{A12756F1-21AE-4A6C-AC13-B802428D4383}" destId="{F8C15BB2-EFE9-4A02-A625-A26CD32D1CEC}" srcOrd="11" destOrd="0" presId="urn:microsoft.com/office/officeart/2005/8/layout/default#2"/>
    <dgm:cxn modelId="{0D4CA02E-41BF-4D46-961C-6B5488CB2F31}" type="presParOf" srcId="{A12756F1-21AE-4A6C-AC13-B802428D4383}" destId="{DE3B2AC5-A6A4-4309-A4D6-5333A48950DD}" srcOrd="12" destOrd="0" presId="urn:microsoft.com/office/officeart/2005/8/layout/default#2"/>
    <dgm:cxn modelId="{6EF74D8E-74E1-4185-B29E-219310CBDF7B}" type="presParOf" srcId="{A12756F1-21AE-4A6C-AC13-B802428D4383}" destId="{9CBA9992-7B6F-418C-91DA-46547283242C}" srcOrd="13" destOrd="0" presId="urn:microsoft.com/office/officeart/2005/8/layout/default#2"/>
    <dgm:cxn modelId="{659B2161-FA59-475E-AF20-70B384A311F2}" type="presParOf" srcId="{A12756F1-21AE-4A6C-AC13-B802428D4383}" destId="{4143AF11-0AA9-43D3-8B6C-B96607B57584}" srcOrd="14" destOrd="0" presId="urn:microsoft.com/office/officeart/2005/8/layout/default#2"/>
    <dgm:cxn modelId="{463F6351-0C52-490B-86A5-030FD4D3417B}" type="presParOf" srcId="{A12756F1-21AE-4A6C-AC13-B802428D4383}" destId="{BF8D5E46-3C3E-426B-8A1F-6DFAB77A0079}" srcOrd="15" destOrd="0" presId="urn:microsoft.com/office/officeart/2005/8/layout/default#2"/>
    <dgm:cxn modelId="{5FA92209-BA28-4BF5-A5E2-C99B58EABF11}" type="presParOf" srcId="{A12756F1-21AE-4A6C-AC13-B802428D4383}" destId="{3C40F4D9-00BB-43B6-BC6C-C99E8976F90E}" srcOrd="16" destOrd="0" presId="urn:microsoft.com/office/officeart/2005/8/layout/default#2"/>
    <dgm:cxn modelId="{D668E4D4-D549-4898-8DD7-19F462FD2768}" type="presParOf" srcId="{A12756F1-21AE-4A6C-AC13-B802428D4383}" destId="{999B86CE-7BF5-48FF-8ACD-CA3F2A4217C2}" srcOrd="17" destOrd="0" presId="urn:microsoft.com/office/officeart/2005/8/layout/default#2"/>
    <dgm:cxn modelId="{005540E4-5FBE-40D8-87C1-A32A9CF348F3}" type="presParOf" srcId="{A12756F1-21AE-4A6C-AC13-B802428D4383}" destId="{7BDE901F-0064-4F5F-8E68-8D0F36705BA4}" srcOrd="1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4F96A0-5622-4378-B01E-D2A49E2BE817}" type="doc">
      <dgm:prSet loTypeId="urn:microsoft.com/office/officeart/2005/8/layout/default#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F886AB6B-BEFA-4691-8F3A-B648ABEA0159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>
              <a:solidFill>
                <a:schemeClr val="tx1"/>
              </a:solidFill>
            </a:rPr>
            <a:t>Iluminação</a:t>
          </a:r>
        </a:p>
        <a:p>
          <a:pPr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dirty="0">
            <a:solidFill>
              <a:schemeClr val="tx1"/>
            </a:solidFill>
          </a:endParaRPr>
        </a:p>
      </dgm:t>
    </dgm:pt>
    <dgm:pt modelId="{94CC913A-06FC-4216-B9B1-51E9E0298B96}" type="parTrans" cxnId="{38848E6A-5F3A-4B14-9EFE-78C7715C0144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D81C8046-12B5-4976-86AA-C670A956C518}" type="sibTrans" cxnId="{38848E6A-5F3A-4B14-9EFE-78C7715C0144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1EC0E38E-80CD-4CC0-AFA7-0F7E8456A477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>
              <a:solidFill>
                <a:schemeClr val="tx1"/>
              </a:solidFill>
            </a:rPr>
            <a:t>Ventilação, temperatura e umidade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dirty="0">
            <a:solidFill>
              <a:schemeClr val="tx1"/>
            </a:solidFill>
          </a:endParaRPr>
        </a:p>
      </dgm:t>
    </dgm:pt>
    <dgm:pt modelId="{8A06C058-9A58-40F1-9DFB-5EAD11462064}" type="parTrans" cxnId="{F8C04168-E4DF-4B4A-BDB8-DA0A9AD6F446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1EC5EE57-6200-444E-B491-82D0A3C73BC8}" type="sibTrans" cxnId="{F8C04168-E4DF-4B4A-BDB8-DA0A9AD6F446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8E907443-EEA7-4F9D-B28E-01806987E5C3}">
      <dgm:prSet phldrT="[Texto]" custT="1"/>
      <dgm:spPr/>
      <dgm:t>
        <a:bodyPr/>
        <a:lstStyle/>
        <a:p>
          <a:r>
            <a:rPr lang="pt-BR" sz="1600" dirty="0" smtClean="0">
              <a:solidFill>
                <a:schemeClr val="tx1"/>
              </a:solidFill>
            </a:rPr>
            <a:t>Sonorização</a:t>
          </a:r>
          <a:endParaRPr lang="pt-BR" sz="1600" dirty="0">
            <a:solidFill>
              <a:schemeClr val="tx1"/>
            </a:solidFill>
          </a:endParaRPr>
        </a:p>
      </dgm:t>
    </dgm:pt>
    <dgm:pt modelId="{781FC814-0C6C-4422-93F1-3CD351C44F20}" type="parTrans" cxnId="{DC052F13-E0A6-4CAE-9D99-52E46E68924B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B40EE663-4D45-4C03-8F11-6944333C4F38}" type="sibTrans" cxnId="{DC052F13-E0A6-4CAE-9D99-52E46E68924B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5A9AE20C-67E9-4718-A93A-EB130BA7E56F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>
              <a:solidFill>
                <a:schemeClr val="tx1"/>
              </a:solidFill>
            </a:rPr>
            <a:t>Cor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dirty="0">
            <a:solidFill>
              <a:schemeClr val="tx1"/>
            </a:solidFill>
          </a:endParaRPr>
        </a:p>
      </dgm:t>
    </dgm:pt>
    <dgm:pt modelId="{B67A424F-8034-4F4C-8825-EE501D2AAF21}" type="parTrans" cxnId="{26AEFFEB-08DA-401D-88D1-B9E203C33A78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5DA2A43A-DCC9-48A3-B043-0801B3E118E2}" type="sibTrans" cxnId="{26AEFFEB-08DA-401D-88D1-B9E203C33A78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0EBEFC4D-4949-4CCC-97E4-EDE3F29274DB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>
              <a:solidFill>
                <a:schemeClr val="tx1"/>
              </a:solidFill>
            </a:rPr>
            <a:t>Piso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dirty="0">
            <a:solidFill>
              <a:schemeClr val="tx1"/>
            </a:solidFill>
          </a:endParaRPr>
        </a:p>
      </dgm:t>
    </dgm:pt>
    <dgm:pt modelId="{024CC2B2-9A87-443C-8D95-72BCA7B3CB38}" type="parTrans" cxnId="{4FE335BE-077E-4F7B-AEAD-50350B36A850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BD56725C-37E8-4650-9ECC-5C185D987C7F}" type="sibTrans" cxnId="{4FE335BE-077E-4F7B-AEAD-50350B36A850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F1985918-E863-4E77-9041-2F95C5ECACB7}">
      <dgm:prSet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>
              <a:solidFill>
                <a:schemeClr val="tx1"/>
              </a:solidFill>
            </a:rPr>
            <a:t>Paredes e divisórias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dirty="0">
            <a:solidFill>
              <a:schemeClr val="tx1"/>
            </a:solidFill>
          </a:endParaRPr>
        </a:p>
      </dgm:t>
    </dgm:pt>
    <dgm:pt modelId="{CEB987E8-CC1C-4551-9008-F3623CFB8A07}" type="parTrans" cxnId="{1B14A24E-F05A-4D8D-8573-2EEC87A752A1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44DDCC65-4C9A-4397-9BB4-0175597247F1}" type="sibTrans" cxnId="{1B14A24E-F05A-4D8D-8573-2EEC87A752A1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9B5B5883-C94F-4AF9-B77F-2F6BCB24AD09}">
      <dgm:prSet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>
              <a:solidFill>
                <a:schemeClr val="tx1"/>
              </a:solidFill>
            </a:rPr>
            <a:t>Portas e janelas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dirty="0">
            <a:solidFill>
              <a:schemeClr val="tx1"/>
            </a:solidFill>
          </a:endParaRPr>
        </a:p>
      </dgm:t>
    </dgm:pt>
    <dgm:pt modelId="{69728944-A3A8-480D-86E5-C43D7483322C}" type="parTrans" cxnId="{8366DB6E-5133-4F57-A246-042C6CA5A342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63464049-EC9B-4896-9E23-83408F16C37B}" type="sibTrans" cxnId="{8366DB6E-5133-4F57-A246-042C6CA5A342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67AC808D-C1A3-49AC-8AF0-A421EDF7F5E8}">
      <dgm:prSet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>
              <a:solidFill>
                <a:schemeClr val="tx1"/>
              </a:solidFill>
            </a:rPr>
            <a:t>Forros e tetos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dirty="0">
            <a:solidFill>
              <a:schemeClr val="tx1"/>
            </a:solidFill>
          </a:endParaRPr>
        </a:p>
      </dgm:t>
    </dgm:pt>
    <dgm:pt modelId="{E42739E6-8712-49D1-9C72-9A175B3E338C}" type="parTrans" cxnId="{DFAFC282-5D83-48A3-AA77-EDCE5D9A4C02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626527F4-A3BC-45B8-A44C-986DB900610F}" type="sibTrans" cxnId="{DFAFC282-5D83-48A3-AA77-EDCE5D9A4C02}">
      <dgm:prSet/>
      <dgm:spPr/>
      <dgm:t>
        <a:bodyPr/>
        <a:lstStyle/>
        <a:p>
          <a:endParaRPr lang="pt-BR" sz="2400">
            <a:solidFill>
              <a:schemeClr val="tx1"/>
            </a:solidFill>
          </a:endParaRPr>
        </a:p>
      </dgm:t>
    </dgm:pt>
    <dgm:pt modelId="{7B9AA651-0ED0-4597-9AFA-7DC312B3041C}" type="pres">
      <dgm:prSet presAssocID="{F64F96A0-5622-4378-B01E-D2A49E2BE8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D590A7B-08B5-4863-941A-F57A0BE32FD2}" type="pres">
      <dgm:prSet presAssocID="{F886AB6B-BEFA-4691-8F3A-B648ABEA0159}" presName="node" presStyleLbl="node1" presStyleIdx="0" presStyleCnt="8" custScaleY="1459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B98C1C-902F-45FC-8D8E-B3C60B1CF5C1}" type="pres">
      <dgm:prSet presAssocID="{D81C8046-12B5-4976-86AA-C670A956C518}" presName="sibTrans" presStyleCnt="0"/>
      <dgm:spPr/>
    </dgm:pt>
    <dgm:pt modelId="{7727FEB8-298A-416E-A332-399B6FD9C765}" type="pres">
      <dgm:prSet presAssocID="{1EC0E38E-80CD-4CC0-AFA7-0F7E8456A477}" presName="node" presStyleLbl="node1" presStyleIdx="1" presStyleCnt="8" custScaleY="1459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48EC0C-4747-4AB2-A36B-C8F86FA8D6E2}" type="pres">
      <dgm:prSet presAssocID="{1EC5EE57-6200-444E-B491-82D0A3C73BC8}" presName="sibTrans" presStyleCnt="0"/>
      <dgm:spPr/>
    </dgm:pt>
    <dgm:pt modelId="{FDA27818-7A24-46EE-B5F7-BD8397CB5A32}" type="pres">
      <dgm:prSet presAssocID="{8E907443-EEA7-4F9D-B28E-01806987E5C3}" presName="node" presStyleLbl="node1" presStyleIdx="2" presStyleCnt="8" custScaleY="1459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B1415C-8B3A-446C-A124-F9B0745170E1}" type="pres">
      <dgm:prSet presAssocID="{B40EE663-4D45-4C03-8F11-6944333C4F38}" presName="sibTrans" presStyleCnt="0"/>
      <dgm:spPr/>
    </dgm:pt>
    <dgm:pt modelId="{73BAAFCC-8F2F-4BB5-95A2-2D84F78C4A13}" type="pres">
      <dgm:prSet presAssocID="{5A9AE20C-67E9-4718-A93A-EB130BA7E56F}" presName="node" presStyleLbl="node1" presStyleIdx="3" presStyleCnt="8" custScaleY="1459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6A7456-4677-4939-B163-D4374A41BF12}" type="pres">
      <dgm:prSet presAssocID="{5DA2A43A-DCC9-48A3-B043-0801B3E118E2}" presName="sibTrans" presStyleCnt="0"/>
      <dgm:spPr/>
    </dgm:pt>
    <dgm:pt modelId="{BE58D697-C180-4F27-945D-840C010BEAA0}" type="pres">
      <dgm:prSet presAssocID="{0EBEFC4D-4949-4CCC-97E4-EDE3F29274D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A73F9C-1D7B-4A7C-A080-ECB866F32719}" type="pres">
      <dgm:prSet presAssocID="{BD56725C-37E8-4650-9ECC-5C185D987C7F}" presName="sibTrans" presStyleCnt="0"/>
      <dgm:spPr/>
    </dgm:pt>
    <dgm:pt modelId="{7B093D4A-CAA4-43E6-86B7-A7983207AC31}" type="pres">
      <dgm:prSet presAssocID="{F1985918-E863-4E77-9041-2F95C5ECACB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3CD110-D2B1-49CB-8DA2-A5217C045A5F}" type="pres">
      <dgm:prSet presAssocID="{44DDCC65-4C9A-4397-9BB4-0175597247F1}" presName="sibTrans" presStyleCnt="0"/>
      <dgm:spPr/>
    </dgm:pt>
    <dgm:pt modelId="{BA9F9D7E-3B4D-4321-8769-F8012A79587C}" type="pres">
      <dgm:prSet presAssocID="{9B5B5883-C94F-4AF9-B77F-2F6BCB24AD0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F1B19E-4EE4-4DDC-ACF9-3BB4C0684C02}" type="pres">
      <dgm:prSet presAssocID="{63464049-EC9B-4896-9E23-83408F16C37B}" presName="sibTrans" presStyleCnt="0"/>
      <dgm:spPr/>
    </dgm:pt>
    <dgm:pt modelId="{4855CC2F-59A1-481E-82CC-16A31189F07D}" type="pres">
      <dgm:prSet presAssocID="{67AC808D-C1A3-49AC-8AF0-A421EDF7F5E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A5F8FCD-E63D-43B7-97B7-8754305938F2}" type="presOf" srcId="{F1985918-E863-4E77-9041-2F95C5ECACB7}" destId="{7B093D4A-CAA4-43E6-86B7-A7983207AC31}" srcOrd="0" destOrd="0" presId="urn:microsoft.com/office/officeart/2005/8/layout/default#3"/>
    <dgm:cxn modelId="{09E1E81C-FE07-495C-984F-8FDA3BA7EE15}" type="presOf" srcId="{F64F96A0-5622-4378-B01E-D2A49E2BE817}" destId="{7B9AA651-0ED0-4597-9AFA-7DC312B3041C}" srcOrd="0" destOrd="0" presId="urn:microsoft.com/office/officeart/2005/8/layout/default#3"/>
    <dgm:cxn modelId="{F8C04168-E4DF-4B4A-BDB8-DA0A9AD6F446}" srcId="{F64F96A0-5622-4378-B01E-D2A49E2BE817}" destId="{1EC0E38E-80CD-4CC0-AFA7-0F7E8456A477}" srcOrd="1" destOrd="0" parTransId="{8A06C058-9A58-40F1-9DFB-5EAD11462064}" sibTransId="{1EC5EE57-6200-444E-B491-82D0A3C73BC8}"/>
    <dgm:cxn modelId="{1B14A24E-F05A-4D8D-8573-2EEC87A752A1}" srcId="{F64F96A0-5622-4378-B01E-D2A49E2BE817}" destId="{F1985918-E863-4E77-9041-2F95C5ECACB7}" srcOrd="5" destOrd="0" parTransId="{CEB987E8-CC1C-4551-9008-F3623CFB8A07}" sibTransId="{44DDCC65-4C9A-4397-9BB4-0175597247F1}"/>
    <dgm:cxn modelId="{0C047E7B-B6EB-41E8-BD35-9A18FBD3833A}" type="presOf" srcId="{F886AB6B-BEFA-4691-8F3A-B648ABEA0159}" destId="{3D590A7B-08B5-4863-941A-F57A0BE32FD2}" srcOrd="0" destOrd="0" presId="urn:microsoft.com/office/officeart/2005/8/layout/default#3"/>
    <dgm:cxn modelId="{BDEA5B79-4BCD-49DF-A2E3-3FE16A893DE9}" type="presOf" srcId="{67AC808D-C1A3-49AC-8AF0-A421EDF7F5E8}" destId="{4855CC2F-59A1-481E-82CC-16A31189F07D}" srcOrd="0" destOrd="0" presId="urn:microsoft.com/office/officeart/2005/8/layout/default#3"/>
    <dgm:cxn modelId="{274DE2D4-6F81-4963-A8FE-56F8CB4FE801}" type="presOf" srcId="{0EBEFC4D-4949-4CCC-97E4-EDE3F29274DB}" destId="{BE58D697-C180-4F27-945D-840C010BEAA0}" srcOrd="0" destOrd="0" presId="urn:microsoft.com/office/officeart/2005/8/layout/default#3"/>
    <dgm:cxn modelId="{9FD59833-E200-4603-891D-D9F9B0F72C6E}" type="presOf" srcId="{1EC0E38E-80CD-4CC0-AFA7-0F7E8456A477}" destId="{7727FEB8-298A-416E-A332-399B6FD9C765}" srcOrd="0" destOrd="0" presId="urn:microsoft.com/office/officeart/2005/8/layout/default#3"/>
    <dgm:cxn modelId="{4FE335BE-077E-4F7B-AEAD-50350B36A850}" srcId="{F64F96A0-5622-4378-B01E-D2A49E2BE817}" destId="{0EBEFC4D-4949-4CCC-97E4-EDE3F29274DB}" srcOrd="4" destOrd="0" parTransId="{024CC2B2-9A87-443C-8D95-72BCA7B3CB38}" sibTransId="{BD56725C-37E8-4650-9ECC-5C185D987C7F}"/>
    <dgm:cxn modelId="{8366DB6E-5133-4F57-A246-042C6CA5A342}" srcId="{F64F96A0-5622-4378-B01E-D2A49E2BE817}" destId="{9B5B5883-C94F-4AF9-B77F-2F6BCB24AD09}" srcOrd="6" destOrd="0" parTransId="{69728944-A3A8-480D-86E5-C43D7483322C}" sibTransId="{63464049-EC9B-4896-9E23-83408F16C37B}"/>
    <dgm:cxn modelId="{C8F385E5-31F3-49AB-B1AB-D904E8A9C596}" type="presOf" srcId="{9B5B5883-C94F-4AF9-B77F-2F6BCB24AD09}" destId="{BA9F9D7E-3B4D-4321-8769-F8012A79587C}" srcOrd="0" destOrd="0" presId="urn:microsoft.com/office/officeart/2005/8/layout/default#3"/>
    <dgm:cxn modelId="{26AEFFEB-08DA-401D-88D1-B9E203C33A78}" srcId="{F64F96A0-5622-4378-B01E-D2A49E2BE817}" destId="{5A9AE20C-67E9-4718-A93A-EB130BA7E56F}" srcOrd="3" destOrd="0" parTransId="{B67A424F-8034-4F4C-8825-EE501D2AAF21}" sibTransId="{5DA2A43A-DCC9-48A3-B043-0801B3E118E2}"/>
    <dgm:cxn modelId="{38848E6A-5F3A-4B14-9EFE-78C7715C0144}" srcId="{F64F96A0-5622-4378-B01E-D2A49E2BE817}" destId="{F886AB6B-BEFA-4691-8F3A-B648ABEA0159}" srcOrd="0" destOrd="0" parTransId="{94CC913A-06FC-4216-B9B1-51E9E0298B96}" sibTransId="{D81C8046-12B5-4976-86AA-C670A956C518}"/>
    <dgm:cxn modelId="{DC052F13-E0A6-4CAE-9D99-52E46E68924B}" srcId="{F64F96A0-5622-4378-B01E-D2A49E2BE817}" destId="{8E907443-EEA7-4F9D-B28E-01806987E5C3}" srcOrd="2" destOrd="0" parTransId="{781FC814-0C6C-4422-93F1-3CD351C44F20}" sibTransId="{B40EE663-4D45-4C03-8F11-6944333C4F38}"/>
    <dgm:cxn modelId="{DFAFC282-5D83-48A3-AA77-EDCE5D9A4C02}" srcId="{F64F96A0-5622-4378-B01E-D2A49E2BE817}" destId="{67AC808D-C1A3-49AC-8AF0-A421EDF7F5E8}" srcOrd="7" destOrd="0" parTransId="{E42739E6-8712-49D1-9C72-9A175B3E338C}" sibTransId="{626527F4-A3BC-45B8-A44C-986DB900610F}"/>
    <dgm:cxn modelId="{394A3C67-B5C1-4123-9620-FEF7E079C58D}" type="presOf" srcId="{8E907443-EEA7-4F9D-B28E-01806987E5C3}" destId="{FDA27818-7A24-46EE-B5F7-BD8397CB5A32}" srcOrd="0" destOrd="0" presId="urn:microsoft.com/office/officeart/2005/8/layout/default#3"/>
    <dgm:cxn modelId="{F2D13453-CA89-4A8B-B52D-824CF1EC6CE1}" type="presOf" srcId="{5A9AE20C-67E9-4718-A93A-EB130BA7E56F}" destId="{73BAAFCC-8F2F-4BB5-95A2-2D84F78C4A13}" srcOrd="0" destOrd="0" presId="urn:microsoft.com/office/officeart/2005/8/layout/default#3"/>
    <dgm:cxn modelId="{FC7A78E4-346D-442B-A235-13B7D5DEB0E6}" type="presParOf" srcId="{7B9AA651-0ED0-4597-9AFA-7DC312B3041C}" destId="{3D590A7B-08B5-4863-941A-F57A0BE32FD2}" srcOrd="0" destOrd="0" presId="urn:microsoft.com/office/officeart/2005/8/layout/default#3"/>
    <dgm:cxn modelId="{1DCDED6D-995A-45D5-820C-D8603716F70F}" type="presParOf" srcId="{7B9AA651-0ED0-4597-9AFA-7DC312B3041C}" destId="{EBB98C1C-902F-45FC-8D8E-B3C60B1CF5C1}" srcOrd="1" destOrd="0" presId="urn:microsoft.com/office/officeart/2005/8/layout/default#3"/>
    <dgm:cxn modelId="{E57A38F5-B50A-4BAA-AA0A-66C2EDC73B74}" type="presParOf" srcId="{7B9AA651-0ED0-4597-9AFA-7DC312B3041C}" destId="{7727FEB8-298A-416E-A332-399B6FD9C765}" srcOrd="2" destOrd="0" presId="urn:microsoft.com/office/officeart/2005/8/layout/default#3"/>
    <dgm:cxn modelId="{E683DAAE-B952-4941-B34F-013E49FAA30A}" type="presParOf" srcId="{7B9AA651-0ED0-4597-9AFA-7DC312B3041C}" destId="{5948EC0C-4747-4AB2-A36B-C8F86FA8D6E2}" srcOrd="3" destOrd="0" presId="urn:microsoft.com/office/officeart/2005/8/layout/default#3"/>
    <dgm:cxn modelId="{F7E0DC95-C844-4010-A180-719B5950826D}" type="presParOf" srcId="{7B9AA651-0ED0-4597-9AFA-7DC312B3041C}" destId="{FDA27818-7A24-46EE-B5F7-BD8397CB5A32}" srcOrd="4" destOrd="0" presId="urn:microsoft.com/office/officeart/2005/8/layout/default#3"/>
    <dgm:cxn modelId="{7B97EE13-7230-4D59-A15E-96112A1DC8FB}" type="presParOf" srcId="{7B9AA651-0ED0-4597-9AFA-7DC312B3041C}" destId="{99B1415C-8B3A-446C-A124-F9B0745170E1}" srcOrd="5" destOrd="0" presId="urn:microsoft.com/office/officeart/2005/8/layout/default#3"/>
    <dgm:cxn modelId="{862C5EE5-96E3-4EDD-90B4-BE37256B930F}" type="presParOf" srcId="{7B9AA651-0ED0-4597-9AFA-7DC312B3041C}" destId="{73BAAFCC-8F2F-4BB5-95A2-2D84F78C4A13}" srcOrd="6" destOrd="0" presId="urn:microsoft.com/office/officeart/2005/8/layout/default#3"/>
    <dgm:cxn modelId="{84880D94-BDE4-491B-BA8E-C5B2A6EEE883}" type="presParOf" srcId="{7B9AA651-0ED0-4597-9AFA-7DC312B3041C}" destId="{7C6A7456-4677-4939-B163-D4374A41BF12}" srcOrd="7" destOrd="0" presId="urn:microsoft.com/office/officeart/2005/8/layout/default#3"/>
    <dgm:cxn modelId="{BC0FF388-98F3-485C-93CD-22E9277DE567}" type="presParOf" srcId="{7B9AA651-0ED0-4597-9AFA-7DC312B3041C}" destId="{BE58D697-C180-4F27-945D-840C010BEAA0}" srcOrd="8" destOrd="0" presId="urn:microsoft.com/office/officeart/2005/8/layout/default#3"/>
    <dgm:cxn modelId="{2ADF3C0B-8F29-4EEC-B1F4-7F41CC554DDF}" type="presParOf" srcId="{7B9AA651-0ED0-4597-9AFA-7DC312B3041C}" destId="{0DA73F9C-1D7B-4A7C-A080-ECB866F32719}" srcOrd="9" destOrd="0" presId="urn:microsoft.com/office/officeart/2005/8/layout/default#3"/>
    <dgm:cxn modelId="{BD37A33F-4A29-4F21-91AA-E5B3211C382F}" type="presParOf" srcId="{7B9AA651-0ED0-4597-9AFA-7DC312B3041C}" destId="{7B093D4A-CAA4-43E6-86B7-A7983207AC31}" srcOrd="10" destOrd="0" presId="urn:microsoft.com/office/officeart/2005/8/layout/default#3"/>
    <dgm:cxn modelId="{A7C428A4-1A28-42CA-B134-FC9D490E9736}" type="presParOf" srcId="{7B9AA651-0ED0-4597-9AFA-7DC312B3041C}" destId="{833CD110-D2B1-49CB-8DA2-A5217C045A5F}" srcOrd="11" destOrd="0" presId="urn:microsoft.com/office/officeart/2005/8/layout/default#3"/>
    <dgm:cxn modelId="{20545C58-F4A0-4021-BB1B-27DBF8604723}" type="presParOf" srcId="{7B9AA651-0ED0-4597-9AFA-7DC312B3041C}" destId="{BA9F9D7E-3B4D-4321-8769-F8012A79587C}" srcOrd="12" destOrd="0" presId="urn:microsoft.com/office/officeart/2005/8/layout/default#3"/>
    <dgm:cxn modelId="{23D7CB2B-95E5-4503-B3A8-3DE29FD01803}" type="presParOf" srcId="{7B9AA651-0ED0-4597-9AFA-7DC312B3041C}" destId="{86F1B19E-4EE4-4DDC-ACF9-3BB4C0684C02}" srcOrd="13" destOrd="0" presId="urn:microsoft.com/office/officeart/2005/8/layout/default#3"/>
    <dgm:cxn modelId="{A0429AF1-6EB8-4361-B668-17450F4A6D93}" type="presParOf" srcId="{7B9AA651-0ED0-4597-9AFA-7DC312B3041C}" destId="{4855CC2F-59A1-481E-82CC-16A31189F07D}" srcOrd="1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964F9-A6A2-40E8-9DF3-74380294E607}">
      <dsp:nvSpPr>
        <dsp:cNvPr id="0" name=""/>
        <dsp:cNvSpPr/>
      </dsp:nvSpPr>
      <dsp:spPr>
        <a:xfrm>
          <a:off x="2471" y="1181"/>
          <a:ext cx="2012735" cy="8617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>
              <a:solidFill>
                <a:schemeClr val="tx1"/>
              </a:solidFill>
            </a:rPr>
            <a:t>ARQUITETURAIS</a:t>
          </a:r>
        </a:p>
        <a:p>
          <a:pPr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>
            <a:solidFill>
              <a:schemeClr val="tx1"/>
            </a:solidFill>
          </a:endParaRPr>
        </a:p>
      </dsp:txBody>
      <dsp:txXfrm>
        <a:off x="2471" y="1181"/>
        <a:ext cx="2012735" cy="861733"/>
      </dsp:txXfrm>
    </dsp:sp>
    <dsp:sp modelId="{F41339DD-95E5-40BD-A7A5-E1F6E8FFAD55}">
      <dsp:nvSpPr>
        <dsp:cNvPr id="0" name=""/>
        <dsp:cNvSpPr/>
      </dsp:nvSpPr>
      <dsp:spPr>
        <a:xfrm>
          <a:off x="2158829" y="1181"/>
          <a:ext cx="2300655" cy="8617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>
              <a:solidFill>
                <a:schemeClr val="tx1"/>
              </a:solidFill>
            </a:rPr>
            <a:t>FUNCIONAIS</a:t>
          </a:r>
        </a:p>
        <a:p>
          <a:pPr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>
            <a:solidFill>
              <a:schemeClr val="tx1"/>
            </a:solidFill>
          </a:endParaRPr>
        </a:p>
      </dsp:txBody>
      <dsp:txXfrm>
        <a:off x="2158829" y="1181"/>
        <a:ext cx="2300655" cy="861733"/>
      </dsp:txXfrm>
    </dsp:sp>
    <dsp:sp modelId="{C67D39C6-A07E-4642-882F-07CF40FDA9C2}">
      <dsp:nvSpPr>
        <dsp:cNvPr id="0" name=""/>
        <dsp:cNvSpPr/>
      </dsp:nvSpPr>
      <dsp:spPr>
        <a:xfrm>
          <a:off x="4603106" y="1181"/>
          <a:ext cx="2307190" cy="8617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>
              <a:solidFill>
                <a:schemeClr val="tx1"/>
              </a:solidFill>
            </a:rPr>
            <a:t>TÉCNICOS</a:t>
          </a:r>
        </a:p>
        <a:p>
          <a:pPr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>
            <a:solidFill>
              <a:schemeClr val="tx1"/>
            </a:solidFill>
          </a:endParaRPr>
        </a:p>
      </dsp:txBody>
      <dsp:txXfrm>
        <a:off x="4603106" y="1181"/>
        <a:ext cx="2307190" cy="861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59520-4266-4912-83CA-04FAA55DBA62}">
      <dsp:nvSpPr>
        <dsp:cNvPr id="0" name=""/>
        <dsp:cNvSpPr/>
      </dsp:nvSpPr>
      <dsp:spPr>
        <a:xfrm>
          <a:off x="685876" y="2644"/>
          <a:ext cx="1731567" cy="10389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de aprovisionamento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85876" y="2644"/>
        <a:ext cx="1731567" cy="1038940"/>
      </dsp:txXfrm>
    </dsp:sp>
    <dsp:sp modelId="{D64B9674-12B4-423D-A9C7-4CEA7F1CDAFB}">
      <dsp:nvSpPr>
        <dsp:cNvPr id="0" name=""/>
        <dsp:cNvSpPr/>
      </dsp:nvSpPr>
      <dsp:spPr>
        <a:xfrm>
          <a:off x="2590600" y="2644"/>
          <a:ext cx="1731567" cy="10389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de processamento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590600" y="2644"/>
        <a:ext cx="1731567" cy="1038940"/>
      </dsp:txXfrm>
    </dsp:sp>
    <dsp:sp modelId="{92AC2FCE-A994-4BDA-975B-216070C33D4A}">
      <dsp:nvSpPr>
        <dsp:cNvPr id="0" name=""/>
        <dsp:cNvSpPr/>
      </dsp:nvSpPr>
      <dsp:spPr>
        <a:xfrm>
          <a:off x="4495324" y="2644"/>
          <a:ext cx="1731567" cy="10389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de distribuição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495324" y="2644"/>
        <a:ext cx="1731567" cy="1038940"/>
      </dsp:txXfrm>
    </dsp:sp>
    <dsp:sp modelId="{66BF55F1-F68B-4178-A1B2-ED1F753A7770}">
      <dsp:nvSpPr>
        <dsp:cNvPr id="0" name=""/>
        <dsp:cNvSpPr/>
      </dsp:nvSpPr>
      <dsp:spPr>
        <a:xfrm>
          <a:off x="685876" y="1214741"/>
          <a:ext cx="1731567" cy="10389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Áreas para higienização e guarda de carros de transporte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85876" y="1214741"/>
        <a:ext cx="1731567" cy="1038940"/>
      </dsp:txXfrm>
    </dsp:sp>
    <dsp:sp modelId="{B21049F0-4751-4C8D-8317-E404C7ED1411}">
      <dsp:nvSpPr>
        <dsp:cNvPr id="0" name=""/>
        <dsp:cNvSpPr/>
      </dsp:nvSpPr>
      <dsp:spPr>
        <a:xfrm>
          <a:off x="2590600" y="1214741"/>
          <a:ext cx="1731567" cy="10389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Sala dos Nutricionista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590600" y="1214741"/>
        <a:ext cx="1731567" cy="1038940"/>
      </dsp:txXfrm>
    </dsp:sp>
    <dsp:sp modelId="{48FA417D-FCC6-4960-9407-18635218501F}">
      <dsp:nvSpPr>
        <dsp:cNvPr id="0" name=""/>
        <dsp:cNvSpPr/>
      </dsp:nvSpPr>
      <dsp:spPr>
        <a:xfrm>
          <a:off x="4495324" y="1214741"/>
          <a:ext cx="1731567" cy="10389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para instalação sanitárias e vestiários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495324" y="1214741"/>
        <a:ext cx="1731567" cy="1038940"/>
      </dsp:txXfrm>
    </dsp:sp>
    <dsp:sp modelId="{DE3B2AC5-A6A4-4309-A4D6-5333A48950DD}">
      <dsp:nvSpPr>
        <dsp:cNvPr id="0" name=""/>
        <dsp:cNvSpPr/>
      </dsp:nvSpPr>
      <dsp:spPr>
        <a:xfrm>
          <a:off x="685876" y="2426838"/>
          <a:ext cx="1731567" cy="10389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para guarda de recipientes vazios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85876" y="2426838"/>
        <a:ext cx="1731567" cy="1038940"/>
      </dsp:txXfrm>
    </dsp:sp>
    <dsp:sp modelId="{4143AF11-0AA9-43D3-8B6C-B96607B57584}">
      <dsp:nvSpPr>
        <dsp:cNvPr id="0" name=""/>
        <dsp:cNvSpPr/>
      </dsp:nvSpPr>
      <dsp:spPr>
        <a:xfrm>
          <a:off x="2590600" y="2426838"/>
          <a:ext cx="1731567" cy="10389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para guarda de coletores de resíduos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590600" y="2426838"/>
        <a:ext cx="1731567" cy="1038940"/>
      </dsp:txXfrm>
    </dsp:sp>
    <dsp:sp modelId="{3C40F4D9-00BB-43B6-BC6C-C99E8976F90E}">
      <dsp:nvSpPr>
        <dsp:cNvPr id="0" name=""/>
        <dsp:cNvSpPr/>
      </dsp:nvSpPr>
      <dsp:spPr>
        <a:xfrm>
          <a:off x="4495324" y="2426838"/>
          <a:ext cx="1731567" cy="10389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para guarda de botijão de gás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495324" y="2426838"/>
        <a:ext cx="1731567" cy="1038940"/>
      </dsp:txXfrm>
    </dsp:sp>
    <dsp:sp modelId="{7BDE901F-0064-4F5F-8E68-8D0F36705BA4}">
      <dsp:nvSpPr>
        <dsp:cNvPr id="0" name=""/>
        <dsp:cNvSpPr/>
      </dsp:nvSpPr>
      <dsp:spPr>
        <a:xfrm>
          <a:off x="2590600" y="3638935"/>
          <a:ext cx="1731567" cy="10389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Área para higienização de material de limpeza em uso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590600" y="3638935"/>
        <a:ext cx="1731567" cy="1038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90A7B-08B5-4863-941A-F57A0BE32FD2}">
      <dsp:nvSpPr>
        <dsp:cNvPr id="0" name=""/>
        <dsp:cNvSpPr/>
      </dsp:nvSpPr>
      <dsp:spPr>
        <a:xfrm>
          <a:off x="1785" y="288031"/>
          <a:ext cx="1416843" cy="1240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>
              <a:solidFill>
                <a:schemeClr val="tx1"/>
              </a:solidFill>
            </a:rPr>
            <a:t>Iluminação</a:t>
          </a:r>
        </a:p>
        <a:p>
          <a:pPr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tx1"/>
            </a:solidFill>
          </a:endParaRPr>
        </a:p>
      </dsp:txBody>
      <dsp:txXfrm>
        <a:off x="1785" y="288031"/>
        <a:ext cx="1416843" cy="1240458"/>
      </dsp:txXfrm>
    </dsp:sp>
    <dsp:sp modelId="{7727FEB8-298A-416E-A332-399B6FD9C765}">
      <dsp:nvSpPr>
        <dsp:cNvPr id="0" name=""/>
        <dsp:cNvSpPr/>
      </dsp:nvSpPr>
      <dsp:spPr>
        <a:xfrm>
          <a:off x="1560314" y="288031"/>
          <a:ext cx="1416843" cy="1240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>
              <a:solidFill>
                <a:schemeClr val="tx1"/>
              </a:solidFill>
            </a:rPr>
            <a:t>Ventilação, temperatura e umidade</a:t>
          </a:r>
        </a:p>
        <a:p>
          <a:pPr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tx1"/>
            </a:solidFill>
          </a:endParaRPr>
        </a:p>
      </dsp:txBody>
      <dsp:txXfrm>
        <a:off x="1560314" y="288031"/>
        <a:ext cx="1416843" cy="1240458"/>
      </dsp:txXfrm>
    </dsp:sp>
    <dsp:sp modelId="{FDA27818-7A24-46EE-B5F7-BD8397CB5A32}">
      <dsp:nvSpPr>
        <dsp:cNvPr id="0" name=""/>
        <dsp:cNvSpPr/>
      </dsp:nvSpPr>
      <dsp:spPr>
        <a:xfrm>
          <a:off x="3118842" y="288031"/>
          <a:ext cx="1416843" cy="1240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</a:rPr>
            <a:t>Sonorização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3118842" y="288031"/>
        <a:ext cx="1416843" cy="1240458"/>
      </dsp:txXfrm>
    </dsp:sp>
    <dsp:sp modelId="{73BAAFCC-8F2F-4BB5-95A2-2D84F78C4A13}">
      <dsp:nvSpPr>
        <dsp:cNvPr id="0" name=""/>
        <dsp:cNvSpPr/>
      </dsp:nvSpPr>
      <dsp:spPr>
        <a:xfrm>
          <a:off x="4677370" y="288031"/>
          <a:ext cx="1416843" cy="1240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>
              <a:solidFill>
                <a:schemeClr val="tx1"/>
              </a:solidFill>
            </a:rPr>
            <a:t>Cor</a:t>
          </a:r>
        </a:p>
        <a:p>
          <a:pPr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tx1"/>
            </a:solidFill>
          </a:endParaRPr>
        </a:p>
      </dsp:txBody>
      <dsp:txXfrm>
        <a:off x="4677370" y="288031"/>
        <a:ext cx="1416843" cy="1240458"/>
      </dsp:txXfrm>
    </dsp:sp>
    <dsp:sp modelId="{BE58D697-C180-4F27-945D-840C010BEAA0}">
      <dsp:nvSpPr>
        <dsp:cNvPr id="0" name=""/>
        <dsp:cNvSpPr/>
      </dsp:nvSpPr>
      <dsp:spPr>
        <a:xfrm>
          <a:off x="1785" y="1670174"/>
          <a:ext cx="1416843" cy="850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>
              <a:solidFill>
                <a:schemeClr val="tx1"/>
              </a:solidFill>
            </a:rPr>
            <a:t>Piso</a:t>
          </a:r>
        </a:p>
        <a:p>
          <a:pPr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tx1"/>
            </a:solidFill>
          </a:endParaRPr>
        </a:p>
      </dsp:txBody>
      <dsp:txXfrm>
        <a:off x="1785" y="1670174"/>
        <a:ext cx="1416843" cy="850106"/>
      </dsp:txXfrm>
    </dsp:sp>
    <dsp:sp modelId="{7B093D4A-CAA4-43E6-86B7-A7983207AC31}">
      <dsp:nvSpPr>
        <dsp:cNvPr id="0" name=""/>
        <dsp:cNvSpPr/>
      </dsp:nvSpPr>
      <dsp:spPr>
        <a:xfrm>
          <a:off x="1560314" y="1670174"/>
          <a:ext cx="1416843" cy="850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>
              <a:solidFill>
                <a:schemeClr val="tx1"/>
              </a:solidFill>
            </a:rPr>
            <a:t>Paredes e divisórias</a:t>
          </a:r>
        </a:p>
        <a:p>
          <a:pPr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tx1"/>
            </a:solidFill>
          </a:endParaRPr>
        </a:p>
      </dsp:txBody>
      <dsp:txXfrm>
        <a:off x="1560314" y="1670174"/>
        <a:ext cx="1416843" cy="850106"/>
      </dsp:txXfrm>
    </dsp:sp>
    <dsp:sp modelId="{BA9F9D7E-3B4D-4321-8769-F8012A79587C}">
      <dsp:nvSpPr>
        <dsp:cNvPr id="0" name=""/>
        <dsp:cNvSpPr/>
      </dsp:nvSpPr>
      <dsp:spPr>
        <a:xfrm>
          <a:off x="3118842" y="1670174"/>
          <a:ext cx="1416843" cy="850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>
              <a:solidFill>
                <a:schemeClr val="tx1"/>
              </a:solidFill>
            </a:rPr>
            <a:t>Portas e janelas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tx1"/>
            </a:solidFill>
          </a:endParaRPr>
        </a:p>
      </dsp:txBody>
      <dsp:txXfrm>
        <a:off x="3118842" y="1670174"/>
        <a:ext cx="1416843" cy="850106"/>
      </dsp:txXfrm>
    </dsp:sp>
    <dsp:sp modelId="{4855CC2F-59A1-481E-82CC-16A31189F07D}">
      <dsp:nvSpPr>
        <dsp:cNvPr id="0" name=""/>
        <dsp:cNvSpPr/>
      </dsp:nvSpPr>
      <dsp:spPr>
        <a:xfrm>
          <a:off x="4677370" y="1670174"/>
          <a:ext cx="1416843" cy="850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>
              <a:solidFill>
                <a:schemeClr val="tx1"/>
              </a:solidFill>
            </a:rPr>
            <a:t>Forros e tetos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tx1"/>
            </a:solidFill>
          </a:endParaRPr>
        </a:p>
      </dsp:txBody>
      <dsp:txXfrm>
        <a:off x="4677370" y="1670174"/>
        <a:ext cx="1416843" cy="850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C022B-02C4-4747-88AE-537BD49EE8A4}" type="datetimeFigureOut">
              <a:rPr lang="pt-BR" smtClean="0"/>
              <a:pPr/>
              <a:t>07/04/18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52D42-E707-4616-BC72-D55623329296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68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2E6A-5096-43CD-9004-8A26AFA30A9D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7A9C-3D75-49B4-A81E-31CEF6DC177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8497-E15C-482A-942D-047C0C21B6F3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2E33-AD77-4D5E-9E7C-29E7FBF434E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9EE1-8102-4A4C-B685-0ED816B8FAC4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AFAC-A71D-4D1D-AB80-97030B2E1BD6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200"/>
            </a:lvl1pPr>
            <a:lvl2pPr algn="just">
              <a:defRPr sz="2100"/>
            </a:lvl2pPr>
            <a:lvl3pPr algn="just">
              <a:defRPr sz="2000"/>
            </a:lvl3pPr>
            <a:lvl4pPr algn="just">
              <a:defRPr sz="1900"/>
            </a:lvl4pPr>
            <a:lvl5pPr algn="just">
              <a:defRPr sz="18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320F-5271-4C3D-8CDB-62A18462C881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C6C9-50BA-402F-A8E2-76DF361753CB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C0A9-3EFB-4573-8ED5-9DA9CAF38D91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83E8-842D-4491-A5B4-A3CBFE48CC9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1516-863B-4BDC-8593-16FC976218C6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0EAC-EC4E-4178-9C85-3B3BB463C7D0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DDE8-0DF5-4204-93F2-ADBDF379816D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267D1-4FA9-48D1-8443-46A3194DEA51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8F979-3256-4DBA-9C68-DDC77E4195C6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621-7AEA-420D-A616-CB24995C70A9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4F16-B7BB-4000-88EA-CDA24F8CFCE2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F009-95E3-4421-8D7A-431BFBA5AB0D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A3C-C4C1-4A54-A53A-AE75AC0BF925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D0A7-30D8-43CF-82B0-A36D11E834C3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B3E1-A0D0-4607-A943-0E9B5C7A17C7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8198-889C-4E81-B895-61CE41866CB4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B1797A-C353-42A3-87D0-48E7DC3308A8}" type="datetimeFigureOut">
              <a:rPr lang="fr-FR"/>
              <a:pPr>
                <a:defRPr/>
              </a:pPr>
              <a:t>07/04/2018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2B19AD-B452-4C58-B978-EB660B187EB3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214813"/>
            <a:ext cx="7772400" cy="1470025"/>
          </a:xfrm>
        </p:spPr>
        <p:txBody>
          <a:bodyPr/>
          <a:lstStyle/>
          <a:p>
            <a:r>
              <a:rPr lang="pt-BR" sz="3600" b="1" dirty="0">
                <a:latin typeface="+mn-lt"/>
              </a:rPr>
              <a:t>Aspectos físicos  e funcionais das Unidades de Alimentação e Nutrição</a:t>
            </a:r>
            <a:endParaRPr lang="fr-FR" sz="3600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752475"/>
          </a:xfrm>
        </p:spPr>
        <p:txBody>
          <a:bodyPr/>
          <a:lstStyle/>
          <a:p>
            <a:pPr>
              <a:defRPr/>
            </a:pPr>
            <a:r>
              <a:rPr lang="pt-BR" sz="2800" dirty="0" err="1" smtClean="0"/>
              <a:t>Prof</a:t>
            </a:r>
            <a:r>
              <a:rPr lang="pt-BR" sz="2800" baseline="30000" dirty="0" err="1" smtClean="0"/>
              <a:t>a</a:t>
            </a:r>
            <a:r>
              <a:rPr lang="pt-BR" sz="2800" dirty="0" smtClean="0"/>
              <a:t>. Dr</a:t>
            </a:r>
            <a:r>
              <a:rPr lang="pt-BR" sz="2800" baseline="30000" dirty="0" smtClean="0"/>
              <a:t>a</a:t>
            </a:r>
            <a:r>
              <a:rPr lang="pt-BR" sz="2800" dirty="0" smtClean="0"/>
              <a:t>. Carla B. Nonino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71475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dirty="0" smtClean="0"/>
              <a:t>A composição da área das UANs está relacionada com os objetivos específicos e o nutricionista é o melhor profissional para defini-la. No entanto existem áreas indespensáveis a qualquer UAN </a:t>
            </a:r>
            <a:r>
              <a:rPr lang="pt-BR" b="1" dirty="0" smtClean="0">
                <a:solidFill>
                  <a:srgbClr val="80A331"/>
                </a:solidFill>
              </a:rPr>
              <a:t>INDEPENDENTE DO SEU OBJETIVO</a:t>
            </a:r>
            <a:endParaRPr lang="pt-BR" b="1" dirty="0">
              <a:solidFill>
                <a:srgbClr val="80A331"/>
              </a:solidFill>
            </a:endParaRPr>
          </a:p>
          <a:p>
            <a:pPr marL="1295400" lvl="2" indent="-381000">
              <a:lnSpc>
                <a:spcPct val="150000"/>
              </a:lnSpc>
              <a:spcBef>
                <a:spcPts val="0"/>
              </a:spcBef>
              <a:defRPr/>
            </a:pPr>
            <a:endParaRPr lang="pt-BR" dirty="0"/>
          </a:p>
          <a:p>
            <a:pPr marL="533400" indent="-533400">
              <a:lnSpc>
                <a:spcPct val="150000"/>
              </a:lnSpc>
              <a:spcBef>
                <a:spcPts val="0"/>
              </a:spcBef>
              <a:defRPr/>
            </a:pPr>
            <a:endParaRPr lang="pt-BR" dirty="0" smtClean="0"/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defRPr/>
            </a:pPr>
            <a:endParaRPr lang="pt-BR" sz="16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824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0" indent="0" algn="ctr">
              <a:buNone/>
              <a:defRPr/>
            </a:pPr>
            <a:endParaRPr lang="pt-BR" dirty="0"/>
          </a:p>
          <a:p>
            <a:pPr marL="533400" indent="-5334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sz="1600" i="1" dirty="0" smtClean="0"/>
          </a:p>
          <a:p>
            <a:endParaRPr lang="fr-FR" dirty="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58804830"/>
              </p:ext>
            </p:extLst>
          </p:nvPr>
        </p:nvGraphicFramePr>
        <p:xfrm>
          <a:off x="1043608" y="1820314"/>
          <a:ext cx="69127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37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dirty="0" smtClean="0"/>
              <a:t>A seguir temos um exemplo do </a:t>
            </a:r>
            <a:r>
              <a:rPr lang="pt-BR" b="1" dirty="0" smtClean="0">
                <a:solidFill>
                  <a:srgbClr val="80A331"/>
                </a:solidFill>
              </a:rPr>
              <a:t>FLUXO DA MATÉRIA PRIMA</a:t>
            </a:r>
            <a:r>
              <a:rPr lang="pt-BR" dirty="0" smtClean="0"/>
              <a:t>. Essa linha de produção deve ser o mais racional possível, obedecendo um fluxo coerente e evitando cruzamentos e retrocessos que comprometam a qualidade da produção.</a:t>
            </a:r>
            <a:endParaRPr lang="pt-BR" dirty="0"/>
          </a:p>
          <a:p>
            <a:pPr marL="1295400" lvl="2" indent="-381000">
              <a:lnSpc>
                <a:spcPct val="150000"/>
              </a:lnSpc>
              <a:spcBef>
                <a:spcPts val="0"/>
              </a:spcBef>
              <a:defRPr/>
            </a:pPr>
            <a:endParaRPr lang="pt-BR" dirty="0"/>
          </a:p>
          <a:p>
            <a:pPr marL="533400" indent="-533400">
              <a:lnSpc>
                <a:spcPct val="150000"/>
              </a:lnSpc>
              <a:spcBef>
                <a:spcPts val="0"/>
              </a:spcBef>
              <a:defRPr/>
            </a:pPr>
            <a:endParaRPr lang="pt-BR" dirty="0" smtClean="0"/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defRPr/>
            </a:pPr>
            <a:endParaRPr lang="pt-BR" sz="16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446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Fluxo da matéria prima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21078" y="2089520"/>
            <a:ext cx="2592387" cy="366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dirty="0">
                <a:latin typeface="+mj-lt"/>
              </a:rPr>
              <a:t>Recepção e Controle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13015" y="3026145"/>
            <a:ext cx="1439863" cy="366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latin typeface="+mj-lt"/>
              </a:rPr>
              <a:t>Despensa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10228" y="2961058"/>
            <a:ext cx="2160587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latin typeface="+mj-lt"/>
              </a:rPr>
              <a:t>Unidade refrigerada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129365" y="3818308"/>
            <a:ext cx="2160588" cy="3667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latin typeface="+mj-lt"/>
              </a:rPr>
              <a:t>Higienização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33515" y="3746870"/>
            <a:ext cx="720725" cy="366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latin typeface="+mj-lt"/>
              </a:rPr>
              <a:t>Lixo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86040" y="4545383"/>
            <a:ext cx="1223963" cy="641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latin typeface="+mj-lt"/>
              </a:rPr>
              <a:t>Preparos prévios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626128" y="4754933"/>
            <a:ext cx="1223962" cy="3667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latin typeface="+mj-lt"/>
              </a:rPr>
              <a:t>Cocção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52878" y="5696320"/>
            <a:ext cx="201612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latin typeface="+mj-lt"/>
              </a:rPr>
              <a:t>Refeitório    Copas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2968778" y="2521320"/>
            <a:ext cx="576262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545040" y="2521320"/>
            <a:ext cx="649288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033740" y="345794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2681440" y="3602408"/>
            <a:ext cx="2376488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825903" y="5115295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394103" y="5258170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4481665" y="5258170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593878" y="223398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593878" y="223398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3760940" y="633767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593878" y="6482133"/>
            <a:ext cx="3167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593878" y="4178670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593878" y="324204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93878" y="482637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1025678" y="396277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5345265" y="511370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4842028" y="360240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H="1">
            <a:off x="736753" y="5402633"/>
            <a:ext cx="460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1" name="Group 37"/>
          <p:cNvGrpSpPr>
            <a:grpSpLocks/>
          </p:cNvGrpSpPr>
          <p:nvPr/>
        </p:nvGrpSpPr>
        <p:grpSpPr bwMode="auto">
          <a:xfrm>
            <a:off x="7236296" y="1946645"/>
            <a:ext cx="215900" cy="1655763"/>
            <a:chOff x="4694" y="1344"/>
            <a:chExt cx="136" cy="1043"/>
          </a:xfrm>
        </p:grpSpPr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4694" y="134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>
              <a:off x="4830" y="1344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4694" y="238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5" name="Group 42"/>
          <p:cNvGrpSpPr>
            <a:grpSpLocks/>
          </p:cNvGrpSpPr>
          <p:nvPr/>
        </p:nvGrpSpPr>
        <p:grpSpPr bwMode="auto">
          <a:xfrm>
            <a:off x="7236296" y="3745283"/>
            <a:ext cx="215900" cy="1512887"/>
            <a:chOff x="4694" y="2432"/>
            <a:chExt cx="136" cy="817"/>
          </a:xfrm>
        </p:grpSpPr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4694" y="243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4830" y="2432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4694" y="324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9" name="Group 43"/>
          <p:cNvGrpSpPr>
            <a:grpSpLocks/>
          </p:cNvGrpSpPr>
          <p:nvPr/>
        </p:nvGrpSpPr>
        <p:grpSpPr bwMode="auto">
          <a:xfrm>
            <a:off x="7236296" y="5402633"/>
            <a:ext cx="215900" cy="936625"/>
            <a:chOff x="4694" y="2432"/>
            <a:chExt cx="136" cy="817"/>
          </a:xfrm>
        </p:grpSpPr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4694" y="243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4830" y="2432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4694" y="324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7551438" y="2625422"/>
            <a:ext cx="1728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400" dirty="0"/>
              <a:t>Aprovisionamento</a:t>
            </a: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7585868" y="4178670"/>
            <a:ext cx="1728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400" dirty="0"/>
              <a:t>Processamento</a:t>
            </a: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7594446" y="5510236"/>
            <a:ext cx="1728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400" dirty="0"/>
              <a:t>Distribuição</a:t>
            </a:r>
          </a:p>
        </p:txBody>
      </p:sp>
      <p:sp>
        <p:nvSpPr>
          <p:cNvPr id="46" name="Line 52"/>
          <p:cNvSpPr>
            <a:spLocks noChangeShapeType="1"/>
          </p:cNvSpPr>
          <p:nvPr/>
        </p:nvSpPr>
        <p:spPr bwMode="auto">
          <a:xfrm flipH="1">
            <a:off x="2752878" y="3962770"/>
            <a:ext cx="2376487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7541908" y="2673043"/>
            <a:ext cx="1605127" cy="25190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9" name="Retângulo de cantos arredondados 48"/>
          <p:cNvSpPr/>
          <p:nvPr/>
        </p:nvSpPr>
        <p:spPr>
          <a:xfrm>
            <a:off x="7577290" y="4221088"/>
            <a:ext cx="1459206" cy="25190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0" name="Retângulo de cantos arredondados 49"/>
          <p:cNvSpPr/>
          <p:nvPr/>
        </p:nvSpPr>
        <p:spPr>
          <a:xfrm>
            <a:off x="7608862" y="5550215"/>
            <a:ext cx="1205955" cy="25190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59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/>
              <a:t>Composição das áreas das </a:t>
            </a:r>
            <a:r>
              <a:rPr lang="pt-BR" b="1" dirty="0" err="1" smtClean="0"/>
              <a:t>UANs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pt-BR" dirty="0" smtClean="0"/>
              <a:t>	Aprovisionamento</a:t>
            </a:r>
            <a:endParaRPr lang="pt-BR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 smtClean="0"/>
              <a:t>Área </a:t>
            </a:r>
            <a:r>
              <a:rPr lang="pt-BR" dirty="0"/>
              <a:t>para recebimento das </a:t>
            </a:r>
            <a:r>
              <a:rPr lang="pt-BR" dirty="0" smtClean="0"/>
              <a:t>mercadorias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Plataforma de </a:t>
            </a:r>
            <a:r>
              <a:rPr lang="pt-BR" dirty="0" smtClean="0"/>
              <a:t>descarga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 de inspeção, pesagem e </a:t>
            </a:r>
            <a:r>
              <a:rPr lang="pt-BR" dirty="0" smtClean="0"/>
              <a:t>higienização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Áreas de </a:t>
            </a:r>
            <a:r>
              <a:rPr lang="pt-BR" dirty="0" smtClean="0"/>
              <a:t>estocagem</a:t>
            </a:r>
            <a:endParaRPr lang="pt-BR" dirty="0"/>
          </a:p>
          <a:p>
            <a:pPr marL="1752600" lvl="3" indent="-381000">
              <a:buFont typeface="Arial" pitchFamily="34" charset="0"/>
              <a:buChar char="•"/>
              <a:defRPr/>
            </a:pPr>
            <a:r>
              <a:rPr lang="pt-BR" dirty="0"/>
              <a:t>Área para armazenagem de alimentos à temperatura </a:t>
            </a:r>
            <a:r>
              <a:rPr lang="pt-BR" dirty="0" smtClean="0"/>
              <a:t>ambiente</a:t>
            </a:r>
            <a:endParaRPr lang="pt-BR" dirty="0"/>
          </a:p>
          <a:p>
            <a:pPr marL="1752600" lvl="3" indent="-381000">
              <a:buFont typeface="Arial" pitchFamily="34" charset="0"/>
              <a:buChar char="•"/>
              <a:defRPr/>
            </a:pPr>
            <a:r>
              <a:rPr lang="pt-BR" dirty="0" smtClean="0"/>
              <a:t>Área para armazenagem refrigerada</a:t>
            </a:r>
          </a:p>
          <a:p>
            <a:pPr marL="0" indent="0" algn="ctr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1285852" y="2357430"/>
            <a:ext cx="2311666" cy="43660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0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/>
              <a:t>Composição das áreas das </a:t>
            </a:r>
            <a:r>
              <a:rPr lang="pt-BR" b="1" dirty="0" err="1" smtClean="0"/>
              <a:t>UANs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pt-BR" dirty="0" smtClean="0"/>
              <a:t>	  Processamento</a:t>
            </a:r>
            <a:endParaRPr lang="pt-BR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Áreas para preparações </a:t>
            </a:r>
            <a:r>
              <a:rPr lang="pt-BR" dirty="0" smtClean="0"/>
              <a:t>prévias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 para </a:t>
            </a:r>
            <a:r>
              <a:rPr lang="pt-BR" dirty="0" smtClean="0"/>
              <a:t>cocção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Áreas para expedição das </a:t>
            </a:r>
            <a:r>
              <a:rPr lang="pt-BR" dirty="0" smtClean="0"/>
              <a:t>preparações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Áreas para higienização dos utensílios utilizados no </a:t>
            </a:r>
            <a:r>
              <a:rPr lang="pt-BR" dirty="0" smtClean="0"/>
              <a:t>processamento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 para cozinha dietética (hospitais</a:t>
            </a:r>
            <a:r>
              <a:rPr lang="pt-BR" dirty="0" smtClean="0"/>
              <a:t>)</a:t>
            </a:r>
            <a:endParaRPr lang="pt-BR" dirty="0"/>
          </a:p>
          <a:p>
            <a:pPr marL="0" indent="0" algn="ctr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1285852" y="2357430"/>
            <a:ext cx="2357454" cy="36517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0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/>
              <a:t>Composição das áreas das </a:t>
            </a:r>
            <a:r>
              <a:rPr lang="pt-BR" b="1" dirty="0" err="1" smtClean="0"/>
              <a:t>UANs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pt-BR" dirty="0" smtClean="0"/>
              <a:t> 	    Distribuição</a:t>
            </a:r>
            <a:endParaRPr lang="pt-BR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Copa para distribuição das refeições ou de </a:t>
            </a:r>
            <a:r>
              <a:rPr lang="pt-BR" dirty="0" smtClean="0"/>
              <a:t>apoio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Salão de refeições (refeitório</a:t>
            </a:r>
            <a:r>
              <a:rPr lang="pt-BR" dirty="0" smtClean="0"/>
              <a:t>)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 para higienização de </a:t>
            </a:r>
            <a:r>
              <a:rPr lang="pt-BR" dirty="0" smtClean="0"/>
              <a:t>bandejas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Área para distribuição do </a:t>
            </a:r>
            <a:r>
              <a:rPr lang="pt-BR" dirty="0" smtClean="0"/>
              <a:t>cafezinho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Copa de distribuição nas unidades de internação (hospital</a:t>
            </a:r>
            <a:r>
              <a:rPr lang="pt-BR" dirty="0" smtClean="0"/>
              <a:t>)</a:t>
            </a:r>
            <a:endParaRPr lang="pt-BR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dirty="0"/>
          </a:p>
          <a:p>
            <a:pPr marL="0" indent="0" algn="ctr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1331640" y="2357430"/>
            <a:ext cx="2160240" cy="36004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2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 algn="ctr">
              <a:buNone/>
              <a:defRPr/>
            </a:pPr>
            <a:endParaRPr lang="pt-BR" dirty="0" smtClean="0"/>
          </a:p>
          <a:p>
            <a:pPr marL="533400" indent="-533400" algn="ctr">
              <a:buNone/>
              <a:defRPr/>
            </a:pPr>
            <a:endParaRPr lang="pt-BR" dirty="0" smtClean="0"/>
          </a:p>
          <a:p>
            <a:pPr marL="533400" indent="-533400" algn="ctr">
              <a:buNone/>
              <a:defRPr/>
            </a:pPr>
            <a:endParaRPr lang="pt-BR" dirty="0" smtClean="0"/>
          </a:p>
          <a:p>
            <a:pPr marL="533400" indent="-533400" algn="ctr">
              <a:buNone/>
              <a:defRPr/>
            </a:pPr>
            <a:r>
              <a:rPr lang="pt-BR" sz="3200" dirty="0" smtClean="0"/>
              <a:t>Quanto ao planejamento físico...</a:t>
            </a:r>
            <a:endParaRPr lang="pt-BR" sz="3200" dirty="0"/>
          </a:p>
          <a:p>
            <a:pPr marL="533400" indent="-5334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sz="1600" i="1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085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Envolve:</a:t>
            </a:r>
          </a:p>
          <a:p>
            <a:pPr marL="533400" indent="-533400">
              <a:buNone/>
              <a:defRPr/>
            </a:pPr>
            <a:endParaRPr lang="pt-BR" sz="1600" b="1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sz="1800" dirty="0" smtClean="0"/>
              <a:t>LOCALIZAÇÃO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sz="1800" dirty="0" smtClean="0"/>
              <a:t>CONFIGURAÇÃO GEOMÉTRICA DA COZINHA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sz="1800" dirty="0" smtClean="0"/>
              <a:t>AMBIÊNCIA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sz="1800" dirty="0" smtClean="0"/>
              <a:t>INSTALAÇÕES HIDRÁULICAS, CAIXA D’ÁGUA E ABASTECIMENTO DE ÁGUA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sz="1800" dirty="0" smtClean="0"/>
              <a:t>OUTRAS CONDIÇÕES ESTRUTURAIS</a:t>
            </a:r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085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14822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LOCALIZAÇÃO:</a:t>
            </a:r>
          </a:p>
          <a:p>
            <a:pPr marL="533400" indent="-533400">
              <a:buNone/>
              <a:defRPr/>
            </a:pPr>
            <a:endParaRPr lang="pt-BR" sz="1400" b="1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Deve-se, sempre que possível, localizar-se em pavimento </a:t>
            </a:r>
            <a:r>
              <a:rPr lang="pt-BR" dirty="0" smtClean="0"/>
              <a:t>térreo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Fácil acesso externo para </a:t>
            </a:r>
            <a:r>
              <a:rPr lang="pt-BR" dirty="0" smtClean="0"/>
              <a:t>abastecimento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Iluminação </a:t>
            </a:r>
            <a:r>
              <a:rPr lang="pt-BR" dirty="0" smtClean="0"/>
              <a:t>natural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Ótimas condições de </a:t>
            </a:r>
            <a:r>
              <a:rPr lang="pt-BR" dirty="0" smtClean="0"/>
              <a:t>ventilação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A localização térrea </a:t>
            </a:r>
            <a:r>
              <a:rPr lang="pt-BR" dirty="0" smtClean="0"/>
              <a:t>também </a:t>
            </a:r>
            <a:r>
              <a:rPr lang="pt-BR" dirty="0"/>
              <a:t>facilita: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O acesso de fornecedores e </a:t>
            </a:r>
            <a:r>
              <a:rPr lang="pt-BR" dirty="0" smtClean="0"/>
              <a:t>comerciantes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Remoção do </a:t>
            </a:r>
            <a:r>
              <a:rPr lang="pt-BR" dirty="0" smtClean="0"/>
              <a:t>lixo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Redução nos custos de implantação e manutenção de elevadores e </a:t>
            </a:r>
            <a:r>
              <a:rPr lang="pt-BR" dirty="0" smtClean="0"/>
              <a:t>tubulações</a:t>
            </a:r>
            <a:endParaRPr lang="pt-BR" dirty="0"/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566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005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dirty="0" smtClean="0"/>
              <a:t>O </a:t>
            </a:r>
            <a:r>
              <a:rPr lang="pt-BR" dirty="0"/>
              <a:t>planejamento físico-funcional do Serviço de Alimentação tem como objetivo </a:t>
            </a:r>
            <a:r>
              <a:rPr lang="pt-BR" dirty="0" smtClean="0"/>
              <a:t>principal </a:t>
            </a:r>
            <a:r>
              <a:rPr lang="pt-BR" dirty="0"/>
              <a:t>garantir </a:t>
            </a:r>
            <a:r>
              <a:rPr lang="pt-BR" b="1" dirty="0" smtClean="0">
                <a:solidFill>
                  <a:srgbClr val="80A331"/>
                </a:solidFill>
              </a:rPr>
              <a:t>INSTALAÇÕES ADEQUADAS </a:t>
            </a:r>
            <a:r>
              <a:rPr lang="pt-BR" dirty="0" smtClean="0"/>
              <a:t>e </a:t>
            </a:r>
            <a:r>
              <a:rPr lang="pt-BR" b="1" dirty="0" smtClean="0">
                <a:solidFill>
                  <a:srgbClr val="80A331"/>
                </a:solidFill>
              </a:rPr>
              <a:t>FUNCIONAIS</a:t>
            </a:r>
            <a:r>
              <a:rPr lang="pt-BR" dirty="0" smtClean="0"/>
              <a:t>, </a:t>
            </a:r>
            <a:r>
              <a:rPr lang="pt-BR" dirty="0"/>
              <a:t>assegurando a operacionalização dentro </a:t>
            </a:r>
            <a:r>
              <a:rPr lang="pt-BR" dirty="0" smtClean="0"/>
              <a:t>das </a:t>
            </a:r>
            <a:r>
              <a:rPr lang="pt-BR" dirty="0"/>
              <a:t>mais rígidas normas técnicas e de </a:t>
            </a:r>
            <a:r>
              <a:rPr lang="pt-BR" b="1" dirty="0" smtClean="0">
                <a:solidFill>
                  <a:srgbClr val="80A331"/>
                </a:solidFill>
              </a:rPr>
              <a:t>HIGIENE</a:t>
            </a:r>
            <a:r>
              <a:rPr lang="pt-BR" dirty="0" smtClean="0"/>
              <a:t>, </a:t>
            </a:r>
            <a:r>
              <a:rPr lang="pt-BR" dirty="0"/>
              <a:t>e também garantir uma </a:t>
            </a:r>
            <a:r>
              <a:rPr lang="pt-BR" b="1" dirty="0" smtClean="0">
                <a:solidFill>
                  <a:srgbClr val="80A331"/>
                </a:solidFill>
              </a:rPr>
              <a:t>BOA QUALIDADE </a:t>
            </a:r>
            <a:r>
              <a:rPr lang="pt-BR" dirty="0" smtClean="0"/>
              <a:t>da produção </a:t>
            </a:r>
            <a:r>
              <a:rPr lang="pt-BR" dirty="0"/>
              <a:t>do serviço prestado aos seus usuários (MEZOMO, 2002</a:t>
            </a:r>
            <a:r>
              <a:rPr lang="pt-BR" dirty="0" smtClean="0"/>
              <a:t>)</a:t>
            </a:r>
            <a:endParaRPr lang="pt-BR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LOCALIZAÇÃO:</a:t>
            </a:r>
          </a:p>
          <a:p>
            <a:pPr marL="533400" indent="-533400">
              <a:buNone/>
              <a:defRPr/>
            </a:pPr>
            <a:endParaRPr lang="pt-BR" sz="1600" b="1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Na impossibilidade da localização no andar térreo: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Instalação de elevadores e/ou monta cargas </a:t>
            </a:r>
            <a:r>
              <a:rPr lang="pt-BR" dirty="0" smtClean="0"/>
              <a:t>específicos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O projeto, instalações e áreas circundantes: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Devem facilitar as operações de manutenção e </a:t>
            </a:r>
            <a:r>
              <a:rPr lang="pt-BR" dirty="0" smtClean="0"/>
              <a:t>limpeza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Evitar contaminações </a:t>
            </a:r>
            <a:r>
              <a:rPr lang="pt-BR" dirty="0" smtClean="0"/>
              <a:t>ambientais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Impedir a entrada e/ou proliferação de animais, pássaros, </a:t>
            </a:r>
            <a:r>
              <a:rPr lang="pt-BR" dirty="0" smtClean="0"/>
              <a:t>roedores</a:t>
            </a:r>
            <a:endParaRPr lang="pt-BR" dirty="0"/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773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CONFIGURAÇÃO GEOMÉTRICA DA COZINHA:</a:t>
            </a:r>
          </a:p>
          <a:p>
            <a:pPr marL="533400" indent="-533400">
              <a:buNone/>
              <a:defRPr/>
            </a:pPr>
            <a:endParaRPr lang="pt-BR" sz="16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 </a:t>
            </a:r>
            <a:r>
              <a:rPr lang="pt-BR" dirty="0"/>
              <a:t>forma mais indicada é a retangular, desde que o comprimento não exceda mais de 1,5 a 2  vezes a </a:t>
            </a:r>
            <a:r>
              <a:rPr lang="pt-BR" dirty="0" smtClean="0"/>
              <a:t>largura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Propicia a melhor disposição dos </a:t>
            </a:r>
            <a:r>
              <a:rPr lang="pt-BR" dirty="0" smtClean="0"/>
              <a:t>equipamentos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Minimiza caminhadas desnecessárias e conflito de </a:t>
            </a:r>
            <a:r>
              <a:rPr lang="pt-BR" dirty="0" smtClean="0"/>
              <a:t>circulação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Facilita a supervisão do </a:t>
            </a:r>
            <a:r>
              <a:rPr lang="pt-BR" dirty="0" smtClean="0"/>
              <a:t>trabalho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Cantos entre pisos e paredes sejam </a:t>
            </a:r>
            <a:r>
              <a:rPr lang="pt-BR" dirty="0" smtClean="0"/>
              <a:t>arredondados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Facilita a </a:t>
            </a:r>
            <a:r>
              <a:rPr lang="pt-BR" dirty="0" smtClean="0"/>
              <a:t>higienização</a:t>
            </a:r>
            <a:endParaRPr lang="pt-BR" dirty="0"/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382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57698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CONFIGURAÇÃO GEOMÉTRICA DA COZINHA:</a:t>
            </a:r>
          </a:p>
          <a:p>
            <a:pPr marL="533400" indent="-533400">
              <a:buNone/>
              <a:defRPr/>
            </a:pPr>
            <a:endParaRPr lang="pt-BR" sz="105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A configuração das áreas de preparação dos alimentos deve: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Propiciar um fluxo linear, sem cruzamento de atividades entre os gêneros de </a:t>
            </a:r>
            <a:r>
              <a:rPr lang="pt-BR" dirty="0" smtClean="0"/>
              <a:t>alimentos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2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Se não houver áreas separadas para os vários gêneros, deve existir no mínimo: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Local para pré-preparo (alimentos crus</a:t>
            </a:r>
            <a:r>
              <a:rPr lang="pt-BR" dirty="0" smtClean="0"/>
              <a:t>)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Local para preparo final (produção quente e fria</a:t>
            </a:r>
            <a:r>
              <a:rPr lang="pt-BR" dirty="0" smtClean="0"/>
              <a:t>)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Áreas de retorno de bandejas </a:t>
            </a:r>
            <a:r>
              <a:rPr lang="pt-BR" dirty="0" smtClean="0"/>
              <a:t>sujas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Área de lavagem de </a:t>
            </a:r>
            <a:r>
              <a:rPr lang="pt-BR" dirty="0" smtClean="0"/>
              <a:t>utensílios</a:t>
            </a:r>
            <a:endParaRPr lang="pt-BR" dirty="0"/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55875" y="6215063"/>
            <a:ext cx="3665683" cy="400110"/>
          </a:xfrm>
          <a:prstGeom prst="rect">
            <a:avLst/>
          </a:prstGeom>
          <a:noFill/>
          <a:ln w="38100">
            <a:solidFill>
              <a:srgbClr val="80A33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+mj-lt"/>
              </a:rPr>
              <a:t>Evitando a contaminação cruzada</a:t>
            </a:r>
          </a:p>
        </p:txBody>
      </p:sp>
    </p:spTree>
    <p:extLst>
      <p:ext uri="{BB962C8B-B14F-4D97-AF65-F5344CB8AC3E}">
        <p14:creationId xmlns:p14="http://schemas.microsoft.com/office/powerpoint/2010/main" val="266120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AMBIÊNCIA</a:t>
            </a:r>
          </a:p>
          <a:p>
            <a:pPr marL="914400" lvl="1" indent="-457200">
              <a:defRPr/>
            </a:pPr>
            <a:endParaRPr lang="pt-BR" dirty="0"/>
          </a:p>
          <a:p>
            <a:pPr marL="1295400" lvl="2" indent="-381000">
              <a:defRPr/>
            </a:pPr>
            <a:endParaRPr lang="pt-BR" dirty="0"/>
          </a:p>
          <a:p>
            <a:pPr marL="533400" indent="-5334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sz="1600" i="1" dirty="0" smtClean="0"/>
          </a:p>
          <a:p>
            <a:endParaRPr lang="fr-FR" dirty="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18071232"/>
              </p:ext>
            </p:extLst>
          </p:nvPr>
        </p:nvGraphicFramePr>
        <p:xfrm>
          <a:off x="1691680" y="2852936"/>
          <a:ext cx="60960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32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332061"/>
            <a:ext cx="8229600" cy="416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Iluminação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 iluminação exerce uma forte influência no comportamento das pessoas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Sua utilização adequada evita: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Doenças visuais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Aumenta a eficiência do trabalho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Diminui o número de acidentes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354580"/>
            <a:ext cx="1643074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5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403499"/>
            <a:ext cx="8229600" cy="409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Iluminação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Deve ser distribuída uniformemente pelo ambiente evitando: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Ofuscamento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Sombras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Reflexos fortes 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Contrastes excessivos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Deve incidir numa direção que não prejudique os movimentos  nem a visão das pessoas.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426018"/>
            <a:ext cx="1604126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6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83199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Iluminação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A mais recomendada é a natural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8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Se for artificial: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Não alterar as características sensoriais (visuais) dos alimentos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Possuir sistema de segurança contra explosões e quedas acidentais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Não recomendável a instalação sobre linha de produção ou transporte de insumos ou produtos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Limpas e em bom estado de conservação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Todo sistema elétrico deve apresentar-se em bom estado de conservação e com conexões </a:t>
            </a:r>
            <a:r>
              <a:rPr lang="pt-BR" dirty="0" smtClean="0"/>
              <a:t>isoladas</a:t>
            </a: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1857364"/>
            <a:ext cx="1604126" cy="35719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Iluminação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 Níveis de iluminação recomendados: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1628800"/>
            <a:ext cx="1604126" cy="3714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2927375"/>
            <a:ext cx="5876925" cy="330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540568" y="6371480"/>
            <a:ext cx="91440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indent="-366713" algn="l">
              <a:defRPr/>
            </a:pPr>
            <a:r>
              <a:rPr lang="pt-BR" dirty="0">
                <a:latin typeface="+mj-lt"/>
              </a:rPr>
              <a:t>Em dias normais, a luz do dia com incidência direta chega a faixa de 5000 a 6000 </a:t>
            </a:r>
            <a:r>
              <a:rPr lang="pt-BR" dirty="0" err="1">
                <a:latin typeface="+mj-lt"/>
              </a:rPr>
              <a:t>lux</a:t>
            </a:r>
            <a:r>
              <a:rPr lang="pt-B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1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189185"/>
            <a:ext cx="8229600" cy="416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Iluminação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Níveis de iluminação recomendados</a:t>
            </a:r>
            <a:r>
              <a:rPr lang="pt-BR" dirty="0" smtClean="0"/>
              <a:t>: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200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A legislação recomenda a instalação de lâmpadas incandescentes 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>
                <a:cs typeface="Arial" charset="0"/>
              </a:rPr>
              <a:t>Tendência </a:t>
            </a:r>
            <a:r>
              <a:rPr lang="pt-BR" dirty="0">
                <a:cs typeface="Arial" charset="0"/>
              </a:rPr>
              <a:t>para o uso de lâmpadas fluorescentes nas </a:t>
            </a:r>
            <a:r>
              <a:rPr lang="pt-BR" dirty="0" smtClean="0">
                <a:cs typeface="Arial" charset="0"/>
              </a:rPr>
              <a:t>UANs</a:t>
            </a:r>
            <a:endParaRPr lang="pt-BR" dirty="0">
              <a:cs typeface="Arial" charset="0"/>
            </a:endParaRP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>
                <a:cs typeface="Arial" charset="0"/>
              </a:rPr>
              <a:t>Por ser a iluminação branca o tipo mais </a:t>
            </a:r>
            <a:r>
              <a:rPr lang="pt-BR" dirty="0" smtClean="0">
                <a:cs typeface="Arial" charset="0"/>
              </a:rPr>
              <a:t>adequado</a:t>
            </a:r>
            <a:endParaRPr lang="pt-BR" dirty="0">
              <a:cs typeface="Arial" charset="0"/>
            </a:endParaRP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>
                <a:cs typeface="Arial" charset="0"/>
              </a:rPr>
              <a:t>Manter a cor natural dos </a:t>
            </a:r>
            <a:r>
              <a:rPr lang="pt-BR" dirty="0" smtClean="0">
                <a:cs typeface="Arial" charset="0"/>
              </a:rPr>
              <a:t>alimentos</a:t>
            </a:r>
            <a:endParaRPr lang="pt-BR" dirty="0">
              <a:cs typeface="Arial" charset="0"/>
            </a:endParaRP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>
                <a:cs typeface="Arial" charset="0"/>
              </a:rPr>
              <a:t>Não contribuir para a elevação da temperatura no </a:t>
            </a:r>
            <a:r>
              <a:rPr lang="pt-BR" dirty="0" smtClean="0">
                <a:cs typeface="Arial" charset="0"/>
              </a:rPr>
              <a:t>local</a:t>
            </a: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211704"/>
            <a:ext cx="1571636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8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11774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/>
              <a:t>Ventilação, temperatura e </a:t>
            </a:r>
            <a:r>
              <a:rPr lang="pt-BR" b="1" dirty="0" smtClean="0"/>
              <a:t>umidade</a:t>
            </a:r>
            <a:endParaRPr lang="pt-BR" b="1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8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Ventilação deve ser adequada para proporcionar: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Renovação do </a:t>
            </a:r>
            <a:r>
              <a:rPr lang="pt-BR" dirty="0" smtClean="0"/>
              <a:t>ar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Remover o ar </a:t>
            </a:r>
            <a:r>
              <a:rPr lang="pt-BR" dirty="0" smtClean="0"/>
              <a:t>viciado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Garantir conforto </a:t>
            </a:r>
            <a:r>
              <a:rPr lang="pt-BR" dirty="0" smtClean="0"/>
              <a:t>térmico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Manter o ambiente livre de fungos, gases, fumaças, gordura e condensação de </a:t>
            </a:r>
            <a:r>
              <a:rPr lang="pt-BR" dirty="0" smtClean="0"/>
              <a:t>vapores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6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O conforto térmico nas UANs pode ser assegurado: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Pela abertura de paredes (janelas) que permitam a circulação natural do </a:t>
            </a:r>
            <a:r>
              <a:rPr lang="pt-BR" dirty="0" smtClean="0"/>
              <a:t>ar</a:t>
            </a: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596" y="2140266"/>
            <a:ext cx="4318770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00508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Um bom planejamento gera:</a:t>
            </a:r>
          </a:p>
          <a:p>
            <a:pPr marL="533400" indent="-533400">
              <a:buNone/>
              <a:defRPr/>
            </a:pPr>
            <a:endParaRPr lang="pt-BR" sz="1400" b="1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Economia </a:t>
            </a:r>
            <a:r>
              <a:rPr lang="pt-BR" dirty="0" smtClean="0"/>
              <a:t>tempo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2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Garantia da </a:t>
            </a:r>
            <a:r>
              <a:rPr lang="pt-BR" dirty="0" smtClean="0"/>
              <a:t>produção das </a:t>
            </a:r>
            <a:r>
              <a:rPr lang="pt-BR" dirty="0"/>
              <a:t>refeições com padrões </a:t>
            </a:r>
            <a:r>
              <a:rPr lang="pt-BR" dirty="0" smtClean="0"/>
              <a:t>de qualidade desejados </a:t>
            </a:r>
            <a:r>
              <a:rPr lang="pt-BR" dirty="0"/>
              <a:t>do ponto de vista técnico e </a:t>
            </a:r>
            <a:r>
              <a:rPr lang="pt-BR" dirty="0" smtClean="0"/>
              <a:t>higiênico</a:t>
            </a:r>
            <a:endParaRPr lang="pt-BR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Melhor utilização dos recursos </a:t>
            </a:r>
            <a:r>
              <a:rPr lang="pt-BR" dirty="0" smtClean="0"/>
              <a:t>humanos</a:t>
            </a:r>
            <a:endParaRPr lang="pt-BR" dirty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/>
              <a:t>Evitar fatores negativos </a:t>
            </a:r>
            <a:r>
              <a:rPr lang="pt-BR" dirty="0" smtClean="0"/>
              <a:t>durante a produção</a:t>
            </a:r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  <p:pic>
        <p:nvPicPr>
          <p:cNvPr id="4101" name="Picture 5" descr="http://1.bp.blogspot.com/_AHd30uwV-2U/TTg81qvUaxI/AAAAAAAAAR8/6RMTfWFBNfM/s400/mulher_trabalhan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725144"/>
            <a:ext cx="1809750" cy="1762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949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11774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/>
              <a:t>Ventilação, temperatura e </a:t>
            </a:r>
            <a:r>
              <a:rPr lang="pt-BR" b="1" dirty="0" smtClean="0"/>
              <a:t>umidade</a:t>
            </a:r>
            <a:endParaRPr lang="pt-BR" b="1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Quando a ventilação não puder assegurar conforto por meio natural, deve-se recorrer a meios artificiais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Insuflação do ar (controlados por filtros)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Sistema de exaustão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 fluxo do ar deve ser direcionado da área limpa para área suja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596" y="2140266"/>
            <a:ext cx="4357718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85875" y="5513407"/>
            <a:ext cx="7200900" cy="701675"/>
          </a:xfrm>
          <a:prstGeom prst="rect">
            <a:avLst/>
          </a:prstGeom>
          <a:solidFill>
            <a:srgbClr val="92AB6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000" dirty="0">
                <a:latin typeface="+mj-lt"/>
              </a:rPr>
              <a:t>Para operações em UANs, considera-se </a:t>
            </a:r>
            <a:r>
              <a:rPr lang="pt-BR" altLang="pt-BR" sz="2000" dirty="0" smtClean="0">
                <a:latin typeface="+mj-lt"/>
              </a:rPr>
              <a:t>compatível </a:t>
            </a:r>
            <a:r>
              <a:rPr lang="pt-BR" altLang="pt-BR" sz="2000" dirty="0">
                <a:latin typeface="+mj-lt"/>
              </a:rPr>
              <a:t>uma temperatura de 22 a 26ºC com umidade relativa de 50 a 60%.</a:t>
            </a:r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04630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Sonorização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Um ambiente de trabalho com sons discordantes e irritantes: 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Conduz a reações negativas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Interfere na execução de qualquer tarefa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 ruído é considerado uma das causas de doenças psicológicas, ocasionando: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Elevação da pressão sanguínea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Redução das secreções salivares e gástricas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Perda da acuidade auditiva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Neurose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596" y="2068828"/>
            <a:ext cx="1675564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26062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Sonorização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 nível ruído em uma cozinha industrial tende a ser grande devido: 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A quantidade de máquinas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4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Sistemas de exaustão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4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Manipulação de utensílios, água, vapor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4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Ressonância nas superfícies inoxidáveis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283142"/>
            <a:ext cx="1747002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26062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Sonorização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 capacitação auditiva do homem vai de 0 a 120 decibéis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Nível de ruído entre 45 e 55 </a:t>
            </a:r>
            <a:r>
              <a:rPr lang="pt-BR" dirty="0" err="1" smtClean="0"/>
              <a:t>db</a:t>
            </a:r>
            <a:r>
              <a:rPr lang="pt-BR" dirty="0" smtClean="0"/>
              <a:t> não causa fadiga nem irritação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4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Ruídos entre 70 a 80 </a:t>
            </a:r>
            <a:r>
              <a:rPr lang="pt-BR" dirty="0" err="1" smtClean="0"/>
              <a:t>db</a:t>
            </a:r>
            <a:r>
              <a:rPr lang="pt-BR" dirty="0" smtClean="0"/>
              <a:t> já prejudicam a saúde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4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Passando dos 80 </a:t>
            </a:r>
            <a:r>
              <a:rPr lang="pt-BR" dirty="0" err="1" smtClean="0"/>
              <a:t>db</a:t>
            </a:r>
            <a:r>
              <a:rPr lang="pt-BR" dirty="0" smtClean="0"/>
              <a:t>, prejudicam o aparelho auditivo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283142"/>
            <a:ext cx="1675564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331640" y="5572140"/>
            <a:ext cx="684076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pt-BR" dirty="0" smtClean="0">
                <a:latin typeface="+mj-lt"/>
              </a:rPr>
              <a:t>NÃO É PERMITIDA EXPOSIÇÃO A NÍVEIS DE RUÍDO ACIMA DE </a:t>
            </a:r>
            <a:r>
              <a:rPr lang="pt-BR" b="1" dirty="0" smtClean="0">
                <a:latin typeface="+mj-lt"/>
              </a:rPr>
              <a:t>115 DB </a:t>
            </a:r>
            <a:r>
              <a:rPr lang="pt-BR" dirty="0" smtClean="0">
                <a:latin typeface="+mj-lt"/>
              </a:rPr>
              <a:t>PARA INDIVÍDUOS QUE NÃO ESTEJAM ADEQUADAMENTE PROTEGIDOS.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8911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None/>
              <a:defRPr/>
            </a:pPr>
            <a:r>
              <a:rPr lang="pt-BR" b="1" dirty="0" smtClean="0"/>
              <a:t>Limites de tolerância para ruído contínuo ou intermitente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914400" lvl="1" indent="-457200">
              <a:defRPr/>
            </a:pPr>
            <a:endParaRPr lang="pt-BR" sz="2000" dirty="0"/>
          </a:p>
          <a:p>
            <a:pPr marL="914400" lvl="1" indent="-457200">
              <a:defRPr/>
            </a:pPr>
            <a:endParaRPr lang="pt-BR" dirty="0" smtClean="0"/>
          </a:p>
        </p:txBody>
      </p:sp>
      <p:graphicFrame>
        <p:nvGraphicFramePr>
          <p:cNvPr id="7" name="Group 211"/>
          <p:cNvGraphicFramePr>
            <a:graphicFrameLocks noGrp="1"/>
          </p:cNvGraphicFramePr>
          <p:nvPr/>
        </p:nvGraphicFramePr>
        <p:xfrm>
          <a:off x="395536" y="2276872"/>
          <a:ext cx="8497887" cy="4169371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871662"/>
                <a:gridCol w="2378075"/>
                <a:gridCol w="1909763"/>
                <a:gridCol w="2338387"/>
              </a:tblGrid>
              <a:tr h="614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Nivel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de ruído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Máxima exposição diária permissível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Nivel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de </a:t>
                      </a: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ruido</a:t>
                      </a:r>
                      <a:endParaRPr kumimoji="0" lang="pt-BR" sz="14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Máxima exposição diária permissível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h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96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1h e 45 m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 h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1h e 15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87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h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h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88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h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102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89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4h e 30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104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h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105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3h e 30 m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106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3h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108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93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2h e 40 m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2h e 15 m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323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2h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115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 m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0343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Sonorização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1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Cuidados a serem observados na fase do planejamento físico da UAN: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Paredes, quando paralelas, não devem ficar a mais de 17 m de distância, a fim de evitar o eco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2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Evitar projetos com formas:</a:t>
            </a: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 smtClean="0"/>
              <a:t>Circulares ou côncavas, por concentrarem e conduzirem o som</a:t>
            </a: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 smtClean="0"/>
              <a:t>Triangulares, com equipamentos distribuídos nos vértices do triângulo</a:t>
            </a:r>
          </a:p>
          <a:p>
            <a:pPr marL="1752600" lvl="3" indent="-381000">
              <a:buFont typeface="Wingdings" pitchFamily="2" charset="2"/>
              <a:buChar char="ü"/>
              <a:defRPr/>
            </a:pPr>
            <a:endParaRPr lang="pt-BR" sz="12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Não instalar equipamentos nos cantos ou junto às paredes, a fim de evitar reflexão do som.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596" y="1925952"/>
            <a:ext cx="1675564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8911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Sonorização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Cuidados a serem observados na fase do planejamento físico da UAN: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Empregar materiais acústicos e isolantes para o teto e paredes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2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Aplicar material isolante nas bancadas de inox, antes de sua fixação no concreto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2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Dar preferência a equipamentos silenciosos e carros que se movam sob rodízios de borracha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2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Promover cursos de treinamento para funcionários, objetivando a identificação do ruído como causa social de doenças no trabalho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596" y="1711638"/>
            <a:ext cx="1675564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18918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Cor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As cores tem o poder de absorver luz em maior ou menor intensidade: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No teto e no alto das paredes (acima da altura dos olhos) devem ter um percentual de reflexão acima de 80%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4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Paredes, abaixo da altura dos olhos, o índice de reflexão deve estar 50 a 75%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sz="1400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Para os pisos, as cores recomendadas devem corresponder a um índice de reflexão de 15 a 30%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20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596" y="2211704"/>
            <a:ext cx="603994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As cores e seu índice de reflexão</a:t>
            </a:r>
          </a:p>
          <a:p>
            <a:pPr marL="0" indent="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sz="2000" dirty="0" smtClean="0"/>
          </a:p>
          <a:p>
            <a:pPr marL="914400" lvl="1" indent="-457200">
              <a:defRPr/>
            </a:pPr>
            <a:endParaRPr lang="pt-BR" dirty="0" smtClean="0"/>
          </a:p>
        </p:txBody>
      </p:sp>
      <p:graphicFrame>
        <p:nvGraphicFramePr>
          <p:cNvPr id="7" name="Group 268"/>
          <p:cNvGraphicFramePr>
            <a:graphicFrameLocks noGrp="1"/>
          </p:cNvGraphicFramePr>
          <p:nvPr/>
        </p:nvGraphicFramePr>
        <p:xfrm>
          <a:off x="250825" y="2133600"/>
          <a:ext cx="8748713" cy="3864296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873250"/>
                <a:gridCol w="2376488"/>
                <a:gridCol w="2087562"/>
                <a:gridCol w="24114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Cores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Índice de Reflexão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Cores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Índice de Reflexão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Branco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80 a 85%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Azul Escuro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01 a 15%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Creme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55 a 70%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Rosa Claro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55 a 60%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Amarelo Palha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55 a 70%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Rosa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45 a 55%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Amarelo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45 a 60%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Vermelho Claro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25 a 40%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Ouro velho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35 a 40%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Vermelho Escuro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10 a 25%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Verde Claro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35 a 55%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Bege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40 a 45%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Verde Escuro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10 a 35%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Havana Claro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35 a 40%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Azul Claro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30 a 50%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Cinza Claro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40 a 50%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Azul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10 a 25%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Cinza Escuro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15 a 25%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Preto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05 a 10%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00024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Cor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 legislação (ABNT)  fixou cores usadas nos locais de trabalho para prevenir acidentes: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sz="2100" b="1" dirty="0" smtClean="0">
                <a:solidFill>
                  <a:srgbClr val="E14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Vermelho:</a:t>
            </a:r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100" dirty="0" smtClean="0"/>
              <a:t>distinguir e identificar perigo (caixas de alarme, hidrantes, extintores de incêndio, portas de saída de emergência)</a:t>
            </a:r>
          </a:p>
          <a:p>
            <a:pPr marL="1333500" lvl="2" indent="-419100">
              <a:defRPr/>
            </a:pPr>
            <a:r>
              <a:rPr lang="pt-BR" sz="2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Amarelo:</a:t>
            </a:r>
            <a:r>
              <a:rPr lang="pt-BR" sz="2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100" dirty="0" smtClean="0"/>
              <a:t>indicar cuidado (parapeitos, corrimões, portas baixas e escadas)</a:t>
            </a:r>
          </a:p>
          <a:p>
            <a:pPr marL="1333500" lvl="2" indent="-419100">
              <a:defRPr/>
            </a:pPr>
            <a:r>
              <a:rPr lang="pt-BR" sz="21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Verde:</a:t>
            </a:r>
            <a:r>
              <a:rPr lang="pt-BR" sz="2100" dirty="0" smtClean="0"/>
              <a:t> indicar segurança (caixas e equipamentos de socorro de urgência, quadros de avisos e exposição de cartazes)</a:t>
            </a:r>
          </a:p>
          <a:p>
            <a:pPr marL="1333500" lvl="2" indent="-419100">
              <a:defRPr/>
            </a:pPr>
            <a:r>
              <a:rPr lang="pt-B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Preto:</a:t>
            </a:r>
            <a:r>
              <a:rPr lang="pt-BR" sz="2100" dirty="0" smtClean="0"/>
              <a:t> indicar coletores de resíduos</a:t>
            </a:r>
          </a:p>
          <a:p>
            <a:pPr marL="1333500" lvl="2" indent="-419100">
              <a:defRPr/>
            </a:pPr>
            <a:r>
              <a:rPr lang="pt-BR" sz="21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Branco:</a:t>
            </a:r>
            <a:r>
              <a:rPr lang="pt-BR" sz="21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2100" dirty="0" smtClean="0"/>
              <a:t>áreas de bebedouro e armazenagem e zonas de segurança</a:t>
            </a:r>
          </a:p>
          <a:p>
            <a:pPr marL="914400" lvl="1" indent="-457200"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2000240"/>
            <a:ext cx="576064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/>
              <a:t>Fatores negativos de operacionalização</a:t>
            </a:r>
            <a:r>
              <a:rPr lang="pt-BR" b="1" dirty="0" smtClean="0"/>
              <a:t>:</a:t>
            </a:r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sz="105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Interrupções no fluxo de </a:t>
            </a:r>
            <a:r>
              <a:rPr lang="pt-BR" dirty="0" smtClean="0"/>
              <a:t>operações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Cruzamento desnecessário de gêneros e </a:t>
            </a:r>
            <a:r>
              <a:rPr lang="pt-BR" dirty="0" smtClean="0"/>
              <a:t>funcionários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Má utilização dos </a:t>
            </a:r>
            <a:r>
              <a:rPr lang="pt-BR" dirty="0" smtClean="0"/>
              <a:t>equipamentos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Limitação no planejamento de cardápios por falta de equipamentos </a:t>
            </a:r>
            <a:r>
              <a:rPr lang="pt-BR" dirty="0" smtClean="0"/>
              <a:t>adequados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935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0343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Piso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Deve ser de cor clara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Em bom estado de conservação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Livre de defeitos, rachaduras, trincas e/ou buracos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Constituído de material: 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Liso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Antiderrapante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Impermeável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Lavável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Resistente ao tráfego e substâncias corrosivas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Fácil higienização (não permitindo acúmulo de alimentos ou sujidades)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1925952"/>
            <a:ext cx="648072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285992"/>
            <a:ext cx="8229600" cy="395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Piso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Deve ter inclinação suficiente para o escoamento de água em direção aos ralos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Os ralos devem: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Ser </a:t>
            </a:r>
            <a:r>
              <a:rPr lang="pt-BR" dirty="0" err="1" smtClean="0"/>
              <a:t>sifonados</a:t>
            </a:r>
            <a:r>
              <a:rPr lang="pt-BR" dirty="0" smtClean="0"/>
              <a:t> para impedir a entrada de roedores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endParaRPr lang="pt-BR" dirty="0" smtClean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Possuir grelhas com proteção telada ou outro dispositivo adequado que permita seu fechamento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2285992"/>
            <a:ext cx="648072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0343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Paredes e divisórias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800" dirty="0" smtClean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Acabamento liso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Cores claras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Características duráveis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Impermeáveis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Resistentes a limpezas frequentes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Isentas de fungos e bolores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Devem ter ângulos arredondados no contato com piso e teto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Quando azulejadas devem ser revestidas até a altura mínima de 2m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t-BR" dirty="0" smtClean="0"/>
              <a:t>Estar e bom estado de conservação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1925952"/>
            <a:ext cx="2461382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28802"/>
            <a:ext cx="8229600" cy="419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Portas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Largura e altura mínima de 1 e 2,1m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Superfícies lisas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Cores claras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Fácil limpeza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Bem ajustadas aos batentes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1928802"/>
            <a:ext cx="864096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089159"/>
            <a:ext cx="8229600" cy="426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Portas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Fechamento automático com mola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Abertura máxima de 1 cm do piso e proteção inferior nos rodapés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Entradas principais e câmaras frigoríficas devem ter mecanismo de proteção contra insetos e roedores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As portas de comunicações entre as área devem ter visor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2140266"/>
            <a:ext cx="864096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0343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Janelas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Devem estar na parte superior das paredes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Telas milimétricas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Superfícies lisas e laváveis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Ausência de falhas de revestimento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Ajustes perfeitos aos batentes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Utilizadas preferivelmente para iluminação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Devem estar protegidas de maneira que não permitam a penetração direta do sol, sobre os alimentos, superfície de trabalho ou equipamentos mais sensíveis ao calor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1925952"/>
            <a:ext cx="1008112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04630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Tetos e Forros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Isento de vazamentos e goteiras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Deve-se evitar a utilização de telhas que permitam a ocorrência de respingos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Acabamento deve ser liso, impermeável e lavável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Cor clara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Em bom estado de conservação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2068828"/>
            <a:ext cx="1728192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18918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Tetos e Forros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 forro deve ser livre de trincas, rachaduras, umidade, bolor e descascamento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Não possuir aberturas sem proteção de telas milimétricas (removíveis para limpeza)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Entre as paredes e o teto não devem existir aberturas e/ou bordas que propiciem a entrada de pragas e formação de ninhos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2211704"/>
            <a:ext cx="1728192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04630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Instalações hidráulicas, caixa d’água e abastecimento de água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 abastecimento de água deve ser ligado a rede pública, ou outra fonte com </a:t>
            </a:r>
            <a:r>
              <a:rPr lang="pt-BR" dirty="0" err="1" smtClean="0"/>
              <a:t>potabilidade</a:t>
            </a:r>
            <a:r>
              <a:rPr lang="pt-BR" dirty="0" smtClean="0"/>
              <a:t> atestada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Por meio de laudo de análise periódica, válido por 6 meses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 água para consumo deve ser límpida, transparente, insípida e inodora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 água utilizada para o consumo direto, ou no preparo dos alimentos, deve ser controlada, independente da rotina de manipulação dos alimentos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596" y="2068828"/>
            <a:ext cx="7319166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28803"/>
            <a:ext cx="82296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Instalações hidráulicas, caixa d’água e abastecimento de água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É obrigatório a existência de reservatório de água, que deve ser: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Isento de rachaduras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Livre de infiltrações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Mantido sempre fechado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Deve ser limpo e desinfetado:</a:t>
            </a: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 smtClean="0"/>
              <a:t>Quando for instalado</a:t>
            </a:r>
          </a:p>
          <a:p>
            <a:pPr marL="1752600" lvl="3" indent="-381000">
              <a:buFont typeface="Courier New" pitchFamily="49" charset="0"/>
              <a:buChar char="o"/>
              <a:defRPr/>
            </a:pPr>
            <a:endParaRPr lang="pt-BR" sz="1050" dirty="0" smtClean="0"/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 smtClean="0"/>
              <a:t>A cada 6 meses</a:t>
            </a:r>
          </a:p>
          <a:p>
            <a:pPr marL="1752600" lvl="3" indent="-381000">
              <a:buFont typeface="Courier New" pitchFamily="49" charset="0"/>
              <a:buChar char="o"/>
              <a:defRPr/>
            </a:pPr>
            <a:endParaRPr lang="pt-BR" sz="1050" dirty="0" smtClean="0"/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 smtClean="0"/>
              <a:t>Na ocorrência de acidentes que possam contaminar a água (animais, sujeiras, enchentes e outros)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1997390"/>
            <a:ext cx="7247728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/>
              <a:t>Fatores negativos de operacionalização</a:t>
            </a:r>
            <a:r>
              <a:rPr lang="pt-BR" b="1" dirty="0" smtClean="0"/>
              <a:t>:</a:t>
            </a:r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sz="105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Equipamentos ociosos ou mal localizados, causando congestionamento na circulação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Ocorrência </a:t>
            </a:r>
            <a:r>
              <a:rPr lang="pt-BR" dirty="0"/>
              <a:t>de filas, por falhas no dimensionamento e localização dos pontos de </a:t>
            </a:r>
            <a:r>
              <a:rPr lang="pt-BR" dirty="0" smtClean="0"/>
              <a:t>distribuição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Deficiência no sistema de </a:t>
            </a:r>
            <a:r>
              <a:rPr lang="pt-BR" dirty="0" smtClean="0"/>
              <a:t>ventilação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Aumento de </a:t>
            </a:r>
            <a:r>
              <a:rPr lang="pt-BR" dirty="0" smtClean="0"/>
              <a:t>custo</a:t>
            </a:r>
            <a:endParaRPr lang="pt-BR" sz="3200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44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7487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b="1" dirty="0" smtClean="0"/>
              <a:t>Outra condições estruturais</a:t>
            </a:r>
            <a:r>
              <a:rPr lang="pt-BR" dirty="0" smtClean="0"/>
              <a:t> </a:t>
            </a:r>
          </a:p>
          <a:p>
            <a:pPr marL="0" indent="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As UANs devem contar com: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Suprimento adequado de eletricidade monofásica e trifásica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Gás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Água tratada (quente e fria)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smtClean="0"/>
              <a:t>Esgoto</a:t>
            </a: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 smtClean="0"/>
              <a:t>Os dejetos devem ter ligação direta com a rede de esgoto, ou tratados adequadamente para serem liberados através de rios ou lagos</a:t>
            </a:r>
          </a:p>
          <a:p>
            <a:pPr marL="1752600" lvl="3" indent="-381000">
              <a:buFont typeface="Courier New" pitchFamily="49" charset="0"/>
              <a:buChar char="o"/>
              <a:defRPr/>
            </a:pPr>
            <a:r>
              <a:rPr lang="pt-BR" dirty="0" smtClean="0"/>
              <a:t>A caixa de gordura e de esgoto não podem localizar-se no interior das áreas de processamento de alimentos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1997390"/>
            <a:ext cx="3312368" cy="360040"/>
          </a:xfrm>
          <a:prstGeom prst="roundRect">
            <a:avLst/>
          </a:prstGeom>
          <a:noFill/>
          <a:ln w="38100">
            <a:solidFill>
              <a:srgbClr val="80A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pt-BR" dirty="0" smtClean="0"/>
          </a:p>
          <a:p>
            <a:pPr marL="533400" indent="-533400">
              <a:defRPr/>
            </a:pPr>
            <a:r>
              <a:rPr lang="pt-BR" dirty="0" smtClean="0"/>
              <a:t>Resolução RDC 216/2004</a:t>
            </a:r>
          </a:p>
          <a:p>
            <a:pPr marL="533400" indent="-533400">
              <a:defRPr/>
            </a:pPr>
            <a:r>
              <a:rPr lang="pt-BR" dirty="0" smtClean="0"/>
              <a:t>Portaria CVS – 5/2013</a:t>
            </a:r>
          </a:p>
          <a:p>
            <a:pPr marL="1333500" lvl="2" indent="-4191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214422"/>
            <a:ext cx="8229600" cy="404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pt-BR" dirty="0" smtClean="0"/>
          </a:p>
          <a:p>
            <a:pPr marL="533400" indent="-533400" algn="ctr">
              <a:buNone/>
              <a:defRPr/>
            </a:pPr>
            <a:endParaRPr lang="pt-BR" sz="2400" dirty="0" smtClean="0"/>
          </a:p>
          <a:p>
            <a:pPr marL="533400" indent="-533400" algn="ctr">
              <a:buNone/>
              <a:defRPr/>
            </a:pPr>
            <a:endParaRPr lang="pt-BR" sz="2400" dirty="0" smtClean="0"/>
          </a:p>
          <a:p>
            <a:pPr marL="533400" indent="-533400" algn="ctr">
              <a:buNone/>
              <a:defRPr/>
            </a:pPr>
            <a:endParaRPr lang="pt-BR" sz="2400" dirty="0" smtClean="0"/>
          </a:p>
          <a:p>
            <a:pPr marL="533400" indent="-533400" algn="ctr">
              <a:buNone/>
              <a:defRPr/>
            </a:pPr>
            <a:r>
              <a:rPr lang="pt-BR" sz="3600" b="1" dirty="0" smtClean="0"/>
              <a:t>A ergonomia e as condições de trabalho em Unidades de Alimentação e Nutrição (UAN) </a:t>
            </a:r>
          </a:p>
          <a:p>
            <a:pPr marL="914400" lvl="1" indent="-457200"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Ergonomia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743076"/>
            <a:ext cx="8229600" cy="47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None/>
              <a:defRPr/>
            </a:pPr>
            <a:r>
              <a:rPr lang="pt-BR" b="1" dirty="0" smtClean="0"/>
              <a:t>Ergonomia </a:t>
            </a:r>
          </a:p>
          <a:p>
            <a:pPr marL="533400" indent="-533400">
              <a:buNone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Vem do grego: 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err="1" smtClean="0"/>
              <a:t>ergon</a:t>
            </a:r>
            <a:r>
              <a:rPr lang="pt-BR" dirty="0" smtClean="0"/>
              <a:t> = trabalho </a:t>
            </a:r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 err="1" smtClean="0"/>
              <a:t>nomos</a:t>
            </a:r>
            <a:r>
              <a:rPr lang="pt-BR" dirty="0" smtClean="0"/>
              <a:t> = legislação, normas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Sucintamente, a ergonomia pode ser definida: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400" dirty="0" smtClean="0"/>
          </a:p>
          <a:p>
            <a:pPr marL="1752600" lvl="3" indent="-3810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1752600" lvl="3" indent="-3810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1752600" lvl="3" indent="-3810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1752600" lvl="3" indent="-381000">
              <a:buFont typeface="Wingdings" pitchFamily="2" charset="2"/>
              <a:buChar char="ü"/>
              <a:defRPr/>
            </a:pPr>
            <a:r>
              <a:rPr lang="pt-BR" dirty="0" smtClean="0"/>
              <a:t>O alvo é a adequação das condições de trabalho às capacidades e realidades da pessoa que trabalha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28728" y="4497181"/>
            <a:ext cx="678661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lvl="2" algn="ctr"/>
            <a:r>
              <a:rPr lang="pt-BR" b="1" i="1" dirty="0" smtClean="0"/>
              <a:t>CIÊNCIA DA CONFIGURAÇÃO DAS FERRAMENTAS, DAS MÁQUINAS E DO AMBIENTE DE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Ergonomia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071678"/>
            <a:ext cx="8229600" cy="405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None/>
              <a:defRPr/>
            </a:pPr>
            <a:r>
              <a:rPr lang="pt-BR" b="1" dirty="0" smtClean="0"/>
              <a:t>Condições de trabalho:</a:t>
            </a:r>
          </a:p>
          <a:p>
            <a:pPr marL="533400" indent="-533400">
              <a:buNone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Condições ambientais</a:t>
            </a:r>
          </a:p>
          <a:p>
            <a:pPr marL="1333500" lvl="2" indent="-419100">
              <a:defRPr/>
            </a:pPr>
            <a:r>
              <a:rPr lang="pt-BR" dirty="0" smtClean="0"/>
              <a:t>Ruído</a:t>
            </a:r>
          </a:p>
          <a:p>
            <a:pPr marL="1333500" lvl="2" indent="-419100">
              <a:defRPr/>
            </a:pPr>
            <a:r>
              <a:rPr lang="pt-BR" dirty="0" smtClean="0"/>
              <a:t>Temperatura</a:t>
            </a:r>
          </a:p>
          <a:p>
            <a:pPr marL="1333500" lvl="2" indent="-419100">
              <a:defRPr/>
            </a:pPr>
            <a:r>
              <a:rPr lang="pt-BR" dirty="0" smtClean="0"/>
              <a:t>Umidade, ventilação</a:t>
            </a:r>
          </a:p>
          <a:p>
            <a:pPr marL="1333500" lvl="2" indent="-419100">
              <a:defRPr/>
            </a:pPr>
            <a:r>
              <a:rPr lang="pt-BR" dirty="0" smtClean="0"/>
              <a:t> Iluminação</a:t>
            </a:r>
          </a:p>
          <a:p>
            <a:pPr marL="1333500" lvl="2" indent="-419100">
              <a:defRPr/>
            </a:pPr>
            <a:r>
              <a:rPr lang="pt-BR" dirty="0" smtClean="0"/>
              <a:t>Presença de gases, vapores ou resíduos tóxicos</a:t>
            </a:r>
          </a:p>
          <a:p>
            <a:pPr marL="1333500" lvl="2" indent="-419100">
              <a:defRPr/>
            </a:pPr>
            <a:r>
              <a:rPr lang="pt-BR" dirty="0" smtClean="0"/>
              <a:t>Espaço físico</a:t>
            </a:r>
          </a:p>
          <a:p>
            <a:pPr marL="1333500" lvl="2" indent="-419100">
              <a:defRPr/>
            </a:pPr>
            <a:r>
              <a:rPr lang="pt-BR" dirty="0" smtClean="0"/>
              <a:t>Concepção de materiais e equipamentos</a:t>
            </a:r>
          </a:p>
        </p:txBody>
      </p:sp>
    </p:spTree>
    <p:extLst>
      <p:ext uri="{BB962C8B-B14F-4D97-AF65-F5344CB8AC3E}">
        <p14:creationId xmlns:p14="http://schemas.microsoft.com/office/powerpoint/2010/main" val="3010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ü"/>
              <a:defRPr/>
            </a:pPr>
            <a:r>
              <a:rPr lang="pt-BR" dirty="0"/>
              <a:t>O estudo e execução do projeto da UAN considera aspectos: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59648256"/>
              </p:ext>
            </p:extLst>
          </p:nvPr>
        </p:nvGraphicFramePr>
        <p:xfrm>
          <a:off x="1187624" y="3212976"/>
          <a:ext cx="69127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28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/>
              <a:t>Aspectos Arquiteturais</a:t>
            </a:r>
            <a:r>
              <a:rPr lang="pt-BR" b="1" dirty="0" smtClean="0"/>
              <a:t>:</a:t>
            </a:r>
          </a:p>
          <a:p>
            <a:pPr marL="533400" indent="-533400">
              <a:buNone/>
              <a:defRPr/>
            </a:pPr>
            <a:endParaRPr lang="pt-BR" sz="1600" b="1" dirty="0"/>
          </a:p>
          <a:p>
            <a:pPr marL="933450" lvl="1" indent="-419100">
              <a:buFont typeface="Wingdings" pitchFamily="2" charset="2"/>
              <a:buChar char="ü"/>
              <a:defRPr/>
            </a:pPr>
            <a:r>
              <a:rPr lang="pt-BR" dirty="0"/>
              <a:t>Criar a infra-estrutura necessária à realização dos seus objetivos</a:t>
            </a:r>
            <a:r>
              <a:rPr lang="pt-BR" dirty="0" smtClean="0"/>
              <a:t>:</a:t>
            </a:r>
          </a:p>
          <a:p>
            <a:pPr marL="933450" lvl="1" indent="-4191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295400" lvl="2" indent="-381000">
              <a:buFont typeface="Wingdings" pitchFamily="2" charset="2"/>
              <a:buChar char="ü"/>
              <a:defRPr/>
            </a:pPr>
            <a:r>
              <a:rPr lang="pt-BR" dirty="0"/>
              <a:t>O gestor deverá encontrar um local de trabalho </a:t>
            </a:r>
            <a:r>
              <a:rPr lang="pt-BR" dirty="0" smtClean="0"/>
              <a:t>FUNCIONAL e AGRADÁVEL permitindo melhores </a:t>
            </a:r>
            <a:r>
              <a:rPr lang="pt-BR" dirty="0"/>
              <a:t>condições de higiene, segurança, economia operacional, de energia, </a:t>
            </a:r>
            <a:r>
              <a:rPr lang="pt-BR" dirty="0" smtClean="0"/>
              <a:t>etc</a:t>
            </a:r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sz="1400" dirty="0"/>
          </a:p>
          <a:p>
            <a:pPr marL="1295400" lvl="2" indent="-381000">
              <a:buFont typeface="Wingdings" pitchFamily="2" charset="2"/>
              <a:buChar char="ü"/>
              <a:defRPr/>
            </a:pPr>
            <a:r>
              <a:rPr lang="pt-BR" dirty="0" smtClean="0"/>
              <a:t>O </a:t>
            </a:r>
            <a:r>
              <a:rPr lang="pt-BR" dirty="0"/>
              <a:t>usuário durante a refeição deverá encontrar um local de transição entre sua casa e o </a:t>
            </a:r>
            <a:r>
              <a:rPr lang="pt-BR" dirty="0" smtClean="0"/>
              <a:t>trabalho</a:t>
            </a:r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405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/>
              <a:t>Planejamento físico da UAN</a:t>
            </a:r>
            <a:r>
              <a:rPr lang="pt-BR" b="1" dirty="0" smtClean="0"/>
              <a:t>:</a:t>
            </a:r>
          </a:p>
          <a:p>
            <a:pPr marL="533400" indent="-533400">
              <a:buNone/>
              <a:defRPr/>
            </a:pPr>
            <a:endParaRPr lang="pt-BR" sz="1100" b="1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Otimização de custo de investimento e de </a:t>
            </a:r>
            <a:r>
              <a:rPr lang="pt-BR" dirty="0" smtClean="0"/>
              <a:t>funcionamento</a:t>
            </a: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Racionalização das áreas e dos </a:t>
            </a:r>
            <a:r>
              <a:rPr lang="pt-BR" dirty="0" smtClean="0"/>
              <a:t>equipamentos</a:t>
            </a: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Possibilidade de ampliação </a:t>
            </a:r>
            <a:r>
              <a:rPr lang="pt-BR" dirty="0" smtClean="0"/>
              <a:t>futura</a:t>
            </a: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Eficiência dos equipamentos </a:t>
            </a:r>
            <a:r>
              <a:rPr lang="pt-BR" dirty="0" smtClean="0"/>
              <a:t>vitais </a:t>
            </a: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Boa dissociação dos principais </a:t>
            </a:r>
            <a:r>
              <a:rPr lang="pt-BR" dirty="0" smtClean="0"/>
              <a:t>circuitos</a:t>
            </a:r>
            <a:endParaRPr lang="pt-BR" dirty="0"/>
          </a:p>
          <a:p>
            <a:pPr marL="1333500" lvl="2" indent="-419100">
              <a:defRPr/>
            </a:pPr>
            <a:r>
              <a:rPr lang="pt-BR" dirty="0" smtClean="0"/>
              <a:t>Clientes</a:t>
            </a:r>
            <a:endParaRPr lang="pt-BR" dirty="0"/>
          </a:p>
          <a:p>
            <a:pPr marL="1333500" lvl="2" indent="-419100">
              <a:defRPr/>
            </a:pPr>
            <a:r>
              <a:rPr lang="pt-BR" dirty="0" smtClean="0"/>
              <a:t>Gêneros</a:t>
            </a:r>
            <a:endParaRPr lang="pt-BR" dirty="0"/>
          </a:p>
          <a:p>
            <a:pPr marL="1333500" lvl="2" indent="-419100">
              <a:defRPr/>
            </a:pPr>
            <a:r>
              <a:rPr lang="pt-BR" dirty="0" smtClean="0"/>
              <a:t>Lixo</a:t>
            </a:r>
            <a:endParaRPr lang="pt-BR" dirty="0"/>
          </a:p>
          <a:p>
            <a:pPr marL="1295400" lvl="2" indent="-381000">
              <a:defRPr/>
            </a:pPr>
            <a:endParaRPr lang="pt-BR" dirty="0"/>
          </a:p>
          <a:p>
            <a:pPr marL="533400" indent="-5334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sz="1600" i="1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594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físicos e funcionais</a:t>
            </a:r>
            <a:endParaRPr lang="fr-FR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000500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/>
              <a:t>Planejamento físico da UAN</a:t>
            </a:r>
            <a:r>
              <a:rPr lang="pt-BR" b="1" dirty="0" smtClean="0"/>
              <a:t>:</a:t>
            </a:r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sz="1600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Melhor </a:t>
            </a:r>
            <a:r>
              <a:rPr lang="pt-BR" dirty="0"/>
              <a:t>utilização dos recursos </a:t>
            </a:r>
            <a:r>
              <a:rPr lang="pt-BR" dirty="0" smtClean="0"/>
              <a:t>humanos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Dimensionamento do </a:t>
            </a:r>
            <a:r>
              <a:rPr lang="pt-BR" dirty="0" smtClean="0"/>
              <a:t>número de funcionários necessários 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Definição das tarefas  a serem </a:t>
            </a:r>
            <a:r>
              <a:rPr lang="pt-BR" dirty="0" smtClean="0"/>
              <a:t>executadas</a:t>
            </a:r>
          </a:p>
          <a:p>
            <a:pPr marL="914400" lvl="2" indent="0">
              <a:buFont typeface="Wingdings" pitchFamily="2" charset="2"/>
              <a:buChar char="ü"/>
              <a:defRPr/>
            </a:pPr>
            <a:endParaRPr lang="pt-BR" dirty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/>
              <a:t>Resulta </a:t>
            </a:r>
            <a:r>
              <a:rPr lang="pt-BR" dirty="0" smtClean="0"/>
              <a:t>em</a:t>
            </a:r>
            <a:endParaRPr lang="pt-BR" dirty="0"/>
          </a:p>
          <a:p>
            <a:pPr marL="1333500" lvl="2" indent="-419100">
              <a:buFont typeface="Arial" pitchFamily="34" charset="0"/>
              <a:buChar char="•"/>
              <a:defRPr/>
            </a:pPr>
            <a:r>
              <a:rPr lang="pt-BR" dirty="0"/>
              <a:t>Maior racionalização de </a:t>
            </a:r>
            <a:r>
              <a:rPr lang="pt-BR" dirty="0" smtClean="0"/>
              <a:t>trabalho </a:t>
            </a:r>
            <a:r>
              <a:rPr lang="pt-BR" dirty="0" smtClean="0">
                <a:sym typeface="Wingdings" panose="05000000000000000000" pitchFamily="2" charset="2"/>
              </a:rPr>
              <a:t> m</a:t>
            </a:r>
            <a:r>
              <a:rPr lang="pt-BR" dirty="0" smtClean="0"/>
              <a:t>enor fadiga</a:t>
            </a:r>
            <a:endParaRPr lang="pt-BR" dirty="0"/>
          </a:p>
          <a:p>
            <a:pPr marL="1295400" lvl="2" indent="-381000">
              <a:buFont typeface="Wingdings" pitchFamily="2" charset="2"/>
              <a:buChar char="ü"/>
              <a:defRPr/>
            </a:pPr>
            <a:endParaRPr lang="pt-BR" dirty="0"/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sz="1600" i="1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536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118</Template>
  <TotalTime>1480</TotalTime>
  <Words>2570</Words>
  <Application>Microsoft Macintosh PowerPoint</Application>
  <PresentationFormat>Apresentação na tela (4:3)</PresentationFormat>
  <Paragraphs>627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59" baseType="lpstr">
      <vt:lpstr>Arial</vt:lpstr>
      <vt:lpstr>Calibri</vt:lpstr>
      <vt:lpstr>Courier New</vt:lpstr>
      <vt:lpstr>Wingdings</vt:lpstr>
      <vt:lpstr>118</vt:lpstr>
      <vt:lpstr>Aspectos físicos  e funcionais das Unidades de Alimentação e Nutrição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Fluxo da matéria prima</vt:lpstr>
      <vt:lpstr>Composição das áreas das UANs</vt:lpstr>
      <vt:lpstr>Composição das áreas das UANs</vt:lpstr>
      <vt:lpstr>Composição das áreas das UANs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Aspectos físicos e funcionais</vt:lpstr>
      <vt:lpstr>Apresentação do PowerPoint</vt:lpstr>
      <vt:lpstr>Ergonomia</vt:lpstr>
      <vt:lpstr>Ergonomia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Unidades de Alimentação e Nutrição</dc:title>
  <dc:creator>User</dc:creator>
  <cp:lastModifiedBy>carla nonino</cp:lastModifiedBy>
  <cp:revision>146</cp:revision>
  <dcterms:created xsi:type="dcterms:W3CDTF">2014-02-27T16:00:50Z</dcterms:created>
  <dcterms:modified xsi:type="dcterms:W3CDTF">2018-04-07T20:05:49Z</dcterms:modified>
</cp:coreProperties>
</file>