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Nunito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5c80aad7d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5c80aad7d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65c80aad7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65c80aad7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5c80aad7d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65c80aad7d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65c80aad7d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65c80aad7d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65cdecb06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65cdecb06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65cdecb068_6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65cdecb068_6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65cdecb068_6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65cdecb068_6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5c80aad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5c80aad7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5c80aad7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5c80aad7d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5c80aad7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5c80aad7d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5c80aad7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5c80aad7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5c80aad7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5c80aad7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5c80aad7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5c80aad7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5c80aad7d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65c80aad7d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5c80aad7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65c80aad7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9825" y="1292325"/>
            <a:ext cx="2444350" cy="360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LEPTOSPIROSE EM EQUINOS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DIAGNÓSTICO</a:t>
            </a:r>
            <a:endParaRPr/>
          </a:p>
        </p:txBody>
      </p:sp>
      <p:sp>
        <p:nvSpPr>
          <p:cNvPr id="198" name="Google Shape;198;p23"/>
          <p:cNvSpPr txBox="1">
            <a:spLocks noGrp="1"/>
          </p:cNvSpPr>
          <p:nvPr>
            <p:ph type="body" idx="1"/>
          </p:nvPr>
        </p:nvSpPr>
        <p:spPr>
          <a:xfrm>
            <a:off x="581550" y="1615425"/>
            <a:ext cx="5686200" cy="28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 b="1">
                <a:solidFill>
                  <a:srgbClr val="000000"/>
                </a:solidFill>
              </a:rPr>
              <a:t>Urinálise:</a:t>
            </a:r>
            <a:endParaRPr sz="1800" b="1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>
                <a:solidFill>
                  <a:srgbClr val="000000"/>
                </a:solidFill>
              </a:rPr>
              <a:t>Na fase septicemia pode apresentar eritrócitos, leucócitos e cilindros granulares, podendo ter também glicosúria, proteinúria e bilirrubinúria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9" name="Google Shape;19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9275" y="1529075"/>
            <a:ext cx="3026800" cy="202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3"/>
          <p:cNvSpPr txBox="1"/>
          <p:nvPr/>
        </p:nvSpPr>
        <p:spPr>
          <a:xfrm>
            <a:off x="581550" y="3550350"/>
            <a:ext cx="73404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pt-BR" sz="1800" dirty="0">
                <a:latin typeface="Calibri"/>
                <a:ea typeface="Calibri"/>
                <a:cs typeface="Calibri"/>
                <a:sym typeface="Calibri"/>
              </a:rPr>
              <a:t>O diagnóstico definitivo de leptospirose em fetos abortados através do isolamento é limitado devido às dificuldades do cultivo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DIAGNÓSTICO</a:t>
            </a:r>
            <a:endParaRPr/>
          </a:p>
        </p:txBody>
      </p:sp>
      <p:sp>
        <p:nvSpPr>
          <p:cNvPr id="206" name="Google Shape;206;p24"/>
          <p:cNvSpPr txBox="1">
            <a:spLocks noGrp="1"/>
          </p:cNvSpPr>
          <p:nvPr>
            <p:ph type="body" idx="1"/>
          </p:nvPr>
        </p:nvSpPr>
        <p:spPr>
          <a:xfrm>
            <a:off x="819150" y="1718800"/>
            <a:ext cx="7505700" cy="27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 dirty="0">
                <a:solidFill>
                  <a:srgbClr val="000000"/>
                </a:solidFill>
              </a:rPr>
              <a:t>Os testes de imunofluorescência direta e sorologia fetal têm sido usados com resultados satisfatórios no diagnóstico de leptospirose em tecidos e no soro de fetos abortados, respectivamente. </a:t>
            </a:r>
            <a:endParaRPr sz="1800"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 dirty="0">
                <a:solidFill>
                  <a:srgbClr val="000000"/>
                </a:solidFill>
              </a:rPr>
              <a:t>A detecção de </a:t>
            </a:r>
            <a:r>
              <a:rPr lang="pt-BR" sz="1800" dirty="0" err="1">
                <a:solidFill>
                  <a:srgbClr val="000000"/>
                </a:solidFill>
              </a:rPr>
              <a:t>Leptospira</a:t>
            </a:r>
            <a:r>
              <a:rPr lang="pt-BR" sz="1800" dirty="0">
                <a:solidFill>
                  <a:srgbClr val="000000"/>
                </a:solidFill>
              </a:rPr>
              <a:t> spp. no sêmen equino foi recentemente descrita no Brasil </a:t>
            </a:r>
            <a:endParaRPr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>
            <a:spLocks noGrp="1"/>
          </p:cNvSpPr>
          <p:nvPr>
            <p:ph type="title"/>
          </p:nvPr>
        </p:nvSpPr>
        <p:spPr>
          <a:xfrm>
            <a:off x="819150" y="640525"/>
            <a:ext cx="7505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TRATAMENTO   </a:t>
            </a:r>
            <a:endParaRPr/>
          </a:p>
        </p:txBody>
      </p:sp>
      <p:sp>
        <p:nvSpPr>
          <p:cNvPr id="212" name="Google Shape;212;p25"/>
          <p:cNvSpPr txBox="1">
            <a:spLocks noGrp="1"/>
          </p:cNvSpPr>
          <p:nvPr>
            <p:ph type="body" idx="1"/>
          </p:nvPr>
        </p:nvSpPr>
        <p:spPr>
          <a:xfrm>
            <a:off x="819150" y="1558075"/>
            <a:ext cx="7505700" cy="28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 dirty="0">
                <a:solidFill>
                  <a:srgbClr val="000000"/>
                </a:solidFill>
                <a:highlight>
                  <a:srgbClr val="FFFFFF"/>
                </a:highlight>
              </a:rPr>
              <a:t>Pode ser realizado tratamento de todos os animais </a:t>
            </a:r>
            <a:r>
              <a:rPr lang="pt-BR" sz="1800" dirty="0" err="1">
                <a:solidFill>
                  <a:srgbClr val="000000"/>
                </a:solidFill>
                <a:highlight>
                  <a:srgbClr val="FFFFFF"/>
                </a:highlight>
              </a:rPr>
              <a:t>sororreativos</a:t>
            </a:r>
            <a:r>
              <a:rPr lang="pt-BR" sz="1800" dirty="0">
                <a:solidFill>
                  <a:srgbClr val="000000"/>
                </a:solidFill>
                <a:highlight>
                  <a:srgbClr val="FFFFFF"/>
                </a:highlight>
              </a:rPr>
              <a:t> (≥ 200)  com dose única de </a:t>
            </a:r>
            <a:r>
              <a:rPr lang="pt-BR" sz="1800" dirty="0" err="1">
                <a:solidFill>
                  <a:srgbClr val="000000"/>
                </a:solidFill>
                <a:highlight>
                  <a:srgbClr val="FFFFFF"/>
                </a:highlight>
              </a:rPr>
              <a:t>diidroestreptomicina</a:t>
            </a:r>
            <a:r>
              <a:rPr lang="pt-BR" sz="1800" dirty="0">
                <a:solidFill>
                  <a:srgbClr val="000000"/>
                </a:solidFill>
                <a:highlight>
                  <a:srgbClr val="FFFFFF"/>
                </a:highlight>
              </a:rPr>
              <a:t> 25mg/kg PV (PINNA et al, 2008).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4" name="Google Shape;218;p26">
            <a:extLst>
              <a:ext uri="{FF2B5EF4-FFF2-40B4-BE49-F238E27FC236}">
                <a16:creationId xmlns:a16="http://schemas.microsoft.com/office/drawing/2014/main" id="{CA38E16A-465E-46D2-A0D5-C271E6E5D7F0}"/>
              </a:ext>
            </a:extLst>
          </p:cNvPr>
          <p:cNvSpPr txBox="1">
            <a:spLocks/>
          </p:cNvSpPr>
          <p:nvPr/>
        </p:nvSpPr>
        <p:spPr>
          <a:xfrm>
            <a:off x="971550" y="2717875"/>
            <a:ext cx="7505700" cy="18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42900">
              <a:lnSpc>
                <a:spcPct val="150000"/>
              </a:lnSpc>
              <a:buSzPts val="1800"/>
            </a:pPr>
            <a:r>
              <a:rPr lang="pt-BR" sz="1800">
                <a:solidFill>
                  <a:srgbClr val="000000"/>
                </a:solidFill>
                <a:highlight>
                  <a:srgbClr val="FFFFFF"/>
                </a:highlight>
              </a:rPr>
              <a:t>Pode ser associado penicilina procaína com estreptomicina (25 mg/Kg) no qual se obtêm bons resultados, inclusive quando há a ocorrência de hemorragia pulmonar em cavalos soropositivos </a:t>
            </a:r>
            <a:endParaRPr lang="pt-BR" sz="18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"/>
          <p:cNvSpPr txBox="1">
            <a:spLocks noGrp="1"/>
          </p:cNvSpPr>
          <p:nvPr>
            <p:ph type="title"/>
          </p:nvPr>
        </p:nvSpPr>
        <p:spPr>
          <a:xfrm>
            <a:off x="819150" y="705125"/>
            <a:ext cx="7505700" cy="10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CONTROLE   </a:t>
            </a:r>
            <a:endParaRPr/>
          </a:p>
        </p:txBody>
      </p:sp>
      <p:sp>
        <p:nvSpPr>
          <p:cNvPr id="224" name="Google Shape;224;p27"/>
          <p:cNvSpPr txBox="1">
            <a:spLocks noGrp="1"/>
          </p:cNvSpPr>
          <p:nvPr>
            <p:ph type="body" idx="1"/>
          </p:nvPr>
        </p:nvSpPr>
        <p:spPr>
          <a:xfrm>
            <a:off x="819150" y="1558075"/>
            <a:ext cx="7505700" cy="28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>
                <a:solidFill>
                  <a:srgbClr val="000000"/>
                </a:solidFill>
                <a:highlight>
                  <a:srgbClr val="FFFFFF"/>
                </a:highlight>
              </a:rPr>
              <a:t>Controlar a população de roedores</a:t>
            </a:r>
            <a:endParaRPr sz="1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>
                <a:solidFill>
                  <a:srgbClr val="000000"/>
                </a:solidFill>
                <a:highlight>
                  <a:srgbClr val="FFFFFF"/>
                </a:highlight>
              </a:rPr>
              <a:t>Evitar introduzir novos animais no plantel não comprovados soronegativos e realizar quarentena </a:t>
            </a:r>
            <a:endParaRPr sz="1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>
                <a:solidFill>
                  <a:srgbClr val="000000"/>
                </a:solidFill>
                <a:highlight>
                  <a:srgbClr val="FFFFFF"/>
                </a:highlight>
              </a:rPr>
              <a:t>Aplicar técnicas de drenagem e canalização dos cursos de água </a:t>
            </a:r>
            <a:endParaRPr sz="1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>
                <a:solidFill>
                  <a:srgbClr val="000000"/>
                </a:solidFill>
                <a:highlight>
                  <a:srgbClr val="FFFFFF"/>
                </a:highlight>
              </a:rPr>
              <a:t>Destinação ambientalmente correta de esgoto, excretas, restos placentários e de abortamento</a:t>
            </a:r>
            <a:endParaRPr sz="1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>
                <a:solidFill>
                  <a:srgbClr val="000000"/>
                </a:solidFill>
                <a:highlight>
                  <a:srgbClr val="FFFFFF"/>
                </a:highlight>
              </a:rPr>
              <a:t>Esquema de vacinação eficiente </a:t>
            </a:r>
            <a:endParaRPr sz="18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 txBox="1">
            <a:spLocks noGrp="1"/>
          </p:cNvSpPr>
          <p:nvPr>
            <p:ph type="title"/>
          </p:nvPr>
        </p:nvSpPr>
        <p:spPr>
          <a:xfrm>
            <a:off x="819150" y="705125"/>
            <a:ext cx="7505700" cy="10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ESQUEMAS DE VACINAÇÃO   </a:t>
            </a:r>
            <a:endParaRPr/>
          </a:p>
        </p:txBody>
      </p:sp>
      <p:sp>
        <p:nvSpPr>
          <p:cNvPr id="230" name="Google Shape;230;p28"/>
          <p:cNvSpPr txBox="1">
            <a:spLocks noGrp="1"/>
          </p:cNvSpPr>
          <p:nvPr>
            <p:ph type="body" idx="1"/>
          </p:nvPr>
        </p:nvSpPr>
        <p:spPr>
          <a:xfrm>
            <a:off x="819150" y="1558075"/>
            <a:ext cx="3978900" cy="28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>
                <a:solidFill>
                  <a:srgbClr val="313031"/>
                </a:solidFill>
                <a:highlight>
                  <a:srgbClr val="FFFFFF"/>
                </a:highlight>
              </a:rPr>
              <a:t>Potros: 1 dose a partir de 4 meses de idade e 1 dose de reforço 30 dias após.</a:t>
            </a:r>
            <a:endParaRPr sz="1800">
              <a:solidFill>
                <a:srgbClr val="313031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>
                <a:solidFill>
                  <a:srgbClr val="313031"/>
                </a:solidFill>
                <a:highlight>
                  <a:srgbClr val="FFFFFF"/>
                </a:highlight>
              </a:rPr>
              <a:t>Animais adultos nunca vacinados: 1 dose e reforço após 30 dias.</a:t>
            </a:r>
            <a:endParaRPr sz="1800">
              <a:solidFill>
                <a:srgbClr val="313031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>
                <a:solidFill>
                  <a:srgbClr val="313031"/>
                </a:solidFill>
                <a:highlight>
                  <a:srgbClr val="FFFFFF"/>
                </a:highlight>
              </a:rPr>
              <a:t>Revacinação semestral </a:t>
            </a:r>
            <a:endParaRPr sz="1800">
              <a:solidFill>
                <a:srgbClr val="313031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>
                <a:solidFill>
                  <a:srgbClr val="313031"/>
                </a:solidFill>
                <a:highlight>
                  <a:srgbClr val="FFFFFF"/>
                </a:highlight>
              </a:rPr>
              <a:t> Dose 2 ml, via IM</a:t>
            </a:r>
            <a:endParaRPr sz="1800">
              <a:solidFill>
                <a:srgbClr val="313031"/>
              </a:solidFill>
              <a:highlight>
                <a:srgbClr val="FFFFFF"/>
              </a:highlight>
            </a:endParaRPr>
          </a:p>
        </p:txBody>
      </p:sp>
      <p:pic>
        <p:nvPicPr>
          <p:cNvPr id="231" name="Google Shape;23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0900" y="1800125"/>
            <a:ext cx="3048000" cy="26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ESQUEMAS DE VACINAÇÃO</a:t>
            </a:r>
            <a:endParaRPr/>
          </a:p>
        </p:txBody>
      </p:sp>
      <p:sp>
        <p:nvSpPr>
          <p:cNvPr id="237" name="Google Shape;237;p2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4690200" cy="30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A partir dos 2 meses, revacinação após 30 dias 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Revacinar anualmente 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3 ml, via SC</a:t>
            </a:r>
            <a:endParaRPr sz="1800"/>
          </a:p>
        </p:txBody>
      </p:sp>
      <p:pic>
        <p:nvPicPr>
          <p:cNvPr id="238" name="Google Shape;2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9350" y="1912400"/>
            <a:ext cx="2787300" cy="278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ESQUEMAS DE VACINAÇÃO</a:t>
            </a:r>
            <a:endParaRPr/>
          </a:p>
        </p:txBody>
      </p:sp>
      <p:sp>
        <p:nvSpPr>
          <p:cNvPr id="244" name="Google Shape;244;p3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4790100" cy="25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Vacinação após o desmame, dose de reforço  4 a 6 semanas após a 1ª vacinação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Revacinação semestral 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Dose 3 ml, via IM </a:t>
            </a:r>
            <a:endParaRPr sz="1800"/>
          </a:p>
        </p:txBody>
      </p:sp>
      <p:pic>
        <p:nvPicPr>
          <p:cNvPr id="245" name="Google Shape;24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9250" y="1800200"/>
            <a:ext cx="2480100" cy="248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3850" y="219700"/>
            <a:ext cx="2326200" cy="174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>
            <a:spLocks noGrp="1"/>
          </p:cNvSpPr>
          <p:nvPr>
            <p:ph type="title"/>
          </p:nvPr>
        </p:nvSpPr>
        <p:spPr>
          <a:xfrm>
            <a:off x="819150" y="459575"/>
            <a:ext cx="7505700" cy="13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ETIOLOGIA</a:t>
            </a:r>
            <a:endParaRPr b="1"/>
          </a:p>
        </p:txBody>
      </p:sp>
      <p:sp>
        <p:nvSpPr>
          <p:cNvPr id="144" name="Google Shape;144;p15"/>
          <p:cNvSpPr txBox="1">
            <a:spLocks noGrp="1"/>
          </p:cNvSpPr>
          <p:nvPr>
            <p:ph type="body" idx="1"/>
          </p:nvPr>
        </p:nvSpPr>
        <p:spPr>
          <a:xfrm>
            <a:off x="581550" y="1183300"/>
            <a:ext cx="7743300" cy="32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 dirty="0">
                <a:solidFill>
                  <a:srgbClr val="000000"/>
                </a:solidFill>
              </a:rPr>
              <a:t>Causada por uma bactéria do gênero </a:t>
            </a:r>
            <a:r>
              <a:rPr lang="pt-BR" sz="1800" i="1" u="sng" dirty="0" err="1">
                <a:solidFill>
                  <a:srgbClr val="000000"/>
                </a:solidFill>
              </a:rPr>
              <a:t>Leptospira</a:t>
            </a:r>
            <a:r>
              <a:rPr lang="pt-BR" sz="1800" i="1" u="sng" dirty="0">
                <a:solidFill>
                  <a:srgbClr val="000000"/>
                </a:solidFill>
              </a:rPr>
              <a:t> </a:t>
            </a:r>
            <a:r>
              <a:rPr lang="pt-BR" sz="1800" i="1" u="sng" dirty="0" err="1">
                <a:solidFill>
                  <a:srgbClr val="000000"/>
                </a:solidFill>
              </a:rPr>
              <a:t>sp</a:t>
            </a:r>
            <a:r>
              <a:rPr lang="pt-BR" sz="1800" i="1" u="sng" dirty="0">
                <a:solidFill>
                  <a:srgbClr val="000000"/>
                </a:solidFill>
              </a:rPr>
              <a:t> </a:t>
            </a:r>
            <a:r>
              <a:rPr lang="pt-BR" sz="1800" dirty="0">
                <a:solidFill>
                  <a:srgbClr val="000000"/>
                </a:solidFill>
              </a:rPr>
              <a:t>aeróbica</a:t>
            </a:r>
            <a:br>
              <a:rPr lang="pt-BR" sz="1800" dirty="0">
                <a:solidFill>
                  <a:srgbClr val="000000"/>
                </a:solidFill>
              </a:rPr>
            </a:br>
            <a:r>
              <a:rPr lang="pt-BR" sz="1800" dirty="0">
                <a:solidFill>
                  <a:srgbClr val="000000"/>
                </a:solidFill>
              </a:rPr>
              <a:t>*diversos sorotipos</a:t>
            </a:r>
            <a:endParaRPr sz="1800"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 dirty="0">
                <a:solidFill>
                  <a:srgbClr val="000000"/>
                </a:solidFill>
              </a:rPr>
              <a:t>Enfermidade de importância na saúde pública com distribuição mundial (</a:t>
            </a:r>
            <a:r>
              <a:rPr lang="pt-BR" sz="1800" b="1" dirty="0">
                <a:solidFill>
                  <a:srgbClr val="000000"/>
                </a:solidFill>
              </a:rPr>
              <a:t>Zoonose</a:t>
            </a:r>
            <a:r>
              <a:rPr lang="pt-BR" sz="1800" dirty="0">
                <a:solidFill>
                  <a:srgbClr val="000000"/>
                </a:solidFill>
              </a:rPr>
              <a:t>)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endParaRPr lang="pt-BR" sz="1800" dirty="0">
              <a:solidFill>
                <a:srgbClr val="000000"/>
              </a:solidFill>
            </a:endParaRPr>
          </a:p>
          <a:p>
            <a:pPr marL="377190" indent="-377190" defTabSz="452627">
              <a:lnSpc>
                <a:spcPct val="100000"/>
              </a:lnSpc>
              <a:defRPr sz="2772" spc="55"/>
            </a:pPr>
            <a:r>
              <a:rPr lang="pt-BR" sz="1600" b="1" i="1" dirty="0"/>
              <a:t>Ordem das Espiroquetas</a:t>
            </a:r>
          </a:p>
          <a:p>
            <a:pPr marL="377190" indent="-377190" defTabSz="452627">
              <a:lnSpc>
                <a:spcPct val="100000"/>
              </a:lnSpc>
              <a:defRPr sz="2772" spc="55"/>
            </a:pPr>
            <a:r>
              <a:rPr lang="pt-BR" sz="1600" b="1" i="1" dirty="0"/>
              <a:t>F</a:t>
            </a:r>
            <a:r>
              <a:rPr lang="pt-BR" sz="1600" b="1" dirty="0"/>
              <a:t>amília </a:t>
            </a:r>
            <a:r>
              <a:rPr lang="pt-BR" sz="1600" b="1" i="1" dirty="0" err="1"/>
              <a:t>Leptospiraceae</a:t>
            </a:r>
            <a:endParaRPr lang="pt-BR" sz="1600" b="1" i="1" dirty="0"/>
          </a:p>
          <a:p>
            <a:pPr marL="377190" indent="-377190" defTabSz="452627">
              <a:lnSpc>
                <a:spcPct val="100000"/>
              </a:lnSpc>
              <a:defRPr sz="2772" spc="55"/>
            </a:pPr>
            <a:r>
              <a:rPr lang="pt-BR" sz="1600" b="1" i="1" dirty="0"/>
              <a:t>Gênero </a:t>
            </a:r>
            <a:r>
              <a:rPr lang="pt-BR" sz="1600" b="1" i="1" dirty="0" err="1"/>
              <a:t>Leptospira</a:t>
            </a:r>
            <a:r>
              <a:rPr lang="pt-BR" sz="1600" b="1" i="1" dirty="0"/>
              <a:t> </a:t>
            </a:r>
          </a:p>
          <a:p>
            <a:pPr marL="377190" indent="-377190" defTabSz="452627">
              <a:lnSpc>
                <a:spcPct val="100000"/>
              </a:lnSpc>
              <a:defRPr sz="2772" spc="55"/>
            </a:pPr>
            <a:r>
              <a:rPr lang="pt-BR" sz="1600" b="1" i="1" dirty="0"/>
              <a:t>Aeróbia obrigatória, </a:t>
            </a:r>
            <a:r>
              <a:rPr lang="pt-BR" sz="1600" b="1" i="1" dirty="0" err="1"/>
              <a:t>gram</a:t>
            </a:r>
            <a:r>
              <a:rPr lang="pt-BR" sz="1600" b="1" i="1" dirty="0"/>
              <a:t> negativa, móvel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endParaRPr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>
            <a:spLocks noGrp="1"/>
          </p:cNvSpPr>
          <p:nvPr>
            <p:ph type="title"/>
          </p:nvPr>
        </p:nvSpPr>
        <p:spPr>
          <a:xfrm>
            <a:off x="819150" y="4613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DISTRIBUIÇÃO</a:t>
            </a:r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body" idx="1"/>
          </p:nvPr>
        </p:nvSpPr>
        <p:spPr>
          <a:xfrm>
            <a:off x="311700" y="1066975"/>
            <a:ext cx="8075700" cy="35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pt-BR" sz="1600">
                <a:solidFill>
                  <a:srgbClr val="000000"/>
                </a:solidFill>
                <a:highlight>
                  <a:srgbClr val="FFFFFF"/>
                </a:highlight>
              </a:rPr>
              <a:t> Ocorre principalmente em regiões de clima temperado, no final do verão e início de outono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600">
                <a:solidFill>
                  <a:srgbClr val="000000"/>
                </a:solidFill>
                <a:highlight>
                  <a:srgbClr val="FFFFFF"/>
                </a:highlight>
              </a:rPr>
              <a:t>Regiões tropicais durante as estações chuvosa</a:t>
            </a:r>
            <a:r>
              <a:rPr lang="pt-BR" sz="1800">
                <a:solidFill>
                  <a:srgbClr val="000000"/>
                </a:solidFill>
                <a:highlight>
                  <a:srgbClr val="FFFFFF"/>
                </a:highlight>
              </a:rPr>
              <a:t>s</a:t>
            </a:r>
            <a:endParaRPr sz="1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151" name="Google Shape;15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4725" y="2498800"/>
            <a:ext cx="3686701" cy="237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6"/>
          <p:cNvSpPr txBox="1"/>
          <p:nvPr/>
        </p:nvSpPr>
        <p:spPr>
          <a:xfrm>
            <a:off x="311700" y="2419350"/>
            <a:ext cx="4776900" cy="19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pt-BR" sz="16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pt-BR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orna-se endêmica no Brasil e epidêmica principalmente em períodos chuvosos</a:t>
            </a:r>
            <a:endParaRPr sz="16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pt-BR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As  leptospiras podem sobreviver em lagoas ou solos úmidos quando as temperaturas ambientais são elevadas.</a:t>
            </a:r>
            <a:endParaRPr sz="18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0400" y="1701048"/>
            <a:ext cx="4132425" cy="308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TRANSMISSÃO </a:t>
            </a:r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body" idx="1"/>
          </p:nvPr>
        </p:nvSpPr>
        <p:spPr>
          <a:xfrm>
            <a:off x="400625" y="1641275"/>
            <a:ext cx="4988400" cy="27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>
                <a:solidFill>
                  <a:srgbClr val="000000"/>
                </a:solidFill>
              </a:rPr>
              <a:t>A infecção ocorre diretamente: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pt-BR" sz="1800">
                <a:solidFill>
                  <a:srgbClr val="000000"/>
                </a:solidFill>
              </a:rPr>
              <a:t>Contato direto da pele e mucosas com urina, fluidos placentários, leite ou água e alimentos contaminados;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pt-BR" sz="1800">
                <a:solidFill>
                  <a:srgbClr val="000000"/>
                </a:solidFill>
              </a:rPr>
              <a:t>Transmissão pelo sêmen e por via transplacentária</a:t>
            </a:r>
            <a:endParaRPr sz="18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PATOGENIA</a:t>
            </a:r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body" idx="1"/>
          </p:nvPr>
        </p:nvSpPr>
        <p:spPr>
          <a:xfrm>
            <a:off x="819150" y="1713150"/>
            <a:ext cx="7505700" cy="27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 dirty="0">
                <a:solidFill>
                  <a:srgbClr val="000000"/>
                </a:solidFill>
              </a:rPr>
              <a:t>Além de penetrar em mucosas, a </a:t>
            </a:r>
            <a:r>
              <a:rPr lang="pt-BR" sz="1800" dirty="0" err="1">
                <a:solidFill>
                  <a:srgbClr val="000000"/>
                </a:solidFill>
              </a:rPr>
              <a:t>leptospira</a:t>
            </a:r>
            <a:r>
              <a:rPr lang="pt-BR" sz="1800" dirty="0">
                <a:solidFill>
                  <a:srgbClr val="000000"/>
                </a:solidFill>
              </a:rPr>
              <a:t> penetra em barreiras cutâneas lesadas ganhando a circulação e levando a um quadro </a:t>
            </a:r>
            <a:r>
              <a:rPr lang="pt-BR" sz="1800" dirty="0" err="1">
                <a:solidFill>
                  <a:srgbClr val="000000"/>
                </a:solidFill>
              </a:rPr>
              <a:t>leptospirêmico</a:t>
            </a:r>
            <a:r>
              <a:rPr lang="pt-BR" sz="1800" dirty="0">
                <a:solidFill>
                  <a:srgbClr val="000000"/>
                </a:solidFill>
              </a:rPr>
              <a:t> onde os microrganismos se multiplicam em rim, baço, fígado, olho, cérebro, leite e feto.</a:t>
            </a:r>
            <a:endParaRPr sz="1800"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 dirty="0">
                <a:solidFill>
                  <a:srgbClr val="000000"/>
                </a:solidFill>
              </a:rPr>
              <a:t>Essa infecção gera metabólitos como </a:t>
            </a:r>
            <a:r>
              <a:rPr lang="pt-BR" sz="1800" dirty="0" err="1">
                <a:solidFill>
                  <a:srgbClr val="000000"/>
                </a:solidFill>
              </a:rPr>
              <a:t>emolisina</a:t>
            </a:r>
            <a:r>
              <a:rPr lang="pt-BR" sz="1800" dirty="0">
                <a:solidFill>
                  <a:srgbClr val="000000"/>
                </a:solidFill>
              </a:rPr>
              <a:t> e lipases que resultam em lesões </a:t>
            </a:r>
            <a:r>
              <a:rPr lang="pt-BR" sz="1800" dirty="0" err="1">
                <a:solidFill>
                  <a:srgbClr val="000000"/>
                </a:solidFill>
              </a:rPr>
              <a:t>imunomediadas</a:t>
            </a:r>
            <a:endParaRPr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>
            <a:spLocks noGrp="1"/>
          </p:cNvSpPr>
          <p:nvPr>
            <p:ph type="title"/>
          </p:nvPr>
        </p:nvSpPr>
        <p:spPr>
          <a:xfrm>
            <a:off x="819150" y="524200"/>
            <a:ext cx="7505700" cy="12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SINAIS CLÍNICOS</a:t>
            </a:r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body" idx="1"/>
          </p:nvPr>
        </p:nvSpPr>
        <p:spPr>
          <a:xfrm>
            <a:off x="819150" y="1377150"/>
            <a:ext cx="7505700" cy="30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>
                <a:solidFill>
                  <a:srgbClr val="000000"/>
                </a:solidFill>
              </a:rPr>
              <a:t>Em equinos a Leptospirose é principalmente </a:t>
            </a:r>
            <a:r>
              <a:rPr lang="pt-BR" sz="1800" b="1">
                <a:solidFill>
                  <a:srgbClr val="000000"/>
                </a:solidFill>
              </a:rPr>
              <a:t>subclínica</a:t>
            </a:r>
            <a:r>
              <a:rPr lang="pt-BR" sz="1800">
                <a:solidFill>
                  <a:srgbClr val="000000"/>
                </a:solidFill>
              </a:rPr>
              <a:t>, sendo causa importante de: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 b="1">
                <a:solidFill>
                  <a:srgbClr val="000000"/>
                </a:solidFill>
              </a:rPr>
              <a:t>Abortos</a:t>
            </a:r>
            <a:r>
              <a:rPr lang="pt-BR" sz="1800">
                <a:solidFill>
                  <a:srgbClr val="000000"/>
                </a:solidFill>
              </a:rPr>
              <a:t> (6º - 11º mês)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>
                <a:solidFill>
                  <a:srgbClr val="000000"/>
                </a:solidFill>
              </a:rPr>
              <a:t>Nascimentos de prematuros, natimortos (sinais inespecíficos e muitas vezes autolisados) e prematuros debilitados;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 b="1">
                <a:solidFill>
                  <a:srgbClr val="000000"/>
                </a:solidFill>
              </a:rPr>
              <a:t>Sinais inespecíficos</a:t>
            </a:r>
            <a:r>
              <a:rPr lang="pt-BR" sz="1800">
                <a:solidFill>
                  <a:srgbClr val="000000"/>
                </a:solidFill>
              </a:rPr>
              <a:t>: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>
                <a:solidFill>
                  <a:srgbClr val="000000"/>
                </a:solidFill>
              </a:rPr>
              <a:t>Febre, icterícia, nefrite, 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>
                <a:solidFill>
                  <a:srgbClr val="000000"/>
                </a:solidFill>
              </a:rPr>
              <a:t>Uveíte recorrente equina, principal causador de cegueira em equinos.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ACHADOS EM NECRÓPSIA</a:t>
            </a:r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body" idx="1"/>
          </p:nvPr>
        </p:nvSpPr>
        <p:spPr>
          <a:xfrm>
            <a:off x="819150" y="1687300"/>
            <a:ext cx="7505700" cy="27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 dirty="0">
                <a:solidFill>
                  <a:srgbClr val="000000"/>
                </a:solidFill>
              </a:rPr>
              <a:t>Petéquias ou equimoses</a:t>
            </a:r>
            <a:endParaRPr sz="1800"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 dirty="0" err="1">
                <a:solidFill>
                  <a:srgbClr val="000000"/>
                </a:solidFill>
              </a:rPr>
              <a:t>Icteríria</a:t>
            </a:r>
            <a:r>
              <a:rPr lang="pt-BR" sz="1800" dirty="0">
                <a:solidFill>
                  <a:srgbClr val="000000"/>
                </a:solidFill>
              </a:rPr>
              <a:t>;</a:t>
            </a:r>
            <a:endParaRPr sz="1800"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 dirty="0">
                <a:solidFill>
                  <a:srgbClr val="000000"/>
                </a:solidFill>
              </a:rPr>
              <a:t>Infiltrado inflamatório linfo-</a:t>
            </a:r>
            <a:r>
              <a:rPr lang="pt-BR" sz="1800" dirty="0" err="1">
                <a:solidFill>
                  <a:srgbClr val="000000"/>
                </a:solidFill>
              </a:rPr>
              <a:t>plasmocítico</a:t>
            </a:r>
            <a:r>
              <a:rPr lang="pt-BR" sz="1800" dirty="0">
                <a:solidFill>
                  <a:srgbClr val="000000"/>
                </a:solidFill>
              </a:rPr>
              <a:t> dos rins;</a:t>
            </a:r>
            <a:endParaRPr sz="1800"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 dirty="0">
                <a:solidFill>
                  <a:srgbClr val="000000"/>
                </a:solidFill>
              </a:rPr>
              <a:t>Necrose focal de parênquima hepático;</a:t>
            </a:r>
            <a:endParaRPr sz="1800"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 dirty="0">
                <a:solidFill>
                  <a:srgbClr val="000000"/>
                </a:solidFill>
              </a:rPr>
              <a:t>Colestase </a:t>
            </a:r>
            <a:r>
              <a:rPr lang="pt-BR" sz="1800" dirty="0" err="1">
                <a:solidFill>
                  <a:srgbClr val="000000"/>
                </a:solidFill>
              </a:rPr>
              <a:t>interhepática</a:t>
            </a:r>
            <a:r>
              <a:rPr lang="pt-BR" sz="1800" dirty="0">
                <a:solidFill>
                  <a:srgbClr val="000000"/>
                </a:solidFill>
              </a:rPr>
              <a:t> </a:t>
            </a:r>
            <a:endParaRPr sz="1800" dirty="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pt-BR" sz="1800" dirty="0">
                <a:solidFill>
                  <a:srgbClr val="000000"/>
                </a:solidFill>
              </a:rPr>
              <a:t>podendo levar a insuficiência renal e/ou hepática</a:t>
            </a:r>
            <a:endParaRPr sz="18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>
            <a:spLocks noGrp="1"/>
          </p:cNvSpPr>
          <p:nvPr>
            <p:ph type="title"/>
          </p:nvPr>
        </p:nvSpPr>
        <p:spPr>
          <a:xfrm>
            <a:off x="819150" y="4345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ACHADOS EM NECRÓPSIA</a:t>
            </a:r>
            <a:endParaRPr/>
          </a:p>
        </p:txBody>
      </p:sp>
      <p:sp>
        <p:nvSpPr>
          <p:cNvPr id="183" name="Google Shape;183;p2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4" name="Google Shape;18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5124950" y="1706325"/>
            <a:ext cx="3401400" cy="255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912092" y="1836200"/>
            <a:ext cx="3738435" cy="280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>
            <a:spLocks noGrp="1"/>
          </p:cNvSpPr>
          <p:nvPr>
            <p:ph type="title"/>
          </p:nvPr>
        </p:nvSpPr>
        <p:spPr>
          <a:xfrm>
            <a:off x="819150" y="653450"/>
            <a:ext cx="7505700" cy="11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DIAGNÓSTICO</a:t>
            </a:r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body" idx="1"/>
          </p:nvPr>
        </p:nvSpPr>
        <p:spPr>
          <a:xfrm>
            <a:off x="819150" y="1403000"/>
            <a:ext cx="7505700" cy="30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 b="1">
                <a:solidFill>
                  <a:srgbClr val="000000"/>
                </a:solidFill>
              </a:rPr>
              <a:t>Hematologia</a:t>
            </a:r>
            <a:r>
              <a:rPr lang="pt-BR" sz="1800">
                <a:solidFill>
                  <a:srgbClr val="000000"/>
                </a:solidFill>
              </a:rPr>
              <a:t>: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>
                <a:solidFill>
                  <a:srgbClr val="000000"/>
                </a:solidFill>
              </a:rPr>
              <a:t>Leucocitose por neutrofilia com desvio à esquerda; 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>
                <a:solidFill>
                  <a:srgbClr val="000000"/>
                </a:solidFill>
              </a:rPr>
              <a:t>Pode apresentar leucopenia durante a leptospiremia, podendo ter anemia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 b="1">
                <a:solidFill>
                  <a:srgbClr val="000000"/>
                </a:solidFill>
              </a:rPr>
              <a:t>Bioquímica Sérica:</a:t>
            </a:r>
            <a:endParaRPr sz="1800" b="1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>
                <a:solidFill>
                  <a:srgbClr val="000000"/>
                </a:solidFill>
              </a:rPr>
              <a:t>Aumento de Uréia e Creatinina; Aumento de FA; Hipocalemia, hipocalcemia, hiperfosfatemia, hipoalbuminemia e hiponatremia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2" name="Google Shape;192;p22"/>
          <p:cNvPicPr preferRelativeResize="0"/>
          <p:nvPr/>
        </p:nvPicPr>
        <p:blipFill rotWithShape="1">
          <a:blip r:embed="rId3">
            <a:alphaModFix/>
          </a:blip>
          <a:srcRect l="16763"/>
          <a:stretch/>
        </p:blipFill>
        <p:spPr>
          <a:xfrm>
            <a:off x="6471925" y="393800"/>
            <a:ext cx="2145275" cy="172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600</Words>
  <Application>Microsoft Office PowerPoint</Application>
  <PresentationFormat>Apresentação na tela (16:9)</PresentationFormat>
  <Paragraphs>71</Paragraphs>
  <Slides>16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Calibri</vt:lpstr>
      <vt:lpstr>Arial</vt:lpstr>
      <vt:lpstr>Nunito</vt:lpstr>
      <vt:lpstr>Shift</vt:lpstr>
      <vt:lpstr>LEPTOSPIROSE EM EQUINOS</vt:lpstr>
      <vt:lpstr>ETIOLOGIA</vt:lpstr>
      <vt:lpstr>DISTRIBUIÇÃO</vt:lpstr>
      <vt:lpstr>TRANSMISSÃO </vt:lpstr>
      <vt:lpstr>PATOGENIA</vt:lpstr>
      <vt:lpstr>SINAIS CLÍNICOS</vt:lpstr>
      <vt:lpstr>ACHADOS EM NECRÓPSIA</vt:lpstr>
      <vt:lpstr>ACHADOS EM NECRÓPSIA</vt:lpstr>
      <vt:lpstr>DIAGNÓSTICO</vt:lpstr>
      <vt:lpstr>DIAGNÓSTICO</vt:lpstr>
      <vt:lpstr>DIAGNÓSTICO</vt:lpstr>
      <vt:lpstr>TRATAMENTO   </vt:lpstr>
      <vt:lpstr>CONTROLE   </vt:lpstr>
      <vt:lpstr>ESQUEMAS DE VACINAÇÃO   </vt:lpstr>
      <vt:lpstr>ESQUEMAS DE VACINAÇÃO</vt:lpstr>
      <vt:lpstr>ESQUEMAS DE VACINAÇÃO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LEPTOSPIROSE EM EQUINOS</dc:title>
  <dc:creator>Renata</dc:creator>
  <cp:lastModifiedBy>Renata</cp:lastModifiedBy>
  <cp:revision>3</cp:revision>
  <dcterms:modified xsi:type="dcterms:W3CDTF">2020-11-18T19:09:42Z</dcterms:modified>
</cp:coreProperties>
</file>