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7"/>
  </p:notesMasterIdLst>
  <p:sldIdLst>
    <p:sldId id="315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0"/>
  </p:normalViewPr>
  <p:slideViewPr>
    <p:cSldViewPr>
      <p:cViewPr>
        <p:scale>
          <a:sx n="60" d="100"/>
          <a:sy n="60" d="100"/>
        </p:scale>
        <p:origin x="2496" y="1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4AB2D7-C64C-4CAF-B103-547869A9B341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8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AE5194-B3AC-4A47-99C4-BB7618A228C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01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Hu3m-4keo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tve.es/alacarta/videos/fue-noticia-en-el-archivo-de-rtve/archivo-mensaje-del-rey-juan-carlos-tras-intentona-golpista-del-23/393739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2ZN5AOQ9FCs" TargetMode="Externa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pt-BR" sz="3600" dirty="0" smtClean="0"/>
              <a:t>Formas </a:t>
            </a:r>
            <a:r>
              <a:rPr lang="pt-BR" sz="3600" dirty="0"/>
              <a:t>de governo e relações entre o poder executivo e o </a:t>
            </a:r>
            <a:r>
              <a:rPr lang="pt-BR" sz="3600" dirty="0" smtClean="0"/>
              <a:t>legislativo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en-US" sz="3600" dirty="0" smtClean="0"/>
              <a:t>Aula </a:t>
            </a:r>
            <a:r>
              <a:rPr lang="en-US" sz="3600" dirty="0"/>
              <a:t>5</a:t>
            </a:r>
          </a:p>
        </p:txBody>
      </p:sp>
      <p:pic>
        <p:nvPicPr>
          <p:cNvPr id="4" name="Picture 3" descr="cabecalho 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5373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95736" y="3925579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" sz="1800" dirty="0"/>
              <a:t>Leandro Piquet Carneiro</a:t>
            </a:r>
          </a:p>
          <a:p>
            <a:pPr lvl="0" algn="ctr"/>
            <a:r>
              <a:rPr lang="en" dirty="0"/>
              <a:t>Instituto de Rela</a:t>
            </a:r>
            <a:r>
              <a:rPr lang="pt-BR" dirty="0" err="1"/>
              <a:t>ções</a:t>
            </a:r>
            <a:r>
              <a:rPr lang="pt-BR" dirty="0"/>
              <a:t> Internacionais</a:t>
            </a:r>
            <a:endParaRPr lang="en" dirty="0"/>
          </a:p>
          <a:p>
            <a:pPr algn="ctr"/>
            <a:r>
              <a:rPr lang="en" dirty="0"/>
              <a:t>Universidade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0445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b="1" dirty="0" smtClean="0"/>
              <a:t>A solução presidencialista para a paralisia decisória</a:t>
            </a:r>
            <a:endParaRPr lang="pt-BR" sz="3600" dirty="0" smtClean="0"/>
          </a:p>
        </p:txBody>
      </p:sp>
      <p:sp>
        <p:nvSpPr>
          <p:cNvPr id="11267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smtClean="0"/>
              <a:t>*Com ausência de sistema partidário confiável, o </a:t>
            </a:r>
            <a:r>
              <a:rPr lang="pt-BR" u="sng" smtClean="0"/>
              <a:t>Legislativo</a:t>
            </a:r>
            <a:r>
              <a:rPr lang="pt-BR" smtClean="0"/>
              <a:t> costuma dotar os </a:t>
            </a:r>
            <a:r>
              <a:rPr lang="pt-BR" b="1" smtClean="0"/>
              <a:t>presidentes</a:t>
            </a:r>
            <a:r>
              <a:rPr lang="pt-BR" smtClean="0"/>
              <a:t> de poderes maiores, para evitar paralisia decisória permitindo-lhe superar impasses sem infringir as normas legais = </a:t>
            </a:r>
            <a:r>
              <a:rPr lang="pt-BR" b="1" u="sng" smtClean="0"/>
              <a:t>“ditaduras constitucionais”</a:t>
            </a:r>
            <a:r>
              <a:rPr lang="pt-BR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pt-BR" smtClean="0"/>
              <a:t> </a:t>
            </a:r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023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/>
          <p:cNvSpPr>
            <a:spLocks noGrp="1"/>
          </p:cNvSpPr>
          <p:nvPr>
            <p:ph type="ctrTitle"/>
          </p:nvPr>
        </p:nvSpPr>
        <p:spPr>
          <a:xfrm>
            <a:off x="685800" y="1285876"/>
            <a:ext cx="7772400" cy="1232297"/>
          </a:xfrm>
        </p:spPr>
        <p:txBody>
          <a:bodyPr/>
          <a:lstStyle/>
          <a:p>
            <a:pPr eaLnBrk="1" hangingPunct="1"/>
            <a:r>
              <a:rPr lang="pt-BR" sz="2800" b="1" dirty="0" smtClean="0"/>
              <a:t>Sistemas de Governo: Parlamentarismo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6088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Sistema de Governo: Parlamentarismo</a:t>
            </a:r>
            <a:endParaRPr lang="pt-BR" dirty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sz="2400" dirty="0" smtClean="0"/>
              <a:t>Diferentemente do presidencialismo, o </a:t>
            </a:r>
            <a:r>
              <a:rPr lang="pt-BR" sz="2400" b="1" u="sng" dirty="0" smtClean="0"/>
              <a:t>sistema parlamentar</a:t>
            </a:r>
            <a:r>
              <a:rPr lang="pt-BR" sz="2400" u="sng" dirty="0" smtClean="0"/>
              <a:t> </a:t>
            </a:r>
            <a:r>
              <a:rPr lang="pt-BR" sz="2400" dirty="0" smtClean="0"/>
              <a:t>busca uma </a:t>
            </a:r>
            <a:r>
              <a:rPr lang="pt-BR" sz="2400" b="1" u="sng" dirty="0" smtClean="0"/>
              <a:t>integração orgânica</a:t>
            </a:r>
            <a:r>
              <a:rPr lang="pt-BR" sz="2400" dirty="0" smtClean="0"/>
              <a:t> entre </a:t>
            </a:r>
            <a:r>
              <a:rPr lang="pt-BR" sz="2400" b="1" u="sng" dirty="0" smtClean="0"/>
              <a:t>Legislativo</a:t>
            </a:r>
            <a:r>
              <a:rPr lang="pt-BR" sz="2400" dirty="0" smtClean="0"/>
              <a:t> (Parlamento) e </a:t>
            </a:r>
            <a:r>
              <a:rPr lang="pt-BR" sz="2400" b="1" u="sng" dirty="0" smtClean="0"/>
              <a:t>Executivo</a:t>
            </a:r>
            <a:r>
              <a:rPr lang="pt-BR" sz="2400" dirty="0" smtClean="0"/>
              <a:t> (Governo).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pt-BR" sz="2400" dirty="0" smtClean="0"/>
              <a:t>Na Grã-Bretanha há praticamente uma </a:t>
            </a:r>
            <a:r>
              <a:rPr lang="pt-BR" sz="2400" b="1" u="sng" dirty="0" smtClean="0"/>
              <a:t>fusão</a:t>
            </a:r>
            <a:r>
              <a:rPr lang="pt-BR" sz="2400" u="sng" dirty="0" smtClean="0"/>
              <a:t> </a:t>
            </a:r>
            <a:r>
              <a:rPr lang="pt-BR" sz="2400" dirty="0" smtClean="0"/>
              <a:t>dos dois poderes. </a:t>
            </a:r>
            <a:r>
              <a:rPr lang="pt-BR" sz="2400" b="1" u="sng" dirty="0" smtClean="0"/>
              <a:t>Executivo e Legislativo</a:t>
            </a:r>
            <a:r>
              <a:rPr lang="pt-BR" sz="2400" u="sng" dirty="0" smtClean="0"/>
              <a:t> </a:t>
            </a:r>
            <a:r>
              <a:rPr lang="pt-BR" sz="2400" dirty="0" smtClean="0"/>
              <a:t>surgem de uma mesma base, o </a:t>
            </a:r>
            <a:r>
              <a:rPr lang="pt-BR" sz="2400" b="1" u="sng" dirty="0" smtClean="0"/>
              <a:t>parlamento</a:t>
            </a:r>
            <a:r>
              <a:rPr lang="pt-BR" sz="2400" dirty="0" smtClean="0"/>
              <a:t>, que indica, sustenta e, eventualmente, desfaz o </a:t>
            </a:r>
            <a:r>
              <a:rPr lang="pt-BR" sz="2400" b="1" u="sng" dirty="0" smtClean="0"/>
              <a:t>governo</a:t>
            </a:r>
            <a:r>
              <a:rPr lang="pt-BR" sz="2400" dirty="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20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800" b="1" u="sng" dirty="0" smtClean="0"/>
              <a:t>Premissas: </a:t>
            </a:r>
            <a:endParaRPr lang="pt-BR" sz="2800" dirty="0" smtClean="0"/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pt-BR" sz="2800" b="1" dirty="0" smtClean="0"/>
              <a:t>a)</a:t>
            </a:r>
            <a:r>
              <a:rPr lang="pt-BR" sz="2800" dirty="0" smtClean="0"/>
              <a:t> o governo tem legitimação indireta. Surge não da votação popular, mas da </a:t>
            </a:r>
            <a:r>
              <a:rPr lang="pt-BR" sz="2800" b="1" dirty="0" smtClean="0"/>
              <a:t>assembleia </a:t>
            </a:r>
            <a:r>
              <a:rPr lang="pt-BR" sz="2800" dirty="0" smtClean="0"/>
              <a:t>(legislativa), em geral de sua maioria, formada por um partido singular ou por uma coligação de partidos;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pt-BR" sz="2800" b="1" dirty="0" smtClean="0"/>
              <a:t>b)</a:t>
            </a:r>
            <a:r>
              <a:rPr lang="pt-BR" sz="2800" dirty="0" smtClean="0"/>
              <a:t> o governo sobrevive enquanto conta com a </a:t>
            </a:r>
            <a:r>
              <a:rPr lang="pt-BR" sz="2800" b="1" u="sng" dirty="0" smtClean="0"/>
              <a:t>confiança</a:t>
            </a:r>
            <a:r>
              <a:rPr lang="pt-BR" sz="2800" dirty="0" smtClean="0"/>
              <a:t> da maioria da assembleia, perante a qual é responsável; </a:t>
            </a:r>
            <a:r>
              <a:rPr lang="pt-BR" sz="2800" b="1" u="sng" dirty="0" smtClean="0"/>
              <a:t>faltando </a:t>
            </a:r>
            <a:r>
              <a:rPr lang="pt-BR" sz="2800" u="sng" dirty="0" smtClean="0"/>
              <a:t>a </a:t>
            </a:r>
            <a:r>
              <a:rPr lang="pt-BR" sz="2800" b="1" u="sng" dirty="0" smtClean="0"/>
              <a:t>confiança</a:t>
            </a:r>
            <a:r>
              <a:rPr lang="pt-BR" sz="2800" dirty="0" smtClean="0"/>
              <a:t>, o </a:t>
            </a:r>
            <a:r>
              <a:rPr lang="pt-BR" sz="2800" b="1" u="sng" dirty="0" smtClean="0"/>
              <a:t>governo cai</a:t>
            </a:r>
            <a:r>
              <a:rPr lang="pt-BR" sz="2800" dirty="0" smtClean="0"/>
              <a:t>;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pt-BR" sz="2800" b="1" dirty="0" smtClean="0"/>
              <a:t>c)</a:t>
            </a:r>
            <a:r>
              <a:rPr lang="pt-BR" sz="2800" dirty="0" smtClean="0"/>
              <a:t> a </a:t>
            </a:r>
            <a:r>
              <a:rPr lang="pt-BR" sz="2800" b="1" u="sng" dirty="0" smtClean="0"/>
              <a:t>assembleia</a:t>
            </a:r>
            <a:r>
              <a:rPr lang="pt-BR" sz="2800" dirty="0" smtClean="0"/>
              <a:t> pode ser </a:t>
            </a:r>
            <a:r>
              <a:rPr lang="pt-BR" sz="2800" b="1" u="sng" dirty="0" smtClean="0"/>
              <a:t>dissolvida</a:t>
            </a:r>
            <a:r>
              <a:rPr lang="pt-BR" sz="2800" dirty="0" smtClean="0"/>
              <a:t> antes do término da </a:t>
            </a:r>
            <a:r>
              <a:rPr lang="pt-BR" sz="2800" b="1" u="sng" dirty="0" smtClean="0"/>
              <a:t>legislatura</a:t>
            </a:r>
            <a:r>
              <a:rPr lang="pt-BR" sz="2800" dirty="0" smtClean="0"/>
              <a:t>, convocando-se novas eleições;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pt-BR" sz="2800" b="1" dirty="0" smtClean="0"/>
              <a:t>d)</a:t>
            </a:r>
            <a:r>
              <a:rPr lang="pt-BR" sz="2800" dirty="0" smtClean="0"/>
              <a:t> além da chefia do governo, existe a chefia de Estado – pelo presidente ou pelo monarca – que exerce funções simbólicas e cerimoniais.</a:t>
            </a:r>
          </a:p>
          <a:p>
            <a:pPr eaLnBrk="1" hangingPunct="1">
              <a:lnSpc>
                <a:spcPct val="120000"/>
              </a:lnSpc>
            </a:pPr>
            <a:endParaRPr lang="pt-BR" sz="27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Sistema de Governo: Parlamentarismo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53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Monarcas como Chefe de Estado:</a:t>
            </a:r>
            <a:br>
              <a:rPr lang="pt-BR" sz="2400" dirty="0" smtClean="0"/>
            </a:br>
            <a:r>
              <a:rPr lang="pt-BR" sz="2400" dirty="0" smtClean="0"/>
              <a:t>“</a:t>
            </a:r>
            <a:r>
              <a:rPr lang="es-MX" sz="2400" dirty="0" smtClean="0"/>
              <a:t>23F </a:t>
            </a:r>
            <a:r>
              <a:rPr lang="es-MX" sz="2400" dirty="0"/>
              <a:t>El día más difícil del </a:t>
            </a:r>
            <a:r>
              <a:rPr lang="es-MX" sz="2400" dirty="0" smtClean="0"/>
              <a:t>Rey”</a:t>
            </a:r>
            <a:endParaRPr lang="es-MX" sz="24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600" dirty="0" smtClean="0">
              <a:hlinkClick r:id="rId2"/>
            </a:endParaRPr>
          </a:p>
          <a:p>
            <a:endParaRPr lang="es-MX" sz="1600" dirty="0">
              <a:hlinkClick r:id="rId2"/>
            </a:endParaRPr>
          </a:p>
          <a:p>
            <a:endParaRPr lang="es-MX" sz="1600" dirty="0" smtClean="0">
              <a:hlinkClick r:id="rId2"/>
            </a:endParaRPr>
          </a:p>
          <a:p>
            <a:endParaRPr lang="es-MX" sz="1600" dirty="0">
              <a:hlinkClick r:id="rId2"/>
            </a:endParaRPr>
          </a:p>
          <a:p>
            <a:endParaRPr lang="es-MX" sz="1600" dirty="0" smtClean="0">
              <a:hlinkClick r:id="rId2"/>
            </a:endParaRPr>
          </a:p>
          <a:p>
            <a:endParaRPr lang="es-MX" sz="1600" dirty="0">
              <a:hlinkClick r:id="rId2"/>
            </a:endParaRPr>
          </a:p>
          <a:p>
            <a:endParaRPr lang="es-MX" sz="1600" dirty="0" smtClean="0">
              <a:hlinkClick r:id="rId2"/>
            </a:endParaRPr>
          </a:p>
          <a:p>
            <a:endParaRPr lang="es-MX" sz="1600" dirty="0">
              <a:hlinkClick r:id="rId2"/>
            </a:endParaRPr>
          </a:p>
          <a:p>
            <a:endParaRPr lang="es-MX" sz="1600" dirty="0" smtClean="0">
              <a:hlinkClick r:id="rId2"/>
            </a:endParaRPr>
          </a:p>
          <a:p>
            <a:endParaRPr lang="es-MX" sz="1600" dirty="0">
              <a:hlinkClick r:id="rId2"/>
            </a:endParaRPr>
          </a:p>
          <a:p>
            <a:endParaRPr lang="es-MX" sz="1600" dirty="0" smtClean="0">
              <a:hlinkClick r:id="rId2"/>
            </a:endParaRPr>
          </a:p>
          <a:p>
            <a:endParaRPr lang="es-MX" sz="1600" dirty="0">
              <a:hlinkClick r:id="rId2"/>
            </a:endParaRPr>
          </a:p>
          <a:p>
            <a:endParaRPr lang="es-MX" sz="1600" dirty="0" smtClean="0">
              <a:hlinkClick r:id="rId2"/>
            </a:endParaRPr>
          </a:p>
          <a:p>
            <a:endParaRPr lang="es-MX" sz="1600" dirty="0">
              <a:hlinkClick r:id="rId2"/>
            </a:endParaRPr>
          </a:p>
          <a:p>
            <a:endParaRPr lang="es-MX" sz="1600" dirty="0" smtClean="0">
              <a:hlinkClick r:id="rId2"/>
            </a:endParaRPr>
          </a:p>
          <a:p>
            <a:endParaRPr lang="es-MX" sz="1600" dirty="0">
              <a:hlinkClick r:id="rId2"/>
            </a:endParaRPr>
          </a:p>
          <a:p>
            <a:endParaRPr lang="es-MX" sz="1600" dirty="0" smtClean="0">
              <a:hlinkClick r:id="rId2"/>
            </a:endParaRPr>
          </a:p>
          <a:p>
            <a:endParaRPr lang="es-MX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0" y="1630363"/>
            <a:ext cx="4040188" cy="2963862"/>
          </a:xfrm>
        </p:spPr>
        <p:txBody>
          <a:bodyPr/>
          <a:lstStyle/>
          <a:p>
            <a:pPr marL="0" indent="0">
              <a:buNone/>
            </a:pPr>
            <a:endParaRPr lang="pt-BR" sz="1100" dirty="0" smtClean="0">
              <a:hlinkClick r:id="rId3"/>
            </a:endParaRPr>
          </a:p>
          <a:p>
            <a:pPr marL="0" indent="0">
              <a:buNone/>
            </a:pPr>
            <a:endParaRPr lang="pt-BR" sz="1100" dirty="0">
              <a:hlinkClick r:id="rId3"/>
            </a:endParaRPr>
          </a:p>
          <a:p>
            <a:pPr marL="0" indent="0">
              <a:buNone/>
            </a:pPr>
            <a:endParaRPr lang="pt-BR" sz="1100" dirty="0" smtClean="0">
              <a:hlinkClick r:id="rId3"/>
            </a:endParaRPr>
          </a:p>
          <a:p>
            <a:pPr marL="0" indent="0">
              <a:buNone/>
            </a:pPr>
            <a:endParaRPr lang="pt-BR" sz="1100" dirty="0">
              <a:hlinkClick r:id="rId3"/>
            </a:endParaRPr>
          </a:p>
          <a:p>
            <a:pPr marL="0" indent="0">
              <a:buNone/>
            </a:pPr>
            <a:endParaRPr lang="pt-BR" sz="1100" dirty="0" smtClean="0">
              <a:hlinkClick r:id="rId3"/>
            </a:endParaRPr>
          </a:p>
          <a:p>
            <a:pPr marL="0" indent="0">
              <a:buNone/>
            </a:pPr>
            <a:endParaRPr lang="pt-BR" sz="1100" dirty="0">
              <a:hlinkClick r:id="rId3"/>
            </a:endParaRPr>
          </a:p>
          <a:p>
            <a:pPr marL="0" indent="0">
              <a:buNone/>
            </a:pPr>
            <a:endParaRPr lang="pt-BR" sz="1100" dirty="0" smtClean="0">
              <a:hlinkClick r:id="rId3"/>
            </a:endParaRPr>
          </a:p>
          <a:p>
            <a:pPr marL="0" indent="0">
              <a:buNone/>
            </a:pPr>
            <a:endParaRPr lang="pt-BR" sz="1100" dirty="0" smtClean="0">
              <a:hlinkClick r:id="rId3"/>
            </a:endParaRPr>
          </a:p>
          <a:p>
            <a:pPr marL="0" indent="0">
              <a:buNone/>
            </a:pPr>
            <a:r>
              <a:rPr lang="es-MX" sz="1100" dirty="0" smtClean="0">
                <a:hlinkClick r:id="rId3"/>
              </a:rPr>
              <a:t>       https</a:t>
            </a:r>
            <a:r>
              <a:rPr lang="es-MX" sz="1100" dirty="0">
                <a:hlinkClick r:id="rId3"/>
              </a:rPr>
              <a:t>://</a:t>
            </a:r>
            <a:r>
              <a:rPr lang="es-MX" sz="1100" dirty="0" smtClean="0">
                <a:hlinkClick r:id="rId3"/>
              </a:rPr>
              <a:t>www.youtube.com/watch?v=hVHu3m-4keo</a:t>
            </a:r>
            <a:endParaRPr lang="es-MX" sz="11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5102225" y="1428750"/>
            <a:ext cx="4041775" cy="3165475"/>
          </a:xfrm>
        </p:spPr>
        <p:txBody>
          <a:bodyPr/>
          <a:lstStyle/>
          <a:p>
            <a:endParaRPr lang="es-MX" dirty="0" smtClean="0">
              <a:hlinkClick r:id="rId2"/>
            </a:endParaRPr>
          </a:p>
          <a:p>
            <a:endParaRPr lang="es-MX" dirty="0">
              <a:hlinkClick r:id="rId2"/>
            </a:endParaRPr>
          </a:p>
          <a:p>
            <a:endParaRPr lang="es-MX" dirty="0" smtClean="0">
              <a:hlinkClick r:id="rId2"/>
            </a:endParaRPr>
          </a:p>
          <a:p>
            <a:endParaRPr lang="es-MX" dirty="0">
              <a:hlinkClick r:id="rId2"/>
            </a:endParaRPr>
          </a:p>
          <a:p>
            <a:pPr marL="0" indent="0">
              <a:buNone/>
            </a:pPr>
            <a:r>
              <a:rPr lang="es-MX" sz="1400" dirty="0" smtClean="0">
                <a:hlinkClick r:id="rId2"/>
              </a:rPr>
              <a:t>http</a:t>
            </a:r>
            <a:r>
              <a:rPr lang="es-MX" sz="1400" dirty="0">
                <a:hlinkClick r:id="rId2"/>
              </a:rPr>
              <a:t>://www.rtve.es/alacarta/videos/fue-noticia-en-el-archivo-de-rtve/archivo-mensaje-del-rey-juan-carlos-tras-intentona-golpista-del-23/393739/</a:t>
            </a:r>
            <a:endParaRPr lang="es-MX" sz="1400" dirty="0"/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6640"/>
            <a:ext cx="3048000" cy="169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02" y="1657350"/>
            <a:ext cx="3906073" cy="16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822001" y="4294559"/>
            <a:ext cx="3546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Gen. Franco e o Rei Juan Carlos</a:t>
            </a:r>
            <a:endParaRPr lang="es-MX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62000" y="4295506"/>
            <a:ext cx="3546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Tem. Cel. </a:t>
            </a:r>
            <a:r>
              <a:rPr lang="pt-BR" dirty="0" err="1" smtClean="0"/>
              <a:t>Tejero</a:t>
            </a:r>
            <a:r>
              <a:rPr lang="pt-BR" dirty="0" smtClean="0"/>
              <a:t> no 23F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30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Vote no Rei!</a:t>
            </a:r>
            <a:endParaRPr lang="es-MX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>
              <a:hlinkClick r:id="rId2"/>
            </a:endParaRPr>
          </a:p>
          <a:p>
            <a:endParaRPr lang="pt-BR" b="1" dirty="0">
              <a:hlinkClick r:id="rId2"/>
            </a:endParaRPr>
          </a:p>
          <a:p>
            <a:endParaRPr lang="pt-BR" b="1" dirty="0" smtClean="0">
              <a:hlinkClick r:id="rId2"/>
            </a:endParaRPr>
          </a:p>
          <a:p>
            <a:endParaRPr lang="pt-BR" b="1" dirty="0" smtClean="0">
              <a:hlinkClick r:id="rId2"/>
            </a:endParaRPr>
          </a:p>
          <a:p>
            <a:pPr marL="0" indent="0">
              <a:buNone/>
            </a:pPr>
            <a:r>
              <a:rPr lang="pt-BR" b="1" dirty="0" smtClean="0">
                <a:hlinkClick r:id="rId2"/>
              </a:rPr>
              <a:t>O Plebiscito de 1993 no Brasil</a:t>
            </a:r>
          </a:p>
          <a:p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www.youtube.com/watch?v=2ZN5AOQ9FCs</a:t>
            </a:r>
            <a:endParaRPr lang="es-MX" dirty="0" smtClean="0"/>
          </a:p>
          <a:p>
            <a:endParaRPr lang="pt-BR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78825"/>
            <a:ext cx="340387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 quem seria o Rei do Brasil</a:t>
            </a:r>
            <a:r>
              <a:rPr lang="en-US" dirty="0" smtClean="0"/>
              <a:t>?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14312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14399" y="3637961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D. LUIZ DE ORLEANS </a:t>
            </a:r>
            <a:endParaRPr lang="pt-BR" b="1" dirty="0" smtClean="0"/>
          </a:p>
          <a:p>
            <a:r>
              <a:rPr lang="pt-BR" b="1" dirty="0" smtClean="0"/>
              <a:t>E BRAGANÇA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1"/>
            <a:ext cx="1743075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633112" y="3647575"/>
            <a:ext cx="290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D. “Joãozinho” de ORLEANS E </a:t>
            </a:r>
            <a:r>
              <a:rPr lang="pt-BR" b="1" dirty="0"/>
              <a:t>B</a:t>
            </a:r>
            <a:r>
              <a:rPr lang="pt-BR" b="1" dirty="0" smtClean="0"/>
              <a:t>RAGANÇA</a:t>
            </a:r>
            <a:endParaRPr lang="es-MX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14800" y="213896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95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5MfOy9uoGZI/UTgbIX2J8qI/AAAAAAAAB_k/F8MsmDKFUes/s1600/arvore_familia_imperia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99" y="-3527326"/>
            <a:ext cx="6498577" cy="84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 renúncia do </a:t>
            </a:r>
            <a:r>
              <a:rPr lang="pt-BR" sz="2800" b="1" dirty="0" smtClean="0"/>
              <a:t>Príncipe Dom Pedro de Alcântara de Orléans e Bragança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i="1" dirty="0" smtClean="0"/>
              <a:t>Eu </a:t>
            </a:r>
            <a:r>
              <a:rPr lang="pt-BR" sz="1800" i="1" dirty="0"/>
              <a:t>o </a:t>
            </a:r>
            <a:r>
              <a:rPr lang="pt-BR" sz="1800" i="1" dirty="0" err="1"/>
              <a:t>Principe</a:t>
            </a:r>
            <a:r>
              <a:rPr lang="pt-BR" sz="1800" i="1" dirty="0"/>
              <a:t> Dom Pedro de </a:t>
            </a:r>
            <a:r>
              <a:rPr lang="pt-BR" sz="1800" i="1" dirty="0" err="1"/>
              <a:t>Alcantara</a:t>
            </a:r>
            <a:r>
              <a:rPr lang="pt-BR" sz="1800" i="1" dirty="0"/>
              <a:t> Luiz Philippe Maria Gastão Miguel Gabriel Raphael Gonzaga de Orleans e Bragança, tendo maduramente </a:t>
            </a:r>
            <a:r>
              <a:rPr lang="pt-BR" sz="1800" i="1" dirty="0" err="1"/>
              <a:t>reflectido</a:t>
            </a:r>
            <a:r>
              <a:rPr lang="pt-BR" sz="1800" i="1" dirty="0"/>
              <a:t>, resolvi renunciar ao direito que pela Constituição do </a:t>
            </a:r>
            <a:r>
              <a:rPr lang="pt-BR" sz="1800" i="1" dirty="0" err="1"/>
              <a:t>Imperio</a:t>
            </a:r>
            <a:r>
              <a:rPr lang="pt-BR" sz="1800" i="1" dirty="0"/>
              <a:t> do Brazil promulgada a 25 de Março de 1824 me compete à </a:t>
            </a:r>
            <a:r>
              <a:rPr lang="pt-BR" sz="1800" i="1" dirty="0" err="1"/>
              <a:t>Corôa</a:t>
            </a:r>
            <a:r>
              <a:rPr lang="pt-BR" sz="1800" i="1" dirty="0"/>
              <a:t> do mesmo </a:t>
            </a:r>
            <a:r>
              <a:rPr lang="pt-BR" sz="1800" i="1" dirty="0" err="1"/>
              <a:t>Paiz</a:t>
            </a:r>
            <a:r>
              <a:rPr lang="pt-BR" sz="1800" i="1" dirty="0"/>
              <a:t>. Declaro pois que por minha muito livre e </a:t>
            </a:r>
            <a:r>
              <a:rPr lang="pt-BR" sz="1800" i="1" dirty="0" err="1"/>
              <a:t>espontanea</a:t>
            </a:r>
            <a:r>
              <a:rPr lang="pt-BR" sz="1800" i="1" dirty="0"/>
              <a:t> vontade d’</a:t>
            </a:r>
            <a:r>
              <a:rPr lang="pt-BR" sz="1800" i="1" dirty="0" err="1"/>
              <a:t>elle</a:t>
            </a:r>
            <a:r>
              <a:rPr lang="pt-BR" sz="1800" i="1" dirty="0"/>
              <a:t> desisto pela presente e renuncio, não só por mim, como por todos e cada um dos meus descendentes, a todo e qualquer direito que a dita Constituição nos confere á </a:t>
            </a:r>
            <a:r>
              <a:rPr lang="pt-BR" sz="1800" i="1" dirty="0" err="1"/>
              <a:t>Corôa</a:t>
            </a:r>
            <a:r>
              <a:rPr lang="pt-BR" sz="1800" i="1" dirty="0"/>
              <a:t> e </a:t>
            </a:r>
            <a:r>
              <a:rPr lang="pt-BR" sz="1800" i="1" dirty="0" err="1"/>
              <a:t>Throno</a:t>
            </a:r>
            <a:r>
              <a:rPr lang="pt-BR" sz="1800" i="1" dirty="0"/>
              <a:t> </a:t>
            </a:r>
            <a:r>
              <a:rPr lang="pt-BR" sz="1800" i="1" dirty="0" err="1"/>
              <a:t>Brazileiros</a:t>
            </a:r>
            <a:r>
              <a:rPr lang="pt-BR" sz="1800" i="1" dirty="0"/>
              <a:t>, o qual passará ás linhas que se seguirem á minha conforme a ordem de </a:t>
            </a:r>
            <a:r>
              <a:rPr lang="pt-BR" sz="1800" i="1" dirty="0" err="1"/>
              <a:t>successão</a:t>
            </a:r>
            <a:r>
              <a:rPr lang="pt-BR" sz="1800" i="1" dirty="0"/>
              <a:t> estabelecida pelo Art. 117. Perante Deus </a:t>
            </a:r>
            <a:r>
              <a:rPr lang="pt-BR" sz="1800" i="1" dirty="0" err="1"/>
              <a:t>prometto</a:t>
            </a:r>
            <a:r>
              <a:rPr lang="pt-BR" sz="1800" i="1" dirty="0"/>
              <a:t> por mim e meus descendentes manter a presente declaração.</a:t>
            </a:r>
            <a:endParaRPr lang="pt-BR" sz="1800" dirty="0"/>
          </a:p>
          <a:p>
            <a:pPr marL="0" indent="0">
              <a:buNone/>
            </a:pPr>
            <a:r>
              <a:rPr lang="pt-BR" sz="1800" dirty="0"/>
              <a:t>Cannes 30 de Outubro de 1908 </a:t>
            </a:r>
            <a:br>
              <a:rPr lang="pt-BR" sz="1800" dirty="0"/>
            </a:br>
            <a:r>
              <a:rPr lang="pt-BR" sz="1800" dirty="0"/>
              <a:t>Assinado: </a:t>
            </a:r>
            <a:r>
              <a:rPr lang="pt-BR" sz="1800" i="1" dirty="0"/>
              <a:t>Pedro de </a:t>
            </a:r>
            <a:r>
              <a:rPr lang="pt-BR" sz="1800" i="1" dirty="0" err="1"/>
              <a:t>Alcantara</a:t>
            </a:r>
            <a:r>
              <a:rPr lang="pt-BR" sz="1800" i="1" dirty="0"/>
              <a:t> de Orleans e Bragança</a:t>
            </a:r>
            <a:endParaRPr lang="pt-BR" sz="1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11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dirty="0" smtClean="0"/>
              <a:t>Tipos de Parlamentarismo e variedades de Primeiro-ministro: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t-BR" sz="3000" dirty="0" smtClean="0"/>
              <a:t>a) </a:t>
            </a:r>
            <a:r>
              <a:rPr lang="pt-BR" sz="3000" b="1" dirty="0" smtClean="0"/>
              <a:t>Sistema de gabinete: </a:t>
            </a:r>
            <a:r>
              <a:rPr lang="pt-BR" sz="3000" dirty="0" smtClean="0"/>
              <a:t>sistema eleitoral majoritário (distrital) </a:t>
            </a:r>
            <a:r>
              <a:rPr lang="pt-BR" sz="3000" dirty="0" smtClean="0">
                <a:sym typeface="Symbol" pitchFamily="18" charset="2"/>
              </a:rPr>
              <a:t> bipartidarismo no legislativo  formação de maioria parlamentar </a:t>
            </a:r>
            <a:r>
              <a:rPr lang="pt-BR" sz="3000" b="1" u="sng" dirty="0" smtClean="0">
                <a:sym typeface="Symbol" pitchFamily="18" charset="2"/>
              </a:rPr>
              <a:t>unipartidária</a:t>
            </a:r>
            <a:r>
              <a:rPr lang="pt-BR" sz="3000" dirty="0" smtClean="0">
                <a:sym typeface="Symbol" pitchFamily="18" charset="2"/>
              </a:rPr>
              <a:t>  tendência p/ </a:t>
            </a:r>
            <a:r>
              <a:rPr lang="pt-BR" sz="3000" b="1" dirty="0" smtClean="0">
                <a:sym typeface="Symbol" pitchFamily="18" charset="2"/>
              </a:rPr>
              <a:t>maior governabilidade</a:t>
            </a:r>
            <a:r>
              <a:rPr lang="pt-BR" sz="3000" dirty="0" smtClean="0">
                <a:sym typeface="Symbol" pitchFamily="18" charset="2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sz="3000" dirty="0" smtClean="0">
                <a:solidFill>
                  <a:srgbClr val="FF0000"/>
                </a:solidFill>
              </a:rPr>
              <a:t>Primeiro-ministro:</a:t>
            </a:r>
            <a:r>
              <a:rPr lang="pt-BR" sz="3000" dirty="0" smtClean="0"/>
              <a:t> é muito forte/estável: lembra o </a:t>
            </a:r>
            <a:r>
              <a:rPr lang="pt-BR" sz="3000" i="1" dirty="0" smtClean="0"/>
              <a:t>status</a:t>
            </a:r>
            <a:r>
              <a:rPr lang="pt-BR" sz="3000" dirty="0" smtClean="0"/>
              <a:t> do presidente no presidencialismo.</a:t>
            </a:r>
          </a:p>
          <a:p>
            <a:pPr algn="just" eaLnBrk="1" hangingPunct="1">
              <a:lnSpc>
                <a:spcPct val="80000"/>
              </a:lnSpc>
            </a:pP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13839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b="1" dirty="0" smtClean="0"/>
              <a:t>Sistemas de Governo</a:t>
            </a:r>
            <a:r>
              <a:rPr lang="pt-BR" sz="3600" b="1" u="sng" dirty="0" smtClean="0"/>
              <a:t> 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sz="2800" b="1" dirty="0" smtClean="0"/>
              <a:t> </a:t>
            </a:r>
            <a:r>
              <a:rPr lang="pt-BR" sz="2800" b="1" u="sng" dirty="0" smtClean="0"/>
              <a:t>Identificação do sistema</a:t>
            </a:r>
            <a:r>
              <a:rPr lang="pt-BR" sz="2800" dirty="0" smtClean="0"/>
              <a:t>: no modo de relacionamento dos dois poderes políticos (legislativo e executivo).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800" b="1" u="sng" dirty="0" smtClean="0"/>
              <a:t>De onde deriva o centro do poder político? </a:t>
            </a:r>
          </a:p>
          <a:p>
            <a:pPr eaLnBrk="1" hangingPunct="1">
              <a:buFont typeface="Arial" charset="0"/>
              <a:buNone/>
            </a:pPr>
            <a:r>
              <a:rPr lang="pt-BR" sz="2800" dirty="0" smtClean="0"/>
              <a:t>     Do Legislativo ou do Executivo?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800" b="1" dirty="0" smtClean="0"/>
              <a:t> </a:t>
            </a:r>
            <a:r>
              <a:rPr lang="pt-BR" sz="2800" b="1" u="sng" dirty="0" smtClean="0"/>
              <a:t>Consequências/implicações para o sistema político</a:t>
            </a:r>
            <a:r>
              <a:rPr lang="pt-BR" sz="2800" b="1" dirty="0" smtClean="0"/>
              <a:t>: </a:t>
            </a:r>
            <a:r>
              <a:rPr lang="pt-BR" sz="2800" dirty="0" smtClean="0"/>
              <a:t>Quem garante mais governabilidade?</a:t>
            </a:r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946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725699"/>
          </a:xfrm>
        </p:spPr>
        <p:txBody>
          <a:bodyPr/>
          <a:lstStyle/>
          <a:p>
            <a:pPr eaLnBrk="1" hangingPunct="1"/>
            <a:r>
              <a:rPr lang="pt-BR" sz="2800" dirty="0" smtClean="0"/>
              <a:t>b) </a:t>
            </a:r>
            <a:r>
              <a:rPr lang="pt-BR" sz="2800" b="1" dirty="0" smtClean="0"/>
              <a:t>Sistema alemão</a:t>
            </a:r>
            <a:r>
              <a:rPr lang="pt-BR" sz="2800" dirty="0" smtClean="0"/>
              <a:t>: sistema eleitoral distrital-misto </a:t>
            </a:r>
            <a:r>
              <a:rPr lang="pt-BR" sz="2800" dirty="0" smtClean="0">
                <a:sym typeface="Symbol" pitchFamily="18" charset="2"/>
              </a:rPr>
              <a:t></a:t>
            </a:r>
            <a:r>
              <a:rPr lang="pt-BR" sz="2800" dirty="0" smtClean="0"/>
              <a:t> multipartidarismo moderado no parlamento </a:t>
            </a:r>
            <a:r>
              <a:rPr lang="pt-BR" sz="2800" dirty="0" smtClean="0">
                <a:sym typeface="Symbol" pitchFamily="18" charset="2"/>
              </a:rPr>
              <a:t> necessidade de coalizão  tendência p/ média/alta governabilidade.</a:t>
            </a:r>
          </a:p>
          <a:p>
            <a:pPr algn="just" eaLnBrk="1" hangingPunct="1"/>
            <a:r>
              <a:rPr lang="pt-BR" sz="2800" b="1" dirty="0" smtClean="0">
                <a:sym typeface="Symbol" pitchFamily="18" charset="2"/>
              </a:rPr>
              <a:t>Características do sist. alemão</a:t>
            </a:r>
            <a:r>
              <a:rPr lang="pt-BR" sz="2800" dirty="0" smtClean="0">
                <a:sym typeface="Symbol" pitchFamily="18" charset="2"/>
              </a:rPr>
              <a:t>: voto de não-confiança construtivo (o parlamento só vota a desconfiança se houver outro primeiro ministro); cláusula de barreira/desempenho: 5%.</a:t>
            </a:r>
          </a:p>
          <a:p>
            <a:pPr algn="just" eaLnBrk="1" hangingPunct="1"/>
            <a:r>
              <a:rPr lang="pt-BR" sz="2800" dirty="0" smtClean="0">
                <a:solidFill>
                  <a:srgbClr val="FF0000"/>
                </a:solidFill>
                <a:sym typeface="Symbol" pitchFamily="18" charset="2"/>
              </a:rPr>
              <a:t>Primeiro-ministro: </a:t>
            </a:r>
            <a:r>
              <a:rPr lang="pt-BR" sz="2800" dirty="0" smtClean="0">
                <a:sym typeface="Symbol" pitchFamily="18" charset="2"/>
              </a:rPr>
              <a:t>“primeiro entre desiguais”</a:t>
            </a:r>
          </a:p>
          <a:p>
            <a:pPr algn="just" eaLnBrk="1" hangingPunct="1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9536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dirty="0" smtClean="0"/>
              <a:t>c)</a:t>
            </a:r>
            <a:r>
              <a:rPr lang="pt-BR" b="1" dirty="0" smtClean="0"/>
              <a:t> Parlamentarismo com predomínio da Assembleia:</a:t>
            </a:r>
            <a:r>
              <a:rPr lang="pt-BR" dirty="0" smtClean="0"/>
              <a:t> “governo de Assembleia (convencional)”.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Características: sistema eleitoral proporcional</a:t>
            </a:r>
            <a:r>
              <a:rPr lang="pt-BR" dirty="0" smtClean="0">
                <a:sym typeface="Symbol" pitchFamily="18" charset="2"/>
              </a:rPr>
              <a:t> multipartidarismo no Legislativo  necessidade de coalizão no </a:t>
            </a:r>
            <a:r>
              <a:rPr lang="pt-BR" dirty="0" err="1" smtClean="0">
                <a:sym typeface="Symbol" pitchFamily="18" charset="2"/>
              </a:rPr>
              <a:t>legislat</a:t>
            </a:r>
            <a:r>
              <a:rPr lang="pt-BR" dirty="0" smtClean="0">
                <a:sym typeface="Symbol" pitchFamily="18" charset="2"/>
              </a:rPr>
              <a:t>. p/ apoiar o governo  tendência p/ baixa governabilidade.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dirty="0" smtClean="0">
                <a:solidFill>
                  <a:srgbClr val="FF0000"/>
                </a:solidFill>
                <a:sym typeface="Symbol" pitchFamily="18" charset="2"/>
              </a:rPr>
              <a:t>Primeiro-ministro:</a:t>
            </a:r>
            <a:r>
              <a:rPr lang="pt-BR" dirty="0" smtClean="0">
                <a:sym typeface="Symbol" pitchFamily="18" charset="2"/>
              </a:rPr>
              <a:t> primeiro entre iguais (é o genuíno “</a:t>
            </a:r>
            <a:r>
              <a:rPr lang="pt-BR" i="1" dirty="0" smtClean="0">
                <a:sym typeface="Symbol" pitchFamily="18" charset="2"/>
              </a:rPr>
              <a:t>primus </a:t>
            </a:r>
            <a:r>
              <a:rPr lang="pt-BR" i="1" dirty="0" err="1" smtClean="0">
                <a:sym typeface="Symbol" pitchFamily="18" charset="2"/>
              </a:rPr>
              <a:t>inter</a:t>
            </a:r>
            <a:r>
              <a:rPr lang="pt-BR" i="1" dirty="0" smtClean="0">
                <a:sym typeface="Symbol" pitchFamily="18" charset="2"/>
              </a:rPr>
              <a:t> pares”</a:t>
            </a:r>
            <a:r>
              <a:rPr lang="pt-BR" dirty="0" smtClean="0">
                <a:sym typeface="Symbol" pitchFamily="18" charset="2"/>
              </a:rPr>
              <a:t>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dirty="0" smtClean="0"/>
              <a:t>Parlamentarismo com predomínio da Assembleia: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190500" indent="0" eaLnBrk="1" fontAlgn="auto" hangingPunct="1">
              <a:spcAft>
                <a:spcPts val="0"/>
              </a:spcAft>
              <a:defRPr/>
            </a:pPr>
            <a:r>
              <a:rPr lang="pt-BR" dirty="0" smtClean="0"/>
              <a:t>a) o Gabinete não lidera o parlamento; </a:t>
            </a:r>
          </a:p>
          <a:p>
            <a:pPr marL="190500" indent="0" eaLnBrk="1" fontAlgn="auto" hangingPunct="1">
              <a:spcAft>
                <a:spcPts val="0"/>
              </a:spcAft>
              <a:defRPr/>
            </a:pPr>
            <a:r>
              <a:rPr lang="pt-BR" dirty="0" smtClean="0"/>
              <a:t>b) o poder não está unificado;</a:t>
            </a:r>
          </a:p>
          <a:p>
            <a:pPr marL="190500" indent="0" eaLnBrk="1" fontAlgn="auto" hangingPunct="1">
              <a:spcAft>
                <a:spcPts val="0"/>
              </a:spcAft>
              <a:defRPr/>
            </a:pPr>
            <a:r>
              <a:rPr lang="pt-BR" dirty="0" smtClean="0"/>
              <a:t>c) a responsabilidade se dilui;</a:t>
            </a:r>
          </a:p>
          <a:p>
            <a:pPr marL="190500" indent="0" eaLnBrk="1" fontAlgn="auto" hangingPunct="1">
              <a:spcAft>
                <a:spcPts val="0"/>
              </a:spcAft>
              <a:defRPr/>
            </a:pPr>
            <a:r>
              <a:rPr lang="pt-BR" dirty="0" smtClean="0"/>
              <a:t>d) a disciplina partidária é baixa ou nula;</a:t>
            </a:r>
          </a:p>
          <a:p>
            <a:pPr marL="190500" indent="0" eaLnBrk="1" fontAlgn="auto" hangingPunct="1">
              <a:spcAft>
                <a:spcPts val="0"/>
              </a:spcAft>
              <a:defRPr/>
            </a:pPr>
            <a:r>
              <a:rPr lang="pt-BR" dirty="0" smtClean="0"/>
              <a:t>e) o governo não tem condições de agir com rapidez e decisão;</a:t>
            </a:r>
          </a:p>
          <a:p>
            <a:pPr marL="190500" indent="0" eaLnBrk="1" fontAlgn="auto" hangingPunct="1">
              <a:spcAft>
                <a:spcPts val="0"/>
              </a:spcAft>
              <a:defRPr/>
            </a:pPr>
            <a:r>
              <a:rPr lang="pt-BR" dirty="0" smtClean="0"/>
              <a:t>f) as coalizões raramente resolvem seus desacordos;</a:t>
            </a:r>
          </a:p>
          <a:p>
            <a:pPr marL="190500" indent="0" eaLnBrk="1" fontAlgn="auto" hangingPunct="1">
              <a:spcAft>
                <a:spcPts val="0"/>
              </a:spcAft>
              <a:defRPr/>
            </a:pPr>
            <a:r>
              <a:rPr lang="pt-BR" dirty="0" smtClean="0"/>
              <a:t>g) o gov. não age/fala em uníssono.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6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para discussão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1. O que você pensa sobre essa afirmação de Dahl: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520762" cy="124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7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possível resposta: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9" y="1950244"/>
            <a:ext cx="61817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745936"/>
              </p:ext>
            </p:extLst>
          </p:nvPr>
        </p:nvGraphicFramePr>
        <p:xfrm>
          <a:off x="457200" y="114300"/>
          <a:ext cx="8229600" cy="4743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895600"/>
                <a:gridCol w="3352800"/>
              </a:tblGrid>
              <a:tr h="376792"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Parlamentarismo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Presidencialismo</a:t>
                      </a:r>
                      <a:endParaRPr lang="es-MX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968">
                <a:tc>
                  <a:txBody>
                    <a:bodyPr/>
                    <a:lstStyle/>
                    <a:p>
                      <a:endParaRPr lang="pt-BR" sz="1100" dirty="0" smtClean="0"/>
                    </a:p>
                    <a:p>
                      <a:endParaRPr lang="pt-BR" sz="1100" dirty="0" smtClean="0"/>
                    </a:p>
                    <a:p>
                      <a:endParaRPr lang="pt-BR" sz="1100" dirty="0" smtClean="0"/>
                    </a:p>
                    <a:p>
                      <a:r>
                        <a:rPr lang="pt-BR" sz="1100" dirty="0" smtClean="0"/>
                        <a:t>Aspectos Positivos</a:t>
                      </a:r>
                    </a:p>
                    <a:p>
                      <a:endParaRPr lang="pt-BR" sz="1100" dirty="0" smtClean="0"/>
                    </a:p>
                    <a:p>
                      <a:endParaRPr lang="es-MX" sz="1100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BR" sz="1100" dirty="0" smtClean="0"/>
                    </a:p>
                    <a:p>
                      <a:endParaRPr lang="pt-BR" sz="1100" dirty="0" smtClean="0"/>
                    </a:p>
                    <a:p>
                      <a:endParaRPr lang="pt-BR" sz="1100" dirty="0" smtClean="0"/>
                    </a:p>
                    <a:p>
                      <a:endParaRPr lang="pt-BR" sz="1100" dirty="0" smtClean="0"/>
                    </a:p>
                    <a:p>
                      <a:endParaRPr lang="es-MX" sz="11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91">
                <a:tc>
                  <a:txBody>
                    <a:bodyPr/>
                    <a:lstStyle/>
                    <a:p>
                      <a:endParaRPr lang="pt-BR" sz="1100" dirty="0" smtClean="0"/>
                    </a:p>
                    <a:p>
                      <a:endParaRPr lang="pt-BR" sz="1100" dirty="0" smtClean="0"/>
                    </a:p>
                    <a:p>
                      <a:endParaRPr lang="pt-BR" sz="1100" dirty="0" smtClean="0"/>
                    </a:p>
                    <a:p>
                      <a:r>
                        <a:rPr lang="pt-BR" sz="1100" dirty="0" smtClean="0"/>
                        <a:t>Aspectos Negativos</a:t>
                      </a:r>
                    </a:p>
                    <a:p>
                      <a:endParaRPr lang="pt-BR" sz="1100" dirty="0" smtClean="0"/>
                    </a:p>
                    <a:p>
                      <a:endParaRPr lang="pt-BR" sz="1100" dirty="0" smtClean="0"/>
                    </a:p>
                    <a:p>
                      <a:endParaRPr lang="es-MX" sz="1100" dirty="0"/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9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964488" cy="857400"/>
          </a:xfrm>
        </p:spPr>
        <p:txBody>
          <a:bodyPr/>
          <a:lstStyle/>
          <a:p>
            <a:pPr eaLnBrk="1" hangingPunct="1"/>
            <a:r>
              <a:rPr lang="pt-BR" sz="3600" b="1" dirty="0" smtClean="0"/>
              <a:t>Sistemas de Governo: Presidencialismo </a:t>
            </a:r>
            <a:endParaRPr lang="pt-BR" sz="3600" dirty="0" smtClean="0"/>
          </a:p>
        </p:txBody>
      </p:sp>
      <p:sp>
        <p:nvSpPr>
          <p:cNvPr id="4099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sz="2600" dirty="0" smtClean="0"/>
              <a:t>Caracterizado como um sistema de </a:t>
            </a:r>
            <a:r>
              <a:rPr lang="pt-BR" sz="2600" b="1" u="sng" dirty="0" smtClean="0"/>
              <a:t>separação de poderes</a:t>
            </a:r>
            <a:r>
              <a:rPr lang="pt-BR" sz="2600" u="sng" dirty="0" smtClean="0"/>
              <a:t> </a:t>
            </a:r>
            <a:r>
              <a:rPr lang="pt-BR" sz="2600" dirty="0" smtClean="0"/>
              <a:t>entre </a:t>
            </a:r>
            <a:r>
              <a:rPr lang="pt-BR" sz="2600" b="1" u="sng" dirty="0" smtClean="0"/>
              <a:t>legislativo</a:t>
            </a:r>
            <a:r>
              <a:rPr lang="pt-BR" sz="2600" dirty="0" smtClean="0"/>
              <a:t> e </a:t>
            </a:r>
            <a:r>
              <a:rPr lang="pt-BR" sz="2600" b="1" u="sng" dirty="0" smtClean="0"/>
              <a:t>executivo</a:t>
            </a:r>
            <a:r>
              <a:rPr lang="pt-BR" sz="2600" dirty="0" smtClean="0"/>
              <a:t>, as premissas do</a:t>
            </a:r>
            <a:r>
              <a:rPr lang="pt-BR" sz="2600" u="sng" dirty="0" smtClean="0"/>
              <a:t> </a:t>
            </a:r>
            <a:r>
              <a:rPr lang="pt-BR" sz="2600" b="1" u="sng" dirty="0" smtClean="0"/>
              <a:t>presidencialismo</a:t>
            </a:r>
            <a:r>
              <a:rPr lang="pt-BR" sz="2600" u="sng" dirty="0" smtClean="0"/>
              <a:t> </a:t>
            </a:r>
            <a:r>
              <a:rPr lang="pt-BR" sz="2600" dirty="0" smtClean="0"/>
              <a:t>garantem ao </a:t>
            </a:r>
            <a:r>
              <a:rPr lang="pt-BR" sz="2600" b="1" u="sng" dirty="0" smtClean="0"/>
              <a:t>presidente</a:t>
            </a:r>
            <a:r>
              <a:rPr lang="pt-BR" sz="2600" dirty="0" smtClean="0"/>
              <a:t> as prerrogativas e faculdades de </a:t>
            </a:r>
            <a:r>
              <a:rPr lang="pt-BR" sz="2600" b="1" u="sng" dirty="0" smtClean="0"/>
              <a:t>governo</a:t>
            </a:r>
            <a:r>
              <a:rPr lang="pt-BR" sz="2600" dirty="0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600" dirty="0" smtClean="0"/>
              <a:t> Relações </a:t>
            </a:r>
            <a:r>
              <a:rPr lang="pt-BR" sz="2600" b="1" u="sng" dirty="0" smtClean="0"/>
              <a:t>Executivo/Legislativo</a:t>
            </a:r>
            <a:r>
              <a:rPr lang="pt-BR" sz="2600" u="sng" dirty="0" smtClean="0"/>
              <a:t> </a:t>
            </a:r>
            <a:r>
              <a:rPr lang="pt-BR" sz="2600" dirty="0" smtClean="0"/>
              <a:t>no Presidencialismo: funções bem distintas. O Legislativo vota leis, sem </a:t>
            </a:r>
            <a:r>
              <a:rPr lang="pt-BR" sz="2600" b="1" u="sng" dirty="0" smtClean="0"/>
              <a:t>responder</a:t>
            </a:r>
            <a:r>
              <a:rPr lang="pt-BR" sz="2600" dirty="0" smtClean="0"/>
              <a:t>, contudo, por sua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9677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sz="2800" b="1" u="sng" dirty="0" smtClean="0"/>
              <a:t>Premissas:</a:t>
            </a:r>
            <a:endParaRPr lang="pt-BR" sz="2800" dirty="0" smtClean="0"/>
          </a:p>
          <a:p>
            <a:pPr eaLnBrk="1" hangingPunct="1">
              <a:buFont typeface="Arial" charset="0"/>
              <a:buNone/>
            </a:pPr>
            <a:r>
              <a:rPr lang="pt-BR" sz="2000" b="1" dirty="0" smtClean="0"/>
              <a:t>a)</a:t>
            </a:r>
            <a:r>
              <a:rPr lang="pt-BR" sz="2000" dirty="0" smtClean="0"/>
              <a:t> o </a:t>
            </a:r>
            <a:r>
              <a:rPr lang="pt-BR" sz="2000" b="1" u="sng" dirty="0" smtClean="0"/>
              <a:t>Presidente da República</a:t>
            </a:r>
            <a:r>
              <a:rPr lang="pt-BR" sz="2000" u="sng" dirty="0" smtClean="0"/>
              <a:t> </a:t>
            </a:r>
            <a:r>
              <a:rPr lang="pt-BR" sz="2000" dirty="0" smtClean="0"/>
              <a:t>é ao mesmo tempo chefe de governo e chefe de Estado;</a:t>
            </a:r>
          </a:p>
          <a:p>
            <a:pPr eaLnBrk="1" hangingPunct="1">
              <a:buFont typeface="Arial" charset="0"/>
              <a:buNone/>
            </a:pPr>
            <a:r>
              <a:rPr lang="pt-BR" sz="2000" b="1" dirty="0" smtClean="0"/>
              <a:t>b)</a:t>
            </a:r>
            <a:r>
              <a:rPr lang="pt-BR" sz="2000" dirty="0" smtClean="0"/>
              <a:t> o </a:t>
            </a:r>
            <a:r>
              <a:rPr lang="pt-BR" sz="2000" b="1" u="sng" dirty="0" smtClean="0"/>
              <a:t>Presidente</a:t>
            </a:r>
            <a:r>
              <a:rPr lang="pt-BR" sz="2000" dirty="0" smtClean="0"/>
              <a:t> é escolhido por votação popular;</a:t>
            </a:r>
          </a:p>
          <a:p>
            <a:pPr eaLnBrk="1" hangingPunct="1">
              <a:buFont typeface="Arial" charset="0"/>
              <a:buNone/>
            </a:pPr>
            <a:r>
              <a:rPr lang="pt-BR" sz="2000" b="1" dirty="0" smtClean="0"/>
              <a:t>c)</a:t>
            </a:r>
            <a:r>
              <a:rPr lang="pt-BR" sz="2000" dirty="0" smtClean="0"/>
              <a:t> durante seu mandato (por ser </a:t>
            </a:r>
            <a:r>
              <a:rPr lang="pt-BR" sz="2000" i="1" dirty="0" smtClean="0"/>
              <a:t>primus </a:t>
            </a:r>
            <a:r>
              <a:rPr lang="pt-BR" sz="2000" i="1" dirty="0" err="1" smtClean="0"/>
              <a:t>solus</a:t>
            </a:r>
            <a:r>
              <a:rPr lang="pt-BR" sz="2000" dirty="0" smtClean="0"/>
              <a:t>) não pode ser </a:t>
            </a:r>
            <a:r>
              <a:rPr lang="pt-BR" sz="2000" b="1" dirty="0" smtClean="0"/>
              <a:t>demitido</a:t>
            </a:r>
            <a:r>
              <a:rPr lang="pt-BR" sz="2000" dirty="0" smtClean="0"/>
              <a:t> por votação parlamentar, nem o </a:t>
            </a:r>
            <a:r>
              <a:rPr lang="pt-BR" sz="2000" b="1" u="sng" dirty="0" smtClean="0"/>
              <a:t>Legislativo</a:t>
            </a:r>
            <a:r>
              <a:rPr lang="pt-BR" sz="2000" b="1" dirty="0" smtClean="0"/>
              <a:t> </a:t>
            </a:r>
            <a:r>
              <a:rPr lang="pt-BR" sz="2000" dirty="0" smtClean="0"/>
              <a:t>pode ser dissolvido pelo </a:t>
            </a:r>
            <a:r>
              <a:rPr lang="pt-BR" sz="2000" b="1" u="sng" dirty="0" smtClean="0"/>
              <a:t>Presidente</a:t>
            </a:r>
            <a:r>
              <a:rPr lang="pt-BR" sz="2000" dirty="0" smtClean="0"/>
              <a:t>; e,</a:t>
            </a:r>
          </a:p>
          <a:p>
            <a:pPr eaLnBrk="1" hangingPunct="1">
              <a:buFont typeface="Arial" charset="0"/>
              <a:buNone/>
            </a:pPr>
            <a:r>
              <a:rPr lang="pt-BR" sz="2000" b="1" dirty="0" smtClean="0"/>
              <a:t>d)</a:t>
            </a:r>
            <a:r>
              <a:rPr lang="pt-BR" sz="2000" dirty="0" smtClean="0"/>
              <a:t> o ministério (equipe de governo) é designado pelo </a:t>
            </a:r>
            <a:r>
              <a:rPr lang="pt-BR" sz="2000" b="1" u="sng" dirty="0" smtClean="0"/>
              <a:t>Presidente</a:t>
            </a:r>
            <a:r>
              <a:rPr lang="pt-BR" sz="2000" u="sng" dirty="0" smtClean="0"/>
              <a:t> </a:t>
            </a:r>
            <a:r>
              <a:rPr lang="pt-BR" sz="2000" dirty="0" smtClean="0"/>
              <a:t>e é responsável politicamente perante ele, não perante o </a:t>
            </a:r>
            <a:r>
              <a:rPr lang="pt-BR" sz="2000" b="1" u="sng" dirty="0" smtClean="0"/>
              <a:t>Legislativo</a:t>
            </a:r>
            <a:r>
              <a:rPr lang="pt-BR" sz="2000" dirty="0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pt-BR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869" y="123478"/>
            <a:ext cx="9073008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pt-BR" dirty="0" smtClean="0"/>
              <a:t>Sistemas de Governo: Presidencialismo </a:t>
            </a:r>
          </a:p>
        </p:txBody>
      </p:sp>
    </p:spTree>
    <p:extLst>
      <p:ext uri="{BB962C8B-B14F-4D97-AF65-F5344CB8AC3E}">
        <p14:creationId xmlns:p14="http://schemas.microsoft.com/office/powerpoint/2010/main" val="14374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964488" cy="853604"/>
          </a:xfrm>
        </p:spPr>
        <p:txBody>
          <a:bodyPr/>
          <a:lstStyle/>
          <a:p>
            <a:pPr eaLnBrk="1" hangingPunct="1"/>
            <a:r>
              <a:rPr lang="pt-BR" sz="3600" b="1" dirty="0" smtClean="0"/>
              <a:t>Sistemas de Governo: Presidencialismo </a:t>
            </a:r>
            <a:endParaRPr lang="pt-BR" sz="3600" dirty="0" smtClean="0"/>
          </a:p>
        </p:txBody>
      </p:sp>
      <p:sp>
        <p:nvSpPr>
          <p:cNvPr id="6147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b="1" dirty="0"/>
              <a:t> </a:t>
            </a:r>
            <a:r>
              <a:rPr lang="pt-BR" sz="2800" dirty="0" smtClean="0"/>
              <a:t>No</a:t>
            </a:r>
            <a:r>
              <a:rPr lang="pt-BR" sz="2800" b="1" dirty="0" smtClean="0"/>
              <a:t> </a:t>
            </a:r>
            <a:r>
              <a:rPr lang="pt-BR" sz="2800" b="1" u="sng" dirty="0" smtClean="0"/>
              <a:t>PRESIDENCIALISMO</a:t>
            </a:r>
            <a:r>
              <a:rPr lang="pt-BR" sz="2800" b="1" dirty="0" smtClean="0"/>
              <a:t> </a:t>
            </a:r>
            <a:r>
              <a:rPr lang="pt-BR" sz="2800" dirty="0" smtClean="0"/>
              <a:t>o </a:t>
            </a:r>
            <a:r>
              <a:rPr lang="pt-BR" sz="2800" b="1" u="sng" dirty="0" smtClean="0"/>
              <a:t>PRESIDENTE</a:t>
            </a:r>
            <a:r>
              <a:rPr lang="pt-BR" sz="2800" dirty="0" smtClean="0"/>
              <a:t> não responde politicamente perante o Legislativo.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800" b="1" u="sng" dirty="0" smtClean="0"/>
              <a:t>Razão</a:t>
            </a:r>
            <a:r>
              <a:rPr lang="pt-BR" sz="2800" b="1" dirty="0" smtClean="0"/>
              <a:t>:</a:t>
            </a:r>
            <a:r>
              <a:rPr lang="pt-BR" sz="2800" dirty="0" smtClean="0"/>
              <a:t> separação de poderes entre legislativo e executivo.</a:t>
            </a:r>
          </a:p>
          <a:p>
            <a:pPr eaLnBrk="1" hangingPunct="1">
              <a:buFont typeface="Wingdings" pitchFamily="2" charset="2"/>
              <a:buChar char="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959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9036496" cy="857400"/>
          </a:xfrm>
        </p:spPr>
        <p:txBody>
          <a:bodyPr/>
          <a:lstStyle/>
          <a:p>
            <a:pPr eaLnBrk="1" hangingPunct="1"/>
            <a:r>
              <a:rPr lang="pt-BR" sz="3600" b="1" dirty="0" smtClean="0"/>
              <a:t>Sistemas de Governo: Presidencialismo </a:t>
            </a:r>
            <a:endParaRPr lang="pt-BR" sz="3600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400" b="1" dirty="0" smtClean="0"/>
              <a:t>PODERES CONSTITUCIONAIS DO PRESIDENTE NO BRASIL E NOS EUA: QUEM PODE O QUÊ, QUANDO E COMO</a:t>
            </a:r>
            <a:endParaRPr lang="pt-B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400" dirty="0" smtClean="0"/>
              <a:t>‘Ao representar o povo, o presidente não é meramente igual ao Congresso, mas na verdade superior  a ele’ (comentário de Dahl sobro </a:t>
            </a:r>
            <a:r>
              <a:rPr lang="pt-BR" sz="2400" dirty="0" err="1" smtClean="0"/>
              <a:t>Woodrow</a:t>
            </a:r>
            <a:r>
              <a:rPr lang="pt-BR" sz="2400" dirty="0" smtClean="0"/>
              <a:t> Wilson)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400" dirty="0" smtClean="0"/>
              <a:t>Os fundadores da República Norte-Americana pensaram a eleição presidencial como um mecanismo capaz de produzir uma figura nacional.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400" i="1" dirty="0" smtClean="0"/>
              <a:t>Mas o que essa figura pode mudar (ou tem o mandato para) de fato mudar</a:t>
            </a:r>
            <a:r>
              <a:rPr lang="en-US" sz="2400" i="1" dirty="0" smtClean="0"/>
              <a:t>?</a:t>
            </a: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2916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b="1" smtClean="0"/>
              <a:t>Presidencialismo  e Governabilidade</a:t>
            </a:r>
            <a:endParaRPr 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3000" b="1" dirty="0" smtClean="0"/>
              <a:t>O PRESIDENCIALISMO NORTEAMERICANO: É </a:t>
            </a:r>
            <a:r>
              <a:rPr lang="pt-BR" b="1" dirty="0" smtClean="0"/>
              <a:t>UM </a:t>
            </a:r>
            <a:r>
              <a:rPr lang="pt-BR" sz="3000" b="1" dirty="0" smtClean="0"/>
              <a:t>PRESIDENCIALISMO QUE FUNCIONA BEM?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t-BR" sz="3000" b="1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3000" b="1" dirty="0" smtClean="0"/>
              <a:t>EUA: </a:t>
            </a:r>
            <a:r>
              <a:rPr lang="pt-BR" sz="3000" dirty="0" smtClean="0"/>
              <a:t>protótipo do presidencialismo (sistema de separação/divisão de poderes) – 3 configurações políticas possíveis</a:t>
            </a:r>
          </a:p>
          <a:p>
            <a:pPr marL="1873250" eaLnBrk="1" hangingPunct="1">
              <a:lnSpc>
                <a:spcPct val="90000"/>
              </a:lnSpc>
              <a:buFont typeface="Arial" charset="0"/>
              <a:buNone/>
            </a:pPr>
            <a:r>
              <a:rPr lang="pt-BR" sz="3000" b="1" dirty="0" smtClean="0"/>
              <a:t>a) governo unido:</a:t>
            </a:r>
            <a:endParaRPr lang="pt-BR" sz="3000" dirty="0" smtClean="0"/>
          </a:p>
          <a:p>
            <a:pPr marL="1873250" eaLnBrk="1" hangingPunct="1">
              <a:lnSpc>
                <a:spcPct val="90000"/>
              </a:lnSpc>
              <a:buFont typeface="Arial" charset="0"/>
              <a:buNone/>
            </a:pPr>
            <a:r>
              <a:rPr lang="pt-BR" sz="3000" b="1" dirty="0" smtClean="0"/>
              <a:t> </a:t>
            </a:r>
            <a:endParaRPr lang="pt-BR" sz="3000" dirty="0" smtClean="0"/>
          </a:p>
          <a:p>
            <a:pPr marL="1873250" eaLnBrk="1" hangingPunct="1">
              <a:lnSpc>
                <a:spcPct val="90000"/>
              </a:lnSpc>
              <a:buFont typeface="Arial" charset="0"/>
              <a:buNone/>
            </a:pPr>
            <a:r>
              <a:rPr lang="pt-BR" sz="3000" b="1" dirty="0" smtClean="0"/>
              <a:t>b) governo dividido:</a:t>
            </a:r>
            <a:endParaRPr lang="pt-BR" sz="3000" dirty="0" smtClean="0"/>
          </a:p>
          <a:p>
            <a:pPr marL="1873250" eaLnBrk="1" hangingPunct="1">
              <a:lnSpc>
                <a:spcPct val="90000"/>
              </a:lnSpc>
              <a:buFont typeface="Arial" charset="0"/>
              <a:buNone/>
            </a:pPr>
            <a:r>
              <a:rPr lang="pt-BR" sz="3000" b="1" dirty="0" smtClean="0"/>
              <a:t> </a:t>
            </a:r>
            <a:endParaRPr lang="pt-BR" sz="3000" dirty="0" smtClean="0"/>
          </a:p>
          <a:p>
            <a:pPr marL="1873250" eaLnBrk="1" hangingPunct="1">
              <a:lnSpc>
                <a:spcPct val="90000"/>
              </a:lnSpc>
              <a:buFont typeface="Arial" charset="0"/>
              <a:buNone/>
            </a:pPr>
            <a:r>
              <a:rPr lang="pt-BR" sz="3000" b="1" dirty="0" smtClean="0"/>
              <a:t>c) governo bipartidário:</a:t>
            </a:r>
            <a:endParaRPr lang="pt-BR" sz="3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069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857400"/>
          </a:xfrm>
        </p:spPr>
        <p:txBody>
          <a:bodyPr/>
          <a:lstStyle/>
          <a:p>
            <a:pPr eaLnBrk="1" hangingPunct="1"/>
            <a:r>
              <a:rPr lang="pt-BR" dirty="0" smtClean="0"/>
              <a:t>Brasil: Presidencialismos de Coalizão</a:t>
            </a:r>
            <a:endParaRPr lang="pt-BR" dirty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t-BR" sz="2800" dirty="0" smtClean="0"/>
          </a:p>
          <a:p>
            <a:pPr eaLnBrk="1" hangingPunct="1">
              <a:buFont typeface="Arial" charset="0"/>
              <a:buNone/>
            </a:pPr>
            <a:r>
              <a:rPr lang="pt-BR" sz="2800" dirty="0" smtClean="0"/>
              <a:t>Sistema Eleitoral Proporcional </a:t>
            </a:r>
            <a:r>
              <a:rPr lang="pt-BR" sz="2800" dirty="0" smtClean="0">
                <a:sym typeface="Symbol" pitchFamily="18" charset="2"/>
              </a:rPr>
              <a:t></a:t>
            </a:r>
            <a:r>
              <a:rPr lang="pt-BR" sz="2800" dirty="0" smtClean="0"/>
              <a:t> Multipartidarismo (no legislativo) </a:t>
            </a:r>
            <a:r>
              <a:rPr lang="pt-BR" sz="2800" dirty="0" smtClean="0">
                <a:sym typeface="Symbol" pitchFamily="18" charset="2"/>
              </a:rPr>
              <a:t></a:t>
            </a:r>
            <a:r>
              <a:rPr lang="pt-BR" sz="2800" dirty="0" smtClean="0"/>
              <a:t> </a:t>
            </a:r>
            <a:r>
              <a:rPr lang="pt-BR" sz="2800" b="1" dirty="0" smtClean="0"/>
              <a:t>governos de coalizão       </a:t>
            </a:r>
            <a:endParaRPr lang="pt-BR" sz="2800" dirty="0" smtClean="0"/>
          </a:p>
          <a:p>
            <a:pPr eaLnBrk="1" hangingPunct="1">
              <a:buFont typeface="Arial" charset="0"/>
              <a:buNone/>
            </a:pPr>
            <a:r>
              <a:rPr lang="pt-BR" sz="2800" b="1" dirty="0" smtClean="0"/>
              <a:t>                                                                                                                                                  </a:t>
            </a:r>
            <a:endParaRPr lang="pt-BR" sz="2800" dirty="0" smtClean="0"/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527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b="1" smtClean="0"/>
              <a:t>Presidencialismo  de Coalizão</a:t>
            </a:r>
            <a:endParaRPr 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b="1" dirty="0" smtClean="0"/>
              <a:t>Consequências:</a:t>
            </a:r>
            <a:endParaRPr lang="pt-BR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800" b="1" dirty="0" smtClean="0"/>
              <a:t>a)</a:t>
            </a:r>
            <a:r>
              <a:rPr lang="pt-BR" sz="2800" dirty="0" smtClean="0"/>
              <a:t> sistema fragmentado (ou nº muito grande de partidos);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800" b="1" dirty="0" smtClean="0"/>
              <a:t>b)</a:t>
            </a:r>
            <a:r>
              <a:rPr lang="pt-BR" sz="2800" dirty="0" smtClean="0"/>
              <a:t> presidentes minoritários com dificuldades de implementar uma plataforma de governo (necessidade de recorrer ao clientelismo);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800" b="1" dirty="0" smtClean="0"/>
              <a:t>c)</a:t>
            </a:r>
            <a:r>
              <a:rPr lang="pt-BR" sz="2800" dirty="0" smtClean="0"/>
              <a:t> disciplina fraca dos partidos: negociação individual com o parlamentar ou lideranças regionais;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sz="2800" b="1" dirty="0" smtClean="0"/>
              <a:t>d)</a:t>
            </a:r>
            <a:r>
              <a:rPr lang="pt-BR" sz="2800" dirty="0" smtClean="0"/>
              <a:t> Quando os partidos são disciplinados: líderes nacionais tornam-se interlocutores (conflitos se o presidente não tem maioria parlamentar).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9107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</TotalTime>
  <Words>1161</Words>
  <Application>Microsoft Macintosh PowerPoint</Application>
  <PresentationFormat>On-screen Show (16:9)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Symbol</vt:lpstr>
      <vt:lpstr>Wingdings</vt:lpstr>
      <vt:lpstr>swiss</vt:lpstr>
      <vt:lpstr> Formas de governo e relações entre o poder executivo e o legislativo  Aula 5</vt:lpstr>
      <vt:lpstr>Sistemas de Governo </vt:lpstr>
      <vt:lpstr>Sistemas de Governo: Presidencialismo </vt:lpstr>
      <vt:lpstr>PowerPoint Presentation</vt:lpstr>
      <vt:lpstr>Sistemas de Governo: Presidencialismo </vt:lpstr>
      <vt:lpstr>Sistemas de Governo: Presidencialismo </vt:lpstr>
      <vt:lpstr>Presidencialismo  e Governabilidade</vt:lpstr>
      <vt:lpstr>Brasil: Presidencialismos de Coalizão</vt:lpstr>
      <vt:lpstr>Presidencialismo  de Coalizão</vt:lpstr>
      <vt:lpstr>A solução presidencialista para a paralisia decisória</vt:lpstr>
      <vt:lpstr>Sistemas de Governo: Parlamentarismo</vt:lpstr>
      <vt:lpstr>Sistema de Governo: Parlamentarismo</vt:lpstr>
      <vt:lpstr>Sistema de Governo: Parlamentarismo</vt:lpstr>
      <vt:lpstr>Monarcas como Chefe de Estado: “23F El día más difícil del Rey”</vt:lpstr>
      <vt:lpstr>Vote no Rei!</vt:lpstr>
      <vt:lpstr>Mas quem seria o Rei do Brasil?</vt:lpstr>
      <vt:lpstr>PowerPoint Presentation</vt:lpstr>
      <vt:lpstr>A renúncia do Príncipe Dom Pedro de Alcântara de Orléans e Bragança</vt:lpstr>
      <vt:lpstr>Tipos de Parlamentarismo e variedades de Primeiro-ministro:</vt:lpstr>
      <vt:lpstr>PowerPoint Presentation</vt:lpstr>
      <vt:lpstr>PowerPoint Presentation</vt:lpstr>
      <vt:lpstr>Parlamentarismo com predomínio da Assembleia:</vt:lpstr>
      <vt:lpstr>Pontos para discussão</vt:lpstr>
      <vt:lpstr>Uma possível resposta: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Cristiane</cp:lastModifiedBy>
  <cp:revision>85</cp:revision>
  <dcterms:modified xsi:type="dcterms:W3CDTF">2017-05-15T08:27:35Z</dcterms:modified>
</cp:coreProperties>
</file>