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82" r:id="rId22"/>
    <p:sldId id="283" r:id="rId23"/>
    <p:sldId id="27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74" r:id="rId32"/>
    <p:sldId id="275" r:id="rId33"/>
    <p:sldId id="276" r:id="rId34"/>
    <p:sldId id="277" r:id="rId35"/>
    <p:sldId id="278" r:id="rId36"/>
    <p:sldId id="291" r:id="rId37"/>
    <p:sldId id="292" r:id="rId38"/>
    <p:sldId id="293" r:id="rId39"/>
    <p:sldId id="280" r:id="rId4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Imagem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tópicosClick to edit Master text styles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04/04/18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38B0AD3-4638-4911-8DFC-235B03BDCADA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tópicosClick to edit Master text styles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tópicosClick to edit Master text styles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04/04/18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BEAC2C7-78C8-47AB-9E57-36CA003AAA52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0"/>
            <a:ext cx="4635720" cy="6857640"/>
          </a:xfrm>
          <a:prstGeom prst="rect">
            <a:avLst/>
          </a:prstGeom>
          <a:solidFill>
            <a:srgbClr val="37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484560" y="484560"/>
            <a:ext cx="3666240" cy="57387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chemeClr val="bg2"/>
            </a:solidFill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Imagem 4"/>
          <p:cNvPicPr/>
          <p:nvPr/>
        </p:nvPicPr>
        <p:blipFill>
          <a:blip r:embed="rId2"/>
          <a:stretch/>
        </p:blipFill>
        <p:spPr>
          <a:xfrm>
            <a:off x="10396080" y="379440"/>
            <a:ext cx="1546560" cy="877320"/>
          </a:xfrm>
          <a:prstGeom prst="rect">
            <a:avLst/>
          </a:prstGeom>
          <a:ln>
            <a:noFill/>
          </a:ln>
        </p:spPr>
      </p:pic>
      <p:pic>
        <p:nvPicPr>
          <p:cNvPr id="82" name="Imagem 3"/>
          <p:cNvPicPr/>
          <p:nvPr/>
        </p:nvPicPr>
        <p:blipFill>
          <a:blip r:embed="rId3"/>
          <a:stretch/>
        </p:blipFill>
        <p:spPr>
          <a:xfrm>
            <a:off x="583560" y="3729960"/>
            <a:ext cx="3528360" cy="1341360"/>
          </a:xfrm>
          <a:prstGeom prst="rect">
            <a:avLst/>
          </a:prstGeom>
          <a:ln>
            <a:noFill/>
          </a:ln>
        </p:spPr>
      </p:pic>
      <p:sp>
        <p:nvSpPr>
          <p:cNvPr id="83" name="TextShape 3"/>
          <p:cNvSpPr txBox="1"/>
          <p:nvPr/>
        </p:nvSpPr>
        <p:spPr>
          <a:xfrm>
            <a:off x="4780440" y="2438280"/>
            <a:ext cx="6759000" cy="3785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ACH 0141 - Sociedade, Multiculturalismo e Direitos - Estado e Sociedade</a:t>
            </a: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Aula XII – Participação Social e Era Cognitiva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               Profa. Dra. Ana Carla Bliacheriene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Picture 2"/>
          <p:cNvPicPr/>
          <p:nvPr/>
        </p:nvPicPr>
        <p:blipFill>
          <a:blip r:embed="rId4"/>
          <a:stretch/>
        </p:blipFill>
        <p:spPr>
          <a:xfrm>
            <a:off x="1276560" y="931680"/>
            <a:ext cx="1939680" cy="145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23" name="TextShape 2"/>
          <p:cNvSpPr txBox="1"/>
          <p:nvPr/>
        </p:nvSpPr>
        <p:spPr>
          <a:xfrm>
            <a:off x="168480" y="1491840"/>
            <a:ext cx="8833852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Estamos no inicio de uma nova era: as cartografias sociais e tecnopolíticas serão os mapas do futuro sobre os quais representaremos as novas geografias do nosso mundo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Cuando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ríos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son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também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flujos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montañas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nodos;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caminhos, enlaces;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oceanos,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 y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datos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y sus relaciones,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nuevas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ciudades</a:t>
            </a: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 (Gutiérrez-Rubi, 2016).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tradução livre: </a:t>
            </a:r>
            <a:r>
              <a:rPr lang="pt-PT" altLang="pt-BR" sz="2800" dirty="0">
                <a:solidFill>
                  <a:srgbClr val="212121"/>
                </a:solidFill>
                <a:latin typeface="inherit"/>
              </a:rPr>
              <a:t>Quando os rios são também fluxos; as montanhas, nós; as estradas, links; os oceanos, a rede; e os dados e seus relacionamentos, as novas cidades</a:t>
            </a:r>
            <a:r>
              <a:rPr lang="pt-PT" altLang="pt-BR" sz="2800" dirty="0"/>
              <a:t> </a:t>
            </a:r>
            <a:endParaRPr lang="pt-PT" altLang="pt-BR" sz="4000" dirty="0">
              <a:latin typeface="Arial" panose="020B060402020202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26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AA5DDE68-4259-42A0-85A9-3E5DE7E753D3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28" name="TextShape 2"/>
          <p:cNvSpPr txBox="1"/>
          <p:nvPr/>
        </p:nvSpPr>
        <p:spPr>
          <a:xfrm>
            <a:off x="168481" y="1491840"/>
            <a:ext cx="8808094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Estamos descobrindo novos territórios e geografias do social porque estamos, aos nos comunicarmos com pessoas e seus interesses, evidenciando que isto é mais relevante para ação política que suas condições econômicas, educativas e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sócio-laborais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O descolamento da condição ao interesse é uma mudança essencial na concepção política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pt-BR" sz="2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tecnopolítica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nos tem liberado de pedir permissão, gera dinâmicas de emancipação, de criação e inovação muito interessantes relativas à nossa vinculação ao político, que são mais ativas, mais protagonistas e mais fortes emocionalmente. Não é a mesma coisa que cumprir uma ordem que cria um movimento ou uma dinâmica</a:t>
            </a:r>
          </a:p>
        </p:txBody>
      </p:sp>
      <p:pic>
        <p:nvPicPr>
          <p:cNvPr id="130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31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8" name="TextShape 3">
            <a:extLst>
              <a:ext uri="{FF2B5EF4-FFF2-40B4-BE49-F238E27FC236}">
                <a16:creationId xmlns:a16="http://schemas.microsoft.com/office/drawing/2014/main" id="{08086440-BE9A-472D-B6E1-828AAA4E8073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34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6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37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38" name="CustomShape 4"/>
          <p:cNvSpPr/>
          <p:nvPr/>
        </p:nvSpPr>
        <p:spPr>
          <a:xfrm>
            <a:off x="168480" y="1373040"/>
            <a:ext cx="8795216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Poderes tradicionais baseados em tamanho e posição perdem frente aos novos poderes baseados nas relações e seu conteúdo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instrumentos de ação política dos Estado nação  se revelaram  insuficientes para os desafios que estamos enfrentando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Estamos assistindo a emergência do poder relacional, da transversalidade, da participação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Estamos construindo um ecossistema que tem práticas culturais e de comportamento muito distintas do velho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 uma oportunidade política para a harmonia global e as oportunidades locais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TextShape 3">
            <a:extLst>
              <a:ext uri="{FF2B5EF4-FFF2-40B4-BE49-F238E27FC236}">
                <a16:creationId xmlns:a16="http://schemas.microsoft.com/office/drawing/2014/main" id="{047DDB54-E25A-4A27-B003-D62D2CDDA0B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40" name="TextShape 2"/>
          <p:cNvSpPr txBox="1"/>
          <p:nvPr/>
        </p:nvSpPr>
        <p:spPr>
          <a:xfrm>
            <a:off x="838080" y="1491840"/>
            <a:ext cx="758376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2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43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44" name="CustomShape 4"/>
          <p:cNvSpPr/>
          <p:nvPr/>
        </p:nvSpPr>
        <p:spPr>
          <a:xfrm>
            <a:off x="168480" y="1373040"/>
            <a:ext cx="8820974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Essa mudança de comportamento e a tecnologia que o viabiliza, nos oferece soluções cotidianas e transforma a política em algo também cotidiano</a:t>
            </a:r>
          </a:p>
          <a:p>
            <a:pPr marL="228600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Nossa maneira de viver converte-se em uma ferramenta central, que ao mesmo tempo me permite assumir minhas responsabilidades e criar comunidades</a:t>
            </a:r>
          </a:p>
          <a:p>
            <a:pPr marL="228600" indent="-228240" algn="just">
              <a:buClr>
                <a:srgbClr val="000000"/>
              </a:buClr>
              <a:buFont typeface="Arial"/>
              <a:buChar char="•"/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0D5D3502-7135-4873-ACAD-B58FFE061EB0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46" name="TextShape 2"/>
          <p:cNvSpPr txBox="1"/>
          <p:nvPr/>
        </p:nvSpPr>
        <p:spPr>
          <a:xfrm>
            <a:off x="168481" y="1491840"/>
            <a:ext cx="884673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 da metade da população mundial vive em 2% do território do planeta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Nos encontramos diante da reestruturação da balança urbana global, que se materializa em dois grandes fenômenos geopolíticos: deslocamento do motor econômico do ocidente ara o oriente; potencial crescimento das cidades emergentes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avanço meteórico das cidades chinesas não é fruto do azar, mas de um investimento que vem sendo mantido desde os anos 1980 (80% do gasto público local e 40% do gasto dos impostos), que formam parte de um plano nacional de urbanização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8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49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ABCD2341-7FAD-4AD2-8164-996958274ADA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52" name="TextShape 2"/>
          <p:cNvSpPr txBox="1"/>
          <p:nvPr/>
        </p:nvSpPr>
        <p:spPr>
          <a:xfrm>
            <a:off x="168480" y="1344240"/>
            <a:ext cx="8859610" cy="5429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emergentes já enfrentam  diferentes desafios urbanos, a maioria relacionados com a infraestrutura de água, moradia, saúde, educação e transporte. Junte-se a s este desafios, outros na área de segurança, meio ambiente etc.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caso concreto da américa latina, as cidades deverão superar a concentração política, econômica e administrativa que sobrepõem as capital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ao resto do território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latino americanas que mais crescerão serão São Paulo (a única entre as </a:t>
            </a:r>
            <a:r>
              <a:rPr lang="pt-BR" sz="2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top 50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 Lima, Monterrey, </a:t>
            </a:r>
            <a:r>
              <a:rPr lang="pt-BR" sz="2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Bogota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Cidade do México, Santiago e Buenos Aires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55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A361EF4B-6839-422F-BAD3-B1C98A124D0E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58" name="TextShape 2"/>
          <p:cNvSpPr txBox="1"/>
          <p:nvPr/>
        </p:nvSpPr>
        <p:spPr>
          <a:xfrm>
            <a:off x="168480" y="1640520"/>
            <a:ext cx="8859610" cy="4866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crescem em tamanho e quantidade e necessitam serem repensadas, redesenhadas e </a:t>
            </a:r>
            <a:r>
              <a:rPr lang="pt-BR" sz="2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re-imaginadas</a:t>
            </a:r>
            <a:endParaRPr lang="pt-B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diferentes desafios da sociabilidade urbana e o papel que as distintas cidades assumirão na ordem geopolítica mundial serão parte das grandes agendas políticas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Mas a decisão de que cidades queremos e sua gestão cotidiana será tarefa dos cidadãos e dos políticos locais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Fala-se na cr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iação de um parlamento Mundial de Prefeitos e já se discute como as cidades e seus prefeitos podem contribuir para uma governança global, muito mais eficaz, participativa e presa à realidade, uma vez que são orientados sempre a apresentar soluções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0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61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8AD35005-8897-4501-A30C-AA0DA73C3227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64" name="TextShape 2"/>
          <p:cNvSpPr txBox="1"/>
          <p:nvPr/>
        </p:nvSpPr>
        <p:spPr>
          <a:xfrm>
            <a:off x="168481" y="1491840"/>
            <a:ext cx="884673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560" indent="-4572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gestão local decide e decidirá cada vez mais o horizonte global</a:t>
            </a:r>
          </a:p>
          <a:p>
            <a:pPr marL="457560" indent="-4572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urbanização vertiginosa é, sem dúvida, um dos principais fatores de mudança das sociedade contemporâneas</a:t>
            </a:r>
          </a:p>
          <a:p>
            <a:pPr marL="457560" indent="-4572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seus prefeitos já podem ser considerados atores políticos de primeira ordem. Sua importância econômica, 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ambiental, tecnológica, política já é, em alguns casos, igual ou superior a de muitos países ou organizações transnacionais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6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67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68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7A1EE54F-367F-4101-BC22-3314053F7290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pic>
        <p:nvPicPr>
          <p:cNvPr id="172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73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168480" y="1891080"/>
            <a:ext cx="8820974" cy="47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 desenvolvimento não pode se basear em velhas coordenadas, no empobrecimento da cidadania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cidadania é o ponto de início e retorno de todas as decisões, deve ser a base do desenho dessa nova agenda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 elemento transversal na maior parte dos sistemas políticos do mundo é a demanda de regeneração e aprofundamento da democracia. Esta demanda cresce fundamentalmente nas cidades</a:t>
            </a:r>
          </a:p>
        </p:txBody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4640AA1A-B585-43FD-9DBA-C32EF46980FA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pic>
        <p:nvPicPr>
          <p:cNvPr id="172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73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168480" y="1891080"/>
            <a:ext cx="8820974" cy="475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lutas pelas novas soberanias econômica, políticas e tecnológicas, se original e tomam forma nas cidades, não só como referência geográfica, como também como sujeito ativo e protagonista delas. O resultado disto é que os cidadãos são cada vez mais conscientes de seu novo papel na tomada de decisões, assim como do espaço da urbe como espaço de jogo em que se discute e implementam as políticas públicas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4640AA1A-B585-43FD-9DBA-C32EF46980FA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43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reeform: Shape 93">
            <a:extLst>
              <a:ext uri="{FF2B5EF4-FFF2-40B4-BE49-F238E27FC236}">
                <a16:creationId xmlns:a16="http://schemas.microsoft.com/office/drawing/2014/main" id="{432691CC-4AB8-48AF-B822-EBF7F4E9E6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D6A8E1B4-B839-4C58-B08A-F0B0945808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47311653-CA1C-4366-AF7B-2E9767F187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999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2CABF795-F18F-494E-BBDE-C1415B7865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6" name="Imagem 4"/>
          <p:cNvPicPr/>
          <p:nvPr/>
        </p:nvPicPr>
        <p:blipFill>
          <a:blip r:embed="rId2"/>
          <a:stretch/>
        </p:blipFill>
        <p:spPr>
          <a:xfrm>
            <a:off x="7296347" y="590694"/>
            <a:ext cx="2270680" cy="77770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A432B9-3D32-4CAF-B894-35FED116C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51" y="3996966"/>
            <a:ext cx="2003334" cy="2671112"/>
          </a:xfrm>
          <a:prstGeom prst="rect">
            <a:avLst/>
          </a:prstGeom>
        </p:spPr>
      </p:pic>
      <p:pic>
        <p:nvPicPr>
          <p:cNvPr id="217" name="Imagem 5"/>
          <p:cNvPicPr/>
          <p:nvPr/>
        </p:nvPicPr>
        <p:blipFill>
          <a:blip r:embed="rId4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14" name="TextShape 1"/>
          <p:cNvSpPr txBox="1"/>
          <p:nvPr/>
        </p:nvSpPr>
        <p:spPr>
          <a:xfrm>
            <a:off x="801098" y="1396289"/>
            <a:ext cx="5277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trike="noStrike" spc="-1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Referência</a:t>
            </a:r>
            <a:endParaRPr lang="en-US" sz="4400" b="0" strike="noStrike" spc="-1"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805543" y="2871982"/>
            <a:ext cx="527288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>
              <a:uFill>
                <a:solidFill>
                  <a:srgbClr val="FFFFFF"/>
                </a:solidFill>
              </a:u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>
              <a:uFill>
                <a:solidFill>
                  <a:srgbClr val="FFFFFF"/>
                </a:solidFill>
              </a:u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0" strike="noStrike" spc="-1">
              <a:uFill>
                <a:solidFill>
                  <a:srgbClr val="FFFFFF"/>
                </a:solidFill>
              </a:u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strike="noStrike" spc="-1">
                <a:uFill>
                  <a:solidFill>
                    <a:srgbClr val="FFFFFF"/>
                  </a:solidFill>
                </a:uFill>
              </a:rPr>
              <a:t>GUTIÉRREZ-RUBÍ, Antoni. Smart Citizens- Ciudades a escala humana. Espanha: 2017.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29760"/>
            <a:ext cx="10515240" cy="8781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Participação Social e Era Cognitiva</a:t>
            </a:r>
          </a:p>
        </p:txBody>
      </p:sp>
      <p:pic>
        <p:nvPicPr>
          <p:cNvPr id="172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73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168480" y="1207957"/>
            <a:ext cx="8820974" cy="5437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Outro elemento é o papel da tecnologia neste processo de empoderamento, inclusive tem-se construído como um novo espaço de choque entre a cidadania e as grandes corporações que expõem uma disputa pela soberania tecnológica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quem deve recair a propriedade dos dados?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Primeiro definimos que as administrações públicas deviam abrir os dados e serem transparentes, agora nos perguntamos como devemos governar os dados públicos e já nos questionamos o que ocorre com a propriedade dos dados privados e com as infraestruturas pelos quais se movem ou são armazenados.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4640AA1A-B585-43FD-9DBA-C32EF46980FA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5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29760"/>
            <a:ext cx="10515240" cy="8781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Participação Social e Era Cognitiva</a:t>
            </a:r>
          </a:p>
        </p:txBody>
      </p:sp>
      <p:pic>
        <p:nvPicPr>
          <p:cNvPr id="172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73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74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168480" y="1207957"/>
            <a:ext cx="8820974" cy="5437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57560" indent="-4572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Uma cidade, com toda organização de pessoas é um ecossistema incontrolável, são entornos vivos, humanos, que estão transformando-se continuamente</a:t>
            </a:r>
          </a:p>
          <a:p>
            <a:pPr marL="457560" indent="-4572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tecnolog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ia é um meio para se alcançar um fim, não um fim em si mesmo</a:t>
            </a:r>
          </a:p>
          <a:p>
            <a:pPr marL="457560" indent="-4572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Devemos colocar o cidadão e suas necessidades no 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centro da discussão</a:t>
            </a:r>
          </a:p>
          <a:p>
            <a:pPr marL="457560" indent="-45720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 isso não é estranho que já estejam se organizando movimentos variados que estão gestando e modelando esta rela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ção com as tecnologias que, de alguma forma, condicionam nosso dia a dia nas cidades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4640AA1A-B585-43FD-9DBA-C32EF46980FA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977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168480" y="1491840"/>
            <a:ext cx="873324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globais se converteram no novo epicentro de governabilidade,  a tomada de decisões e a economia a fizeram passar a ser um contrapeso dos outros centros de poder, como os Estados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que ocuparão um papel central 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caracterizam por dois fatores: Estão acima da média de seus Estados, e na maioria das vezes estão na ponta de laça das economias nacionais; estão fortemente vinculadas a economias industriais, do conhecimento, com grande impacto tecnológico, com gestão inteligente, investimento centrado em tecnologias com grande capacidade para atrair talento e inovação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Cidades abertas, cosmopolitas e multiculturais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9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097EE718-B066-4918-9A0B-34AF556D674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168480" y="1491840"/>
            <a:ext cx="873324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desafios de uma cidade não se resolvem somente pela administração, mas requerem  o impulso por uma cidade vocacionada ao serviço aos cidadãos que habitam, transitam ou visitam. Isto obriga, dentre outras coisas, a uma grande cooperação entre o público e o privado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empoderamento que nos proporciona a tecnologia pode ser um bom ponto de partida: plataformas de colaboração; cooperação e decisão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 que se gerar mais práticas de colaboração que regulamentos</a:t>
            </a:r>
          </a:p>
        </p:txBody>
      </p:sp>
      <p:pic>
        <p:nvPicPr>
          <p:cNvPr id="179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097EE718-B066-4918-9A0B-34AF556D674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08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168480" y="1491840"/>
            <a:ext cx="873324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Aspectos intangíveis da cidade passam a ser valorizados como: valores culturais, espirituais, do cotidiano e a felicidade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dimensão</a:t>
            </a:r>
            <a:r>
              <a:rPr lang="pt-B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humana das cidades toma um ponto central na discussão da gestão das cidades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fracassarmos na gestão sustentável (social e ambiental) das cidades não há opções para o futuro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cidade não acaba em seus limites administrativos e suas responsabilidades também não. A geografia política que conhecemos, com os Estados como protagonistas absolutos, perde relevância em favor </a:t>
            </a:r>
            <a:r>
              <a:rPr lang="pt-B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ads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grandes </a:t>
            </a:r>
            <a:r>
              <a:rPr lang="pt-B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metrópolis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9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097EE718-B066-4918-9A0B-34AF556D674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494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168480" y="1491840"/>
            <a:ext cx="873324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cidade que queremos vive não pode estar desvinculada de nossos valores socais. Por isso, é necessário reivindicar o direito à cidade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direito à vida urbana vai mais além dos recursos e serviços que tenhamos acesso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como cidadão, pelo simples fato de sermos cidadãos. Consiste em termos a possibilidade de mudar a cidade. Um poder de transformação que depende, em grande medida, da ação coletiva e que parece muito com uma nova forma de resistência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esperança do século XX foram as </a:t>
            </a: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ações Unidas. O século XXI será a das Cidades Unidas</a:t>
            </a:r>
          </a:p>
        </p:txBody>
      </p:sp>
      <p:pic>
        <p:nvPicPr>
          <p:cNvPr id="179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097EE718-B066-4918-9A0B-34AF556D674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905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168480" y="1491840"/>
            <a:ext cx="873324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metrópole urbana será o cenário dos principais conflitos políticos e sociais e de suas soluções, também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Delas também surgiram a geração de práticas de governabilidades democráticas que podem ser exportadas a outros âmbitos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Governar a cidade será também governar o mundo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princípio pensar global e atuar local deve evoluir para pensar local para atuar global 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trata de uma nova agenda que prioriza, antes de tudo, ganhar o direito de construir a cidade democrática para garantir a consciência de que nosso planeta é nossa primeira e única casa.</a:t>
            </a:r>
            <a:r>
              <a:rPr lang="pt-B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9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097EE718-B066-4918-9A0B-34AF556D674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04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168480" y="1491840"/>
            <a:ext cx="873324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Existem três limitações ao poder político municipal: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território não é mais a cartografia – hoje os territórios urbanos já não têm fronteiras. A porosidade é total. A interdependência é uma realidade inevitável e desejável. O poder político formal esta limitado por seu território. O poder político real será aquele capaz de atuar sobre novas cartografias que não entendem de metros quadrados, mas tão somente de relações exponenciais</a:t>
            </a:r>
          </a:p>
        </p:txBody>
      </p:sp>
      <p:pic>
        <p:nvPicPr>
          <p:cNvPr id="179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097EE718-B066-4918-9A0B-34AF556D674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150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168480" y="1491840"/>
            <a:ext cx="873324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Existem três limitações ao poder político municipal: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competência reguladas não são as competências políticas – os prefeitos do futuro devem ter poder político para além e acima de suas competências reguladas e seus recursos. Essa visão holística do poder local só poderá ser liderada por políticos capazes de criar poderosas alianças interinstitucionais, abertas a cooperação com empresas e a cidadania</a:t>
            </a:r>
          </a:p>
        </p:txBody>
      </p:sp>
      <p:pic>
        <p:nvPicPr>
          <p:cNvPr id="179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097EE718-B066-4918-9A0B-34AF556D674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99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168480" y="1491840"/>
            <a:ext cx="8733240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Existem três limitações ao poder político municipal: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poder público não reside nas instituições – os prefeitos são depositários de poder legitimo e democrático, mas há novas legitimidades e novas representações. Há uma crise da intermediação política institucional como a única capaz de representar desejos, direitos e interessasses. É necessário forjar alianças e compartilhar responsabilidades e protagonismos. Mundo CO (Consciência, </a:t>
            </a:r>
            <a:r>
              <a:rPr lang="pt-B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Codecidir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BR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Cocriar</a:t>
            </a: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Cogerir, Comunidade</a:t>
            </a: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9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0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097EE718-B066-4918-9A0B-34AF556D674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85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  <a:endParaRPr lang="pt-BR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386366" y="1491840"/>
            <a:ext cx="8615966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serão protagonistas da agenda política económica e social dos próximos anos. 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Serão também o palco dos principais desafios a serem enfrentados pela humanidade como o aumento das desigualdades e a imprevisibilidade das mudanças climáticas que serão parte da realidade humana.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Nesse cenário surgem muitas dúvidas:</a:t>
            </a:r>
          </a:p>
          <a:p>
            <a:pPr marL="685800" lvl="1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possível imaginar um segundo nível de governo global baseado em um novo poder das cidades? </a:t>
            </a:r>
          </a:p>
          <a:p>
            <a:pPr marL="685800" lvl="1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 capacidade para fazer com que os benefícios de seu desenvolvimento econômico chegue a todas as classes socais?</a:t>
            </a:r>
          </a:p>
          <a:p>
            <a:pPr marL="685800" lvl="1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Serão a ponta de lança da inovação social e democrática?</a:t>
            </a:r>
          </a:p>
          <a:p>
            <a:pPr marL="685800" lvl="1" indent="-228240" algn="just">
              <a:buClr>
                <a:srgbClr val="000000"/>
              </a:buClr>
              <a:buFont typeface="Arial"/>
              <a:buChar char="•"/>
            </a:pPr>
            <a:r>
              <a:rPr lang="pt-B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 o papel das soluções tecnológicas para facilitar novos mecanismos de participação?</a:t>
            </a:r>
          </a:p>
          <a:p>
            <a:pPr marL="685800" lvl="1" indent="-228240" algn="just">
              <a:buClr>
                <a:srgbClr val="000000"/>
              </a:buClr>
              <a:buFont typeface="Arial"/>
              <a:buChar char="•"/>
            </a:pPr>
            <a:endParaRPr lang="pt-BR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 algn="just">
              <a:buClr>
                <a:srgbClr val="000000"/>
              </a:buClr>
              <a:buFont typeface="Arial"/>
              <a:buChar char="•"/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8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89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838080" y="2926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84" name="TextShape 2"/>
          <p:cNvSpPr txBox="1"/>
          <p:nvPr/>
        </p:nvSpPr>
        <p:spPr>
          <a:xfrm>
            <a:off x="168480" y="1450314"/>
            <a:ext cx="8733240" cy="536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solver os problemas das cidades não é possível a partir de uma mera superioridade tecnocrática e lógica, simplesmente numérica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desenho democrático, cívico y social das cidades incorpora prioridades e soluções mais matizadas e profundas, capazes de abordar desafios logísticos e de infraestrutura, a partir de outro ponto de partida e com melhores alternativas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governos tem apostado em atualizarem-se e adaptarem-se ao novo entorno tecnológico e até dado os primeiros passos para desenvolver cidades inteligentes, ao tempo em que descobriam que o que realmente necessário são cidadãos inteligentes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6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87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88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Shape 3">
            <a:extLst>
              <a:ext uri="{FF2B5EF4-FFF2-40B4-BE49-F238E27FC236}">
                <a16:creationId xmlns:a16="http://schemas.microsoft.com/office/drawing/2014/main" id="{5DEB84F1-1482-4EC7-8878-BE73C0C3A93A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90" name="TextShape 2"/>
          <p:cNvSpPr txBox="1"/>
          <p:nvPr/>
        </p:nvSpPr>
        <p:spPr>
          <a:xfrm>
            <a:off x="168480" y="1373040"/>
            <a:ext cx="8733240" cy="536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Cidades inteligentes constituem um passo necessário, mas não suficiente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Normalmente são pensadas uma lógica de cima para baixo, exclusivamente tecnológicas, que entendem o espaço urbano como um entorno formado por usuários, autômatos, que deve ser controlado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Esse modelo esquece que as cidades são ecossistemas vivos, cujo centro é o cidadão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difícil imagi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nar que qualquer solução não dependa, em parte, da capacidade para empoderar o cidadão e fazê-lo participe das transformações necessárias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2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93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AC751D2E-EDDA-436F-B3FD-C19841591406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648360" y="399324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96" name="TextShape 2"/>
          <p:cNvSpPr txBox="1"/>
          <p:nvPr/>
        </p:nvSpPr>
        <p:spPr>
          <a:xfrm>
            <a:off x="168481" y="1491840"/>
            <a:ext cx="8782336" cy="536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Hoje, mais do que nunca, se trata de colocar no quadro decisório da governança municipal os cidadãos invisíveis, os temas invisíveis, os bairros invisíveis. Mais democracia é mais cidade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capacidade para integrar a participação é outro motivo pelo que se busca sentido nas cidades para que sejam o cenário para imaginar novos formatos democráticos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adoção da tecnologia como ferramenta disruptiva e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 política tem sido implementada nas cidades antes que em outros níveis da política</a:t>
            </a: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99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00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4C134D20-BD08-4412-BC8A-7915BAACC6A8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952080" y="4150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202" name="TextShape 2"/>
          <p:cNvSpPr txBox="1"/>
          <p:nvPr/>
        </p:nvSpPr>
        <p:spPr>
          <a:xfrm>
            <a:off x="168480" y="1595880"/>
            <a:ext cx="8787720" cy="536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Cumpre-nos descobrir como aproveitar os recursos da sociedade do conhecimento (dados, conectividade, acessibilidade) em sua dimensão social, ética e política. Como atualizarmos os modelos de governança na Era da Internet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devem ser consideradas algo mais que os motores da riqueza. Devem ser vistas como sistemas com o objetivo de melhorar o bem estar humano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Fazer com que as cidades sejam inclusivas, seguras, resilientes e sustentáveis é um dos Objetivos do Desenvolvimento Sustentável (ODS) da ONU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4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205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06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3">
            <a:extLst>
              <a:ext uri="{FF2B5EF4-FFF2-40B4-BE49-F238E27FC236}">
                <a16:creationId xmlns:a16="http://schemas.microsoft.com/office/drawing/2014/main" id="{507A134F-A225-40D9-9756-46DF6E824ECB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209" name="TextShape 2"/>
          <p:cNvSpPr txBox="1"/>
          <p:nvPr/>
        </p:nvSpPr>
        <p:spPr>
          <a:xfrm>
            <a:off x="168480" y="1491840"/>
            <a:ext cx="8733240" cy="536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urbanística, como disciplina, assumirá um rol decisivo e protagonista nos próximos anos e a gestão coletiva das grandes cidades já se converteu em elemento central das políticas do futuro e do futuro da política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Até aqui falamos de um cidadão-consumidor, que se limitava a usar a tecnologia e converter-se em um emissor de dados. Agora fala-se em um cidadão inteligente que faz o uso ativo de todas as ferramentas que estão ao seu alcance e que protagoniza sua condição de cidadão com uma tecnologia que lhe permite </a:t>
            </a:r>
            <a:r>
              <a:rPr lang="pt-BR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reapropriar-se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da cidade, de seus espaços públicos, de seus serviços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 a cumplicidade da cidadania, o desenvolvimento  de cidades inteligentes é mais que improvável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1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212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852D4C90-FE59-4132-AB75-45AAD1CA7435}"/>
              </a:ext>
            </a:extLst>
          </p:cNvPr>
          <p:cNvSpPr txBox="1"/>
          <p:nvPr/>
        </p:nvSpPr>
        <p:spPr>
          <a:xfrm>
            <a:off x="9280200" y="16364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209" name="TextShape 2"/>
          <p:cNvSpPr txBox="1"/>
          <p:nvPr/>
        </p:nvSpPr>
        <p:spPr>
          <a:xfrm>
            <a:off x="168480" y="1491840"/>
            <a:ext cx="8733240" cy="536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dados são o petróleo do século XXI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dados e a capacidade para computá-los, transmiti-los, analisá-los e obter novas aprendizagens a partir deles, também tem mudado as regras do jogo para o âmbito da gestão do público e do político, que dentre outras coisa descobriu a capacidade para compartilhar todo tipo de informação pública com a cidadania e forma a ser reutilizada (Open Data)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decisões que tomemos sobre como queremos gerir os dados serão tão importantes como as decisões sobre gerir a terra na época agrícola e sobre como gerir a indústria na revolução industrial. Parece claro que os dados e 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pt-B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política estão cada vez mais entrelaçados</a:t>
            </a: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1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212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852D4C90-FE59-4132-AB75-45AAD1CA7435}"/>
              </a:ext>
            </a:extLst>
          </p:cNvPr>
          <p:cNvSpPr txBox="1"/>
          <p:nvPr/>
        </p:nvSpPr>
        <p:spPr>
          <a:xfrm>
            <a:off x="9280200" y="16364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710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209" name="TextShape 2"/>
          <p:cNvSpPr txBox="1"/>
          <p:nvPr/>
        </p:nvSpPr>
        <p:spPr>
          <a:xfrm>
            <a:off x="168480" y="1491840"/>
            <a:ext cx="8733240" cy="536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Boa parte do problema está em que a abertura no é suficiente para garantir três processos adicionais: utilidade, reutilização e criação de novos dados que permitam novas visões da realidade e suas relações causais ou condicionais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trata de abrir os dados para ver o novo, ou melhor, a realidade para governá-la e transformá-la</a:t>
            </a:r>
          </a:p>
        </p:txBody>
      </p:sp>
      <p:pic>
        <p:nvPicPr>
          <p:cNvPr id="211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212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852D4C90-FE59-4132-AB75-45AAD1CA7435}"/>
              </a:ext>
            </a:extLst>
          </p:cNvPr>
          <p:cNvSpPr txBox="1"/>
          <p:nvPr/>
        </p:nvSpPr>
        <p:spPr>
          <a:xfrm>
            <a:off x="9280200" y="16364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1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38080" y="3297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209" name="TextShape 2"/>
          <p:cNvSpPr txBox="1"/>
          <p:nvPr/>
        </p:nvSpPr>
        <p:spPr>
          <a:xfrm>
            <a:off x="168480" y="1491840"/>
            <a:ext cx="8733240" cy="536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Entramos na fase de fazer que estes dados não só sejam públicos, senão que sejam uteis. Os problemas estão bem identificados: limitações para acessar e reutilizar os dados, a causa das barreiras técnicas, desconhecimento por parte de um grande público e falta de incentivo da administração pública para fomentar a colaboração em âmbito privado ou com a sociedade civil</a:t>
            </a:r>
          </a:p>
        </p:txBody>
      </p:sp>
      <p:pic>
        <p:nvPicPr>
          <p:cNvPr id="211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212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648360" y="1373040"/>
            <a:ext cx="758376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3">
            <a:extLst>
              <a:ext uri="{FF2B5EF4-FFF2-40B4-BE49-F238E27FC236}">
                <a16:creationId xmlns:a16="http://schemas.microsoft.com/office/drawing/2014/main" id="{852D4C90-FE59-4132-AB75-45AAD1CA7435}"/>
              </a:ext>
            </a:extLst>
          </p:cNvPr>
          <p:cNvSpPr txBox="1"/>
          <p:nvPr/>
        </p:nvSpPr>
        <p:spPr>
          <a:xfrm>
            <a:off x="9280200" y="16364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186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2286000" y="549360"/>
            <a:ext cx="7543440" cy="5471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100000"/>
              </a:lnSpc>
            </a:pPr>
            <a:endParaRPr lang="pt-B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0" name="Picture 2"/>
          <p:cNvPicPr/>
          <p:nvPr/>
        </p:nvPicPr>
        <p:blipFill>
          <a:blip r:embed="rId2"/>
          <a:stretch/>
        </p:blipFill>
        <p:spPr>
          <a:xfrm>
            <a:off x="1001160" y="549360"/>
            <a:ext cx="4247640" cy="547164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6959520" y="1125360"/>
            <a:ext cx="2665080" cy="283248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OBRIGADA!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acb@usp.br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Imagem 5"/>
          <p:cNvPicPr/>
          <p:nvPr/>
        </p:nvPicPr>
        <p:blipFill>
          <a:blip r:embed="rId3"/>
          <a:stretch/>
        </p:blipFill>
        <p:spPr>
          <a:xfrm>
            <a:off x="9730080" y="6000840"/>
            <a:ext cx="2496960" cy="85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334851" y="1491840"/>
            <a:ext cx="8628845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Pensar a cidade em a colaboração de seus habitantes já não é uma opção. A intervenção dos cidadãos na gestão e planejamento se converteu num aspecto diferencial  do mundo local, sua resposta a crise política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Hoje podemos e devemos falar sobre uma cidadania inteligente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Importante interpretar corretamente os sinais para onde se dirige a gestão das cidades para respondermos aos questionamentos previamente realizados</a:t>
            </a:r>
          </a:p>
        </p:txBody>
      </p:sp>
      <p:pic>
        <p:nvPicPr>
          <p:cNvPr id="93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94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41CF9D6D-F65D-4ADC-A437-8D2397B84A3A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334851" y="1491840"/>
            <a:ext cx="8590207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pesquisadores do mundo têm a tendência a analisar o presente presos a modelos explicativos do passado que já não nos convencem mais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 dos riscos mais graves é ver o mundo, e suas mudanças, com as velhas ideias subsidiárias de forma a entender a geografia e a geometria dos conceitos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Nossos saberes estão fixados em imagens (visualizações) que nos condicionam e predeterminam nossa visão de mundo e nossas decisões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Desprendermo-nos também é liberarmo-nos das imagens preestabelecidas que nos impedem de adquirir novas visões para adentarmos em novas geografias e geometrias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8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99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0DEDC092-5A57-4D5F-9F77-77B8F40B5D2E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01" name="TextShape 2"/>
          <p:cNvSpPr txBox="1"/>
          <p:nvPr/>
        </p:nvSpPr>
        <p:spPr>
          <a:xfrm>
            <a:off x="168480" y="1491840"/>
            <a:ext cx="8795216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Devemos t</a:t>
            </a: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ranscender as coordenadas fixas com as quais estamos acostumados para poder captar a imensidade dos dados massivos (Big Data) que as novas tecnologias nos põe a disposição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Devemos transitar de uma imagem plana para uma imagem 3D: coordenadas </a:t>
            </a:r>
            <a:r>
              <a:rPr lang="pt-BR" sz="2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versus 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dados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solo que pisamos está se movendo. As certezas anteriores se vêm questionadas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Big Data exige uma nova discussão acerca da natureza da tomada de decisões, o destino, a justiça. Uma visão de mundo que acreditávamos baseada em causas, enfrenta agora a primazia das correlações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3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04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9" name="TextShape 3">
            <a:extLst>
              <a:ext uri="{FF2B5EF4-FFF2-40B4-BE49-F238E27FC236}">
                <a16:creationId xmlns:a16="http://schemas.microsoft.com/office/drawing/2014/main" id="{86A2D524-7D03-40BA-AC9C-CAF619753E8F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08" name="TextShape 2"/>
          <p:cNvSpPr txBox="1"/>
          <p:nvPr/>
        </p:nvSpPr>
        <p:spPr>
          <a:xfrm>
            <a:off x="168480" y="1491840"/>
            <a:ext cx="8820974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posse do conhecimento, que antes significava compreender o passado para prever o futuro está posta em dúvida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fragmentos digitais que reunimos podem se apresentar de forma inovadora, apontando novos propósitos e liberando novas formas de valor. Mas isto requer um anova forma de pensar, o que é um grande desafio para nossas instituições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única certeza é que a quantidade de dados seguirá crescendo, como também sua capacidade de processá-los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Não obstante muitas pessoas ainda pensem que o Big Data é um tema meramente tecnológico, nos cremos que devemos nos fixar bem naquilo que os dados “falam” 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Servem para informar, antes que para explicar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0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11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2BAEFC1A-B510-4CE7-BFDC-D8B4B7ECA2D4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13" name="TextShape 2"/>
          <p:cNvSpPr txBox="1"/>
          <p:nvPr/>
        </p:nvSpPr>
        <p:spPr>
          <a:xfrm>
            <a:off x="168480" y="1373040"/>
            <a:ext cx="8795216" cy="5484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por mais deslumbrante que nos pareça o Big Data, nunca devemos permitir que seu brilho sedutor nos ceguem as imperfeições que lhe são inerentes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Somos convidad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a esquecermos a posição, a escala, a morfologia e as coordenadas para centrarmo-nos na </a:t>
            </a:r>
            <a:r>
              <a:rPr lang="pt-BR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relações, no foco na plasticidade dos dados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geografia do poder, ou seja, as relações e vínculos entre pessoas, organizações (públicas e 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privadas), instituições e interesses, é um poderoso elemento de análise para compreender o que não é evidente, mas condicionante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Mudar o olhar para ob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 uma nova visão é a base para </a:t>
            </a:r>
            <a:r>
              <a:rPr lang="pt-BR" sz="2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encontar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novas conclusões. Novas causalidades</a:t>
            </a:r>
            <a:endParaRPr lang="pt-BR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16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59EC3818-F564-45C8-89B4-99E88B16B6F3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c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pt-BR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Participação Social e Era Cognitiva</a:t>
            </a:r>
          </a:p>
        </p:txBody>
      </p:sp>
      <p:sp>
        <p:nvSpPr>
          <p:cNvPr id="118" name="TextShape 2"/>
          <p:cNvSpPr txBox="1"/>
          <p:nvPr/>
        </p:nvSpPr>
        <p:spPr>
          <a:xfrm>
            <a:off x="168480" y="1491840"/>
            <a:ext cx="8820974" cy="5272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Estou convencido que as batalhas políticas do futuro imediato se encontraram também entre projetos políticos capazes de utilizar mapas e , ao mesmo tempo, ter autênticos laboratórios que permitam passar do Big Data ao </a:t>
            </a:r>
            <a:r>
              <a:rPr lang="pt-BR" sz="26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 </a:t>
            </a:r>
            <a:r>
              <a:rPr lang="pt-BR" sz="26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Thinking</a:t>
            </a: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com uma cuidada e eficaz política de visualização para a comunicação nos ecossistemas digitais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Pensar com dados, pensar com imagens, pensar com mapas. Fazer política com todo isso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Já há ferramental que nos permitem converter dados em mapas interativos e a utilização de mapas colaborativos para a ação política é outra dimensão do enorme potencial destes matas interativos</a:t>
            </a: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0" name="Imagem 3"/>
          <p:cNvPicPr/>
          <p:nvPr/>
        </p:nvPicPr>
        <p:blipFill>
          <a:blip r:embed="rId2"/>
          <a:stretch/>
        </p:blipFill>
        <p:spPr>
          <a:xfrm>
            <a:off x="9694440" y="57240"/>
            <a:ext cx="2496960" cy="856800"/>
          </a:xfrm>
          <a:prstGeom prst="rect">
            <a:avLst/>
          </a:prstGeom>
          <a:ln>
            <a:noFill/>
          </a:ln>
        </p:spPr>
      </p:pic>
      <p:pic>
        <p:nvPicPr>
          <p:cNvPr id="121" name="Imagem 6"/>
          <p:cNvPicPr/>
          <p:nvPr/>
        </p:nvPicPr>
        <p:blipFill>
          <a:blip r:embed="rId3"/>
          <a:stretch/>
        </p:blipFill>
        <p:spPr>
          <a:xfrm>
            <a:off x="168480" y="93600"/>
            <a:ext cx="959760" cy="544320"/>
          </a:xfrm>
          <a:prstGeom prst="rect">
            <a:avLst/>
          </a:prstGeom>
          <a:ln>
            <a:noFill/>
          </a:ln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D4CE3818-45EF-472C-91EF-A4BF144BDB41}"/>
              </a:ext>
            </a:extLst>
          </p:cNvPr>
          <p:cNvSpPr txBox="1"/>
          <p:nvPr/>
        </p:nvSpPr>
        <p:spPr>
          <a:xfrm>
            <a:off x="9127800" y="1484077"/>
            <a:ext cx="2895120" cy="52722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lang="pt-BR" sz="20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Cidadania e o novo poder urbano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pt-BR" sz="2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Novas coordenadas, novos mapas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papel das cidades na governabilidade</a:t>
            </a:r>
          </a:p>
          <a:p>
            <a:pPr marL="360">
              <a:lnSpc>
                <a:spcPct val="90000"/>
              </a:lnSpc>
              <a:buClr>
                <a:srgbClr val="000000"/>
              </a:buClr>
            </a:pP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cidades e os cidadãos  </a:t>
            </a:r>
            <a:endParaRPr lang="pt-B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4424</TotalTime>
  <Words>4082</Words>
  <Application>Microsoft Office PowerPoint</Application>
  <PresentationFormat>Widescreen</PresentationFormat>
  <Paragraphs>532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DejaVu Sans</vt:lpstr>
      <vt:lpstr>inherit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da Disciplina</dc:title>
  <dc:subject/>
  <dc:creator>acb acb</dc:creator>
  <dc:description/>
  <cp:lastModifiedBy>Profa. Ana Carla Bliacheriene</cp:lastModifiedBy>
  <cp:revision>337</cp:revision>
  <dcterms:created xsi:type="dcterms:W3CDTF">2015-07-26T14:49:36Z</dcterms:created>
  <dcterms:modified xsi:type="dcterms:W3CDTF">2018-04-10T01:36:48Z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