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b14.org.br/UserFiles/File/Rec%20Salariai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15726" y="1394138"/>
            <a:ext cx="8915399" cy="2262781"/>
          </a:xfrm>
        </p:spPr>
        <p:txBody>
          <a:bodyPr/>
          <a:lstStyle/>
          <a:p>
            <a:r>
              <a:rPr lang="pt-BR" dirty="0" smtClean="0"/>
              <a:t>O mercado de Trabalho do bibliotecário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x-none" b="1" dirty="0">
                <a:solidFill>
                  <a:schemeClr val="tx1"/>
                </a:solidFill>
              </a:rPr>
              <a:t>CBD0273 - Estágio Supervisionado em Unidades de Informação </a:t>
            </a:r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2. semestre</a:t>
            </a:r>
            <a:r>
              <a:rPr lang="x-none" b="1" dirty="0">
                <a:solidFill>
                  <a:schemeClr val="tx1"/>
                </a:solidFill>
              </a:rPr>
              <a:t> 2014</a:t>
            </a:r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x-none" b="1" dirty="0">
                <a:solidFill>
                  <a:schemeClr val="tx1"/>
                </a:solidFill>
              </a:rPr>
              <a:t>Prof</a:t>
            </a:r>
            <a:r>
              <a:rPr lang="pt-BR" b="1" dirty="0">
                <a:solidFill>
                  <a:schemeClr val="tx1"/>
                </a:solidFill>
              </a:rPr>
              <a:t>a </a:t>
            </a:r>
            <a:r>
              <a:rPr lang="pt-BR" b="1" dirty="0" err="1">
                <a:solidFill>
                  <a:schemeClr val="tx1"/>
                </a:solidFill>
              </a:rPr>
              <a:t>Dra</a:t>
            </a:r>
            <a:r>
              <a:rPr lang="x-none" b="1" dirty="0">
                <a:solidFill>
                  <a:schemeClr val="tx1"/>
                </a:solidFill>
              </a:rPr>
              <a:t>. </a:t>
            </a:r>
            <a:r>
              <a:rPr lang="pt-BR" b="1" dirty="0">
                <a:solidFill>
                  <a:schemeClr val="tx1"/>
                </a:solidFill>
              </a:rPr>
              <a:t>Vânia Mara Alves Lima</a:t>
            </a:r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5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525" y="237744"/>
            <a:ext cx="8911687" cy="856960"/>
          </a:xfrm>
        </p:spPr>
        <p:txBody>
          <a:bodyPr/>
          <a:lstStyle/>
          <a:p>
            <a:r>
              <a:rPr lang="pt-BR" b="1" dirty="0" smtClean="0"/>
              <a:t>Foco de atuação do bibliotecário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78039"/>
            <a:ext cx="8915400" cy="4997003"/>
          </a:xfrm>
        </p:spPr>
        <p:txBody>
          <a:bodyPr>
            <a:normAutofit fontScale="85000" lnSpcReduction="20000"/>
          </a:bodyPr>
          <a:lstStyle/>
          <a:p>
            <a:r>
              <a:rPr lang="pt-BR" sz="3500" dirty="0" smtClean="0"/>
              <a:t>Tratamento </a:t>
            </a:r>
            <a:r>
              <a:rPr lang="pt-BR" sz="3500" dirty="0"/>
              <a:t>e disseminação da </a:t>
            </a:r>
            <a:r>
              <a:rPr lang="pt-BR" sz="3500" dirty="0" smtClean="0"/>
              <a:t>informação</a:t>
            </a:r>
          </a:p>
          <a:p>
            <a:pPr lvl="1"/>
            <a:r>
              <a:rPr lang="pt-BR" sz="3300" dirty="0" smtClean="0"/>
              <a:t>recupera</a:t>
            </a:r>
            <a:r>
              <a:rPr lang="pt-BR" sz="3300" dirty="0"/>
              <a:t>, coleta, produz, seleciona, trata e dissemina informações, além de formar, desenvolver, avaliar e preservar acervos e bancos de dados. </a:t>
            </a:r>
            <a:endParaRPr lang="pt-BR" sz="3300" dirty="0" smtClean="0"/>
          </a:p>
          <a:p>
            <a:pPr lvl="1"/>
            <a:r>
              <a:rPr lang="pt-BR" sz="3300" dirty="0" smtClean="0"/>
              <a:t>media </a:t>
            </a:r>
            <a:r>
              <a:rPr lang="pt-BR" sz="3300" dirty="0"/>
              <a:t>o acesso, a busca, o uso e a apropriação da informação. </a:t>
            </a:r>
            <a:endParaRPr lang="pt-BR" sz="3300" dirty="0" smtClean="0"/>
          </a:p>
          <a:p>
            <a:pPr lvl="1"/>
            <a:r>
              <a:rPr lang="pt-BR" sz="3300" dirty="0" smtClean="0"/>
              <a:t>explora</a:t>
            </a:r>
            <a:r>
              <a:rPr lang="pt-BR" sz="3300" dirty="0"/>
              <a:t>, produz, aplica, adapta e utiliza tecnologias da informação e da comunicação. </a:t>
            </a:r>
            <a:br>
              <a:rPr lang="pt-BR" sz="3300" dirty="0"/>
            </a:br>
            <a:endParaRPr lang="pt-BR" sz="3300" dirty="0" smtClean="0"/>
          </a:p>
          <a:p>
            <a:pPr marL="0" indent="0" algn="ctr">
              <a:buNone/>
            </a:pPr>
            <a:r>
              <a:rPr lang="pt-BR" sz="2800" dirty="0" smtClean="0">
                <a:sym typeface="Wingdings" panose="05000000000000000000" pitchFamily="2" charset="2"/>
              </a:rPr>
              <a:t>  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7722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>
            <a:noAutofit/>
          </a:bodyPr>
          <a:lstStyle/>
          <a:p>
            <a:r>
              <a:rPr lang="pt-BR" sz="4000" b="1" dirty="0"/>
              <a:t>Mercado </a:t>
            </a:r>
            <a:r>
              <a:rPr lang="pt-BR" sz="4000" b="1" dirty="0" smtClean="0"/>
              <a:t>tradicional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3200" dirty="0" smtClean="0"/>
              <a:t>Bibliotecas</a:t>
            </a:r>
            <a:endParaRPr lang="pt-BR" sz="3200" dirty="0"/>
          </a:p>
          <a:p>
            <a:pPr lvl="1"/>
            <a:r>
              <a:rPr lang="pt-BR" sz="3200" dirty="0"/>
              <a:t>Centros culturais</a:t>
            </a:r>
          </a:p>
          <a:p>
            <a:pPr lvl="1"/>
            <a:r>
              <a:rPr lang="pt-BR" sz="3200" dirty="0"/>
              <a:t>Arquivos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91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5749"/>
          </a:xfrm>
        </p:spPr>
        <p:txBody>
          <a:bodyPr/>
          <a:lstStyle/>
          <a:p>
            <a:r>
              <a:rPr lang="pt-BR" b="1" dirty="0" smtClean="0"/>
              <a:t>Novos mercados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09859"/>
            <a:ext cx="8915400" cy="430136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livrarias </a:t>
            </a:r>
          </a:p>
          <a:p>
            <a:r>
              <a:rPr lang="pt-BR" sz="3200" dirty="0" smtClean="0"/>
              <a:t>editoras</a:t>
            </a:r>
          </a:p>
          <a:p>
            <a:r>
              <a:rPr lang="pt-BR" sz="3200" dirty="0" smtClean="0"/>
              <a:t>provedores </a:t>
            </a:r>
            <a:r>
              <a:rPr lang="pt-BR" sz="3200" dirty="0"/>
              <a:t>de </a:t>
            </a:r>
            <a:r>
              <a:rPr lang="pt-BR" sz="3200" dirty="0" smtClean="0"/>
              <a:t>internet </a:t>
            </a:r>
          </a:p>
          <a:p>
            <a:r>
              <a:rPr lang="pt-BR" sz="3200" dirty="0" smtClean="0"/>
              <a:t>empresas privadas variados ramos</a:t>
            </a:r>
          </a:p>
          <a:p>
            <a:r>
              <a:rPr lang="pt-BR" sz="3200" dirty="0" smtClean="0"/>
              <a:t>bancos </a:t>
            </a:r>
            <a:r>
              <a:rPr lang="pt-BR" sz="3200" dirty="0"/>
              <a:t>e bases de dados</a:t>
            </a:r>
          </a:p>
        </p:txBody>
      </p:sp>
    </p:spTree>
    <p:extLst>
      <p:ext uri="{BB962C8B-B14F-4D97-AF65-F5344CB8AC3E}">
        <p14:creationId xmlns:p14="http://schemas.microsoft.com/office/powerpoint/2010/main" val="16420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Ingressantes/Formandos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74254"/>
            <a:ext cx="8915400" cy="4236968"/>
          </a:xfrm>
        </p:spPr>
        <p:txBody>
          <a:bodyPr/>
          <a:lstStyle/>
          <a:p>
            <a:r>
              <a:rPr lang="pt-BR" dirty="0" smtClean="0"/>
              <a:t>Brasil</a:t>
            </a:r>
          </a:p>
          <a:p>
            <a:pPr lvl="1"/>
            <a:r>
              <a:rPr lang="pt-BR" dirty="0" smtClean="0"/>
              <a:t>Vagas: 3908</a:t>
            </a:r>
          </a:p>
          <a:p>
            <a:pPr lvl="1"/>
            <a:r>
              <a:rPr lang="pt-BR" dirty="0" smtClean="0"/>
              <a:t>Relação candidato/vaga: 5.17</a:t>
            </a:r>
          </a:p>
          <a:p>
            <a:pPr lvl="1"/>
            <a:r>
              <a:rPr lang="pt-BR" dirty="0"/>
              <a:t>Formandos por ano: </a:t>
            </a:r>
            <a:r>
              <a:rPr lang="pt-BR" dirty="0" smtClean="0"/>
              <a:t>1795</a:t>
            </a:r>
          </a:p>
          <a:p>
            <a:r>
              <a:rPr lang="pt-BR" dirty="0" smtClean="0"/>
              <a:t>ECA/USP</a:t>
            </a:r>
          </a:p>
          <a:p>
            <a:pPr lvl="1"/>
            <a:r>
              <a:rPr lang="pt-BR" dirty="0" smtClean="0"/>
              <a:t>Vagas: 35</a:t>
            </a:r>
          </a:p>
          <a:p>
            <a:pPr lvl="1"/>
            <a:r>
              <a:rPr lang="pt-BR" dirty="0"/>
              <a:t>Relação candidato/vaga: </a:t>
            </a:r>
            <a:r>
              <a:rPr lang="pt-BR" dirty="0" smtClean="0"/>
              <a:t>7.20</a:t>
            </a:r>
          </a:p>
          <a:p>
            <a:pPr lvl="1"/>
            <a:r>
              <a:rPr lang="pt-BR" dirty="0"/>
              <a:t>Formandos por ano</a:t>
            </a:r>
            <a:r>
              <a:rPr lang="pt-BR" dirty="0" smtClean="0"/>
              <a:t>:  + -  20</a:t>
            </a: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3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4082"/>
          </a:xfrm>
        </p:spPr>
        <p:txBody>
          <a:bodyPr/>
          <a:lstStyle/>
          <a:p>
            <a:r>
              <a:rPr lang="pt-BR" b="1" dirty="0" smtClean="0"/>
              <a:t>Média salarial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0357" y="1571223"/>
            <a:ext cx="8915400" cy="470060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pt-BR" sz="2000" b="1" dirty="0"/>
              <a:t>Ganho inicial (média mensal)    </a:t>
            </a:r>
          </a:p>
          <a:p>
            <a:pPr lvl="2"/>
            <a:r>
              <a:rPr lang="pt-BR" sz="2000" dirty="0" smtClean="0"/>
              <a:t>R</a:t>
            </a:r>
            <a:r>
              <a:rPr lang="pt-BR" sz="2000" dirty="0"/>
              <a:t>$ </a:t>
            </a:r>
            <a:r>
              <a:rPr lang="pt-BR" sz="2000" dirty="0" smtClean="0"/>
              <a:t>1,8 </a:t>
            </a:r>
            <a:r>
              <a:rPr lang="pt-BR" sz="2000" dirty="0"/>
              <a:t>mil </a:t>
            </a:r>
            <a:br>
              <a:rPr lang="pt-BR" sz="2000" dirty="0"/>
            </a:br>
            <a:endParaRPr lang="pt-BR" sz="2000" dirty="0" smtClean="0"/>
          </a:p>
          <a:p>
            <a:pPr lvl="1"/>
            <a:r>
              <a:rPr lang="pt-BR" sz="2000" b="1" dirty="0" smtClean="0"/>
              <a:t>Ganho </a:t>
            </a:r>
            <a:r>
              <a:rPr lang="pt-BR" sz="2000" b="1" dirty="0"/>
              <a:t>escalão intermediário (média mensal</a:t>
            </a:r>
            <a:r>
              <a:rPr lang="pt-BR" sz="2000" b="1" dirty="0" smtClean="0"/>
              <a:t>)</a:t>
            </a:r>
          </a:p>
          <a:p>
            <a:pPr lvl="2"/>
            <a:r>
              <a:rPr lang="pt-BR" sz="2000" dirty="0"/>
              <a:t>De R$ 2,5 mil a R$ 8 mil. </a:t>
            </a:r>
            <a:br>
              <a:rPr lang="pt-BR" sz="2000" dirty="0"/>
            </a:br>
            <a:endParaRPr lang="pt-BR" sz="2000" dirty="0"/>
          </a:p>
          <a:p>
            <a:pPr lvl="1"/>
            <a:r>
              <a:rPr lang="pt-BR" sz="2000" b="1" dirty="0" smtClean="0"/>
              <a:t>Ganho </a:t>
            </a:r>
            <a:r>
              <a:rPr lang="pt-BR" sz="2000" b="1" dirty="0"/>
              <a:t>no auge (média mensal)</a:t>
            </a:r>
          </a:p>
          <a:p>
            <a:pPr lvl="2"/>
            <a:r>
              <a:rPr lang="pt-BR" sz="2000" dirty="0" smtClean="0"/>
              <a:t>De </a:t>
            </a:r>
            <a:r>
              <a:rPr lang="pt-BR" sz="2000" dirty="0"/>
              <a:t>R$ 8,5 mil a R$ 14,7 mil</a:t>
            </a:r>
            <a:r>
              <a:rPr lang="pt-BR" sz="2000" dirty="0" smtClean="0"/>
              <a:t>.</a:t>
            </a:r>
          </a:p>
          <a:p>
            <a:pPr marL="914400" lvl="2" indent="0">
              <a:buNone/>
            </a:pPr>
            <a:endParaRPr lang="pt-BR" sz="20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2000" dirty="0" smtClean="0"/>
              <a:t>Salário  R$11.315,33 (Assembleia </a:t>
            </a:r>
            <a:r>
              <a:rPr lang="pt-BR" sz="2000" dirty="0"/>
              <a:t>Legislativa do Estado de Pernambuco - Recife </a:t>
            </a:r>
            <a:r>
              <a:rPr lang="pt-BR" sz="2000" dirty="0" smtClean="0"/>
              <a:t>– </a:t>
            </a:r>
            <a:r>
              <a:rPr lang="pt-BR" sz="2000" smtClean="0"/>
              <a:t>PE)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marL="914400" lvl="2" indent="0">
              <a:buNone/>
            </a:pPr>
            <a:r>
              <a:rPr lang="pt-BR" sz="2000" b="1" dirty="0"/>
              <a:t>http://www.ofaj.com.br/mercados.php</a:t>
            </a:r>
          </a:p>
        </p:txBody>
      </p:sp>
    </p:spTree>
    <p:extLst>
      <p:ext uri="{BB962C8B-B14F-4D97-AF65-F5344CB8AC3E}">
        <p14:creationId xmlns:p14="http://schemas.microsoft.com/office/powerpoint/2010/main" val="39814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3224" y="237743"/>
            <a:ext cx="8911687" cy="805445"/>
          </a:xfrm>
        </p:spPr>
        <p:txBody>
          <a:bodyPr/>
          <a:lstStyle/>
          <a:p>
            <a:r>
              <a:rPr lang="pt-BR" b="1" dirty="0" smtClean="0"/>
              <a:t>Recomendação salarial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3499" y="1043189"/>
            <a:ext cx="9431113" cy="4868034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Base de salário mensal por carga </a:t>
            </a:r>
            <a:r>
              <a:rPr lang="pt-BR" b="1" dirty="0" smtClean="0"/>
              <a:t>horária </a:t>
            </a:r>
          </a:p>
          <a:p>
            <a:pPr lvl="1"/>
            <a:r>
              <a:rPr lang="pt-BR" b="1" dirty="0" smtClean="0"/>
              <a:t>40h </a:t>
            </a:r>
            <a:r>
              <a:rPr lang="pt-BR" b="1" dirty="0"/>
              <a:t>= R$ </a:t>
            </a:r>
            <a:r>
              <a:rPr lang="pt-BR" b="1" dirty="0" smtClean="0"/>
              <a:t>3.935,25</a:t>
            </a:r>
          </a:p>
          <a:p>
            <a:pPr lvl="1"/>
            <a:r>
              <a:rPr lang="pt-BR" b="1" dirty="0"/>
              <a:t>30h = R$ </a:t>
            </a:r>
            <a:r>
              <a:rPr lang="pt-BR" b="1" dirty="0" smtClean="0"/>
              <a:t>2.951,43</a:t>
            </a:r>
          </a:p>
          <a:p>
            <a:pPr lvl="1"/>
            <a:r>
              <a:rPr lang="pt-BR" b="1" dirty="0" smtClean="0"/>
              <a:t>20h </a:t>
            </a:r>
            <a:r>
              <a:rPr lang="pt-BR" b="1" dirty="0"/>
              <a:t>= R$ </a:t>
            </a:r>
            <a:r>
              <a:rPr lang="pt-BR" b="1" dirty="0" smtClean="0"/>
              <a:t>1.943,25</a:t>
            </a:r>
          </a:p>
          <a:p>
            <a:r>
              <a:rPr lang="pt-BR" b="1" dirty="0" smtClean="0"/>
              <a:t>Hora </a:t>
            </a:r>
            <a:r>
              <a:rPr lang="pt-BR" b="1" dirty="0"/>
              <a:t>técnica para treinamentos, cursos, palestras, </a:t>
            </a:r>
            <a:r>
              <a:rPr lang="pt-BR" b="1" dirty="0" err="1" smtClean="0"/>
              <a:t>etc</a:t>
            </a:r>
            <a:endParaRPr lang="pt-BR" b="1" dirty="0" smtClean="0"/>
          </a:p>
          <a:p>
            <a:pPr lvl="1"/>
            <a:r>
              <a:rPr lang="pt-BR" b="1" dirty="0"/>
              <a:t>Título de Doutor  =   R$ 110,00/hora</a:t>
            </a:r>
            <a:endParaRPr lang="pt-BR" b="1" dirty="0" smtClean="0"/>
          </a:p>
          <a:p>
            <a:pPr lvl="1"/>
            <a:r>
              <a:rPr lang="pt-BR" b="1" dirty="0"/>
              <a:t>Título de Mestrado = R$ 99,00 /hora</a:t>
            </a:r>
            <a:endParaRPr lang="pt-BR" b="1" dirty="0" smtClean="0"/>
          </a:p>
          <a:p>
            <a:pPr lvl="1"/>
            <a:r>
              <a:rPr lang="pt-BR" b="1" dirty="0"/>
              <a:t>Título de Especialização </a:t>
            </a:r>
            <a:r>
              <a:rPr lang="pt-BR" b="1" dirty="0" smtClean="0"/>
              <a:t>= R</a:t>
            </a:r>
            <a:r>
              <a:rPr lang="pt-BR" b="1" dirty="0"/>
              <a:t>$ 77,00 /</a:t>
            </a:r>
            <a:r>
              <a:rPr lang="pt-BR" b="1" dirty="0" smtClean="0"/>
              <a:t>hora</a:t>
            </a:r>
          </a:p>
          <a:p>
            <a:r>
              <a:rPr lang="pt-BR" b="1" dirty="0"/>
              <a:t>Catalogação na </a:t>
            </a:r>
            <a:r>
              <a:rPr lang="pt-BR" b="1" dirty="0" smtClean="0"/>
              <a:t>fonte = R$ 71,50 unidade</a:t>
            </a:r>
          </a:p>
          <a:p>
            <a:r>
              <a:rPr lang="pt-BR" b="1" dirty="0"/>
              <a:t>Normalização bibliográfica = </a:t>
            </a:r>
            <a:r>
              <a:rPr lang="pt-BR" b="1" dirty="0" smtClean="0"/>
              <a:t>R$49,50 cada 10 referências</a:t>
            </a:r>
          </a:p>
          <a:p>
            <a:r>
              <a:rPr lang="pt-BR" b="1" dirty="0"/>
              <a:t>Normalização de monografias, teses, dissertações, etc</a:t>
            </a:r>
            <a:r>
              <a:rPr lang="pt-BR" b="1" dirty="0" smtClean="0"/>
              <a:t>.  </a:t>
            </a:r>
            <a:r>
              <a:rPr lang="pt-BR" b="1" dirty="0"/>
              <a:t>= R$ </a:t>
            </a:r>
            <a:r>
              <a:rPr lang="pt-BR" b="1" dirty="0" smtClean="0"/>
              <a:t>11,00 p/página</a:t>
            </a:r>
          </a:p>
          <a:p>
            <a:pPr lvl="2"/>
            <a:r>
              <a:rPr lang="pt-BR" b="1" dirty="0"/>
              <a:t>Associação de Bibliotecários do Ceará – Fortaleza, </a:t>
            </a:r>
            <a:r>
              <a:rPr lang="pt-BR" b="1" dirty="0" smtClean="0"/>
              <a:t>2014</a:t>
            </a:r>
          </a:p>
          <a:p>
            <a:pPr lvl="2"/>
            <a:r>
              <a:rPr lang="pt-BR" b="1" dirty="0">
                <a:hlinkClick r:id="rId2"/>
              </a:rPr>
              <a:t>http://</a:t>
            </a:r>
            <a:r>
              <a:rPr lang="pt-BR" b="1" dirty="0" smtClean="0">
                <a:hlinkClick r:id="rId2"/>
              </a:rPr>
              <a:t>www.crb14.org.br/UserFiles/File/Rec%20Salariais.pdf</a:t>
            </a:r>
            <a:r>
              <a:rPr lang="pt-BR" b="1" dirty="0" smtClean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87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255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Cacho</vt:lpstr>
      <vt:lpstr>O mercado de Trabalho do bibliotecário</vt:lpstr>
      <vt:lpstr>Foco de atuação do bibliotecário</vt:lpstr>
      <vt:lpstr>Mercado tradicional</vt:lpstr>
      <vt:lpstr>Novos mercados</vt:lpstr>
      <vt:lpstr>Ingressantes/Formandos</vt:lpstr>
      <vt:lpstr>Média salarial</vt:lpstr>
      <vt:lpstr>Recomendação salarial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mercado de Trabalho do bibliotecário</dc:title>
  <dc:creator>BIBLIOTECA</dc:creator>
  <cp:lastModifiedBy>BIBLIOTECA</cp:lastModifiedBy>
  <cp:revision>10</cp:revision>
  <dcterms:created xsi:type="dcterms:W3CDTF">2014-09-28T23:00:14Z</dcterms:created>
  <dcterms:modified xsi:type="dcterms:W3CDTF">2014-09-28T23:58:26Z</dcterms:modified>
</cp:coreProperties>
</file>