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83" r:id="rId2"/>
    <p:sldId id="256" r:id="rId3"/>
    <p:sldId id="257" r:id="rId4"/>
    <p:sldId id="282" r:id="rId5"/>
    <p:sldId id="261" r:id="rId6"/>
    <p:sldId id="443" r:id="rId7"/>
    <p:sldId id="473" r:id="rId8"/>
    <p:sldId id="474" r:id="rId9"/>
    <p:sldId id="457" r:id="rId10"/>
    <p:sldId id="475" r:id="rId11"/>
    <p:sldId id="458" r:id="rId12"/>
    <p:sldId id="476" r:id="rId13"/>
    <p:sldId id="477" r:id="rId14"/>
    <p:sldId id="478" r:id="rId15"/>
    <p:sldId id="444" r:id="rId16"/>
    <p:sldId id="445" r:id="rId17"/>
    <p:sldId id="454" r:id="rId18"/>
    <p:sldId id="461" r:id="rId19"/>
    <p:sldId id="463" r:id="rId20"/>
    <p:sldId id="479" r:id="rId21"/>
    <p:sldId id="465" r:id="rId22"/>
    <p:sldId id="468" r:id="rId23"/>
    <p:sldId id="469" r:id="rId24"/>
    <p:sldId id="470" r:id="rId25"/>
    <p:sldId id="471" r:id="rId26"/>
    <p:sldId id="481" r:id="rId27"/>
    <p:sldId id="480" r:id="rId28"/>
    <p:sldId id="482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5A4F3-57E8-4D46-A3A1-52D7228E770C}" v="1" dt="2019-09-16T17:44:17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Robes Loureiro" userId="d72262b9fc01168e" providerId="LiveId" clId="{1F15A4F3-57E8-4D46-A3A1-52D7228E770C}"/>
    <pc:docChg chg="addSld modSld">
      <pc:chgData name="Samuel Robes Loureiro" userId="d72262b9fc01168e" providerId="LiveId" clId="{1F15A4F3-57E8-4D46-A3A1-52D7228E770C}" dt="2019-09-16T17:44:22.169" v="14" actId="20577"/>
      <pc:docMkLst>
        <pc:docMk/>
      </pc:docMkLst>
      <pc:sldChg chg="modSp add">
        <pc:chgData name="Samuel Robes Loureiro" userId="d72262b9fc01168e" providerId="LiveId" clId="{1F15A4F3-57E8-4D46-A3A1-52D7228E770C}" dt="2019-09-16T17:44:22.169" v="14" actId="20577"/>
        <pc:sldMkLst>
          <pc:docMk/>
          <pc:sldMk cId="3125343490" sldId="483"/>
        </pc:sldMkLst>
        <pc:spChg chg="mod">
          <ac:chgData name="Samuel Robes Loureiro" userId="d72262b9fc01168e" providerId="LiveId" clId="{1F15A4F3-57E8-4D46-A3A1-52D7228E770C}" dt="2019-09-16T17:44:22.169" v="14" actId="20577"/>
          <ac:spMkLst>
            <pc:docMk/>
            <pc:sldMk cId="3125343490" sldId="483"/>
            <ac:spMk id="2" creationId="{61B2489A-451D-45BE-8B9F-A9A729EDD7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8EC62-0ECA-4048-A05B-31F1B36697BA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6915-3294-4BE7-A0BA-B4FCFFC41AB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871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ED1B3-42C9-42F6-9A1C-13C2A0130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6EB512-7A3C-40C9-A2AA-40B9BF235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F49F88-661C-4E14-B49B-37E97408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252E1E-1CDD-4658-93AD-61D4956A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C67B5E-C201-4657-A222-1F5FE214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926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21C03-2850-49BF-9542-4D3E694F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4880EF-CEAB-49FA-8F03-AC797C6C2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CA6144-AE35-4815-9A5A-10DD45FF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7B8484-529F-44A9-A16B-111AA7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F0011B-FEE9-4742-8DD0-DC427FE1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449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594AA5-4728-4CC1-9AA4-3B214B000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62232D-10C8-4922-BEB5-DFE67B671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89DC89-7EA9-49E8-A512-B6C2F160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CC6AE1-F030-4D44-81A6-FF3C50A9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5C96E4-359B-4FEF-AA47-970D7D30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87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CBA75-CE1A-413A-BD5E-571F2FEC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A91598-9069-4045-8950-4922908F5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1C37EB-8A18-49F6-8EF2-0A45507A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C23CE-4E9A-4500-B7B0-8691C612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DA3F50-2507-4323-86B0-63AC36CA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276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37118-BB87-46E6-811B-77E9BF70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B8AEB-8BF6-4F85-A40F-5134D3107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8B6187-8211-473B-B481-68C34711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21DFB7-72F0-451B-AF29-1A00A2EA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9AB5A6-7529-47D1-830F-85AB6EC0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45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0F90D-5812-4EAC-8AAD-0DB37677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722367-46D8-43CE-B0D8-901A38B1C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D1BD45-F866-4EEA-BD96-7D2FBD3E8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E7E7A5-E7A7-4809-BA96-6728C90C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ABFDC9-1322-4979-B76B-A86EC0B8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DBB41B-6231-493F-BB58-79221707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3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AFB61-4659-4FCC-B2D0-39FED83D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C43427-728C-45A6-A05B-BFD747EF1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BF1D255-D5A7-4FAB-8C0D-CD102E1C3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264B6D-375C-46A6-9C27-F12CB31C2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5D43F28-C172-4BF8-86AF-FA55A924D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B56DB5B-C0FD-43B5-8569-C1289161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1778499-650F-4784-B56F-F38F8685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957BC87-F930-44DE-BB54-A103AB85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8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1C054-47A1-43CD-962F-F664704C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A5A852-4997-4C1F-AB1D-31134E18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E5BA2-F068-43B0-91C3-C077D37E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09216D-60B5-4FE7-9E50-A957093A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822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4AC2DFB-4318-426F-901E-2EA53883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92452E2-5837-4415-B4F6-EBA834A3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20F478-927D-449F-912D-D828400D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360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1993D-D8BC-46DE-BAD7-6BFFEB9C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594BEF-2546-4612-977B-4CB19A01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5245F3-4DDC-4C63-9497-1AD793D95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2D2EC3-FA0A-4792-884F-2F201D61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A7B5E6-F73F-4307-9E26-D9B8F11E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D468B4-DCF0-48D7-977C-C81E63E7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33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6AF3-41C2-4B69-90E3-C24B15F3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50D53C-C022-4812-B738-778EB35D7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2DB4207-21CE-481C-9608-2E9F61FA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C5F16A-8568-4135-A445-FBF1AECC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0FC802-591D-40CD-8EFF-59A16051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1C2A3B-3E1D-41CB-88B8-E0BA8433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804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E3E0CC6-189C-40D7-A0CF-5DFC0494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FB87F1-011E-408E-8F19-51FF01EB2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5D413C-6DED-462E-A064-C662685A9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D8BDA7-F246-4014-939D-6B0A513C7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37BB3F-0875-41ED-A354-1963CF93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80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2489A-451D-45BE-8B9F-A9A729EDD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PASSAR A LISTA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0FE880-E7BD-4EFA-9B2E-DD6F480370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343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UM RÁPIDO RESTROSPECTO HISTÓRICO (p. 49-50)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0"/>
            </a:pPr>
            <a:r>
              <a:rPr lang="pt-BR" b="1" dirty="0"/>
              <a:t> Revolução de 1930: mudança de caráter estrutural, transformação do sistema agrário exportador e início do sistema industrial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pt-BR" b="1" dirty="0"/>
              <a:t>Surgimento do Ministério da Educação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pt-BR" b="1" dirty="0"/>
              <a:t>Em 1931: Decreto Nº 19.890, dispõe sobre a organização do ensino médio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pt-BR" b="1" dirty="0"/>
              <a:t>Em 1942: Decreto-Lei Nº 4.244: Lei orgânica do Ensino Médio (gestão Gustavo Capanema)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Ao término do ensino primário: exame de admissão ao ginásio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Ensino Médio de sete anos: quatro anos do ginasial; três anos do colegial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75990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UM RÁPIDO RESTROSPECTO HISTÓRICO (p. 50)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4"/>
            </a:pPr>
            <a:r>
              <a:rPr lang="pt-BR" b="1" dirty="0"/>
              <a:t> Surgimento do Ensino médio profissionalizante para as "classes menos favorecidas" (Art. 129, CF 1937)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pt-BR" b="1" dirty="0"/>
              <a:t>Manutenção de um sistema dual: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Ensino médio propedêutico para as elites (com acesso ao nível superior)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Ensino médio profissionalizante para as "classes menos favorecidas“, até 1953, sem acesso ao ensino superior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pt-BR" b="1" dirty="0"/>
              <a:t>Em 1961: Primeira LDB (Lei Nº 4.024/61)</a:t>
            </a:r>
          </a:p>
          <a:p>
            <a:pPr marL="971550" lvl="1" indent="-514350">
              <a:buFont typeface="+mj-lt"/>
              <a:buAutoNum type="alphaLcParenR"/>
            </a:pPr>
            <a:endParaRPr lang="pt-BR" b="1" dirty="0"/>
          </a:p>
          <a:p>
            <a:pPr marL="971550" lvl="1" indent="-514350">
              <a:buFont typeface="+mj-lt"/>
              <a:buAutoNum type="alphaLcParenR"/>
            </a:pPr>
            <a:endParaRPr lang="pt-BR" b="1" dirty="0"/>
          </a:p>
          <a:p>
            <a:pPr marL="971550" lvl="1" indent="-514350">
              <a:buFont typeface="+mj-lt"/>
              <a:buAutoNum type="alphaLcParenR"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7114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UM RÁPIDO RESTROSPECTO HISTÓRICO (p. 50-51)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7"/>
            </a:pPr>
            <a:r>
              <a:rPr lang="pt-BR" b="1" dirty="0"/>
              <a:t> Período da Ditadura Militar: Segunda LDB (Lei Nº 5.692/71)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Unificou o ginásio e o ensino primário: primeiro grau, obrigatório, com duração de oito anos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Colegial: ensino de segundo grau, profissionalização compulsória, nível técnico (duração de quatro anos); nível auxiliar técnico (duração de três anos)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Provável objetivo: reduzir a demanda (e as manifestações estudantis) por vagas no ensino superior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Fim da compulsoriedade do ensino profissional (1982)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Escolas da elite: criaram a profissionalização de faz-de-conta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Aumento de cursos profissionalizantes com redução de recursos para a Educação Pública. Resultado: piora dos cursos profissionalizantes como o Magistério (antiga escola Normal)</a:t>
            </a:r>
          </a:p>
          <a:p>
            <a:pPr marL="514350" indent="-514350">
              <a:buAutoNum type="arabicPeriod"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7965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UM RÁPIDO RESTROSPECTO HISTÓRICO (p. 51-52)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8"/>
            </a:pPr>
            <a:r>
              <a:rPr lang="pt-BR" b="1" dirty="0"/>
              <a:t>Período entre 1982 e 1996: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ampliação do sistema público de ensino médio sem aumento de recursos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 classe média aumenta a procura pelas escolas privadas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pt-BR" b="1" dirty="0"/>
              <a:t> Conclusão - características históricas do Ensino Médio no Brasil: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Seletividade (para poucos);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Caráter propedêutico;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Conteúdos curriculares desvinculados da realidade;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Metodologias que valorizavam a memorização e postura passiva do aluno.</a:t>
            </a:r>
          </a:p>
        </p:txBody>
      </p:sp>
    </p:spTree>
    <p:extLst>
      <p:ext uri="{BB962C8B-B14F-4D97-AF65-F5344CB8AC3E}">
        <p14:creationId xmlns:p14="http://schemas.microsoft.com/office/powerpoint/2010/main" val="78913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A NOVA REALIDADE LEGAL DO ENSINO MÉDIO CRIADA PELA CF 88 E PELA LDB (Lei Nº 9,394/96) (p. 52-53)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39252"/>
            <a:ext cx="11366694" cy="5353622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t-BR" b="1" dirty="0"/>
              <a:t>CF 1988 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Progressiva extensão da obrigatoriedade e gratuidade do ensino médio - universalização((Art. 208, inciso II)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Direito público subjetivo (Art. 208,§1º)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O não oferecimento importa responsabilidade da autoridade competente (Art. 208, § 2º)</a:t>
            </a:r>
          </a:p>
          <a:p>
            <a:pPr marL="514350" indent="-514350">
              <a:buAutoNum type="arabicPeriod"/>
            </a:pPr>
            <a:r>
              <a:rPr lang="pt-BR" b="1" dirty="0"/>
              <a:t>Emenda CF 14/96: “progressiva universalização do ensino médio gratuito”</a:t>
            </a:r>
          </a:p>
        </p:txBody>
      </p:sp>
    </p:spTree>
    <p:extLst>
      <p:ext uri="{BB962C8B-B14F-4D97-AF65-F5344CB8AC3E}">
        <p14:creationId xmlns:p14="http://schemas.microsoft.com/office/powerpoint/2010/main" val="1447194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A NOVA REALIDADE LEGAL DO ENSINO MÉDIO CRIADA PELA CF 88 E PELA LDB (Lei Nº 9,394/96) (p. 52-53)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39252"/>
            <a:ext cx="11366694" cy="5353622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b="1" dirty="0"/>
              <a:t>LDB 1996: Progressiva extensão da obrigatoriedade e gratuidade do ensino médio" (Art. 4º)</a:t>
            </a:r>
          </a:p>
          <a:p>
            <a:pPr marL="514350" indent="-514350">
              <a:buAutoNum type="arabicPeriod" startAt="3"/>
            </a:pPr>
            <a:r>
              <a:rPr lang="pt-BR" b="1" dirty="0"/>
              <a:t>Conclusão: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Ensino médio é um Direito do cidadão e um dever do Estado.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Crescimento da procura pelo ensino médio e um aumento das exigências do mercado de trabalho</a:t>
            </a:r>
          </a:p>
        </p:txBody>
      </p:sp>
    </p:spTree>
    <p:extLst>
      <p:ext uri="{BB962C8B-B14F-4D97-AF65-F5344CB8AC3E}">
        <p14:creationId xmlns:p14="http://schemas.microsoft.com/office/powerpoint/2010/main" val="216533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RESPONSABILIDADE PELO ENSINO MÉDIO (p. 53)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b="1" dirty="0"/>
              <a:t>Rede privada: deve atender os pré-requisitos de qualidade e ser autossuficiente (exceto as escolas confessionais, comunitárias e filantrópicas)</a:t>
            </a:r>
          </a:p>
          <a:p>
            <a:pPr marL="514350" indent="-514350">
              <a:buAutoNum type="arabicPeriod"/>
            </a:pPr>
            <a:r>
              <a:rPr lang="pt-BR" b="1" dirty="0"/>
              <a:t>Rede Pública: responsabilidade dos sistemas estaduais, a União deve assegurar a equalização de oportunidades educacionais e garantir um padrão mínimo de qualidade mediante assistência técnica e financeira .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06151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AVALIAÇÃO E SUPERVISÃO (53-54)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b="1" dirty="0"/>
              <a:t>Avaliação: competência da União (Avaliação Nacional do Rendimento Escolar):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Avaliação Nacional da Educação Básica (ANEB);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Exame Nacional do Ensino Médio (ENEM)</a:t>
            </a:r>
          </a:p>
          <a:p>
            <a:pPr marL="514350" indent="-514350">
              <a:buAutoNum type="arabicPeriod"/>
            </a:pPr>
            <a:r>
              <a:rPr lang="pt-BR" b="1" dirty="0"/>
              <a:t>Supervisão: 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União e Municípios nas unidades de seus respectivos sistemas de ensino</a:t>
            </a:r>
          </a:p>
          <a:p>
            <a:pPr marL="971550" lvl="1" indent="-514350">
              <a:buAutoNum type="arabicPeriod"/>
            </a:pPr>
            <a:r>
              <a:rPr lang="pt-BR" sz="2800" b="1" dirty="0"/>
              <a:t>Estados e Distrito Federal nas unidades de seus respectivos sistemas de ensino e na rede privada em seus territórios.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69494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FINS DO ENSINO MÉDIO (p. 54-57)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562966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t-BR" b="1" dirty="0"/>
              <a:t>Objetivos do Ensino Médio na legislação: pleno desenvolvimento da pessoa, seu preparo para o exercício da cidadania e sua qualificação para o trabalho (Art. 205 da CF).</a:t>
            </a:r>
          </a:p>
          <a:p>
            <a:pPr marL="514350" indent="-514350">
              <a:buAutoNum type="arabicPeriod"/>
            </a:pPr>
            <a:r>
              <a:rPr lang="pt-BR" b="1" dirty="0"/>
              <a:t>LDB (Art. 35):</a:t>
            </a:r>
          </a:p>
          <a:p>
            <a:pPr marL="457200" lvl="1" indent="0">
              <a:buNone/>
            </a:pPr>
            <a:r>
              <a:rPr lang="pt-BR" sz="2800" b="1" i="1" dirty="0"/>
              <a:t>Art. 35. O ensino médio, etapa final da educação básica, com duração mínima de três anos, terá como finalidades:</a:t>
            </a:r>
          </a:p>
          <a:p>
            <a:pPr marL="457200" lvl="1" indent="0">
              <a:buNone/>
            </a:pPr>
            <a:r>
              <a:rPr lang="pt-BR" sz="2800" b="1" i="1" dirty="0"/>
              <a:t>I – a consolidação e o aprofundamento dos conhecimentos adquiridos no ensino fundamental, possibilitando o prosseguimento de estudos;</a:t>
            </a:r>
          </a:p>
          <a:p>
            <a:pPr marL="457200" lvl="1" indent="0">
              <a:buNone/>
            </a:pPr>
            <a:r>
              <a:rPr lang="pt-BR" sz="2800" b="1" i="1" dirty="0"/>
              <a:t>II – a preparação básica para o trabalho e a cidadania do educando, para continuar aprendendo, de modo a ser capaz de se adaptar com flexibilidade a novas condições de ocupação ou aperfeiçoamento posteriores; </a:t>
            </a:r>
          </a:p>
          <a:p>
            <a:pPr marL="457200" lvl="1" indent="0">
              <a:buNone/>
            </a:pPr>
            <a:r>
              <a:rPr lang="pt-BR" sz="2800" b="1" i="1" dirty="0"/>
              <a:t>III – o aprimoramento do educando como pessoa humana, incluindo a formação ética e o desenvolvimento da autonomia intelectual e do pensamento crítico; </a:t>
            </a:r>
          </a:p>
          <a:p>
            <a:pPr marL="457200" lvl="1" indent="0">
              <a:buNone/>
            </a:pPr>
            <a:r>
              <a:rPr lang="pt-BR" sz="2800" b="1" i="1" dirty="0"/>
              <a:t>IV – a compreensão dos fundamentos científico-tecnológicos dos processos produtivos, relacionando a teoria com a prática, no ensino de cada disciplina</a:t>
            </a:r>
            <a:r>
              <a:rPr lang="pt-BR" sz="2800" b="1" dirty="0"/>
              <a:t>. 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22496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DA ORGANIZAÇÃO E DO CURRÍCULO (p. 57)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Carga horária: 800 horas /ano; 200 dias letivos; duração mínima de três anos.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Organização: séries anuais (com possibilidade de promoção parcial - DP); períodos semestrais; ciclos.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Avaliação: contínua e cumulativa, com prevalência de aspectos qualitativos sobre os quantitativos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Obrigatoriedade do ensino de recuperação para alunos com baixo rendimento escolar.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Frequência mínima para aprovação de 75% do total de horas letivas (LDB/96, Art. 23, 24 e 35)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Deve ser assegurada uma relação adequada do número de alunos pro professor, carga horária e condições materiais do estabelecimento (Art. 25 da LDB)</a:t>
            </a:r>
          </a:p>
          <a:p>
            <a:pPr marL="514350" indent="-514350">
              <a:buFont typeface="+mj-lt"/>
              <a:buAutoNum type="arabicPeriod"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0296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8CEC0-64F0-4BA5-9615-AB681D3CD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551" y="1586589"/>
            <a:ext cx="11408898" cy="3684822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4000" b="1" dirty="0"/>
            </a:br>
            <a:r>
              <a:rPr lang="pt-BR" sz="4000" b="1" dirty="0"/>
              <a:t>TEMA: Organização e Legislação da educação básica no Brasil: aspectos históricos, políticos e sociais.	</a:t>
            </a:r>
            <a:br>
              <a:rPr lang="pt-BR" sz="4000" b="1" dirty="0"/>
            </a:br>
            <a:br>
              <a:rPr lang="pt-BR" sz="4000" b="1" dirty="0"/>
            </a:br>
            <a:r>
              <a:rPr lang="pt-BR" sz="4000" b="1" dirty="0"/>
              <a:t>TEXTO: O ensino médio. In: OLIVEIRA, R. L. P. de; ADRIÃO, T.. Organização do ensino no Brasil: níveis e modalidades na Constituição Federal e na LDB. 2ª Ed. São Paulo: Xamã, 2007, p. 47-72.</a:t>
            </a:r>
          </a:p>
        </p:txBody>
      </p:sp>
    </p:spTree>
    <p:extLst>
      <p:ext uri="{BB962C8B-B14F-4D97-AF65-F5344CB8AC3E}">
        <p14:creationId xmlns:p14="http://schemas.microsoft.com/office/powerpoint/2010/main" val="169260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DA ORGANIZAÇÃO E DO CURRÍCULO (p. 58)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Currículos: Base Nacional Comum e Parte Diversificada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Base Nacional Comum do Ensino Médio: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Educação Tecnológica; compreensão do significado das ciências, das letras e das artes; o processo histórico de transformação da sociedade e da cultura; a língua portuguesa como instrumento de comunicação, acesso ao conhecimento e exercício da cidadania; conhecimento da filosofia e da sociologia necessário para o exercício da cidadania; arte e educação física como componente curriculares obrigatórios (exceções à educação física); uma língua estrangeira moderna escolhida pela comunidade obrigatória e outra optativa (Art. 26).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Ensino sobre história e cultura afro-brasileira (art. 26-A, consequência da Lei 10.639/03)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7939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DA ORGANIZAÇÃO E DO CURRÍCULO (p. 59)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Metodologias (art. 36, inciso II da LDB): estimular a iniciativa dos estudantes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Diretrizes da LDB são as bases das Diretrizes Curriculares Nacionais para o Ensino Médio (Resolução Nº 3/98 da Câmara de Educação Básica do Conselho Nacional de Educação - CEB/CNE)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 BNCC divide-se em três grande áreas do Conhecimento: "Linguagem, Códigos e suas Tecnologias"; "Ciências da Natureza, Matemática e suas Tecnologias"; e "Ciências Humanas e suas Tecnologias"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 BNCC deverá compor 75% da carga horária do ensino médio (1800 horas)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69551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AS HABILITAÇÕES TÉCNICAS (p. 59-60)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190536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A LDB (Art. 36, §§ 2º e 3º) estabelece que o Ensino Médio poderá preparar para as profissões técnicas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O autor deixa essa discussão para o capítulo sobre o ensino profissional do livro.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08977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0988039" cy="689952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/>
              <a:t>A EDUCAÇÃO DE JOVENS E EDULTOS NO ENSINO MPEDIO E O ENSINO A DISTÂNCIA (p. 60-61)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79094"/>
            <a:ext cx="11366694" cy="5113779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A Lei estabelece a Educação para Jovens e Adultos no ensino médio para aqueles que não tiveram acesso ou continuidade de estudos.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Duas modalidades: cursos presenciais ou exames (retrocesso, ideia de comprar o diploma).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Com os exames supletivos surgem os cursos de educação à distância (mercado promissor)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Educação à distância no Brasil é confundida com ensino de baixo custo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76480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649939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A FORMAÇÃO DE PROFESSORES PARA O ENSINO MÉDIO E O FINANCIAMENTO DESTE NÍVEL DE ENSINO (p. 61-63)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918740"/>
            <a:ext cx="11366694" cy="4574133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Docentes que atuarão no ensino médio deverão possuir formação em nível superior (Art. 62 da LDB)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Pela LDB o Ensino Médio deve ser mantido prioritariamente pelos Estados e Distrito Federal, com ação suplementar da União para manter um padrão mínimo de qualidade e equalização das regiões do país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A criação do Fundo de Manutenção e Desenvolvimento da Educação Básica (FUNDEB) a união aumentou a complementação. 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27904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649939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OS DESAFIOS DA TRANSFORMAÇÃO DE LEI EM REALIDADE (p. 63-72)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588958"/>
            <a:ext cx="11366694" cy="2503357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O Brasil promulga Lei moderna no combate aos problemas sociais (como o ECA) mas tem dificuldades de implementá-las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Apesar do problemas de implementação, a LDB foi um avanço para o Ensino Médio.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O Ensino Médio apresentou um grande crescimento entre 1971 e 2004.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4958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649939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OS DESAFIOS DA TRANSFORMAÇÃO DE LEI EM REALIDADE (p. 63-72)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588958"/>
            <a:ext cx="11366694" cy="490391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Permanecem problemas com o elevado índice de evasão escolar: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baixa taxa de escolarização líquida;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Elevado índice de distorção idade/serie;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Relação alunos/turma elevada;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Baixo Padrão salarial dos professores (com raras exceções);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Muitos docentes sem a formação mínima exigida;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Problemas na infraestrutura das unidade de ensino;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30483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649939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OS DESAFIOS DA TRANSFORMAÇÃO DE LEI EM REALIDADE (p. 63-72)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588958"/>
            <a:ext cx="11366694" cy="490391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b="1" dirty="0"/>
              <a:t>Soluções possíveis: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ajuda financeira aos alunos que necessitarem;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metodologias adequadas para o ensino noturno (voltado para o trabalhador);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Plano Nacional da Educação (Lei Nº 10.172/01)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73162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649939"/>
            <a:ext cx="10988039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OS DESAFIOS DA TRANSFORMAÇÃO DE LEI EM REALIDADE (p. 63-72)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588958"/>
            <a:ext cx="11366694" cy="490391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pt-BR" b="1" dirty="0"/>
              <a:t>Conclusões: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Necessidade de ampliação da oferta do ensino médio, mudanças nos conteúdos ministrados e nas práticas escolares.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O investimento nos professores e nas escolas pode contribuir com esses objetivos;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Melhoria da relação custo/aluno (Brasil: Federal R$ 4.500,00; Média Estadual: R$ 522,00; USA 28% da renda per capita; Brasil: 12% da renda per capita).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0691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E528A-E435-42ED-A304-2D9CDF60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" y="180460"/>
            <a:ext cx="11844997" cy="62669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DOS AUTORES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3B98F6A-9D90-473E-B02E-DDC4E40A5D63}"/>
              </a:ext>
            </a:extLst>
          </p:cNvPr>
          <p:cNvSpPr/>
          <p:nvPr/>
        </p:nvSpPr>
        <p:spPr>
          <a:xfrm>
            <a:off x="196947" y="807150"/>
            <a:ext cx="11798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Fonte: OLIVEIRA, R. L. P. de; ADRIÃO, T..</a:t>
            </a:r>
            <a:br>
              <a:rPr lang="pt-BR" dirty="0"/>
            </a:br>
            <a:r>
              <a:rPr lang="pt-BR" dirty="0"/>
              <a:t>Organização do ensino no Brasil: níveis e modalidades na Constituição Federal e na LDB. 2ª Ed. São Paulo:</a:t>
            </a:r>
            <a:br>
              <a:rPr lang="pt-BR" dirty="0"/>
            </a:br>
            <a:r>
              <a:rPr lang="pt-BR" dirty="0"/>
              <a:t>Xamã, 2007, p. 165.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C93D3CC-2112-4C4F-A51C-67C280AEA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7" y="2357169"/>
            <a:ext cx="11442292" cy="2770351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105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B45DE-5E15-42E7-8024-2F4154C9B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299" y="238165"/>
            <a:ext cx="10947400" cy="62184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 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CCAFED-D40E-46CB-8BA3-4AC8D459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6" y="928916"/>
            <a:ext cx="11444514" cy="929864"/>
          </a:xfrm>
          <a:ln w="508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pt-BR" dirty="0"/>
              <a:t>Capítulo da coletânea OLIVEIRA, R. L. P. de; ADRIÃO, T.. Organização do ensino no Brasil: níveis e modalidades na Constituição Federal e na LDB. 2ª Ed. São Paulo: Xamã, 2007, p. 47-72.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2AC5DE2-047D-403B-BC66-E7C4111F11B2}"/>
              </a:ext>
            </a:extLst>
          </p:cNvPr>
          <p:cNvSpPr txBox="1">
            <a:spLocks/>
          </p:cNvSpPr>
          <p:nvPr/>
        </p:nvSpPr>
        <p:spPr>
          <a:xfrm>
            <a:off x="341086" y="1860229"/>
            <a:ext cx="11509827" cy="759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/>
              <a:t>ORGANIZAÇÃO DO CAPÍTULO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8E08411-768C-4871-90D8-0EDFAF9720C6}"/>
              </a:ext>
            </a:extLst>
          </p:cNvPr>
          <p:cNvSpPr txBox="1">
            <a:spLocks/>
          </p:cNvSpPr>
          <p:nvPr/>
        </p:nvSpPr>
        <p:spPr>
          <a:xfrm>
            <a:off x="341086" y="2503357"/>
            <a:ext cx="11509827" cy="4116477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700" b="1" dirty="0"/>
              <a:t>INTRODUÇÃO (p. 47)</a:t>
            </a:r>
          </a:p>
          <a:p>
            <a:r>
              <a:rPr lang="pt-BR" sz="2700" b="1" dirty="0"/>
              <a:t>UM RÁPIDO RESTROSPECTO HISTÓRICO (p. 47-52)</a:t>
            </a:r>
          </a:p>
          <a:p>
            <a:r>
              <a:rPr lang="pt-BR" sz="2700" b="1" dirty="0"/>
              <a:t>A NOVA REALIDADE LEGAL DO ENSINO MÉDIO CRIADA PELA CF 88 E PELA LDB (Lei Nº 9,394/96) (p. 52-53)</a:t>
            </a:r>
          </a:p>
          <a:p>
            <a:r>
              <a:rPr lang="pt-BR" sz="2700" b="1" dirty="0"/>
              <a:t>RESPONSABILIDADE PELO ENSINO MÉDIO (p. 53)</a:t>
            </a:r>
          </a:p>
          <a:p>
            <a:r>
              <a:rPr lang="pt-BR" sz="2700" b="1" dirty="0"/>
              <a:t>AVALIAÇÃO E SUPERVISÃO (53-54)</a:t>
            </a:r>
          </a:p>
          <a:p>
            <a:r>
              <a:rPr lang="pt-BR" sz="2700" b="1" dirty="0"/>
              <a:t>FINS DO ENSINO MÉDIO (p. 54-57)</a:t>
            </a:r>
          </a:p>
          <a:p>
            <a:r>
              <a:rPr lang="pt-BR" sz="2700" b="1" dirty="0"/>
              <a:t>DA ORGANIZAÇÃO E DO CURRÍCULO (p. 57-59)</a:t>
            </a:r>
          </a:p>
          <a:p>
            <a:r>
              <a:rPr lang="pt-BR" sz="2700" b="1" dirty="0"/>
              <a:t>AS HABILITAÇÕES TÉCNICAS (p. 59-60)</a:t>
            </a:r>
          </a:p>
          <a:p>
            <a:r>
              <a:rPr lang="pt-BR" sz="2700" b="1" dirty="0"/>
              <a:t>A EDUCAÇÃO DE JOVENS E EDULTOS NO ENSINO MPEDIO E O ENSINO A DISTÂNCIA (p. 60-61)</a:t>
            </a:r>
          </a:p>
          <a:p>
            <a:r>
              <a:rPr lang="pt-BR" sz="2700" b="1" dirty="0"/>
              <a:t>A FORMAÇÃO DE PROFESSORES PARA O ENSINO MÉDIO E O FINANCIAMENTO DESTE NÍVEL DE ENSINO (p. 61-63)</a:t>
            </a:r>
          </a:p>
          <a:p>
            <a:r>
              <a:rPr lang="pt-BR" sz="2700" b="1" dirty="0"/>
              <a:t>OS DESAFIOS DA TRANSFORMAÇÃO DE LEI EM REALIDADE (p. 63-72)</a:t>
            </a:r>
          </a:p>
          <a:p>
            <a:endParaRPr lang="pt-BR" sz="2700" b="1" dirty="0"/>
          </a:p>
          <a:p>
            <a:endParaRPr lang="pt-BR" sz="2700" b="1" dirty="0"/>
          </a:p>
        </p:txBody>
      </p:sp>
    </p:spTree>
    <p:extLst>
      <p:ext uri="{BB962C8B-B14F-4D97-AF65-F5344CB8AC3E}">
        <p14:creationId xmlns:p14="http://schemas.microsoft.com/office/powerpoint/2010/main" val="105907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INTRODUÇÃO (p. 47)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2070257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Pontos chaves do Ensino Médio: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 quem se destina?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Quais são suas finalidades?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O Capítulo se organiza tendo por base esses dois eixos.</a:t>
            </a:r>
          </a:p>
        </p:txBody>
      </p:sp>
    </p:spTree>
    <p:extLst>
      <p:ext uri="{BB962C8B-B14F-4D97-AF65-F5344CB8AC3E}">
        <p14:creationId xmlns:p14="http://schemas.microsoft.com/office/powerpoint/2010/main" val="341538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UM RÁPIDO RESTROSPECTO HISTÓRICO (p. 47)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b="1" dirty="0"/>
              <a:t> O Ensino médio surgiu no Brasil no mesmo período do ensino fundamental: Período Colonial</a:t>
            </a:r>
          </a:p>
          <a:p>
            <a:pPr marL="514350" indent="-514350">
              <a:buAutoNum type="arabicPeriod"/>
            </a:pPr>
            <a:r>
              <a:rPr lang="pt-BR" b="1" dirty="0"/>
              <a:t>A Coroa Portuguesa concedeu aos Jesuítas o monopólio do ensino</a:t>
            </a:r>
          </a:p>
          <a:p>
            <a:pPr marL="514350" indent="-514350">
              <a:buAutoNum type="arabicPeriod"/>
            </a:pPr>
            <a:r>
              <a:rPr lang="pt-BR" b="1" dirty="0"/>
              <a:t>Surgimento dos elementos que vão modelar o ensino no Brasil: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Base produtiva que excluía a maioria da população (índios, negros e colonos pobres) do acesso ao principal meio de produção (terra), que se organizava como um sistema escravista onde a educação era considerada uma espécie de Ilustração para poucos e mecanismo de reprodução social.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Padrão de Ensino Jesuítico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5167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UM RÁPIDO RESTROSPECTO HISTÓRICO (p. 48)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 Padrão Jesuíta: Formação Escolástica; Caráter literário; Baseada em textos clássicos (versão de São Thomas de Aquino de Aristóteles)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Metodologia de ensino formalista: Hermenêutica; Sem experimentação; Valorizava a repetição; Disciplina rígida para formação do caráter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Chegada dos Jesuítas (1549): Fundação de um seminário-escola em São Vicente (1549)- primeiro ensino médio, voltado para formação de sacerdotes.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Currículo centrado no </a:t>
            </a:r>
            <a:r>
              <a:rPr lang="pt-BR" b="1" i="1" dirty="0"/>
              <a:t>Ratio Studiorum </a:t>
            </a:r>
            <a:r>
              <a:rPr lang="pt-BR" b="1" dirty="0"/>
              <a:t>(nove anos):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pt-BR" sz="2800" b="1" dirty="0"/>
              <a:t>Disciplinas: Retórica, Humanidades, Gramatica Latina, Lógica, Metafísica, Moral, etc...</a:t>
            </a:r>
          </a:p>
        </p:txBody>
      </p:sp>
    </p:spTree>
    <p:extLst>
      <p:ext uri="{BB962C8B-B14F-4D97-AF65-F5344CB8AC3E}">
        <p14:creationId xmlns:p14="http://schemas.microsoft.com/office/powerpoint/2010/main" val="264769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UM RÁPIDO RESTROSPECTO HISTÓRICO (p. 48)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pt-BR" b="1" dirty="0"/>
              <a:t>Chance das elites locais preparem seus filhos para estudarem na Europa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b="1" dirty="0"/>
              <a:t>Ensino médio: caráter seletivo; propedêutico; centrado nas Humanidades; pouco afeito às ciências experimentais; focado na memorização e disciplina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b="1" dirty="0"/>
              <a:t>Encerrado em 1759 com a expulsão dos Jesuítas pelo Marques de Pombal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b="1" dirty="0"/>
              <a:t>Substituído pelas aulas régias: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Sistema seriado de aulas avulsas com poucos professores mal remunerados, vitalícios e indicados para o cargo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Disciplinas: Latim, Grego, Retórica e Filosofia, etc...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b="1" dirty="0"/>
              <a:t>A Elite passou a estudar em seminários de outras ordens (Beneditinos, etc...)</a:t>
            </a:r>
          </a:p>
          <a:p>
            <a:pPr marL="514350" indent="-514350">
              <a:buFont typeface="+mj-lt"/>
              <a:buAutoNum type="arabicPeriod" startAt="8"/>
            </a:pPr>
            <a:endParaRPr lang="pt-BR" b="1" dirty="0"/>
          </a:p>
          <a:p>
            <a:pPr marL="514350" indent="-514350">
              <a:buFont typeface="+mj-lt"/>
              <a:buAutoNum type="arabicPeriod" startAt="8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1803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UM RÁPIDO RESTROSPECTO HISTÓRICO (p. 49)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pt-BR" b="1" dirty="0"/>
              <a:t>No século XIX, com a vinda da família Real (1808) e a Independência, manteve o sistema agroexportador escravista.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pt-BR" b="1" dirty="0"/>
              <a:t>Na educação o interesse foi o ensino superior (interesse das elites locais): Academia de Marinha (1808); Curso de cirurgião (1809); Academia Real Militar (1810); cursos de ciências jurídicas (1827/1828).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pt-BR" b="1" dirty="0"/>
              <a:t>Ensino médio pouco se alterou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pt-BR" b="1" dirty="0"/>
              <a:t>Em 1834 uma emenda à Constituição de 1824 transferiu para as Províncias a responsabilidade pelo ensino primário e secundário: surgem os liceus nas Províncias e o Colégio D. Pedro II na Corte (modelo nacional).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pt-BR" b="1" dirty="0"/>
              <a:t>Para acesso ao ensino superior, os candidatos deveriam ser aprovados nos exames parcelados (excetos os que estudaram no Colégio D. Pedro II)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pt-BR" b="1" dirty="0"/>
              <a:t>Somente em 1930 os exames parcelados foram revogados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pt-BR" b="1" dirty="0"/>
              <a:t>Conclusão: consolidação do Ensino Médio como ensino propedêutico (preparatório para o ensino superior)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41333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2386</Words>
  <Application>Microsoft Office PowerPoint</Application>
  <PresentationFormat>Widescreen</PresentationFormat>
  <Paragraphs>195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Tema do Office</vt:lpstr>
      <vt:lpstr>PASSAR A LISTA</vt:lpstr>
      <vt:lpstr> TEMA: Organização e Legislação da educação básica no Brasil: aspectos históricos, políticos e sociais.   TEXTO: O ensino médio. In: OLIVEIRA, R. L. P. de; ADRIÃO, T.. Organização do ensino no Brasil: níveis e modalidades na Constituição Federal e na LDB. 2ª Ed. São Paulo: Xamã, 2007, p. 47-72.</vt:lpstr>
      <vt:lpstr>DADOS DOS AUTORES</vt:lpstr>
      <vt:lpstr>DADOS DO TEXTO</vt:lpstr>
      <vt:lpstr>INTRODUÇÃO (p. 47)</vt:lpstr>
      <vt:lpstr>UM RÁPIDO RESTROSPECTO HISTÓRICO (p. 47)</vt:lpstr>
      <vt:lpstr>UM RÁPIDO RESTROSPECTO HISTÓRICO (p. 48)</vt:lpstr>
      <vt:lpstr>UM RÁPIDO RESTROSPECTO HISTÓRICO (p. 48)</vt:lpstr>
      <vt:lpstr>UM RÁPIDO RESTROSPECTO HISTÓRICO (p. 49)</vt:lpstr>
      <vt:lpstr>UM RÁPIDO RESTROSPECTO HISTÓRICO (p. 49-50)</vt:lpstr>
      <vt:lpstr>UM RÁPIDO RESTROSPECTO HISTÓRICO (p. 50)</vt:lpstr>
      <vt:lpstr>UM RÁPIDO RESTROSPECTO HISTÓRICO (p. 50-51)</vt:lpstr>
      <vt:lpstr>UM RÁPIDO RESTROSPECTO HISTÓRICO (p. 51-52)</vt:lpstr>
      <vt:lpstr>A NOVA REALIDADE LEGAL DO ENSINO MÉDIO CRIADA PELA CF 88 E PELA LDB (Lei Nº 9,394/96) (p. 52-53)</vt:lpstr>
      <vt:lpstr>A NOVA REALIDADE LEGAL DO ENSINO MÉDIO CRIADA PELA CF 88 E PELA LDB (Lei Nº 9,394/96) (p. 52-53)</vt:lpstr>
      <vt:lpstr>RESPONSABILIDADE PELO ENSINO MÉDIO (p. 53)</vt:lpstr>
      <vt:lpstr>AVALIAÇÃO E SUPERVISÃO (53-54)</vt:lpstr>
      <vt:lpstr>FINS DO ENSINO MÉDIO (p. 54-57)</vt:lpstr>
      <vt:lpstr>DA ORGANIZAÇÃO E DO CURRÍCULO (p. 57)</vt:lpstr>
      <vt:lpstr>DA ORGANIZAÇÃO E DO CURRÍCULO (p. 58)</vt:lpstr>
      <vt:lpstr>DA ORGANIZAÇÃO E DO CURRÍCULO (p. 59)</vt:lpstr>
      <vt:lpstr>AS HABILITAÇÕES TÉCNICAS (p. 59-60)</vt:lpstr>
      <vt:lpstr>A EDUCAÇÃO DE JOVENS E EDULTOS NO ENSINO MPEDIO E O ENSINO A DISTÂNCIA (p. 60-61)</vt:lpstr>
      <vt:lpstr>A FORMAÇÃO DE PROFESSORES PARA O ENSINO MÉDIO E O FINANCIAMENTO DESTE NÍVEL DE ENSINO (p. 61-63)</vt:lpstr>
      <vt:lpstr>OS DESAFIOS DA TRANSFORMAÇÃO DE LEI EM REALIDADE (p. 63-72)</vt:lpstr>
      <vt:lpstr>OS DESAFIOS DA TRANSFORMAÇÃO DE LEI EM REALIDADE (p. 63-72)</vt:lpstr>
      <vt:lpstr>OS DESAFIOS DA TRANSFORMAÇÃO DE LEI EM REALIDADE (p. 63-72)</vt:lpstr>
      <vt:lpstr>OS DESAFIOS DA TRANSFORMAÇÃO DE LEI EM REALIDADE (p. 63-72)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à Educação, cidadania, diversidade e direito à diferença   TEXTO: OLIVEIRA, R. P.. O Direito à Educação. In: OLIVEIRA, R. P.; ADRIÃO, T. (Org.). Gestão, Financiamento e Direito à Educação: análise da LDB e da Constituição Federal. 2a.ed. São Paulo: Xamã, 2002, p. 15 – 41.</dc:title>
  <dc:creator>Samuel Robes Loureiro</dc:creator>
  <cp:lastModifiedBy>Samuel Robes Loureiro</cp:lastModifiedBy>
  <cp:revision>3</cp:revision>
  <dcterms:created xsi:type="dcterms:W3CDTF">2019-02-24T22:46:06Z</dcterms:created>
  <dcterms:modified xsi:type="dcterms:W3CDTF">2019-09-16T17:44:24Z</dcterms:modified>
</cp:coreProperties>
</file>