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259" r:id="rId4"/>
    <p:sldId id="298" r:id="rId5"/>
    <p:sldId id="299" r:id="rId6"/>
    <p:sldId id="300" r:id="rId7"/>
    <p:sldId id="301" r:id="rId8"/>
    <p:sldId id="302" r:id="rId9"/>
    <p:sldId id="303" r:id="rId10"/>
    <p:sldId id="30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E9CD-5BEF-4B7B-A832-907CE9991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85785-5B09-481F-B54E-1FC526FF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C8D92B-B2AE-4DFD-AC9C-38EA48F4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64E79-E632-446F-9361-6FB9E468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5218C9-6EB2-4626-A2B2-ED191606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9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9319A4-834D-46A8-91C2-F14069B2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9F0958-9F2E-4453-A77F-D3A9E040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BED3BA-BA96-44AD-8594-9B155305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4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175" y="38576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175" y="161131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175" y="528478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175" y="651033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25425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44938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137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66541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88461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10698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137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548562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437" y="467201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26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1012824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0" y="2227262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863" y="4630737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838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92747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138" y="0"/>
                </a:moveTo>
                <a:lnTo>
                  <a:pt x="0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2709863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49066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26987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138" y="0"/>
                </a:moveTo>
                <a:lnTo>
                  <a:pt x="0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438" y="0"/>
                </a:moveTo>
                <a:lnTo>
                  <a:pt x="0" y="467201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26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6362700" y="1012824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577137" y="2227262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7"/>
                </a:moveTo>
                <a:lnTo>
                  <a:pt x="4614862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8793162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837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999490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5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1"/>
                </a:lnTo>
              </a:path>
            </a:pathLst>
          </a:custGeom>
          <a:ln w="12700">
            <a:solidFill>
              <a:srgbClr val="D15A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D2E2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56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Faculdade_de_Direito_da_Universidade_de_S%C3%A3o_Paulo" TargetMode="Externa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"/>
            <a:lum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928702-F6F8-45F2-8996-7109E798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58DB64-8BC9-4552-8C03-4794C455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8D37B3-F19E-4362-8ED8-5E8EBFCC2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F140C4-7419-41AF-BD09-DDF1D8EDC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F3BB07-B8B4-46A1-8336-F6E98FF8D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4">
            <a:extLst>
              <a:ext uri="{FF2B5EF4-FFF2-40B4-BE49-F238E27FC236}">
                <a16:creationId xmlns:a16="http://schemas.microsoft.com/office/drawing/2014/main" id="{CBCFB7D4-D8BF-47E7-9226-2D288CB8BA66}"/>
              </a:ext>
            </a:extLst>
          </p:cNvPr>
          <p:cNvSpPr txBox="1">
            <a:spLocks/>
          </p:cNvSpPr>
          <p:nvPr/>
        </p:nvSpPr>
        <p:spPr>
          <a:xfrm>
            <a:off x="2210180" y="1467053"/>
            <a:ext cx="8380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</a:t>
            </a:r>
            <a:r>
              <a:rPr lang="pt-BR" sz="5400"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Administrativo</a:t>
            </a:r>
            <a:r>
              <a:rPr lang="pt-BR" sz="5400" spc="-5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I:</a:t>
            </a:r>
            <a:endParaRPr lang="pt-BR" sz="5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object 55">
            <a:extLst>
              <a:ext uri="{FF2B5EF4-FFF2-40B4-BE49-F238E27FC236}">
                <a16:creationId xmlns:a16="http://schemas.microsoft.com/office/drawing/2014/main" id="{6A064B24-A06A-4E3F-B3EE-F47A4664BE71}"/>
              </a:ext>
            </a:extLst>
          </p:cNvPr>
          <p:cNvSpPr txBox="1"/>
          <p:nvPr/>
        </p:nvSpPr>
        <p:spPr>
          <a:xfrm>
            <a:off x="1251610" y="2726258"/>
            <a:ext cx="10301605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5200" spc="-3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Tema: Atividades da Administração Pública</a:t>
            </a:r>
            <a:endParaRPr lang="pt-BR" sz="5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object 56">
            <a:extLst>
              <a:ext uri="{FF2B5EF4-FFF2-40B4-BE49-F238E27FC236}">
                <a16:creationId xmlns:a16="http://schemas.microsoft.com/office/drawing/2014/main" id="{624CC5CD-2659-4381-9BDE-5FD41128A98C}"/>
              </a:ext>
            </a:extLst>
          </p:cNvPr>
          <p:cNvSpPr txBox="1"/>
          <p:nvPr/>
        </p:nvSpPr>
        <p:spPr>
          <a:xfrm>
            <a:off x="2204745" y="4526712"/>
            <a:ext cx="9348470" cy="149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055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ROF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D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28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225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USTAVO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USTINO DE</a:t>
            </a:r>
            <a:r>
              <a:rPr sz="2250" b="1" spc="5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LIVEIRA</a:t>
            </a:r>
            <a:endParaRPr sz="225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9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ts val="2295"/>
              </a:lnSpc>
            </a:pP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Faculdade de Direito da Universidade de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Paulo</a:t>
            </a:r>
            <a:r>
              <a:rPr sz="2000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(USP)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Referências Bibliográficas</a:t>
            </a:r>
          </a:p>
          <a:p>
            <a:pPr algn="just"/>
            <a:endParaRPr lang="pt-BR" sz="2500" i="1" dirty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object 48"/>
          <p:cNvSpPr txBox="1"/>
          <p:nvPr/>
        </p:nvSpPr>
        <p:spPr>
          <a:xfrm>
            <a:off x="315277" y="1191208"/>
            <a:ext cx="11561445" cy="5193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AMARAL, Carlos Eduardo Pacheco.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 Soberano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das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Autonomias. Blumenau:  Edifurb,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2002.</a:t>
            </a:r>
            <a:endParaRPr lang="pt-BR" sz="20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sz="20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GROTTI, Dinorá Adelaide </a:t>
            </a:r>
            <a:r>
              <a:rPr lang="pt-BR"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Musetti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Evolução da teoria do serviço público. Enciclopédia jurídica da PUC-SP. 1º. ed. São Paulo: Pontifícia Universidade Católica de São Paulo, 2017. Disponível em: https://enciclopediajuridica.pucsp.br/verbete/40/edicao-1/evolucao-da-teoria-do-servico-publico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JUSTEN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FILHO, Marçal. Curso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Administrativo.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10ª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Ed, São Paulo: Revista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dos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tribunais, </a:t>
            </a:r>
            <a:r>
              <a:rPr sz="2000" spc="54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2014.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marR="285115" indent="-342900" algn="just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MEDAUAR, Odete. Direito Administrativo Moderno.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19ª Ed.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São Paulo: Revista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dos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Tribunais,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2015.  </a:t>
            </a:r>
            <a:endParaRPr lang="pt-BR" sz="20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marR="285115" indent="-342900" algn="just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MELLO,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Celso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Antônio Bandeira. Curso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Administrativo. São Paulo: Malheiros,</a:t>
            </a:r>
            <a:r>
              <a:rPr sz="2000" spc="-20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2008.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MORAES, Alexandre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de.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Constitucional Administrativo. São Paulo: Atlas,</a:t>
            </a:r>
            <a:r>
              <a:rPr sz="2000" spc="-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2002.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OLIVEIRA, Rafael Carvalho Rezende. Curso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administrativo.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3ª Ed.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São Paulo: Método,  2015.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2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9940" y="183728"/>
            <a:ext cx="3731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Sumário de</a:t>
            </a:r>
            <a:r>
              <a:rPr sz="3200" b="1" spc="-3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2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3200" b="1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ula</a:t>
            </a:r>
            <a:endParaRPr sz="3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890" y="927290"/>
            <a:ext cx="4865370" cy="3241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1910"/>
              </a:lnSpc>
              <a:spcBef>
                <a:spcPts val="100"/>
              </a:spcBef>
              <a:buClr>
                <a:srgbClr val="D15A3E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Poder de Polícia</a:t>
            </a:r>
            <a:r>
              <a:rPr sz="1600" b="1" spc="-4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lvl="1" indent="-342900">
              <a:lnSpc>
                <a:spcPts val="1910"/>
              </a:lnSpc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28015" algn="l"/>
                <a:tab pos="62865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Competência</a:t>
            </a:r>
            <a:r>
              <a:rPr sz="1600" spc="-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lvl="1" indent="-342900">
              <a:lnSpc>
                <a:spcPct val="100000"/>
              </a:lnSpc>
              <a:spcBef>
                <a:spcPts val="1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28015" algn="l"/>
                <a:tab pos="62865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Restrições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Autonomia Privada</a:t>
            </a:r>
            <a:r>
              <a:rPr sz="1600" spc="-8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(limitação)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buAutoNum type="arabicPeriod"/>
            </a:pP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indent="-457200">
              <a:lnSpc>
                <a:spcPts val="1910"/>
              </a:lnSpc>
              <a:buClr>
                <a:srgbClr val="D15A3E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Serviço Público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lvl="1" indent="-342900">
              <a:lnSpc>
                <a:spcPts val="1910"/>
              </a:lnSpc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28015" algn="l"/>
                <a:tab pos="62865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Satisfação Concreta de Interesses</a:t>
            </a:r>
            <a:r>
              <a:rPr sz="1600" spc="1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(ampliação)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lvl="1" indent="-342900">
              <a:lnSpc>
                <a:spcPct val="100000"/>
              </a:lnSpc>
              <a:spcBef>
                <a:spcPts val="15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28015" algn="l"/>
                <a:tab pos="62865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Regime de Direito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Público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buAutoNum type="arabicPeriod"/>
            </a:pP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AutoNum type="arabicPeriod"/>
            </a:pPr>
            <a:endParaRPr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lvl="1" indent="-457200">
              <a:lnSpc>
                <a:spcPts val="1910"/>
              </a:lnSpc>
              <a:buClr>
                <a:srgbClr val="D15A3E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Atividade Econômica </a:t>
            </a:r>
            <a:r>
              <a:rPr sz="1600" b="1" i="1" spc="-5" dirty="0">
                <a:latin typeface="Segoe UI" panose="020B0502040204020203" pitchFamily="34" charset="0"/>
                <a:cs typeface="Segoe UI" panose="020B0502040204020203" pitchFamily="34" charset="0"/>
              </a:rPr>
              <a:t>Stricto</a:t>
            </a:r>
            <a:r>
              <a:rPr sz="1600" b="1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i="1" spc="-5" dirty="0">
                <a:latin typeface="Segoe UI" panose="020B0502040204020203" pitchFamily="34" charset="0"/>
                <a:cs typeface="Segoe UI" panose="020B0502040204020203" pitchFamily="34" charset="0"/>
              </a:rPr>
              <a:t>Sensu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lvl="2" indent="-342900">
              <a:lnSpc>
                <a:spcPts val="1910"/>
              </a:lnSpc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28015" algn="l"/>
                <a:tab pos="62865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Atividade Econômica (ampliação)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lvl="2" indent="-342900">
              <a:lnSpc>
                <a:spcPct val="100000"/>
              </a:lnSpc>
              <a:spcBef>
                <a:spcPts val="1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28015" algn="l"/>
                <a:tab pos="62865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Regime de Direito Privado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(concorrência)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590" y="4584890"/>
            <a:ext cx="1943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4.</a:t>
            </a:r>
            <a:endParaRPr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7739" y="4584890"/>
            <a:ext cx="214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Atividade de</a:t>
            </a:r>
            <a:r>
              <a:rPr sz="1600" b="1" spc="-4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Fomento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940" y="4826168"/>
            <a:ext cx="4543425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Incentivos </a:t>
            </a:r>
            <a:r>
              <a:rPr sz="1600" dirty="0">
                <a:latin typeface="Arial"/>
                <a:cs typeface="Arial"/>
              </a:rPr>
              <a:t>à </a:t>
            </a:r>
            <a:r>
              <a:rPr sz="1600" spc="-5" dirty="0">
                <a:latin typeface="Arial"/>
                <a:cs typeface="Arial"/>
              </a:rPr>
              <a:t>Condutas Desejáveis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(ampliação)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Outorga de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Benefícios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0275" y="927290"/>
            <a:ext cx="5652135" cy="297004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D15A3E"/>
              </a:buClr>
              <a:buAutoNum type="arabicPeriod" startAt="5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Regulação Econômico-Social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lvl="1" indent="-342900">
              <a:lnSpc>
                <a:spcPct val="100000"/>
              </a:lnSpc>
              <a:spcBef>
                <a:spcPts val="18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28015" algn="l"/>
                <a:tab pos="62865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Agente Normativo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Regulador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da Atividade</a:t>
            </a:r>
            <a:r>
              <a:rPr sz="1600" spc="-4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Econômica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10"/>
              </a:spcBef>
              <a:buClr>
                <a:srgbClr val="D15A3E"/>
              </a:buClr>
              <a:buFont typeface="Arial" panose="020B0604020202020204" pitchFamily="34" charset="0"/>
              <a:buChar char="•"/>
            </a:pPr>
            <a:endParaRPr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indent="-342900">
              <a:lnSpc>
                <a:spcPct val="100000"/>
              </a:lnSpc>
              <a:buClr>
                <a:srgbClr val="D15A3E"/>
              </a:buClr>
              <a:buAutoNum type="arabicPeriod" startAt="5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Intervenção Estatal da Ordem</a:t>
            </a:r>
            <a:r>
              <a:rPr sz="1600" b="1" spc="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Econômica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lvl="1" indent="-342900">
              <a:lnSpc>
                <a:spcPct val="100000"/>
              </a:lnSpc>
              <a:spcBef>
                <a:spcPts val="175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28015" algn="l"/>
                <a:tab pos="62865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Esquema Didático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D15A3E"/>
              </a:buClr>
              <a:buFont typeface="Arial"/>
              <a:buAutoNum type="arabicPeriod"/>
            </a:pPr>
            <a:endParaRPr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indent="-342900">
              <a:lnSpc>
                <a:spcPct val="100000"/>
              </a:lnSpc>
              <a:buClr>
                <a:srgbClr val="D15A3E"/>
              </a:buClr>
              <a:buAutoNum type="arabicPeriod" startAt="5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Qu</a:t>
            </a: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dro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Comparativo</a:t>
            </a:r>
            <a:endParaRPr lang="pt-BR" sz="1600" b="1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indent="-342900">
              <a:lnSpc>
                <a:spcPct val="100000"/>
              </a:lnSpc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28015" algn="l"/>
                <a:tab pos="628650" algn="l"/>
              </a:tabLst>
            </a:pPr>
            <a:r>
              <a:rPr lang="pt-BR"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Regime Jurídico</a:t>
            </a:r>
          </a:p>
          <a:p>
            <a:pPr marL="628650" indent="-342900">
              <a:lnSpc>
                <a:spcPct val="100000"/>
              </a:lnSpc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28015" algn="l"/>
                <a:tab pos="628650" algn="l"/>
              </a:tabLst>
            </a:pPr>
            <a:r>
              <a:rPr sz="16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Aspectos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Relevantes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indent="-342900">
              <a:lnSpc>
                <a:spcPct val="100000"/>
              </a:lnSpc>
              <a:spcBef>
                <a:spcPts val="21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28015" algn="l"/>
                <a:tab pos="62865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Princípios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indent="-342900">
              <a:lnSpc>
                <a:spcPct val="100000"/>
              </a:lnSpc>
              <a:spcBef>
                <a:spcPts val="175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28015" algn="l"/>
                <a:tab pos="62865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Exemplos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4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Poder de Polícia da Administração Pública: noções preliminares </a:t>
            </a:r>
            <a:endParaRPr lang="pt-BR" sz="1500" i="1" dirty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4350" y="1411190"/>
            <a:ext cx="11410950" cy="8770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 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polícia administrativo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a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disciplinar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exercício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autonomia  privada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realização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direitos fundamentais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da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democracia,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segundo os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princípios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legalidade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da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proporcionalidade”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(JUSTEN FILHO, 2014, p.</a:t>
            </a:r>
            <a:r>
              <a:rPr lang="pt-BR" sz="1500" spc="-3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585)</a:t>
            </a:r>
            <a:endParaRPr lang="pt-BR" sz="15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14350" y="5446810"/>
            <a:ext cx="11188089" cy="94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object 60"/>
          <p:cNvSpPr txBox="1"/>
          <p:nvPr/>
        </p:nvSpPr>
        <p:spPr>
          <a:xfrm>
            <a:off x="746857" y="5664802"/>
            <a:ext cx="10747716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22680" algn="l"/>
                <a:tab pos="1523365" algn="l"/>
                <a:tab pos="2105025" algn="l"/>
                <a:tab pos="3082290" algn="l"/>
                <a:tab pos="3495675" algn="l"/>
                <a:tab pos="5204460" algn="l"/>
                <a:tab pos="5497195" algn="l"/>
              </a:tabLst>
            </a:pPr>
            <a:r>
              <a:rPr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</a:t>
            </a:r>
            <a:r>
              <a:rPr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ente	os	atos	</a:t>
            </a:r>
            <a:r>
              <a:rPr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vos	ao	</a:t>
            </a:r>
            <a:r>
              <a:rPr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</a:t>
            </a:r>
            <a:r>
              <a:rPr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nt</a:t>
            </a:r>
            <a:r>
              <a:rPr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ime</a:t>
            </a:r>
            <a:r>
              <a:rPr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nt</a:t>
            </a:r>
            <a:r>
              <a:rPr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	</a:t>
            </a:r>
            <a:r>
              <a:rPr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	à</a:t>
            </a:r>
            <a:r>
              <a:rPr lang="pt-BR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fiscalização são delegáveis, pois aqueles referentes a legislação e a sanção derivam do poder de coerção do Poder Publico 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(STJ, </a:t>
            </a:r>
            <a:r>
              <a:rPr lang="pt-BR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</a:t>
            </a:r>
            <a:r>
              <a:rPr lang="pt-BR" spc="-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817.534/MG)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2680" algn="l"/>
                <a:tab pos="1523365" algn="l"/>
                <a:tab pos="2105025" algn="l"/>
                <a:tab pos="3082290" algn="l"/>
                <a:tab pos="3495675" algn="l"/>
                <a:tab pos="5204460" algn="l"/>
                <a:tab pos="5497195" algn="l"/>
              </a:tabLst>
            </a:pPr>
            <a:endParaRPr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633F2E94-6D42-4678-9353-2C847B8F8504}"/>
              </a:ext>
            </a:extLst>
          </p:cNvPr>
          <p:cNvSpPr/>
          <p:nvPr/>
        </p:nvSpPr>
        <p:spPr>
          <a:xfrm>
            <a:off x="605900" y="3119901"/>
            <a:ext cx="5125329" cy="1830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u="sng" spc="-5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1600" spc="-5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Atividades exercida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pelos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seguintes</a:t>
            </a:r>
            <a:r>
              <a:rPr lang="pt-BR" sz="1700" spc="-3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500" b="1" spc="-5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Ordem: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comandos abstratos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disciplinadores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Consentimento: 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anuência prévia da Administração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Fiscalização: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atos materiais do</a:t>
            </a:r>
            <a:r>
              <a:rPr lang="pt-BR" sz="1700" spc="-8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Sanção: 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efeito pelo</a:t>
            </a:r>
            <a:r>
              <a:rPr lang="pt-BR" sz="1700" spc="-6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descumprimento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1600" spc="-5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bject 64">
            <a:extLst>
              <a:ext uri="{FF2B5EF4-FFF2-40B4-BE49-F238E27FC236}">
                <a16:creationId xmlns:a16="http://schemas.microsoft.com/office/drawing/2014/main" id="{EE3BF5B1-1AC0-4F23-94AE-C9D04B03B041}"/>
              </a:ext>
            </a:extLst>
          </p:cNvPr>
          <p:cNvSpPr/>
          <p:nvPr/>
        </p:nvSpPr>
        <p:spPr>
          <a:xfrm>
            <a:off x="883834" y="2659369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Competência Administrativa</a:t>
            </a:r>
            <a:endParaRPr lang="pt-BR" dirty="0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F8C21401-D197-41D8-9CFE-0B4F643519CD}"/>
              </a:ext>
            </a:extLst>
          </p:cNvPr>
          <p:cNvSpPr/>
          <p:nvPr/>
        </p:nvSpPr>
        <p:spPr>
          <a:xfrm>
            <a:off x="6344529" y="3119901"/>
            <a:ext cx="5125329" cy="1830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Evitar que a fruição de liberdades cause lesões a direitos, interesses e bens alheios:</a:t>
            </a:r>
          </a:p>
          <a:p>
            <a:pPr algn="just"/>
            <a:endParaRPr lang="pt-BR" sz="5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Deveres de Abstenção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(não fazer)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Deveres de Promoção de Condutas Ativas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(fazer)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object 64">
            <a:extLst>
              <a:ext uri="{FF2B5EF4-FFF2-40B4-BE49-F238E27FC236}">
                <a16:creationId xmlns:a16="http://schemas.microsoft.com/office/drawing/2014/main" id="{CA8DE0B7-C066-4B3B-976C-62C23A2D5588}"/>
              </a:ext>
            </a:extLst>
          </p:cNvPr>
          <p:cNvSpPr/>
          <p:nvPr/>
        </p:nvSpPr>
        <p:spPr>
          <a:xfrm>
            <a:off x="6622463" y="2659369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Restrições à Autonomia Privada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96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Serviços Públicos</a:t>
            </a:r>
            <a:endParaRPr lang="pt-BR" sz="1500" i="1" dirty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4350" y="975569"/>
            <a:ext cx="11410950" cy="11389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“Atividade pública administrativa de satisfação concreta de interesses individuais ou </a:t>
            </a:r>
            <a:r>
              <a:rPr lang="pt-BR" sz="16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transindividuais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materiais ou imateriais, vinculadas diretamente a um direito fundamental, insuscetíveis de satisfação adequada mediante os mecanismos de livre iniciativa privada, destinada a pessoas indeterminadas, qualificada legislativamente e executada sob regime de direito público” (JUSTEN FILHO, 2014, p. 527)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14350" y="2202181"/>
            <a:ext cx="11410950" cy="1116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prestação dos serviços públicos subsiste como um dos importantes modos de atuação administrativa e se reveste de grande importância, sobretudo porque impõe ao Poder Público uma exigência de atendimento das necessidades básicas da vida social, ligadas, inclusive, a direitos sociais assegurados na Constituição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(GROTTI, 2017)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27799F5-A374-4CE7-A1CC-40D22E3979A6}"/>
              </a:ext>
            </a:extLst>
          </p:cNvPr>
          <p:cNvSpPr/>
          <p:nvPr/>
        </p:nvSpPr>
        <p:spPr>
          <a:xfrm>
            <a:off x="242247" y="4051637"/>
            <a:ext cx="5529249" cy="26094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600" u="sng" spc="-5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Continuidade: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não pode ser interrompido  (encampação X caducidade X anulação)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Igualdade: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não discriminatório e universal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Mutabilidade: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adaptar-se às necessidades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Adequação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Serviço: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melhor serviço</a:t>
            </a:r>
            <a:r>
              <a:rPr lang="pt-BR" sz="1600" spc="-4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possível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Modicidade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600" b="1" spc="-2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Tarifa: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menor cobrança</a:t>
            </a:r>
            <a:r>
              <a:rPr lang="pt-BR" sz="1600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possível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Transparência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participação: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Usuário na centralidade da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relação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 64">
            <a:extLst>
              <a:ext uri="{FF2B5EF4-FFF2-40B4-BE49-F238E27FC236}">
                <a16:creationId xmlns:a16="http://schemas.microsoft.com/office/drawing/2014/main" id="{35ADDD01-E552-4C5A-8CA6-E0E052C94479}"/>
              </a:ext>
            </a:extLst>
          </p:cNvPr>
          <p:cNvSpPr/>
          <p:nvPr/>
        </p:nvSpPr>
        <p:spPr>
          <a:xfrm>
            <a:off x="722142" y="3587257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Satisfação Concreta de Interesses</a:t>
            </a:r>
            <a:endParaRPr lang="pt-BR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6FE8D79-5416-46EC-89F7-A0303B5F112D}"/>
              </a:ext>
            </a:extLst>
          </p:cNvPr>
          <p:cNvSpPr/>
          <p:nvPr/>
        </p:nvSpPr>
        <p:spPr>
          <a:xfrm>
            <a:off x="6396051" y="4051637"/>
            <a:ext cx="5529249" cy="26094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Prestação Direta: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 Pública com emprego de meios</a:t>
            </a:r>
            <a:r>
              <a:rPr lang="pt-BR" sz="1600" spc="-1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próprios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Outorga: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compartilhamento da titularidade (lei</a:t>
            </a:r>
            <a:r>
              <a:rPr lang="pt-BR" sz="1600" spc="-8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autorizativa)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Delegação: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transferência da execução para terceiros (concessão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autorização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pt-BR" sz="1600" spc="3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permissão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object 64">
            <a:extLst>
              <a:ext uri="{FF2B5EF4-FFF2-40B4-BE49-F238E27FC236}">
                <a16:creationId xmlns:a16="http://schemas.microsoft.com/office/drawing/2014/main" id="{61B2DB59-A0F1-49D1-B329-A7F66366581B}"/>
              </a:ext>
            </a:extLst>
          </p:cNvPr>
          <p:cNvSpPr/>
          <p:nvPr/>
        </p:nvSpPr>
        <p:spPr>
          <a:xfrm>
            <a:off x="6900400" y="3599122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Regime de Direito Público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005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Atividade Econômica </a:t>
            </a:r>
            <a:r>
              <a:rPr lang="pt-BR" sz="30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Stricto Sensu</a:t>
            </a:r>
            <a:endParaRPr lang="pt-BR" sz="1500" i="1" dirty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4350" y="975569"/>
            <a:ext cx="11410950" cy="1598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“Consiste no desempenho por entidade administrativa, sob forma e regime de direito privado, de atividade econômica propriamente dita, nas hipóteses previstas na Constituição ou em lei, quando necessário aos imperativos da segurança nacional ou à satisfação de relevante interesse coletivo” (JUSTEN FILHO, 2014, p. 861)</a:t>
            </a:r>
          </a:p>
        </p:txBody>
      </p:sp>
      <p:sp>
        <p:nvSpPr>
          <p:cNvPr id="7" name="Retângulo 6"/>
          <p:cNvSpPr/>
          <p:nvPr/>
        </p:nvSpPr>
        <p:spPr>
          <a:xfrm>
            <a:off x="6057900" y="4853290"/>
            <a:ext cx="5867400" cy="1598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bject 62"/>
          <p:cNvSpPr txBox="1"/>
          <p:nvPr/>
        </p:nvSpPr>
        <p:spPr>
          <a:xfrm>
            <a:off x="6138862" y="5153844"/>
            <a:ext cx="570547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”Os privilégios </a:t>
            </a:r>
            <a:r>
              <a:rPr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Fazenda </a:t>
            </a:r>
            <a:r>
              <a:rPr sz="16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Pública</a:t>
            </a:r>
            <a:r>
              <a:rPr sz="16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são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inextensíveis às sociedades de econômica mista que executam atividades em regime de concorrência ou que tenham coo objetivo distribuir lucros aos seus acionistas (STF, RE 599.628/DF)</a:t>
            </a:r>
            <a:endParaRPr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2EED3D98-4BE5-4FF1-8C89-8F8E72C1D131}"/>
              </a:ext>
            </a:extLst>
          </p:cNvPr>
          <p:cNvSpPr/>
          <p:nvPr/>
        </p:nvSpPr>
        <p:spPr>
          <a:xfrm>
            <a:off x="171411" y="3178484"/>
            <a:ext cx="5529249" cy="27521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600" u="sng" spc="-5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Intervenção direta no domínio econômico: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500" b="1" spc="-5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Monopólio: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segmentos reservados pela CF ou Lei para exploração exclusiva pelo Estado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Subsidiariedade: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intervenção se outra alternativa não for mais satisfatória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Ordem econômica: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fundada na realização da justiça social (art. 170, CF/88)</a:t>
            </a:r>
          </a:p>
          <a:p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D29A2D3-A983-4D25-A185-89B921F6FC88}"/>
              </a:ext>
            </a:extLst>
          </p:cNvPr>
          <p:cNvSpPr/>
          <p:nvPr/>
        </p:nvSpPr>
        <p:spPr>
          <a:xfrm>
            <a:off x="5940609" y="3361379"/>
            <a:ext cx="5529249" cy="14077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600" u="sng" spc="-5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Primazia da livre iniciativa e livre concorrência: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500" b="1" spc="-5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Estrutura privada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(obrigações, contratos, tributos e pessoal) 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Vedação a privilégios diferentes do mercado</a:t>
            </a:r>
          </a:p>
          <a:p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bject 64">
            <a:extLst>
              <a:ext uri="{FF2B5EF4-FFF2-40B4-BE49-F238E27FC236}">
                <a16:creationId xmlns:a16="http://schemas.microsoft.com/office/drawing/2014/main" id="{27D7B0E7-9375-431A-9744-BFC199A10B61}"/>
              </a:ext>
            </a:extLst>
          </p:cNvPr>
          <p:cNvSpPr/>
          <p:nvPr/>
        </p:nvSpPr>
        <p:spPr>
          <a:xfrm>
            <a:off x="602462" y="2899275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Atividade Econômica (ampliação)</a:t>
            </a:r>
            <a:endParaRPr lang="pt-BR" dirty="0"/>
          </a:p>
        </p:txBody>
      </p:sp>
      <p:sp>
        <p:nvSpPr>
          <p:cNvPr id="14" name="object 64">
            <a:extLst>
              <a:ext uri="{FF2B5EF4-FFF2-40B4-BE49-F238E27FC236}">
                <a16:creationId xmlns:a16="http://schemas.microsoft.com/office/drawing/2014/main" id="{E546751F-452E-4044-A6AC-84B1ECC35D45}"/>
              </a:ext>
            </a:extLst>
          </p:cNvPr>
          <p:cNvSpPr/>
          <p:nvPr/>
        </p:nvSpPr>
        <p:spPr>
          <a:xfrm>
            <a:off x="6420502" y="2920377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Regime de Direito Privado (concorrência)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334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Atividade de Fomento</a:t>
            </a:r>
            <a:endParaRPr lang="pt-BR" sz="1500" i="1" dirty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4350" y="902779"/>
            <a:ext cx="11410950" cy="1274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“Atividade administrativa de intervenção no domínio econômico para incentivar condutas dos sujeitos privados mediante a outorga de benefícios diferenciados, inclusive mediante a aplicação de recursos financeiros, visando a promover o desenvolvimento econômico e social” (JUSTEN FILHO, 2014, p. 715)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62712" y="4231885"/>
            <a:ext cx="57292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7CBF504-D18E-4AE6-9027-83BE60164162}"/>
              </a:ext>
            </a:extLst>
          </p:cNvPr>
          <p:cNvSpPr/>
          <p:nvPr/>
        </p:nvSpPr>
        <p:spPr>
          <a:xfrm>
            <a:off x="471411" y="3043328"/>
            <a:ext cx="5529249" cy="32616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Apoiar iniciativas voluntárias de particulares, buscando: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700" b="1" spc="-5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Estimular setor, atividade ou agente privado: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espécie de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soft </a:t>
            </a:r>
            <a:r>
              <a:rPr lang="pt-BR" sz="1700" i="1" spc="-5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regulation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amparado em diretriz cogente.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Promover externalidades positivas: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promoção de setores, atividades ou agentes de interesse público</a:t>
            </a:r>
          </a:p>
          <a:p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9EC1FF00-2531-4D22-8CDD-282DFC802D81}"/>
              </a:ext>
            </a:extLst>
          </p:cNvPr>
          <p:cNvSpPr/>
          <p:nvPr/>
        </p:nvSpPr>
        <p:spPr>
          <a:xfrm>
            <a:off x="6562731" y="3043328"/>
            <a:ext cx="5529249" cy="32616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endParaRPr lang="pt-BR" sz="1600" b="1" spc="-5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Instrumentos adotados para atrair e engajar o setor econômico:</a:t>
            </a:r>
          </a:p>
          <a:p>
            <a:pPr algn="just">
              <a:spcBef>
                <a:spcPts val="600"/>
              </a:spcBef>
            </a:pPr>
            <a:endParaRPr lang="pt-BR" sz="1700" b="1" spc="-5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Financeiros: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transferências de recursos, financiamentos em condições favoráveis, incentivos fiscais, participação direta na sociedade, condições creditórias, etc.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financeiros: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informações, assessorias, implantação de infraestrutura para investimentos.</a:t>
            </a:r>
          </a:p>
          <a:p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ject 64">
            <a:extLst>
              <a:ext uri="{FF2B5EF4-FFF2-40B4-BE49-F238E27FC236}">
                <a16:creationId xmlns:a16="http://schemas.microsoft.com/office/drawing/2014/main" id="{2611BD06-E7EF-475A-AAE1-7B319878E35A}"/>
              </a:ext>
            </a:extLst>
          </p:cNvPr>
          <p:cNvSpPr/>
          <p:nvPr/>
        </p:nvSpPr>
        <p:spPr>
          <a:xfrm>
            <a:off x="951306" y="2399760"/>
            <a:ext cx="4569460" cy="643568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Incentivos à Condutas Desejáveis (ampliação)</a:t>
            </a:r>
            <a:endParaRPr lang="pt-BR" dirty="0"/>
          </a:p>
        </p:txBody>
      </p:sp>
      <p:sp>
        <p:nvSpPr>
          <p:cNvPr id="12" name="object 64">
            <a:extLst>
              <a:ext uri="{FF2B5EF4-FFF2-40B4-BE49-F238E27FC236}">
                <a16:creationId xmlns:a16="http://schemas.microsoft.com/office/drawing/2014/main" id="{10403B63-B6D9-44C7-B07F-30A0791F8879}"/>
              </a:ext>
            </a:extLst>
          </p:cNvPr>
          <p:cNvSpPr/>
          <p:nvPr/>
        </p:nvSpPr>
        <p:spPr>
          <a:xfrm>
            <a:off x="7042626" y="2399760"/>
            <a:ext cx="4569460" cy="643568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Outorga de Benefícios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588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05: Regulação Econômica-Social</a:t>
            </a:r>
            <a:endParaRPr lang="pt-BR" sz="1500" i="1" dirty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4350" y="902779"/>
            <a:ext cx="11410950" cy="11389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“Atividade estatal de intervenção indireta sobre a conduta dos sujeitos públicos e privados, de modo permanente e sistemático, para implementar as políticas de governo e a realização dos direitos fundamentais” (JUSTEN FILHO, 2014, p. 669)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FCD2240-BECF-4FD1-B466-0BEEFE0E8B74}"/>
              </a:ext>
            </a:extLst>
          </p:cNvPr>
          <p:cNvSpPr/>
          <p:nvPr/>
        </p:nvSpPr>
        <p:spPr>
          <a:xfrm>
            <a:off x="164123" y="2805333"/>
            <a:ext cx="5529249" cy="36517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Exercício de competências legislativa e regulamentar para: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Disciplinar o desempenho de atividades econômicas (limitação):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condiciona a livre iniciativa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Promover fins essenciais do Estado (ampliação):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instrumento de direcionamento aos fins eleitos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 exclusivamente normativa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Regulação ≠ Regulamentação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C1CE35D-681B-4DBB-B0E5-03D2E3CC29B6}"/>
              </a:ext>
            </a:extLst>
          </p:cNvPr>
          <p:cNvSpPr/>
          <p:nvPr/>
        </p:nvSpPr>
        <p:spPr>
          <a:xfrm>
            <a:off x="5993423" y="2319522"/>
            <a:ext cx="5931877" cy="43415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lang="pt-BR" sz="16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rigor, o que se tem, na espécie, é o exercício, pela Administração Pública, de maneira direta, a alcançar patrimônio privado, de direito inerente à atividade que exerce. Se de um lado à Agência cabe à fiscalização da prestação de serviços, de outro não se pode compreender, nela, a realização de busca e apreensão de bens de terceiros. A legitimidade diz respeito à provocação mediante o processo próprio, buscando-se alcançar, no âmbito do Judiciário, a ordem para que ocorra o ato de constrição, que é o de apreensão de bens. O dispositivo acaba por criar, no campo da administração, figura que, em face das repercussões pertinentes, a de ser sopesada por órgão independente e, portanto, pelo Estado-Juiz” (STF, MC na ADIN 1.668/DF) </a:t>
            </a:r>
            <a:endParaRPr lang="pt-BR" sz="1650" b="1" dirty="0">
              <a:solidFill>
                <a:schemeClr val="accent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64">
            <a:extLst>
              <a:ext uri="{FF2B5EF4-FFF2-40B4-BE49-F238E27FC236}">
                <a16:creationId xmlns:a16="http://schemas.microsoft.com/office/drawing/2014/main" id="{FB71C948-73B5-4E33-B440-705BC0093352}"/>
              </a:ext>
            </a:extLst>
          </p:cNvPr>
          <p:cNvSpPr/>
          <p:nvPr/>
        </p:nvSpPr>
        <p:spPr>
          <a:xfrm>
            <a:off x="514350" y="2319522"/>
            <a:ext cx="4569460" cy="643568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Agente Normativo e Regulador da Atividade Econômica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994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Intervenção Estatal na Ordem Econômica</a:t>
            </a:r>
          </a:p>
          <a:p>
            <a:pPr algn="just"/>
            <a:endParaRPr lang="pt-BR" sz="2500" i="1" dirty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30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Esquema Didático</a:t>
            </a:r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0060" y="3297164"/>
            <a:ext cx="2475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Intervenção Estatal</a:t>
            </a:r>
          </a:p>
        </p:txBody>
      </p:sp>
      <p:sp>
        <p:nvSpPr>
          <p:cNvPr id="7" name="Chave esquerda 6"/>
          <p:cNvSpPr/>
          <p:nvPr/>
        </p:nvSpPr>
        <p:spPr>
          <a:xfrm>
            <a:off x="2707054" y="2160987"/>
            <a:ext cx="914400" cy="31341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868651" y="1908958"/>
            <a:ext cx="13680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Indireta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3609" y="4974424"/>
            <a:ext cx="119808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Direta </a:t>
            </a:r>
          </a:p>
        </p:txBody>
      </p:sp>
      <p:sp>
        <p:nvSpPr>
          <p:cNvPr id="10" name="Chave esquerda 9"/>
          <p:cNvSpPr/>
          <p:nvPr/>
        </p:nvSpPr>
        <p:spPr>
          <a:xfrm>
            <a:off x="5353050" y="1410459"/>
            <a:ext cx="742950" cy="16279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379058" y="1252487"/>
            <a:ext cx="14485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Fomento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379058" y="2594736"/>
            <a:ext cx="16457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Regulação</a:t>
            </a:r>
          </a:p>
        </p:txBody>
      </p:sp>
      <p:sp>
        <p:nvSpPr>
          <p:cNvPr id="13" name="Chave esquerda 12"/>
          <p:cNvSpPr/>
          <p:nvPr/>
        </p:nvSpPr>
        <p:spPr>
          <a:xfrm>
            <a:off x="5206407" y="3973427"/>
            <a:ext cx="1068574" cy="20955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379058" y="3943494"/>
            <a:ext cx="21612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Serviço Público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379058" y="5753477"/>
            <a:ext cx="27842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 Econômica</a:t>
            </a:r>
          </a:p>
        </p:txBody>
      </p:sp>
      <p:sp>
        <p:nvSpPr>
          <p:cNvPr id="17" name="Chave esquerda 16"/>
          <p:cNvSpPr/>
          <p:nvPr/>
        </p:nvSpPr>
        <p:spPr>
          <a:xfrm>
            <a:off x="9163282" y="5212951"/>
            <a:ext cx="876068" cy="14074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0230148" y="5021177"/>
            <a:ext cx="15616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Monopólio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0099760" y="6184364"/>
            <a:ext cx="18224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Concorrência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36881" y="5916664"/>
            <a:ext cx="50695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 Elaborado a partir da classificação adotada no Curso de Direito Administrativo do Prof. Marçal </a:t>
            </a:r>
            <a:r>
              <a:rPr lang="pt-BR" sz="15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Justen</a:t>
            </a:r>
            <a:r>
              <a:rPr lang="pt-BR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Filho (10. </a:t>
            </a:r>
            <a:r>
              <a:rPr lang="pt-BR" sz="15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</a:t>
            </a:r>
            <a:r>
              <a:rPr lang="pt-BR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2014).</a:t>
            </a:r>
          </a:p>
        </p:txBody>
      </p:sp>
    </p:spTree>
    <p:extLst>
      <p:ext uri="{BB962C8B-B14F-4D97-AF65-F5344CB8AC3E}">
        <p14:creationId xmlns:p14="http://schemas.microsoft.com/office/powerpoint/2010/main" val="199499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07: Quadro Comparativo</a:t>
            </a:r>
          </a:p>
          <a:p>
            <a:pPr algn="just"/>
            <a:endParaRPr lang="pt-BR" sz="2500" i="1" dirty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2079" t="17707" r="13690" b="17448"/>
          <a:stretch/>
        </p:blipFill>
        <p:spPr>
          <a:xfrm>
            <a:off x="200140" y="914400"/>
            <a:ext cx="1179172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78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1256</Words>
  <Application>Microsoft Office PowerPoint</Application>
  <PresentationFormat>Widescreen</PresentationFormat>
  <Paragraphs>136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Segoe UI Semibold</vt:lpstr>
      <vt:lpstr>Verdana</vt:lpstr>
      <vt:lpstr>Tema do Office</vt:lpstr>
      <vt:lpstr>Apresentação do PowerPoint</vt:lpstr>
      <vt:lpstr>Sumário de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Eduardo D. Araújo</cp:lastModifiedBy>
  <cp:revision>56</cp:revision>
  <dcterms:created xsi:type="dcterms:W3CDTF">2018-02-06T23:33:08Z</dcterms:created>
  <dcterms:modified xsi:type="dcterms:W3CDTF">2018-02-27T19:37:22Z</dcterms:modified>
</cp:coreProperties>
</file>