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79" r:id="rId7"/>
    <p:sldId id="278" r:id="rId8"/>
    <p:sldId id="262" r:id="rId9"/>
    <p:sldId id="263" r:id="rId10"/>
    <p:sldId id="271" r:id="rId11"/>
    <p:sldId id="258" r:id="rId12"/>
    <p:sldId id="265" r:id="rId13"/>
    <p:sldId id="272" r:id="rId14"/>
    <p:sldId id="270" r:id="rId15"/>
    <p:sldId id="266" r:id="rId16"/>
    <p:sldId id="267" r:id="rId17"/>
    <p:sldId id="273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laine\gradua&#231;ao\pobreza_distr_renda\d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Plan1!$B$1</c:f>
              <c:strCache>
                <c:ptCount val="1"/>
                <c:pt idx="0">
                  <c:v>% de domicilios extremamente pobres</c:v>
                </c:pt>
              </c:strCache>
            </c:strRef>
          </c:tx>
          <c:dLbls>
            <c:dLbl>
              <c:idx val="19"/>
              <c:layout>
                <c:manualLayout>
                  <c:x val="-1.9738406535536643E-2"/>
                  <c:y val="-2.5343513532255606E-2"/>
                </c:manualLayout>
              </c:layout>
              <c:showVal val="1"/>
            </c:dLbl>
            <c:dLbl>
              <c:idx val="25"/>
              <c:layout>
                <c:manualLayout>
                  <c:x val="-1.8422512766500872E-2"/>
                  <c:y val="-2.5343513532255533E-2"/>
                </c:manualLayout>
              </c:layout>
              <c:showVal val="1"/>
            </c:dLbl>
            <c:dLbl>
              <c:idx val="29"/>
              <c:layout>
                <c:manualLayout>
                  <c:x val="-8.4605083566395185E-3"/>
                  <c:y val="2.0373953488670569E-2"/>
                </c:manualLayout>
              </c:layout>
              <c:showVal val="1"/>
            </c:dLbl>
            <c:delete val="1"/>
          </c:dLbls>
          <c:cat>
            <c:strRef>
              <c:f>Plan1!$A$2:$A$31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Plan1!$B$2:$B$31</c:f>
              <c:numCache>
                <c:formatCode>#,##0.00</c:formatCode>
                <c:ptCount val="30"/>
                <c:pt idx="0">
                  <c:v>12.896897728700003</c:v>
                </c:pt>
                <c:pt idx="1">
                  <c:v>13.1296772442</c:v>
                </c:pt>
                <c:pt idx="2">
                  <c:v>17.527737919300002</c:v>
                </c:pt>
                <c:pt idx="3">
                  <c:v>16.543450217099995</c:v>
                </c:pt>
                <c:pt idx="4">
                  <c:v>13.5617193692</c:v>
                </c:pt>
                <c:pt idx="5">
                  <c:v>6.3719337891999999</c:v>
                </c:pt>
                <c:pt idx="6">
                  <c:v>13.246312440099999</c:v>
                </c:pt>
                <c:pt idx="7">
                  <c:v>16.163240205899996</c:v>
                </c:pt>
                <c:pt idx="8">
                  <c:v>14.8286051167</c:v>
                </c:pt>
                <c:pt idx="9">
                  <c:v>15.585376610300003</c:v>
                </c:pt>
                <c:pt idx="10">
                  <c:v>15.3789537588</c:v>
                </c:pt>
                <c:pt idx="11">
                  <c:v>15.393542976300003</c:v>
                </c:pt>
                <c:pt idx="12">
                  <c:v>11.313134011900004</c:v>
                </c:pt>
                <c:pt idx="13">
                  <c:v>11.830344993300002</c:v>
                </c:pt>
                <c:pt idx="14">
                  <c:v>11.791393564999998</c:v>
                </c:pt>
                <c:pt idx="15">
                  <c:v>10.691803227799999</c:v>
                </c:pt>
                <c:pt idx="16">
                  <c:v>11.1188435348</c:v>
                </c:pt>
                <c:pt idx="17">
                  <c:v>11.429280524500001</c:v>
                </c:pt>
                <c:pt idx="18">
                  <c:v>10.261870136100001</c:v>
                </c:pt>
                <c:pt idx="19">
                  <c:v>11.2859978615</c:v>
                </c:pt>
                <c:pt idx="20">
                  <c:v>9.6890122709000011</c:v>
                </c:pt>
                <c:pt idx="21">
                  <c:v>8.3533711163</c:v>
                </c:pt>
                <c:pt idx="22">
                  <c:v>6.9725569275999995</c:v>
                </c:pt>
                <c:pt idx="23">
                  <c:v>6.6828725333999994</c:v>
                </c:pt>
                <c:pt idx="24">
                  <c:v>5.9036612860000011</c:v>
                </c:pt>
                <c:pt idx="25">
                  <c:v>5.7985561293999988</c:v>
                </c:pt>
                <c:pt idx="26">
                  <c:v>5.2561501530000001</c:v>
                </c:pt>
                <c:pt idx="27">
                  <c:v>4.6437406972000002</c:v>
                </c:pt>
                <c:pt idx="28">
                  <c:v>4.9202964337999999</c:v>
                </c:pt>
                <c:pt idx="29">
                  <c:v>3.5219820395999997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% de domicilios pobres</c:v>
                </c:pt>
              </c:strCache>
            </c:strRef>
          </c:tx>
          <c:dLbls>
            <c:dLbl>
              <c:idx val="19"/>
              <c:layout/>
              <c:showVal val="1"/>
            </c:dLbl>
            <c:dLbl>
              <c:idx val="25"/>
              <c:layout>
                <c:manualLayout>
                  <c:x val="-1.0527150152286212E-2"/>
                  <c:y val="-3.8015270298383218E-2"/>
                </c:manualLayout>
              </c:layout>
              <c:showVal val="1"/>
            </c:dLbl>
            <c:dLbl>
              <c:idx val="29"/>
              <c:layout>
                <c:manualLayout>
                  <c:x val="-5.6403389044263463E-3"/>
                  <c:y val="-3.2598325581872978E-2"/>
                </c:manualLayout>
              </c:layout>
              <c:showVal val="1"/>
            </c:dLbl>
            <c:delete val="1"/>
          </c:dLbls>
          <c:cat>
            <c:strRef>
              <c:f>Plan1!$A$2:$A$31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Plan1!$C$2:$C$31</c:f>
              <c:numCache>
                <c:formatCode>#,##0.00</c:formatCode>
                <c:ptCount val="30"/>
                <c:pt idx="0">
                  <c:v>33.351175331600004</c:v>
                </c:pt>
                <c:pt idx="1">
                  <c:v>33.344667657099983</c:v>
                </c:pt>
                <c:pt idx="2">
                  <c:v>40.953290643099997</c:v>
                </c:pt>
                <c:pt idx="3">
                  <c:v>40.927249874999994</c:v>
                </c:pt>
                <c:pt idx="4">
                  <c:v>34.721789665899998</c:v>
                </c:pt>
                <c:pt idx="5">
                  <c:v>20.932472733699996</c:v>
                </c:pt>
                <c:pt idx="6">
                  <c:v>32.924577924500007</c:v>
                </c:pt>
                <c:pt idx="7">
                  <c:v>37.126370319600014</c:v>
                </c:pt>
                <c:pt idx="8">
                  <c:v>34.960696852699996</c:v>
                </c:pt>
                <c:pt idx="9">
                  <c:v>36.043759743300001</c:v>
                </c:pt>
                <c:pt idx="10">
                  <c:v>34.962389522500004</c:v>
                </c:pt>
                <c:pt idx="11">
                  <c:v>35.464681761199991</c:v>
                </c:pt>
                <c:pt idx="12">
                  <c:v>28.130240059599995</c:v>
                </c:pt>
                <c:pt idx="13">
                  <c:v>28.161646843899998</c:v>
                </c:pt>
                <c:pt idx="14">
                  <c:v>28.397864687399998</c:v>
                </c:pt>
                <c:pt idx="15">
                  <c:v>27.121972528500002</c:v>
                </c:pt>
                <c:pt idx="16">
                  <c:v>28.249406647099995</c:v>
                </c:pt>
                <c:pt idx="17">
                  <c:v>28.133902441299998</c:v>
                </c:pt>
                <c:pt idx="18">
                  <c:v>27.026757837200002</c:v>
                </c:pt>
                <c:pt idx="19">
                  <c:v>28.226732732299993</c:v>
                </c:pt>
                <c:pt idx="20">
                  <c:v>26.372889879199995</c:v>
                </c:pt>
                <c:pt idx="21">
                  <c:v>23.581297458800005</c:v>
                </c:pt>
                <c:pt idx="22">
                  <c:v>20.341826168300003</c:v>
                </c:pt>
                <c:pt idx="23">
                  <c:v>18.450827429800004</c:v>
                </c:pt>
                <c:pt idx="24">
                  <c:v>17.170207101799999</c:v>
                </c:pt>
                <c:pt idx="25">
                  <c:v>16.335389331499997</c:v>
                </c:pt>
                <c:pt idx="26">
                  <c:v>14.078548239600002</c:v>
                </c:pt>
                <c:pt idx="27">
                  <c:v>12.290341424999998</c:v>
                </c:pt>
                <c:pt idx="28">
                  <c:v>11.665665099600002</c:v>
                </c:pt>
                <c:pt idx="29">
                  <c:v>9.9731215853999995</c:v>
                </c:pt>
              </c:numCache>
            </c:numRef>
          </c:val>
        </c:ser>
        <c:dLbls/>
        <c:marker val="1"/>
        <c:axId val="60356480"/>
        <c:axId val="60358016"/>
      </c:lineChart>
      <c:catAx>
        <c:axId val="60356480"/>
        <c:scaling>
          <c:orientation val="minMax"/>
        </c:scaling>
        <c:axPos val="b"/>
        <c:tickLblPos val="nextTo"/>
        <c:crossAx val="60358016"/>
        <c:crosses val="autoZero"/>
        <c:auto val="1"/>
        <c:lblAlgn val="ctr"/>
        <c:lblOffset val="100"/>
      </c:catAx>
      <c:valAx>
        <c:axId val="60358016"/>
        <c:scaling>
          <c:orientation val="minMax"/>
        </c:scaling>
        <c:axPos val="l"/>
        <c:majorGridlines/>
        <c:numFmt formatCode="#,##0.00" sourceLinked="1"/>
        <c:tickLblPos val="nextTo"/>
        <c:crossAx val="603564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Plan1!$E$1</c:f>
              <c:strCache>
                <c:ptCount val="1"/>
                <c:pt idx="0">
                  <c:v>% de pessoas extremamente pobres</c:v>
                </c:pt>
              </c:strCache>
            </c:strRef>
          </c:tx>
          <c:dLbls>
            <c:dLbl>
              <c:idx val="11"/>
              <c:layout/>
              <c:showVal val="1"/>
            </c:dLbl>
            <c:dLbl>
              <c:idx val="19"/>
              <c:layout/>
              <c:showVal val="1"/>
            </c:dLbl>
            <c:dLbl>
              <c:idx val="25"/>
              <c:layout>
                <c:manualLayout>
                  <c:x val="-1.3158937690357763E-2"/>
                  <c:y val="-2.5343513532255529E-2"/>
                </c:manualLayout>
              </c:layout>
              <c:showVal val="1"/>
            </c:dLbl>
            <c:dLbl>
              <c:idx val="29"/>
              <c:layout>
                <c:manualLayout>
                  <c:x val="0"/>
                  <c:y val="-1.8336558139803501E-2"/>
                </c:manualLayout>
              </c:layout>
              <c:showVal val="1"/>
            </c:dLbl>
            <c:delete val="1"/>
          </c:dLbls>
          <c:cat>
            <c:strRef>
              <c:f>Plan1!$D$2:$D$31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Plan1!$E$2:$E$31</c:f>
              <c:numCache>
                <c:formatCode>#,##0.00</c:formatCode>
                <c:ptCount val="30"/>
                <c:pt idx="0">
                  <c:v>17.252357252199996</c:v>
                </c:pt>
                <c:pt idx="1">
                  <c:v>17.795205704600001</c:v>
                </c:pt>
                <c:pt idx="2">
                  <c:v>23.020030119400001</c:v>
                </c:pt>
                <c:pt idx="3">
                  <c:v>21.695683625600001</c:v>
                </c:pt>
                <c:pt idx="4">
                  <c:v>18.149879404200004</c:v>
                </c:pt>
                <c:pt idx="5">
                  <c:v>8.7952513773999996</c:v>
                </c:pt>
                <c:pt idx="6">
                  <c:v>17.105127916600001</c:v>
                </c:pt>
                <c:pt idx="7">
                  <c:v>20.853412228900002</c:v>
                </c:pt>
                <c:pt idx="8">
                  <c:v>19.285733393499992</c:v>
                </c:pt>
                <c:pt idx="9">
                  <c:v>19.951203450800001</c:v>
                </c:pt>
                <c:pt idx="10">
                  <c:v>19.973860665699998</c:v>
                </c:pt>
                <c:pt idx="11">
                  <c:v>20.267912301999996</c:v>
                </c:pt>
                <c:pt idx="12">
                  <c:v>15.194765962099998</c:v>
                </c:pt>
                <c:pt idx="13">
                  <c:v>15.634810970199998</c:v>
                </c:pt>
                <c:pt idx="14">
                  <c:v>15.581810961399999</c:v>
                </c:pt>
                <c:pt idx="15">
                  <c:v>14.521407837100002</c:v>
                </c:pt>
                <c:pt idx="16">
                  <c:v>15.0321659107</c:v>
                </c:pt>
                <c:pt idx="17">
                  <c:v>15.275532314900003</c:v>
                </c:pt>
                <c:pt idx="18">
                  <c:v>13.987414790400003</c:v>
                </c:pt>
                <c:pt idx="19">
                  <c:v>15.1971229586</c:v>
                </c:pt>
                <c:pt idx="20">
                  <c:v>13.202609279000004</c:v>
                </c:pt>
                <c:pt idx="21">
                  <c:v>11.48656171</c:v>
                </c:pt>
                <c:pt idx="22">
                  <c:v>9.4449134056999977</c:v>
                </c:pt>
                <c:pt idx="23">
                  <c:v>8.6531434095000002</c:v>
                </c:pt>
                <c:pt idx="24">
                  <c:v>7.5678467240999989</c:v>
                </c:pt>
                <c:pt idx="25">
                  <c:v>7.2662905182999991</c:v>
                </c:pt>
                <c:pt idx="26">
                  <c:v>6.3136958969999988</c:v>
                </c:pt>
                <c:pt idx="27">
                  <c:v>5.2905697811000012</c:v>
                </c:pt>
                <c:pt idx="28">
                  <c:v>5.496113146299999</c:v>
                </c:pt>
                <c:pt idx="29">
                  <c:v>4.2041529332999987</c:v>
                </c:pt>
              </c:numCache>
            </c:numRef>
          </c:val>
        </c:ser>
        <c:ser>
          <c:idx val="1"/>
          <c:order val="1"/>
          <c:tx>
            <c:strRef>
              <c:f>Plan1!$F$1</c:f>
              <c:strCache>
                <c:ptCount val="1"/>
                <c:pt idx="0">
                  <c:v>% de pessoas  pobres</c:v>
                </c:pt>
              </c:strCache>
            </c:strRef>
          </c:tx>
          <c:dLbls>
            <c:dLbl>
              <c:idx val="11"/>
              <c:layout/>
              <c:showVal val="1"/>
            </c:dLbl>
            <c:dLbl>
              <c:idx val="19"/>
              <c:layout>
                <c:manualLayout>
                  <c:x val="-2.1054300304572424E-2"/>
                  <c:y val="-1.9007635149191605E-2"/>
                </c:manualLayout>
              </c:layout>
              <c:showVal val="1"/>
            </c:dLbl>
            <c:dLbl>
              <c:idx val="25"/>
              <c:layout>
                <c:manualLayout>
                  <c:x val="-1.7106618997465094E-2"/>
                  <c:y val="-3.1679391915319412E-2"/>
                </c:manualLayout>
              </c:layout>
              <c:showVal val="1"/>
            </c:dLbl>
            <c:dLbl>
              <c:idx val="29"/>
              <c:layout>
                <c:manualLayout>
                  <c:x val="0"/>
                  <c:y val="-2.8523534884138776E-2"/>
                </c:manualLayout>
              </c:layout>
              <c:showVal val="1"/>
            </c:dLbl>
            <c:delete val="1"/>
          </c:dLbls>
          <c:cat>
            <c:strRef>
              <c:f>Plan1!$D$2:$D$31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Plan1!$F$2:$F$31</c:f>
              <c:numCache>
                <c:formatCode>#,##0.00</c:formatCode>
                <c:ptCount val="30"/>
                <c:pt idx="0">
                  <c:v>40.786399403499999</c:v>
                </c:pt>
                <c:pt idx="1">
                  <c:v>41.003751634400004</c:v>
                </c:pt>
                <c:pt idx="2">
                  <c:v>48.733521521500002</c:v>
                </c:pt>
                <c:pt idx="3">
                  <c:v>48.304835320100004</c:v>
                </c:pt>
                <c:pt idx="4">
                  <c:v>42.007571947500004</c:v>
                </c:pt>
                <c:pt idx="5">
                  <c:v>26.411150923200005</c:v>
                </c:pt>
                <c:pt idx="6">
                  <c:v>38.710240907100001</c:v>
                </c:pt>
                <c:pt idx="7">
                  <c:v>43.572931806100009</c:v>
                </c:pt>
                <c:pt idx="8">
                  <c:v>41.361977023199998</c:v>
                </c:pt>
                <c:pt idx="9">
                  <c:v>41.922599588500006</c:v>
                </c:pt>
                <c:pt idx="10">
                  <c:v>42.092428012900008</c:v>
                </c:pt>
                <c:pt idx="11">
                  <c:v>42.979920946400007</c:v>
                </c:pt>
                <c:pt idx="12">
                  <c:v>35.079395235000007</c:v>
                </c:pt>
                <c:pt idx="13">
                  <c:v>34.728973241600009</c:v>
                </c:pt>
                <c:pt idx="14">
                  <c:v>35.175568555799998</c:v>
                </c:pt>
                <c:pt idx="15">
                  <c:v>33.974690938900004</c:v>
                </c:pt>
                <c:pt idx="16">
                  <c:v>35.256397545000006</c:v>
                </c:pt>
                <c:pt idx="17">
                  <c:v>35.166629158500001</c:v>
                </c:pt>
                <c:pt idx="18">
                  <c:v>34.403080361599997</c:v>
                </c:pt>
                <c:pt idx="19">
                  <c:v>35.785351154400004</c:v>
                </c:pt>
                <c:pt idx="20">
                  <c:v>33.701522071900001</c:v>
                </c:pt>
                <c:pt idx="21">
                  <c:v>30.8227555512</c:v>
                </c:pt>
                <c:pt idx="22">
                  <c:v>26.751137461100001</c:v>
                </c:pt>
                <c:pt idx="23">
                  <c:v>24.243573619799996</c:v>
                </c:pt>
                <c:pt idx="24">
                  <c:v>22.591800421900004</c:v>
                </c:pt>
                <c:pt idx="25">
                  <c:v>21.410485142100001</c:v>
                </c:pt>
                <c:pt idx="26">
                  <c:v>18.424818615500001</c:v>
                </c:pt>
                <c:pt idx="27">
                  <c:v>15.927920589499999</c:v>
                </c:pt>
                <c:pt idx="28">
                  <c:v>15.090409693900002</c:v>
                </c:pt>
                <c:pt idx="29">
                  <c:v>13.287679182099998</c:v>
                </c:pt>
              </c:numCache>
            </c:numRef>
          </c:val>
        </c:ser>
        <c:dLbls/>
        <c:marker val="1"/>
        <c:axId val="61104896"/>
        <c:axId val="61106432"/>
      </c:lineChart>
      <c:catAx>
        <c:axId val="61104896"/>
        <c:scaling>
          <c:orientation val="minMax"/>
        </c:scaling>
        <c:axPos val="b"/>
        <c:tickLblPos val="nextTo"/>
        <c:crossAx val="61106432"/>
        <c:crosses val="autoZero"/>
        <c:auto val="1"/>
        <c:lblAlgn val="ctr"/>
        <c:lblOffset val="100"/>
      </c:catAx>
      <c:valAx>
        <c:axId val="61106432"/>
        <c:scaling>
          <c:orientation val="minMax"/>
        </c:scaling>
        <c:axPos val="l"/>
        <c:majorGridlines/>
        <c:numFmt formatCode="#,##0.00" sourceLinked="1"/>
        <c:tickLblPos val="nextTo"/>
        <c:crossAx val="6110489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Plan1!$H$1</c:f>
              <c:strCache>
                <c:ptCount val="1"/>
                <c:pt idx="0">
                  <c:v>gini</c:v>
                </c:pt>
              </c:strCache>
            </c:strRef>
          </c:tx>
          <c:dLbls>
            <c:dLbl>
              <c:idx val="8"/>
              <c:layout/>
              <c:showVal val="1"/>
            </c:dLbl>
            <c:dLbl>
              <c:idx val="10"/>
              <c:layout/>
              <c:showVal val="1"/>
            </c:dLbl>
            <c:dLbl>
              <c:idx val="17"/>
              <c:layout>
                <c:manualLayout>
                  <c:x val="-2.3686087842643977E-2"/>
                  <c:y val="-1.9007635149191647E-2"/>
                </c:manualLayout>
              </c:layout>
              <c:showVal val="1"/>
            </c:dLbl>
            <c:dLbl>
              <c:idx val="25"/>
              <c:layout>
                <c:manualLayout>
                  <c:x val="-9.2112563832504324E-3"/>
                  <c:y val="-2.9567432454298111E-2"/>
                </c:manualLayout>
              </c:layout>
              <c:showVal val="1"/>
            </c:dLbl>
            <c:dLbl>
              <c:idx val="29"/>
              <c:layout>
                <c:manualLayout>
                  <c:x val="0"/>
                  <c:y val="-2.8523534884138776E-2"/>
                </c:manualLayout>
              </c:layout>
              <c:showVal val="1"/>
            </c:dLbl>
            <c:delete val="1"/>
          </c:dLbls>
          <c:cat>
            <c:strRef>
              <c:f>Plan1!$G$2:$G$31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Plan1!$H$2:$H$31</c:f>
              <c:numCache>
                <c:formatCode>#,##0.000</c:formatCode>
                <c:ptCount val="30"/>
                <c:pt idx="0">
                  <c:v>0.58420104439999998</c:v>
                </c:pt>
                <c:pt idx="1">
                  <c:v>0.59145599079999989</c:v>
                </c:pt>
                <c:pt idx="2">
                  <c:v>0.59597136949999996</c:v>
                </c:pt>
                <c:pt idx="3">
                  <c:v>0.58938332489999978</c:v>
                </c:pt>
                <c:pt idx="4">
                  <c:v>0.5976679184</c:v>
                </c:pt>
                <c:pt idx="5">
                  <c:v>0.58804493140000003</c:v>
                </c:pt>
                <c:pt idx="6">
                  <c:v>0.60055744830000002</c:v>
                </c:pt>
                <c:pt idx="7">
                  <c:v>0.61637170630000016</c:v>
                </c:pt>
                <c:pt idx="8">
                  <c:v>0.6355695347000001</c:v>
                </c:pt>
                <c:pt idx="9">
                  <c:v>0.61388413400000008</c:v>
                </c:pt>
                <c:pt idx="10">
                  <c:v>0.58252241289999984</c:v>
                </c:pt>
                <c:pt idx="11">
                  <c:v>0.60443688969999998</c:v>
                </c:pt>
                <c:pt idx="12">
                  <c:v>0.60050664740000004</c:v>
                </c:pt>
                <c:pt idx="13">
                  <c:v>0.60205407950000012</c:v>
                </c:pt>
                <c:pt idx="14">
                  <c:v>0.60209184010000016</c:v>
                </c:pt>
                <c:pt idx="15">
                  <c:v>0.60015496820000003</c:v>
                </c:pt>
                <c:pt idx="16">
                  <c:v>0.59397392479999989</c:v>
                </c:pt>
                <c:pt idx="17">
                  <c:v>0.59608181019999995</c:v>
                </c:pt>
                <c:pt idx="18">
                  <c:v>0.58926714189999974</c:v>
                </c:pt>
                <c:pt idx="19">
                  <c:v>0.58303442459999999</c:v>
                </c:pt>
                <c:pt idx="20">
                  <c:v>0.5723715278</c:v>
                </c:pt>
                <c:pt idx="21">
                  <c:v>0.56943792719999997</c:v>
                </c:pt>
                <c:pt idx="22">
                  <c:v>0.56293630469999989</c:v>
                </c:pt>
                <c:pt idx="23">
                  <c:v>0.55604293890000001</c:v>
                </c:pt>
                <c:pt idx="24">
                  <c:v>0.54756299859999991</c:v>
                </c:pt>
                <c:pt idx="25">
                  <c:v>0.54258147540000001</c:v>
                </c:pt>
                <c:pt idx="26">
                  <c:v>0.53138936739999998</c:v>
                </c:pt>
                <c:pt idx="27">
                  <c:v>0.52971065430000008</c:v>
                </c:pt>
                <c:pt idx="28">
                  <c:v>0.52749673419999998</c:v>
                </c:pt>
                <c:pt idx="29">
                  <c:v>0.51794950710000009</c:v>
                </c:pt>
              </c:numCache>
            </c:numRef>
          </c:val>
        </c:ser>
        <c:dLbls/>
        <c:marker val="1"/>
        <c:axId val="61147008"/>
        <c:axId val="61148544"/>
      </c:lineChart>
      <c:catAx>
        <c:axId val="61147008"/>
        <c:scaling>
          <c:orientation val="minMax"/>
        </c:scaling>
        <c:axPos val="b"/>
        <c:tickLblPos val="nextTo"/>
        <c:crossAx val="61148544"/>
        <c:crosses val="autoZero"/>
        <c:auto val="1"/>
        <c:lblAlgn val="ctr"/>
        <c:lblOffset val="100"/>
      </c:catAx>
      <c:valAx>
        <c:axId val="61148544"/>
        <c:scaling>
          <c:orientation val="minMax"/>
          <c:min val="0.5"/>
        </c:scaling>
        <c:axPos val="l"/>
        <c:majorGridlines/>
        <c:numFmt formatCode="#,##0.000" sourceLinked="1"/>
        <c:tickLblPos val="nextTo"/>
        <c:crossAx val="61147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Calibri (Corpo)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txPr>
        <a:bodyPr/>
        <a:lstStyle/>
        <a:p>
          <a:pPr>
            <a:defRPr sz="1600"/>
          </a:pPr>
          <a:endParaRPr lang="pt-BR"/>
        </a:p>
      </c:txPr>
    </c:title>
    <c:plotArea>
      <c:layout/>
      <c:lineChart>
        <c:grouping val="standard"/>
        <c:ser>
          <c:idx val="0"/>
          <c:order val="0"/>
          <c:tx>
            <c:strRef>
              <c:f>Plan1!$J$1</c:f>
              <c:strCache>
                <c:ptCount val="1"/>
                <c:pt idx="0">
                  <c:v>razao 20 / 20</c:v>
                </c:pt>
              </c:strCache>
            </c:strRef>
          </c:tx>
          <c:dLbls>
            <c:dLbl>
              <c:idx val="1"/>
              <c:layout>
                <c:manualLayout>
                  <c:x val="-2.5381525069918542E-2"/>
                  <c:y val="-2.2411348837537617E-2"/>
                </c:manualLayout>
              </c:layout>
              <c:showVal val="1"/>
            </c:dLbl>
            <c:dLbl>
              <c:idx val="2"/>
              <c:delete val="1"/>
            </c:dLbl>
            <c:dLbl>
              <c:idx val="13"/>
              <c:layout>
                <c:manualLayout>
                  <c:x val="-2.2370194073608195E-2"/>
                  <c:y val="-2.5343513532255529E-2"/>
                </c:manualLayout>
              </c:layout>
              <c:showVal val="1"/>
            </c:dLbl>
            <c:dLbl>
              <c:idx val="23"/>
              <c:delete val="1"/>
            </c:dLbl>
            <c:dLbl>
              <c:idx val="25"/>
              <c:layout>
                <c:manualLayout>
                  <c:x val="-9.2112563832504324E-3"/>
                  <c:y val="2.7455472993276824E-2"/>
                </c:manualLayout>
              </c:layout>
              <c:showVal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layout>
                <c:manualLayout>
                  <c:x val="-3.6662202878771248E-2"/>
                  <c:y val="1.0186976744335281E-2"/>
                </c:manualLayout>
              </c:layout>
              <c:showVal val="1"/>
            </c:dLbl>
            <c:showVal val="1"/>
          </c:dLbls>
          <c:cat>
            <c:strRef>
              <c:f>Plan1!$I$2:$I$31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Plan1!$J$2:$J$31</c:f>
              <c:numCache>
                <c:formatCode>#,##0.00</c:formatCode>
                <c:ptCount val="30"/>
                <c:pt idx="0">
                  <c:v>23.624394522799999</c:v>
                </c:pt>
                <c:pt idx="1">
                  <c:v>25.066772680899998</c:v>
                </c:pt>
                <c:pt idx="2">
                  <c:v>25.063336216499998</c:v>
                </c:pt>
                <c:pt idx="3">
                  <c:v>22.987016858299995</c:v>
                </c:pt>
                <c:pt idx="4">
                  <c:v>25.253899850900002</c:v>
                </c:pt>
                <c:pt idx="5">
                  <c:v>23.700008210499995</c:v>
                </c:pt>
                <c:pt idx="6">
                  <c:v>27.169932499200005</c:v>
                </c:pt>
                <c:pt idx="7">
                  <c:v>30.227197723300005</c:v>
                </c:pt>
                <c:pt idx="8">
                  <c:v>33.573262563299991</c:v>
                </c:pt>
                <c:pt idx="9">
                  <c:v>30.512524795200001</c:v>
                </c:pt>
                <c:pt idx="10">
                  <c:v>26.372989409300001</c:v>
                </c:pt>
                <c:pt idx="11">
                  <c:v>28.552422467899998</c:v>
                </c:pt>
                <c:pt idx="12">
                  <c:v>27.732664563099995</c:v>
                </c:pt>
                <c:pt idx="13">
                  <c:v>29.656987291499998</c:v>
                </c:pt>
                <c:pt idx="14">
                  <c:v>29.045551540899996</c:v>
                </c:pt>
                <c:pt idx="15">
                  <c:v>27.783966915000001</c:v>
                </c:pt>
                <c:pt idx="16">
                  <c:v>26.445185780399996</c:v>
                </c:pt>
                <c:pt idx="17">
                  <c:v>27.468491438999997</c:v>
                </c:pt>
                <c:pt idx="18">
                  <c:v>25.022963649899999</c:v>
                </c:pt>
                <c:pt idx="19">
                  <c:v>24.6872502913</c:v>
                </c:pt>
                <c:pt idx="20">
                  <c:v>22.3902899922</c:v>
                </c:pt>
                <c:pt idx="21">
                  <c:v>21.661442487699997</c:v>
                </c:pt>
                <c:pt idx="22">
                  <c:v>20.808514129300001</c:v>
                </c:pt>
                <c:pt idx="23">
                  <c:v>20.693049110099999</c:v>
                </c:pt>
                <c:pt idx="24">
                  <c:v>19.312295208199995</c:v>
                </c:pt>
                <c:pt idx="25">
                  <c:v>18.979280686099997</c:v>
                </c:pt>
                <c:pt idx="26">
                  <c:v>17.935104142699995</c:v>
                </c:pt>
                <c:pt idx="27">
                  <c:v>17.313305876000001</c:v>
                </c:pt>
                <c:pt idx="28">
                  <c:v>17.629917218799999</c:v>
                </c:pt>
                <c:pt idx="29">
                  <c:v>15.904461084999999</c:v>
                </c:pt>
              </c:numCache>
            </c:numRef>
          </c:val>
        </c:ser>
        <c:dLbls/>
        <c:marker val="1"/>
        <c:axId val="61181312"/>
        <c:axId val="61191296"/>
      </c:lineChart>
      <c:catAx>
        <c:axId val="61181312"/>
        <c:scaling>
          <c:orientation val="minMax"/>
        </c:scaling>
        <c:axPos val="b"/>
        <c:tickLblPos val="nextTo"/>
        <c:crossAx val="61191296"/>
        <c:crosses val="autoZero"/>
        <c:auto val="1"/>
        <c:lblAlgn val="ctr"/>
        <c:lblOffset val="100"/>
      </c:catAx>
      <c:valAx>
        <c:axId val="61191296"/>
        <c:scaling>
          <c:orientation val="minMax"/>
          <c:min val="15"/>
        </c:scaling>
        <c:axPos val="l"/>
        <c:majorGridlines/>
        <c:numFmt formatCode="#,##0.00" sourceLinked="1"/>
        <c:tickLblPos val="nextTo"/>
        <c:crossAx val="611813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Plan1!$L$1</c:f>
              <c:strCache>
                <c:ptCount val="1"/>
                <c:pt idx="0">
                  <c:v>1% + rico</c:v>
                </c:pt>
              </c:strCache>
            </c:strRef>
          </c:tx>
          <c:dLbls>
            <c:dLbl>
              <c:idx val="11"/>
              <c:layout/>
              <c:showVal val="1"/>
            </c:dLbl>
            <c:dLbl>
              <c:idx val="25"/>
              <c:layout>
                <c:manualLayout>
                  <c:x val="-1.8422512766500872E-2"/>
                  <c:y val="1.9007635149191647E-2"/>
                </c:manualLayout>
              </c:layout>
              <c:showVal val="1"/>
            </c:dLbl>
            <c:dLbl>
              <c:idx val="29"/>
              <c:layout>
                <c:manualLayout>
                  <c:x val="-1.4100847261065863E-3"/>
                  <c:y val="2.6486139535271732E-2"/>
                </c:manualLayout>
              </c:layout>
              <c:showVal val="1"/>
            </c:dLbl>
            <c:delete val="1"/>
          </c:dLbls>
          <c:cat>
            <c:strRef>
              <c:f>Plan1!$K$2:$K$31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Plan1!$L$2:$L$31</c:f>
              <c:numCache>
                <c:formatCode>#,##0.00</c:formatCode>
                <c:ptCount val="30"/>
                <c:pt idx="0">
                  <c:v>12.670485961000002</c:v>
                </c:pt>
                <c:pt idx="1">
                  <c:v>13.020689206000002</c:v>
                </c:pt>
                <c:pt idx="2">
                  <c:v>13.4681146274</c:v>
                </c:pt>
                <c:pt idx="3">
                  <c:v>13.193447999100002</c:v>
                </c:pt>
                <c:pt idx="4">
                  <c:v>13.613525791300001</c:v>
                </c:pt>
                <c:pt idx="5">
                  <c:v>13.767854789899999</c:v>
                </c:pt>
                <c:pt idx="6">
                  <c:v>14.1091521706</c:v>
                </c:pt>
                <c:pt idx="7">
                  <c:v>14.409271168499998</c:v>
                </c:pt>
                <c:pt idx="8">
                  <c:v>16.477933631899997</c:v>
                </c:pt>
                <c:pt idx="9">
                  <c:v>14.200963446199998</c:v>
                </c:pt>
                <c:pt idx="10">
                  <c:v>13.231512951099999</c:v>
                </c:pt>
                <c:pt idx="11">
                  <c:v>15.093132818300004</c:v>
                </c:pt>
                <c:pt idx="12">
                  <c:v>13.805742821400004</c:v>
                </c:pt>
                <c:pt idx="13">
                  <c:v>13.525355082999999</c:v>
                </c:pt>
                <c:pt idx="14">
                  <c:v>13.778612143899998</c:v>
                </c:pt>
                <c:pt idx="15">
                  <c:v>13.857889125500002</c:v>
                </c:pt>
                <c:pt idx="16">
                  <c:v>13.235596349100001</c:v>
                </c:pt>
                <c:pt idx="17">
                  <c:v>13.906606595200003</c:v>
                </c:pt>
                <c:pt idx="18">
                  <c:v>13.427299939200001</c:v>
                </c:pt>
                <c:pt idx="19">
                  <c:v>13.086184104400001</c:v>
                </c:pt>
                <c:pt idx="20">
                  <c:v>12.9744677006</c:v>
                </c:pt>
                <c:pt idx="21">
                  <c:v>12.986844694800002</c:v>
                </c:pt>
                <c:pt idx="22">
                  <c:v>12.7710550346</c:v>
                </c:pt>
                <c:pt idx="23">
                  <c:v>12.503965722399998</c:v>
                </c:pt>
                <c:pt idx="24">
                  <c:v>12.312890534100003</c:v>
                </c:pt>
                <c:pt idx="25">
                  <c:v>12.098965159700001</c:v>
                </c:pt>
                <c:pt idx="26">
                  <c:v>11.761016231600001</c:v>
                </c:pt>
                <c:pt idx="27">
                  <c:v>12.577426813700004</c:v>
                </c:pt>
                <c:pt idx="28">
                  <c:v>11.735589508300002</c:v>
                </c:pt>
                <c:pt idx="29">
                  <c:v>11.3497909636</c:v>
                </c:pt>
              </c:numCache>
            </c:numRef>
          </c:val>
        </c:ser>
        <c:ser>
          <c:idx val="1"/>
          <c:order val="1"/>
          <c:tx>
            <c:strRef>
              <c:f>Plan1!$M$1</c:f>
              <c:strCache>
                <c:ptCount val="1"/>
                <c:pt idx="0">
                  <c:v>10% + rico</c:v>
                </c:pt>
              </c:strCache>
            </c:strRef>
          </c:tx>
          <c:dLbls>
            <c:dLbl>
              <c:idx val="11"/>
              <c:layout>
                <c:manualLayout>
                  <c:x val="-1.7106618997465094E-2"/>
                  <c:y val="3.1679391915319412E-2"/>
                </c:manualLayout>
              </c:layout>
              <c:showVal val="1"/>
            </c:dLbl>
            <c:dLbl>
              <c:idx val="25"/>
              <c:layout>
                <c:manualLayout>
                  <c:x val="-1.3158937690357763E-2"/>
                  <c:y val="-3.3791351376340699E-2"/>
                </c:manualLayout>
              </c:layout>
              <c:showVal val="1"/>
            </c:dLbl>
            <c:dLbl>
              <c:idx val="29"/>
              <c:layout>
                <c:manualLayout>
                  <c:x val="0"/>
                  <c:y val="-2.4448744186404674E-2"/>
                </c:manualLayout>
              </c:layout>
              <c:showVal val="1"/>
            </c:dLbl>
            <c:delete val="1"/>
          </c:dLbls>
          <c:cat>
            <c:strRef>
              <c:f>Plan1!$K$2:$K$31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Plan1!$M$2:$M$31</c:f>
              <c:numCache>
                <c:formatCode>#,##0.00</c:formatCode>
                <c:ptCount val="30"/>
                <c:pt idx="0">
                  <c:v>46.404080990199994</c:v>
                </c:pt>
                <c:pt idx="1">
                  <c:v>46.913165855799996</c:v>
                </c:pt>
                <c:pt idx="2">
                  <c:v>47.380497522799992</c:v>
                </c:pt>
                <c:pt idx="3">
                  <c:v>47.272287181799996</c:v>
                </c:pt>
                <c:pt idx="4">
                  <c:v>47.754139995900005</c:v>
                </c:pt>
                <c:pt idx="5">
                  <c:v>46.953393362199996</c:v>
                </c:pt>
                <c:pt idx="6">
                  <c:v>47.746094239800001</c:v>
                </c:pt>
                <c:pt idx="7">
                  <c:v>49.467914279699997</c:v>
                </c:pt>
                <c:pt idx="8">
                  <c:v>51.496727377500001</c:v>
                </c:pt>
                <c:pt idx="9">
                  <c:v>48.784453376100004</c:v>
                </c:pt>
                <c:pt idx="10">
                  <c:v>45.779189549100003</c:v>
                </c:pt>
                <c:pt idx="11">
                  <c:v>48.638901219600001</c:v>
                </c:pt>
                <c:pt idx="12">
                  <c:v>47.853843653699982</c:v>
                </c:pt>
                <c:pt idx="13">
                  <c:v>47.520180502200006</c:v>
                </c:pt>
                <c:pt idx="14">
                  <c:v>47.666854922800006</c:v>
                </c:pt>
                <c:pt idx="15">
                  <c:v>47.794900546800008</c:v>
                </c:pt>
                <c:pt idx="16">
                  <c:v>47.266174245300007</c:v>
                </c:pt>
                <c:pt idx="17">
                  <c:v>47.451133255799995</c:v>
                </c:pt>
                <c:pt idx="18">
                  <c:v>47.030940362500004</c:v>
                </c:pt>
                <c:pt idx="19">
                  <c:v>46.209270495599995</c:v>
                </c:pt>
                <c:pt idx="20">
                  <c:v>45.331288004899996</c:v>
                </c:pt>
                <c:pt idx="21">
                  <c:v>45.327158499199996</c:v>
                </c:pt>
                <c:pt idx="22">
                  <c:v>44.756283503199988</c:v>
                </c:pt>
                <c:pt idx="23">
                  <c:v>43.871376408899998</c:v>
                </c:pt>
                <c:pt idx="24">
                  <c:v>43.244049946600001</c:v>
                </c:pt>
                <c:pt idx="25">
                  <c:v>42.739545452800002</c:v>
                </c:pt>
                <c:pt idx="26">
                  <c:v>41.809635285599995</c:v>
                </c:pt>
                <c:pt idx="27">
                  <c:v>41.903283035499996</c:v>
                </c:pt>
                <c:pt idx="28">
                  <c:v>41.552421189499995</c:v>
                </c:pt>
                <c:pt idx="29">
                  <c:v>40.893396718400005</c:v>
                </c:pt>
              </c:numCache>
            </c:numRef>
          </c:val>
        </c:ser>
        <c:ser>
          <c:idx val="2"/>
          <c:order val="2"/>
          <c:tx>
            <c:strRef>
              <c:f>Plan1!$N$1</c:f>
              <c:strCache>
                <c:ptCount val="1"/>
                <c:pt idx="0">
                  <c:v>50% + pobre</c:v>
                </c:pt>
              </c:strCache>
            </c:strRef>
          </c:tx>
          <c:dLbls>
            <c:dLbl>
              <c:idx val="11"/>
              <c:layout>
                <c:manualLayout>
                  <c:x val="-2.2370194073608195E-2"/>
                  <c:y val="3.1679391915319412E-2"/>
                </c:manualLayout>
              </c:layout>
              <c:showVal val="1"/>
            </c:dLbl>
            <c:dLbl>
              <c:idx val="25"/>
              <c:layout>
                <c:manualLayout>
                  <c:x val="-1.3158937690357763E-2"/>
                  <c:y val="-2.3231554071234232E-2"/>
                </c:manualLayout>
              </c:layout>
              <c:showVal val="1"/>
            </c:dLbl>
            <c:dLbl>
              <c:idx val="29"/>
              <c:layout>
                <c:manualLayout>
                  <c:x val="-2.8201694522131731E-3"/>
                  <c:y val="-1.8336558139803501E-2"/>
                </c:manualLayout>
              </c:layout>
              <c:showVal val="1"/>
            </c:dLbl>
            <c:delete val="1"/>
          </c:dLbls>
          <c:cat>
            <c:strRef>
              <c:f>Plan1!$K$2:$K$31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Plan1!$N$2:$N$31</c:f>
              <c:numCache>
                <c:formatCode>#,##0.00</c:formatCode>
                <c:ptCount val="30"/>
                <c:pt idx="0">
                  <c:v>13.1394619573</c:v>
                </c:pt>
                <c:pt idx="1">
                  <c:v>12.702726885700002</c:v>
                </c:pt>
                <c:pt idx="2">
                  <c:v>12.514859979100002</c:v>
                </c:pt>
                <c:pt idx="3">
                  <c:v>12.989101311000002</c:v>
                </c:pt>
                <c:pt idx="4">
                  <c:v>12.456003318700004</c:v>
                </c:pt>
                <c:pt idx="5">
                  <c:v>13.0233810995</c:v>
                </c:pt>
                <c:pt idx="6">
                  <c:v>12.2204709176</c:v>
                </c:pt>
                <c:pt idx="7">
                  <c:v>11.459067111500001</c:v>
                </c:pt>
                <c:pt idx="8">
                  <c:v>10.6240395652</c:v>
                </c:pt>
                <c:pt idx="9">
                  <c:v>11.452787387100004</c:v>
                </c:pt>
                <c:pt idx="10">
                  <c:v>13.105731845600001</c:v>
                </c:pt>
                <c:pt idx="11">
                  <c:v>12.313845206500002</c:v>
                </c:pt>
                <c:pt idx="12">
                  <c:v>12.345619538700003</c:v>
                </c:pt>
                <c:pt idx="13">
                  <c:v>12.090244888700001</c:v>
                </c:pt>
                <c:pt idx="14">
                  <c:v>12.118866746299998</c:v>
                </c:pt>
                <c:pt idx="15">
                  <c:v>12.342056208900004</c:v>
                </c:pt>
                <c:pt idx="16">
                  <c:v>12.6932824926</c:v>
                </c:pt>
                <c:pt idx="17">
                  <c:v>12.580133435400002</c:v>
                </c:pt>
                <c:pt idx="18">
                  <c:v>12.972750125000001</c:v>
                </c:pt>
                <c:pt idx="19">
                  <c:v>13.222250449400001</c:v>
                </c:pt>
                <c:pt idx="20">
                  <c:v>13.838536631800002</c:v>
                </c:pt>
                <c:pt idx="21">
                  <c:v>14.057438679400004</c:v>
                </c:pt>
                <c:pt idx="22">
                  <c:v>14.455577043800002</c:v>
                </c:pt>
                <c:pt idx="23">
                  <c:v>14.722380853700002</c:v>
                </c:pt>
                <c:pt idx="24">
                  <c:v>15.247981852700001</c:v>
                </c:pt>
                <c:pt idx="25">
                  <c:v>15.498233599100002</c:v>
                </c:pt>
                <c:pt idx="26">
                  <c:v>16.145833521099995</c:v>
                </c:pt>
                <c:pt idx="27">
                  <c:v>16.375469074899996</c:v>
                </c:pt>
                <c:pt idx="28">
                  <c:v>16.416148751000001</c:v>
                </c:pt>
                <c:pt idx="29">
                  <c:v>16.996737953299991</c:v>
                </c:pt>
              </c:numCache>
            </c:numRef>
          </c:val>
        </c:ser>
        <c:dLbls/>
        <c:marker val="1"/>
        <c:axId val="61383040"/>
        <c:axId val="61384576"/>
      </c:lineChart>
      <c:catAx>
        <c:axId val="61383040"/>
        <c:scaling>
          <c:orientation val="minMax"/>
        </c:scaling>
        <c:axPos val="b"/>
        <c:tickLblPos val="nextTo"/>
        <c:crossAx val="61384576"/>
        <c:crosses val="autoZero"/>
        <c:auto val="1"/>
        <c:lblAlgn val="ctr"/>
        <c:lblOffset val="100"/>
      </c:catAx>
      <c:valAx>
        <c:axId val="61384576"/>
        <c:scaling>
          <c:orientation val="minMax"/>
        </c:scaling>
        <c:axPos val="l"/>
        <c:majorGridlines/>
        <c:numFmt formatCode="#,##0.00" sourceLinked="1"/>
        <c:tickLblPos val="nextTo"/>
        <c:crossAx val="6138304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Plan4!$B$1</c:f>
              <c:strCache>
                <c:ptCount val="1"/>
                <c:pt idx="0">
                  <c:v>Renda domiciliar per capita - média - R$ Outubro 2013</c:v>
                </c:pt>
              </c:strCache>
            </c:strRef>
          </c:tx>
          <c:dLbls>
            <c:dLbl>
              <c:idx val="0"/>
              <c:layout>
                <c:manualLayout>
                  <c:x val="-2.5216706067769903E-2"/>
                  <c:y val="-2.7434842249657074E-2"/>
                </c:manualLayout>
              </c:layout>
              <c:showVal val="1"/>
            </c:dLbl>
            <c:dLbl>
              <c:idx val="29"/>
              <c:layout>
                <c:manualLayout>
                  <c:x val="-1.5761682271985507E-3"/>
                  <c:y val="-4.115226337448559E-2"/>
                </c:manualLayout>
              </c:layout>
              <c:showVal val="1"/>
            </c:dLbl>
            <c:delete val="1"/>
          </c:dLbls>
          <c:cat>
            <c:strRef>
              <c:f>Plan4!$A$2:$A$31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Plan4!$B$2:$B$31</c:f>
              <c:numCache>
                <c:formatCode>#,##0.00</c:formatCode>
                <c:ptCount val="30"/>
                <c:pt idx="0">
                  <c:v>587.32154279919996</c:v>
                </c:pt>
                <c:pt idx="1">
                  <c:v>602.72667124220004</c:v>
                </c:pt>
                <c:pt idx="2">
                  <c:v>509.94193770129988</c:v>
                </c:pt>
                <c:pt idx="3">
                  <c:v>508.01438987419999</c:v>
                </c:pt>
                <c:pt idx="4">
                  <c:v>609.28838532100019</c:v>
                </c:pt>
                <c:pt idx="5">
                  <c:v>891.35572704979984</c:v>
                </c:pt>
                <c:pt idx="6">
                  <c:v>664.2451937971</c:v>
                </c:pt>
                <c:pt idx="7">
                  <c:v>616.21856229630009</c:v>
                </c:pt>
                <c:pt idx="8">
                  <c:v>706.83850593770001</c:v>
                </c:pt>
                <c:pt idx="9">
                  <c:v>641.58976231480005</c:v>
                </c:pt>
                <c:pt idx="10">
                  <c:v>557.24588629700008</c:v>
                </c:pt>
                <c:pt idx="11">
                  <c:v>587.15202521089998</c:v>
                </c:pt>
                <c:pt idx="12">
                  <c:v>728.16335819949984</c:v>
                </c:pt>
                <c:pt idx="13">
                  <c:v>742.42220448279977</c:v>
                </c:pt>
                <c:pt idx="14">
                  <c:v>741.63421978169981</c:v>
                </c:pt>
                <c:pt idx="15">
                  <c:v>749.3609882426</c:v>
                </c:pt>
                <c:pt idx="16">
                  <c:v>707.53333720580008</c:v>
                </c:pt>
                <c:pt idx="17">
                  <c:v>718.3787674501001</c:v>
                </c:pt>
                <c:pt idx="18">
                  <c:v>718.33564510309986</c:v>
                </c:pt>
                <c:pt idx="19">
                  <c:v>676.50513345670004</c:v>
                </c:pt>
                <c:pt idx="20">
                  <c:v>691.54614027420007</c:v>
                </c:pt>
                <c:pt idx="21">
                  <c:v>733.08450160170003</c:v>
                </c:pt>
                <c:pt idx="22">
                  <c:v>801.27294582280001</c:v>
                </c:pt>
                <c:pt idx="23">
                  <c:v>822.46976324289994</c:v>
                </c:pt>
                <c:pt idx="24">
                  <c:v>862.63052272499988</c:v>
                </c:pt>
                <c:pt idx="25">
                  <c:v>885.82559726339991</c:v>
                </c:pt>
                <c:pt idx="26">
                  <c:v>941.60150491489992</c:v>
                </c:pt>
                <c:pt idx="27">
                  <c:v>1016.3242720638999</c:v>
                </c:pt>
                <c:pt idx="28">
                  <c:v>1047.9546535695001</c:v>
                </c:pt>
                <c:pt idx="29">
                  <c:v>1152.237218131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Renda domiciliar per capita - média dos pobres - R$ Outubro 2013</c:v>
                </c:pt>
              </c:strCache>
            </c:strRef>
          </c:tx>
          <c:dLbls>
            <c:dLbl>
              <c:idx val="0"/>
              <c:layout>
                <c:manualLayout>
                  <c:x val="-2.6792750197005517E-2"/>
                  <c:y val="-3.0178326474622777E-2"/>
                </c:manualLayout>
              </c:layout>
              <c:showVal val="1"/>
            </c:dLbl>
            <c:dLbl>
              <c:idx val="29"/>
              <c:layout>
                <c:manualLayout>
                  <c:x val="-3.1520882584712383E-3"/>
                  <c:y val="-4.6639231824417017E-2"/>
                </c:manualLayout>
              </c:layout>
              <c:showVal val="1"/>
            </c:dLbl>
            <c:delete val="1"/>
          </c:dLbls>
          <c:cat>
            <c:strRef>
              <c:f>Plan4!$A$2:$A$31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Plan4!$C$2:$C$31</c:f>
              <c:numCache>
                <c:formatCode>#,##0.00</c:formatCode>
                <c:ptCount val="30"/>
                <c:pt idx="0">
                  <c:v>127.83639231379998</c:v>
                </c:pt>
                <c:pt idx="1">
                  <c:v>126.7089012719</c:v>
                </c:pt>
                <c:pt idx="2">
                  <c:v>122.32028205810001</c:v>
                </c:pt>
                <c:pt idx="3">
                  <c:v>125.31817430780001</c:v>
                </c:pt>
                <c:pt idx="4">
                  <c:v>127.7289772492</c:v>
                </c:pt>
                <c:pt idx="5">
                  <c:v>140.04562563459996</c:v>
                </c:pt>
                <c:pt idx="6">
                  <c:v>126.07865512470001</c:v>
                </c:pt>
                <c:pt idx="7">
                  <c:v>121.20036326730003</c:v>
                </c:pt>
                <c:pt idx="8">
                  <c:v>122.34136047280002</c:v>
                </c:pt>
                <c:pt idx="9">
                  <c:v>121.2394171549</c:v>
                </c:pt>
                <c:pt idx="10">
                  <c:v>120.0706241545</c:v>
                </c:pt>
                <c:pt idx="11">
                  <c:v>121.35806326300002</c:v>
                </c:pt>
                <c:pt idx="12">
                  <c:v>127.14274523649999</c:v>
                </c:pt>
                <c:pt idx="13">
                  <c:v>123.77935483939999</c:v>
                </c:pt>
                <c:pt idx="14">
                  <c:v>125.72638207349999</c:v>
                </c:pt>
                <c:pt idx="15">
                  <c:v>127.1400446569</c:v>
                </c:pt>
                <c:pt idx="16">
                  <c:v>127.34295976630001</c:v>
                </c:pt>
                <c:pt idx="17">
                  <c:v>126.62704404599998</c:v>
                </c:pt>
                <c:pt idx="18">
                  <c:v>130.03269577319998</c:v>
                </c:pt>
                <c:pt idx="19">
                  <c:v>128.14257448519999</c:v>
                </c:pt>
                <c:pt idx="20">
                  <c:v>132.55024232850005</c:v>
                </c:pt>
                <c:pt idx="21">
                  <c:v>134.4594346067</c:v>
                </c:pt>
                <c:pt idx="22">
                  <c:v>136.9833349335</c:v>
                </c:pt>
                <c:pt idx="23">
                  <c:v>135.48980761600001</c:v>
                </c:pt>
                <c:pt idx="24">
                  <c:v>138.75791304220002</c:v>
                </c:pt>
                <c:pt idx="25">
                  <c:v>138.15361748790002</c:v>
                </c:pt>
                <c:pt idx="26">
                  <c:v>137.34114086160002</c:v>
                </c:pt>
                <c:pt idx="27">
                  <c:v>139.58891191680004</c:v>
                </c:pt>
                <c:pt idx="28">
                  <c:v>141.50995528809995</c:v>
                </c:pt>
                <c:pt idx="29">
                  <c:v>161.95554612710001</c:v>
                </c:pt>
              </c:numCache>
            </c:numRef>
          </c:val>
        </c:ser>
        <c:dLbls/>
        <c:marker val="1"/>
        <c:axId val="61438592"/>
        <c:axId val="61452672"/>
      </c:lineChart>
      <c:catAx>
        <c:axId val="61438592"/>
        <c:scaling>
          <c:orientation val="minMax"/>
        </c:scaling>
        <c:axPos val="b"/>
        <c:tickLblPos val="nextTo"/>
        <c:crossAx val="61452672"/>
        <c:crosses val="autoZero"/>
        <c:auto val="1"/>
        <c:lblAlgn val="ctr"/>
        <c:lblOffset val="100"/>
      </c:catAx>
      <c:valAx>
        <c:axId val="61452672"/>
        <c:scaling>
          <c:orientation val="minMax"/>
        </c:scaling>
        <c:axPos val="l"/>
        <c:majorGridlines/>
        <c:numFmt formatCode="#,##0.00" sourceLinked="1"/>
        <c:tickLblPos val="nextTo"/>
        <c:crossAx val="6143859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/>
              <a:t>Renda domiciliar per capita média - por decil de renda</a:t>
            </a:r>
          </a:p>
        </c:rich>
      </c:tx>
      <c:layout/>
      <c:overlay val="1"/>
    </c:title>
    <c:plotArea>
      <c:layout/>
      <c:lineChart>
        <c:grouping val="standard"/>
        <c:ser>
          <c:idx val="0"/>
          <c:order val="0"/>
          <c:tx>
            <c:strRef>
              <c:f>Plan4!$F$1</c:f>
              <c:strCache>
                <c:ptCount val="1"/>
                <c:pt idx="0">
                  <c:v>1</c:v>
                </c:pt>
              </c:strCache>
            </c:strRef>
          </c:tx>
          <c:dLbls>
            <c:dLbl>
              <c:idx val="29"/>
              <c:layout>
                <c:manualLayout>
                  <c:x val="-3.2245066568290788E-3"/>
                  <c:y val="-2.7434842249657074E-2"/>
                </c:manualLayout>
              </c:layout>
              <c:showVal val="1"/>
            </c:dLbl>
            <c:dLbl>
              <c:idx val="30"/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Plan4!$F$2:$F$31</c:f>
              <c:numCache>
                <c:formatCode>#,##0.00</c:formatCode>
                <c:ptCount val="30"/>
                <c:pt idx="0">
                  <c:v>51.542935655200004</c:v>
                </c:pt>
                <c:pt idx="1">
                  <c:v>50.416981020299993</c:v>
                </c:pt>
                <c:pt idx="2">
                  <c:v>43.395961746900007</c:v>
                </c:pt>
                <c:pt idx="3">
                  <c:v>48.218956685600006</c:v>
                </c:pt>
                <c:pt idx="4">
                  <c:v>52.145493685199995</c:v>
                </c:pt>
                <c:pt idx="5">
                  <c:v>80.917326237300017</c:v>
                </c:pt>
                <c:pt idx="6">
                  <c:v>50.964107393699997</c:v>
                </c:pt>
                <c:pt idx="7">
                  <c:v>42.419967944699998</c:v>
                </c:pt>
                <c:pt idx="8">
                  <c:v>45.457312717699999</c:v>
                </c:pt>
                <c:pt idx="9">
                  <c:v>43.750818392100008</c:v>
                </c:pt>
                <c:pt idx="10">
                  <c:v>37.34431618</c:v>
                </c:pt>
                <c:pt idx="11">
                  <c:v>38.677345772500004</c:v>
                </c:pt>
                <c:pt idx="12">
                  <c:v>51.202896620100006</c:v>
                </c:pt>
                <c:pt idx="13">
                  <c:v>46.520903397800005</c:v>
                </c:pt>
                <c:pt idx="14">
                  <c:v>48.234084978199995</c:v>
                </c:pt>
                <c:pt idx="15">
                  <c:v>52.706244269799996</c:v>
                </c:pt>
                <c:pt idx="16">
                  <c:v>52.23209571200001</c:v>
                </c:pt>
                <c:pt idx="17">
                  <c:v>49.078500885300002</c:v>
                </c:pt>
                <c:pt idx="18">
                  <c:v>56.33633262490001</c:v>
                </c:pt>
                <c:pt idx="19">
                  <c:v>51.841350537000004</c:v>
                </c:pt>
                <c:pt idx="20">
                  <c:v>59.419432198400003</c:v>
                </c:pt>
                <c:pt idx="21">
                  <c:v>65.734559377400004</c:v>
                </c:pt>
                <c:pt idx="22">
                  <c:v>74.003343545700005</c:v>
                </c:pt>
                <c:pt idx="23">
                  <c:v>71.973584136499952</c:v>
                </c:pt>
                <c:pt idx="24">
                  <c:v>83.081839062499967</c:v>
                </c:pt>
                <c:pt idx="25">
                  <c:v>84.891170750300006</c:v>
                </c:pt>
                <c:pt idx="26">
                  <c:v>90.920459549499981</c:v>
                </c:pt>
                <c:pt idx="27">
                  <c:v>104.0314921902</c:v>
                </c:pt>
                <c:pt idx="28">
                  <c:v>100.71965940699999</c:v>
                </c:pt>
                <c:pt idx="29">
                  <c:v>133.12118417099998</c:v>
                </c:pt>
              </c:numCache>
            </c:numRef>
          </c:val>
        </c:ser>
        <c:ser>
          <c:idx val="1"/>
          <c:order val="1"/>
          <c:tx>
            <c:strRef>
              <c:f>Plan4!$G$1</c:f>
              <c:strCache>
                <c:ptCount val="1"/>
                <c:pt idx="0">
                  <c:v>2</c:v>
                </c:pt>
              </c:strCache>
            </c:strRef>
          </c:tx>
          <c:dLbls>
            <c:dLbl>
              <c:idx val="29"/>
              <c:layout>
                <c:manualLayout>
                  <c:x val="-1.1823054494105114E-16"/>
                  <c:y val="3.566529492455419E-2"/>
                </c:manualLayout>
              </c:layout>
              <c:showVal val="1"/>
            </c:dLbl>
            <c:dLbl>
              <c:idx val="30"/>
              <c:layout>
                <c:manualLayout>
                  <c:x val="-2.7408306583046164E-2"/>
                  <c:y val="3.292181069958848E-2"/>
                </c:manualLayout>
              </c:layout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Plan4!$G$2:$G$31</c:f>
              <c:numCache>
                <c:formatCode>#,##0.00</c:formatCode>
                <c:ptCount val="30"/>
                <c:pt idx="0">
                  <c:v>104.54339926750002</c:v>
                </c:pt>
                <c:pt idx="1">
                  <c:v>102.0854086953</c:v>
                </c:pt>
                <c:pt idx="2">
                  <c:v>86.807899143200004</c:v>
                </c:pt>
                <c:pt idx="3">
                  <c:v>92.11973186379997</c:v>
                </c:pt>
                <c:pt idx="4">
                  <c:v>102.45256392540001</c:v>
                </c:pt>
                <c:pt idx="5">
                  <c:v>156.6471484393</c:v>
                </c:pt>
                <c:pt idx="6">
                  <c:v>105.72164041489998</c:v>
                </c:pt>
                <c:pt idx="7">
                  <c:v>91.514250095700021</c:v>
                </c:pt>
                <c:pt idx="8">
                  <c:v>96.879607268300006</c:v>
                </c:pt>
                <c:pt idx="9">
                  <c:v>93.669741021299984</c:v>
                </c:pt>
                <c:pt idx="10">
                  <c:v>93.923366990399998</c:v>
                </c:pt>
                <c:pt idx="11">
                  <c:v>93.974973109700002</c:v>
                </c:pt>
                <c:pt idx="12">
                  <c:v>117.30899891489999</c:v>
                </c:pt>
                <c:pt idx="13">
                  <c:v>113.9732827245</c:v>
                </c:pt>
                <c:pt idx="14">
                  <c:v>115.500158071</c:v>
                </c:pt>
                <c:pt idx="15">
                  <c:v>120.17565172330001</c:v>
                </c:pt>
                <c:pt idx="16">
                  <c:v>117.96860235239998</c:v>
                </c:pt>
                <c:pt idx="17">
                  <c:v>118.2711285306</c:v>
                </c:pt>
                <c:pt idx="18">
                  <c:v>124.88783818420001</c:v>
                </c:pt>
                <c:pt idx="19">
                  <c:v>119.2660901039</c:v>
                </c:pt>
                <c:pt idx="20">
                  <c:v>130.44436509139996</c:v>
                </c:pt>
                <c:pt idx="21">
                  <c:v>141.48075009829998</c:v>
                </c:pt>
                <c:pt idx="22">
                  <c:v>159.68095242219999</c:v>
                </c:pt>
                <c:pt idx="23">
                  <c:v>165.88030017440002</c:v>
                </c:pt>
                <c:pt idx="24">
                  <c:v>181.942782658</c:v>
                </c:pt>
                <c:pt idx="25">
                  <c:v>188.90218185710003</c:v>
                </c:pt>
                <c:pt idx="26">
                  <c:v>211.24323977289998</c:v>
                </c:pt>
                <c:pt idx="27">
                  <c:v>233.11811993770004</c:v>
                </c:pt>
                <c:pt idx="28">
                  <c:v>239.31531254660001</c:v>
                </c:pt>
                <c:pt idx="29">
                  <c:v>276.36390965109996</c:v>
                </c:pt>
              </c:numCache>
            </c:numRef>
          </c:val>
        </c:ser>
        <c:ser>
          <c:idx val="2"/>
          <c:order val="2"/>
          <c:tx>
            <c:strRef>
              <c:f>Plan4!$H$1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29"/>
              <c:layout>
                <c:manualLayout>
                  <c:x val="-1.1823054494105114E-16"/>
                  <c:y val="3.0178326474622777E-2"/>
                </c:manualLayout>
              </c:layout>
              <c:showVal val="1"/>
            </c:dLbl>
            <c:dLbl>
              <c:idx val="30"/>
              <c:layout>
                <c:manualLayout>
                  <c:x val="-1.6122533284144799E-2"/>
                  <c:y val="-3.2921810699588536E-2"/>
                </c:manualLayout>
              </c:layout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Plan4!$H$2:$H$31</c:f>
              <c:numCache>
                <c:formatCode>#,##0.00</c:formatCode>
                <c:ptCount val="30"/>
                <c:pt idx="0">
                  <c:v>150.60415996369997</c:v>
                </c:pt>
                <c:pt idx="1">
                  <c:v>147.60872492879997</c:v>
                </c:pt>
                <c:pt idx="2">
                  <c:v>123.78126003940001</c:v>
                </c:pt>
                <c:pt idx="3">
                  <c:v>128.50823580270003</c:v>
                </c:pt>
                <c:pt idx="4">
                  <c:v>146.6396118584</c:v>
                </c:pt>
                <c:pt idx="5">
                  <c:v>226.13838873660001</c:v>
                </c:pt>
                <c:pt idx="6">
                  <c:v>156.5202581421</c:v>
                </c:pt>
                <c:pt idx="7">
                  <c:v>135.77346908229998</c:v>
                </c:pt>
                <c:pt idx="8">
                  <c:v>143.89892048730007</c:v>
                </c:pt>
                <c:pt idx="9">
                  <c:v>141.3265240929</c:v>
                </c:pt>
                <c:pt idx="10">
                  <c:v>142.22203510360001</c:v>
                </c:pt>
                <c:pt idx="11">
                  <c:v>141.89324160320001</c:v>
                </c:pt>
                <c:pt idx="12">
                  <c:v>174.26631016349998</c:v>
                </c:pt>
                <c:pt idx="13">
                  <c:v>173.58070861780001</c:v>
                </c:pt>
                <c:pt idx="14">
                  <c:v>174.08629476819999</c:v>
                </c:pt>
                <c:pt idx="15">
                  <c:v>180.11685875829997</c:v>
                </c:pt>
                <c:pt idx="16">
                  <c:v>174.6686665762</c:v>
                </c:pt>
                <c:pt idx="17">
                  <c:v>176.80584989480002</c:v>
                </c:pt>
                <c:pt idx="18">
                  <c:v>181.80371795840003</c:v>
                </c:pt>
                <c:pt idx="19">
                  <c:v>175.08476450649999</c:v>
                </c:pt>
                <c:pt idx="20">
                  <c:v>188.24364399759997</c:v>
                </c:pt>
                <c:pt idx="21">
                  <c:v>202.56902862299998</c:v>
                </c:pt>
                <c:pt idx="22">
                  <c:v>228.7913543814</c:v>
                </c:pt>
                <c:pt idx="23">
                  <c:v>239.18152315400002</c:v>
                </c:pt>
                <c:pt idx="24">
                  <c:v>262.23014341319987</c:v>
                </c:pt>
                <c:pt idx="25">
                  <c:v>273.32689403749993</c:v>
                </c:pt>
                <c:pt idx="26">
                  <c:v>304.81268184409998</c:v>
                </c:pt>
                <c:pt idx="27">
                  <c:v>333.17543059560001</c:v>
                </c:pt>
                <c:pt idx="28">
                  <c:v>345.88493797139995</c:v>
                </c:pt>
                <c:pt idx="29">
                  <c:v>391.50112982159993</c:v>
                </c:pt>
              </c:numCache>
            </c:numRef>
          </c:val>
        </c:ser>
        <c:ser>
          <c:idx val="3"/>
          <c:order val="3"/>
          <c:tx>
            <c:strRef>
              <c:f>Plan4!$I$1</c:f>
              <c:strCache>
                <c:ptCount val="1"/>
                <c:pt idx="0">
                  <c:v>4</c:v>
                </c:pt>
              </c:strCache>
            </c:strRef>
          </c:tx>
          <c:dLbls>
            <c:dLbl>
              <c:idx val="29"/>
              <c:layout>
                <c:manualLayout>
                  <c:x val="-1.1823054494105114E-16"/>
                  <c:y val="3.566529492455419E-2"/>
                </c:manualLayout>
              </c:layout>
              <c:showVal val="1"/>
            </c:dLbl>
            <c:dLbl>
              <c:idx val="30"/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Plan4!$I$2:$I$31</c:f>
              <c:numCache>
                <c:formatCode>#,##0.00</c:formatCode>
                <c:ptCount val="30"/>
                <c:pt idx="0">
                  <c:v>202.04494302079999</c:v>
                </c:pt>
                <c:pt idx="1">
                  <c:v>201.38205366079998</c:v>
                </c:pt>
                <c:pt idx="2">
                  <c:v>166.73441931270003</c:v>
                </c:pt>
                <c:pt idx="3">
                  <c:v>170.6297390446</c:v>
                </c:pt>
                <c:pt idx="4">
                  <c:v>198.50424764990001</c:v>
                </c:pt>
                <c:pt idx="5">
                  <c:v>302.07078701739999</c:v>
                </c:pt>
                <c:pt idx="6">
                  <c:v>213.30374805670004</c:v>
                </c:pt>
                <c:pt idx="7">
                  <c:v>186.50706142409999</c:v>
                </c:pt>
                <c:pt idx="8">
                  <c:v>199.01168756019999</c:v>
                </c:pt>
                <c:pt idx="9">
                  <c:v>194.249436336</c:v>
                </c:pt>
                <c:pt idx="10">
                  <c:v>197.28013883460002</c:v>
                </c:pt>
                <c:pt idx="11">
                  <c:v>193.58970885850005</c:v>
                </c:pt>
                <c:pt idx="12">
                  <c:v>238.88616983120002</c:v>
                </c:pt>
                <c:pt idx="13">
                  <c:v>241.29300462399996</c:v>
                </c:pt>
                <c:pt idx="14">
                  <c:v>239.8953917737</c:v>
                </c:pt>
                <c:pt idx="15">
                  <c:v>245.96939648900005</c:v>
                </c:pt>
                <c:pt idx="16">
                  <c:v>238.07316373049994</c:v>
                </c:pt>
                <c:pt idx="17">
                  <c:v>241.41234521520002</c:v>
                </c:pt>
                <c:pt idx="18">
                  <c:v>245.59106323529997</c:v>
                </c:pt>
                <c:pt idx="19">
                  <c:v>237.37529628430002</c:v>
                </c:pt>
                <c:pt idx="20">
                  <c:v>251.24797963509999</c:v>
                </c:pt>
                <c:pt idx="21">
                  <c:v>269.72608114360003</c:v>
                </c:pt>
                <c:pt idx="22">
                  <c:v>304.09745146549994</c:v>
                </c:pt>
                <c:pt idx="23">
                  <c:v>319.35344416570007</c:v>
                </c:pt>
                <c:pt idx="24">
                  <c:v>346.16130006009996</c:v>
                </c:pt>
                <c:pt idx="25">
                  <c:v>361.90840670179995</c:v>
                </c:pt>
                <c:pt idx="26">
                  <c:v>400.10838477340002</c:v>
                </c:pt>
                <c:pt idx="27">
                  <c:v>435.95103191589993</c:v>
                </c:pt>
                <c:pt idx="28">
                  <c:v>453.90015352889986</c:v>
                </c:pt>
                <c:pt idx="29">
                  <c:v>510.47382221949999</c:v>
                </c:pt>
              </c:numCache>
            </c:numRef>
          </c:val>
        </c:ser>
        <c:ser>
          <c:idx val="4"/>
          <c:order val="4"/>
          <c:tx>
            <c:strRef>
              <c:f>Plan4!$J$1</c:f>
              <c:strCache>
                <c:ptCount val="1"/>
                <c:pt idx="0">
                  <c:v>5</c:v>
                </c:pt>
              </c:strCache>
            </c:strRef>
          </c:tx>
          <c:dLbls>
            <c:dLbl>
              <c:idx val="29"/>
              <c:layout>
                <c:manualLayout>
                  <c:x val="-1.1823054494105114E-16"/>
                  <c:y val="1.9204389574759961E-2"/>
                </c:manualLayout>
              </c:layout>
              <c:showVal val="1"/>
            </c:dLbl>
            <c:dLbl>
              <c:idx val="30"/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Plan4!$J$2:$J$31</c:f>
              <c:numCache>
                <c:formatCode>#,##0.00</c:formatCode>
                <c:ptCount val="30"/>
                <c:pt idx="0">
                  <c:v>262.97128839390001</c:v>
                </c:pt>
                <c:pt idx="1">
                  <c:v>264.13406084500002</c:v>
                </c:pt>
                <c:pt idx="2">
                  <c:v>217.46565453929995</c:v>
                </c:pt>
                <c:pt idx="3">
                  <c:v>220.38837435460005</c:v>
                </c:pt>
                <c:pt idx="4">
                  <c:v>259.18742795789996</c:v>
                </c:pt>
                <c:pt idx="5">
                  <c:v>395.06407334379998</c:v>
                </c:pt>
                <c:pt idx="6">
                  <c:v>285.22915328889991</c:v>
                </c:pt>
                <c:pt idx="7">
                  <c:v>249.91423752469998</c:v>
                </c:pt>
                <c:pt idx="8">
                  <c:v>265.69969868769999</c:v>
                </c:pt>
                <c:pt idx="9">
                  <c:v>261.8025939103</c:v>
                </c:pt>
                <c:pt idx="10">
                  <c:v>259.5403536517</c:v>
                </c:pt>
                <c:pt idx="11">
                  <c:v>254.87380040070002</c:v>
                </c:pt>
                <c:pt idx="12">
                  <c:v>317.29939419930002</c:v>
                </c:pt>
                <c:pt idx="13">
                  <c:v>322.2387644678999</c:v>
                </c:pt>
                <c:pt idx="14">
                  <c:v>321.05959881029992</c:v>
                </c:pt>
                <c:pt idx="15">
                  <c:v>325.89619434289989</c:v>
                </c:pt>
                <c:pt idx="16">
                  <c:v>315.14845534459999</c:v>
                </c:pt>
                <c:pt idx="17">
                  <c:v>319.64345799590001</c:v>
                </c:pt>
                <c:pt idx="18">
                  <c:v>323.15931126679999</c:v>
                </c:pt>
                <c:pt idx="19">
                  <c:v>310.8295538136</c:v>
                </c:pt>
                <c:pt idx="20">
                  <c:v>327.15034103990007</c:v>
                </c:pt>
                <c:pt idx="21">
                  <c:v>350.50283795109993</c:v>
                </c:pt>
                <c:pt idx="22">
                  <c:v>391.33703727149987</c:v>
                </c:pt>
                <c:pt idx="23">
                  <c:v>414.59711122989995</c:v>
                </c:pt>
                <c:pt idx="24">
                  <c:v>445.99201726249987</c:v>
                </c:pt>
                <c:pt idx="25">
                  <c:v>463.84410122089997</c:v>
                </c:pt>
                <c:pt idx="26">
                  <c:v>513.1980630342</c:v>
                </c:pt>
                <c:pt idx="27">
                  <c:v>558.00088861250003</c:v>
                </c:pt>
                <c:pt idx="28">
                  <c:v>580.51371615000005</c:v>
                </c:pt>
                <c:pt idx="29">
                  <c:v>646.97143628750007</c:v>
                </c:pt>
              </c:numCache>
            </c:numRef>
          </c:val>
        </c:ser>
        <c:dLbls/>
        <c:marker val="1"/>
        <c:axId val="61593856"/>
        <c:axId val="61485056"/>
      </c:lineChart>
      <c:catAx>
        <c:axId val="61593856"/>
        <c:scaling>
          <c:orientation val="minMax"/>
        </c:scaling>
        <c:axPos val="b"/>
        <c:tickLblPos val="nextTo"/>
        <c:crossAx val="61485056"/>
        <c:crosses val="autoZero"/>
        <c:auto val="1"/>
        <c:lblAlgn val="ctr"/>
        <c:lblOffset val="100"/>
      </c:catAx>
      <c:valAx>
        <c:axId val="61485056"/>
        <c:scaling>
          <c:orientation val="minMax"/>
        </c:scaling>
        <c:axPos val="l"/>
        <c:majorGridlines/>
        <c:numFmt formatCode="#,##0.00" sourceLinked="1"/>
        <c:tickLblPos val="nextTo"/>
        <c:crossAx val="61593856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/>
              <a:t>Renda domiciliar per capita média - por decil de renda</a:t>
            </a:r>
          </a:p>
        </c:rich>
      </c:tx>
      <c:layout/>
      <c:overlay val="1"/>
    </c:title>
    <c:plotArea>
      <c:layout/>
      <c:lineChart>
        <c:grouping val="standard"/>
        <c:ser>
          <c:idx val="0"/>
          <c:order val="0"/>
          <c:tx>
            <c:strRef>
              <c:f>Plan4!$K$1</c:f>
              <c:strCache>
                <c:ptCount val="1"/>
                <c:pt idx="0">
                  <c:v>6</c:v>
                </c:pt>
              </c:strCache>
            </c:strRef>
          </c:tx>
          <c:dLbls>
            <c:dLbl>
              <c:idx val="29"/>
              <c:layout>
                <c:manualLayout>
                  <c:x val="-1.1823054494105114E-16"/>
                  <c:y val="2.4691358024691364E-2"/>
                </c:manualLayout>
              </c:layout>
              <c:showVal val="1"/>
            </c:dLbl>
            <c:dLbl>
              <c:idx val="30"/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Plan4!$K$2:$K$31</c:f>
              <c:numCache>
                <c:formatCode>#,##0.00</c:formatCode>
                <c:ptCount val="30"/>
                <c:pt idx="0">
                  <c:v>341.39825459949992</c:v>
                </c:pt>
                <c:pt idx="1">
                  <c:v>344.75867744609991</c:v>
                </c:pt>
                <c:pt idx="2">
                  <c:v>284.29304417879996</c:v>
                </c:pt>
                <c:pt idx="3">
                  <c:v>286.79179456679987</c:v>
                </c:pt>
                <c:pt idx="4">
                  <c:v>340.47932675909993</c:v>
                </c:pt>
                <c:pt idx="5">
                  <c:v>514.01235274199996</c:v>
                </c:pt>
                <c:pt idx="6">
                  <c:v>375.74661234799993</c:v>
                </c:pt>
                <c:pt idx="7">
                  <c:v>333.04997357650001</c:v>
                </c:pt>
                <c:pt idx="8">
                  <c:v>357.82650166719986</c:v>
                </c:pt>
                <c:pt idx="9">
                  <c:v>348.37719680319992</c:v>
                </c:pt>
                <c:pt idx="10">
                  <c:v>339.95340405849987</c:v>
                </c:pt>
                <c:pt idx="11">
                  <c:v>332.40070168509999</c:v>
                </c:pt>
                <c:pt idx="12">
                  <c:v>408.83640823959996</c:v>
                </c:pt>
                <c:pt idx="13">
                  <c:v>417.8637500634</c:v>
                </c:pt>
                <c:pt idx="14">
                  <c:v>417.02942860719992</c:v>
                </c:pt>
                <c:pt idx="15">
                  <c:v>421.5149624503</c:v>
                </c:pt>
                <c:pt idx="16">
                  <c:v>403.53625968759991</c:v>
                </c:pt>
                <c:pt idx="17">
                  <c:v>416.26199861779992</c:v>
                </c:pt>
                <c:pt idx="18">
                  <c:v>420.01999954739995</c:v>
                </c:pt>
                <c:pt idx="19">
                  <c:v>405.7623541346</c:v>
                </c:pt>
                <c:pt idx="20">
                  <c:v>423.6815399548999</c:v>
                </c:pt>
                <c:pt idx="21">
                  <c:v>453.73420001149992</c:v>
                </c:pt>
                <c:pt idx="22">
                  <c:v>501.12915504629996</c:v>
                </c:pt>
                <c:pt idx="23">
                  <c:v>532.91327386149999</c:v>
                </c:pt>
                <c:pt idx="24">
                  <c:v>568.67310226250015</c:v>
                </c:pt>
                <c:pt idx="25">
                  <c:v>590.51041543219992</c:v>
                </c:pt>
                <c:pt idx="26">
                  <c:v>648.44037807440009</c:v>
                </c:pt>
                <c:pt idx="27">
                  <c:v>701.48913230999995</c:v>
                </c:pt>
                <c:pt idx="28">
                  <c:v>730.85137851080003</c:v>
                </c:pt>
                <c:pt idx="29">
                  <c:v>802.29450852800016</c:v>
                </c:pt>
              </c:numCache>
            </c:numRef>
          </c:val>
        </c:ser>
        <c:ser>
          <c:idx val="1"/>
          <c:order val="1"/>
          <c:tx>
            <c:strRef>
              <c:f>Plan4!$L$1</c:f>
              <c:strCache>
                <c:ptCount val="1"/>
                <c:pt idx="0">
                  <c:v>7</c:v>
                </c:pt>
              </c:strCache>
            </c:strRef>
          </c:tx>
          <c:dLbls>
            <c:dLbl>
              <c:idx val="29"/>
              <c:layout>
                <c:manualLayout>
                  <c:x val="-1.2694908085928759E-7"/>
                  <c:y val="-2.4691358024691364E-2"/>
                </c:manualLayout>
              </c:layout>
              <c:showVal val="1"/>
            </c:dLbl>
            <c:dLbl>
              <c:idx val="30"/>
              <c:layout>
                <c:manualLayout>
                  <c:x val="-2.7408306583046164E-2"/>
                  <c:y val="3.292181069958848E-2"/>
                </c:manualLayout>
              </c:layout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Plan4!$L$2:$L$31</c:f>
              <c:numCache>
                <c:formatCode>#,##0.00</c:formatCode>
                <c:ptCount val="30"/>
                <c:pt idx="0">
                  <c:v>450.81058778239992</c:v>
                </c:pt>
                <c:pt idx="1">
                  <c:v>457.68246190079998</c:v>
                </c:pt>
                <c:pt idx="2">
                  <c:v>380.07948980359998</c:v>
                </c:pt>
                <c:pt idx="3">
                  <c:v>380.16715693470002</c:v>
                </c:pt>
                <c:pt idx="4">
                  <c:v>454.54234236940005</c:v>
                </c:pt>
                <c:pt idx="5">
                  <c:v>678.05652828939981</c:v>
                </c:pt>
                <c:pt idx="6">
                  <c:v>502.77249531970006</c:v>
                </c:pt>
                <c:pt idx="7">
                  <c:v>447.21965459030002</c:v>
                </c:pt>
                <c:pt idx="8">
                  <c:v>484.35429733870006</c:v>
                </c:pt>
                <c:pt idx="9">
                  <c:v>472.40891195239988</c:v>
                </c:pt>
                <c:pt idx="10">
                  <c:v>442.25614413189999</c:v>
                </c:pt>
                <c:pt idx="11">
                  <c:v>432.76377724069988</c:v>
                </c:pt>
                <c:pt idx="12">
                  <c:v>542.74125610219983</c:v>
                </c:pt>
                <c:pt idx="13">
                  <c:v>561.98977439030011</c:v>
                </c:pt>
                <c:pt idx="14">
                  <c:v>561.03138153410009</c:v>
                </c:pt>
                <c:pt idx="15">
                  <c:v>562.56933054830006</c:v>
                </c:pt>
                <c:pt idx="16">
                  <c:v>532.68761165139995</c:v>
                </c:pt>
                <c:pt idx="17">
                  <c:v>540.85743985239981</c:v>
                </c:pt>
                <c:pt idx="18">
                  <c:v>543.62931607180008</c:v>
                </c:pt>
                <c:pt idx="19">
                  <c:v>521.14091056400002</c:v>
                </c:pt>
                <c:pt idx="20">
                  <c:v>540.88098400620004</c:v>
                </c:pt>
                <c:pt idx="21">
                  <c:v>576.16109195009994</c:v>
                </c:pt>
                <c:pt idx="22">
                  <c:v>635.29554922820012</c:v>
                </c:pt>
                <c:pt idx="23">
                  <c:v>667.55955568269997</c:v>
                </c:pt>
                <c:pt idx="24">
                  <c:v>706.2129504356999</c:v>
                </c:pt>
                <c:pt idx="25">
                  <c:v>732.30188109899996</c:v>
                </c:pt>
                <c:pt idx="26">
                  <c:v>793.85784876289983</c:v>
                </c:pt>
                <c:pt idx="27">
                  <c:v>850.27295445630011</c:v>
                </c:pt>
                <c:pt idx="28">
                  <c:v>884.11347401600017</c:v>
                </c:pt>
                <c:pt idx="29">
                  <c:v>978.04014697519995</c:v>
                </c:pt>
              </c:numCache>
            </c:numRef>
          </c:val>
        </c:ser>
        <c:ser>
          <c:idx val="2"/>
          <c:order val="2"/>
          <c:tx>
            <c:strRef>
              <c:f>Plan4!$M$1</c:f>
              <c:strCache>
                <c:ptCount val="1"/>
                <c:pt idx="0">
                  <c:v>8</c:v>
                </c:pt>
              </c:strCache>
            </c:strRef>
          </c:tx>
          <c:dLbls>
            <c:dLbl>
              <c:idx val="29"/>
              <c:layout>
                <c:manualLayout>
                  <c:x val="0"/>
                  <c:y val="-2.7434842249657074E-2"/>
                </c:manualLayout>
              </c:layout>
              <c:showVal val="1"/>
            </c:dLbl>
            <c:dLbl>
              <c:idx val="30"/>
              <c:layout>
                <c:manualLayout>
                  <c:x val="-1.6122533284144799E-2"/>
                  <c:y val="-3.2921810699588536E-2"/>
                </c:manualLayout>
              </c:layout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Plan4!$M$2:$M$31</c:f>
              <c:numCache>
                <c:formatCode>#,##0.00</c:formatCode>
                <c:ptCount val="30"/>
                <c:pt idx="0">
                  <c:v>621.85700993169996</c:v>
                </c:pt>
                <c:pt idx="1">
                  <c:v>636.48280210150006</c:v>
                </c:pt>
                <c:pt idx="2">
                  <c:v>533.50809453630006</c:v>
                </c:pt>
                <c:pt idx="3">
                  <c:v>527.34669024620007</c:v>
                </c:pt>
                <c:pt idx="4">
                  <c:v>634.72897496670032</c:v>
                </c:pt>
                <c:pt idx="5">
                  <c:v>930.34142038169978</c:v>
                </c:pt>
                <c:pt idx="6">
                  <c:v>695.05346519049988</c:v>
                </c:pt>
                <c:pt idx="7">
                  <c:v>627.31581262219993</c:v>
                </c:pt>
                <c:pt idx="8">
                  <c:v>696.54224651279992</c:v>
                </c:pt>
                <c:pt idx="9">
                  <c:v>667.24204829479993</c:v>
                </c:pt>
                <c:pt idx="10">
                  <c:v>598.01788598820008</c:v>
                </c:pt>
                <c:pt idx="11">
                  <c:v>595.8087293916999</c:v>
                </c:pt>
                <c:pt idx="12">
                  <c:v>757.76123611809999</c:v>
                </c:pt>
                <c:pt idx="13">
                  <c:v>786.94389764360005</c:v>
                </c:pt>
                <c:pt idx="14">
                  <c:v>783.74934778990007</c:v>
                </c:pt>
                <c:pt idx="15">
                  <c:v>781.33822739009986</c:v>
                </c:pt>
                <c:pt idx="16">
                  <c:v>740.01459686110002</c:v>
                </c:pt>
                <c:pt idx="17">
                  <c:v>749.91346608899994</c:v>
                </c:pt>
                <c:pt idx="18">
                  <c:v>751.43982598949992</c:v>
                </c:pt>
                <c:pt idx="19">
                  <c:v>718.05556847019989</c:v>
                </c:pt>
                <c:pt idx="20">
                  <c:v>738.52078843650008</c:v>
                </c:pt>
                <c:pt idx="21">
                  <c:v>778.46430451780009</c:v>
                </c:pt>
                <c:pt idx="22">
                  <c:v>851.78983933490019</c:v>
                </c:pt>
                <c:pt idx="23">
                  <c:v>889.22738870249998</c:v>
                </c:pt>
                <c:pt idx="24">
                  <c:v>938.06483350310009</c:v>
                </c:pt>
                <c:pt idx="25">
                  <c:v>966.15468049479989</c:v>
                </c:pt>
                <c:pt idx="26">
                  <c:v>1034.1021816379998</c:v>
                </c:pt>
                <c:pt idx="27">
                  <c:v>1109.9725756682003</c:v>
                </c:pt>
                <c:pt idx="28">
                  <c:v>1149.5166742988001</c:v>
                </c:pt>
                <c:pt idx="29">
                  <c:v>1270.9423971335</c:v>
                </c:pt>
              </c:numCache>
            </c:numRef>
          </c:val>
        </c:ser>
        <c:ser>
          <c:idx val="3"/>
          <c:order val="3"/>
          <c:tx>
            <c:strRef>
              <c:f>Plan4!$N$1</c:f>
              <c:strCache>
                <c:ptCount val="1"/>
                <c:pt idx="0">
                  <c:v>9</c:v>
                </c:pt>
              </c:strCache>
            </c:strRef>
          </c:tx>
          <c:dLbls>
            <c:dLbl>
              <c:idx val="29"/>
              <c:layout>
                <c:manualLayout>
                  <c:x val="-9.6735199704868768E-3"/>
                  <c:y val="-2.4691358024691364E-2"/>
                </c:manualLayout>
              </c:layout>
              <c:showVal val="1"/>
            </c:dLbl>
            <c:dLbl>
              <c:idx val="30"/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Plan4!$N$2:$N$31</c:f>
              <c:numCache>
                <c:formatCode>#,##0.00</c:formatCode>
                <c:ptCount val="30"/>
                <c:pt idx="0">
                  <c:v>962.03120544519982</c:v>
                </c:pt>
                <c:pt idx="1">
                  <c:v>995.10799976709995</c:v>
                </c:pt>
                <c:pt idx="2">
                  <c:v>847.22328210800003</c:v>
                </c:pt>
                <c:pt idx="3">
                  <c:v>824.49002018119984</c:v>
                </c:pt>
                <c:pt idx="4">
                  <c:v>994.59483901770011</c:v>
                </c:pt>
                <c:pt idx="5">
                  <c:v>1445.0737281718998</c:v>
                </c:pt>
                <c:pt idx="6">
                  <c:v>1085.6290956819</c:v>
                </c:pt>
                <c:pt idx="7">
                  <c:v>1000.1664943811001</c:v>
                </c:pt>
                <c:pt idx="8">
                  <c:v>1138.7278031189001</c:v>
                </c:pt>
                <c:pt idx="9">
                  <c:v>1063.0617404168997</c:v>
                </c:pt>
                <c:pt idx="10">
                  <c:v>910.89471260570008</c:v>
                </c:pt>
                <c:pt idx="11">
                  <c:v>931.69503853250012</c:v>
                </c:pt>
                <c:pt idx="12">
                  <c:v>1188.7893620403001</c:v>
                </c:pt>
                <c:pt idx="13">
                  <c:v>1231.7835514546002</c:v>
                </c:pt>
                <c:pt idx="14">
                  <c:v>1220.5924372634997</c:v>
                </c:pt>
                <c:pt idx="15">
                  <c:v>1221.7677543206003</c:v>
                </c:pt>
                <c:pt idx="16">
                  <c:v>1156.7645200720999</c:v>
                </c:pt>
                <c:pt idx="17">
                  <c:v>1163.8692295939998</c:v>
                </c:pt>
                <c:pt idx="18">
                  <c:v>1158.0521466585997</c:v>
                </c:pt>
                <c:pt idx="19">
                  <c:v>1100.0458402763998</c:v>
                </c:pt>
                <c:pt idx="20">
                  <c:v>1120.7885190088</c:v>
                </c:pt>
                <c:pt idx="21">
                  <c:v>1169.3023149095998</c:v>
                </c:pt>
                <c:pt idx="22">
                  <c:v>1280.5708078332</c:v>
                </c:pt>
                <c:pt idx="23">
                  <c:v>1317.2695868535</c:v>
                </c:pt>
                <c:pt idx="24">
                  <c:v>1379.0958830839002</c:v>
                </c:pt>
                <c:pt idx="25">
                  <c:v>1410.4642386624998</c:v>
                </c:pt>
                <c:pt idx="26">
                  <c:v>1482.5302612157</c:v>
                </c:pt>
                <c:pt idx="27">
                  <c:v>1578.4987321401002</c:v>
                </c:pt>
                <c:pt idx="28">
                  <c:v>1640.2501698916001</c:v>
                </c:pt>
                <c:pt idx="29">
                  <c:v>1800.751624735</c:v>
                </c:pt>
              </c:numCache>
            </c:numRef>
          </c:val>
        </c:ser>
        <c:ser>
          <c:idx val="4"/>
          <c:order val="4"/>
          <c:tx>
            <c:strRef>
              <c:f>Plan4!$O$1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29"/>
              <c:layout>
                <c:manualLayout>
                  <c:x val="-2.5796053254631669E-2"/>
                  <c:y val="-1.6460905349794244E-2"/>
                </c:manualLayout>
              </c:layout>
              <c:showVal val="1"/>
            </c:dLbl>
            <c:dLbl>
              <c:idx val="30"/>
              <c:showVal val="1"/>
            </c:dLbl>
            <c:delete val="1"/>
          </c:dLbls>
          <c:cat>
            <c:strRef>
              <c:f>Plan4!$E$2:$E$31</c:f>
              <c:strCach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</c:strCache>
            </c:strRef>
          </c:cat>
          <c:val>
            <c:numRef>
              <c:f>Plan4!$O$2:$O$31</c:f>
              <c:numCache>
                <c:formatCode>#,##0.00</c:formatCode>
                <c:ptCount val="30"/>
                <c:pt idx="0">
                  <c:v>2725.4116439329005</c:v>
                </c:pt>
                <c:pt idx="1">
                  <c:v>2827.607542057</c:v>
                </c:pt>
                <c:pt idx="2">
                  <c:v>2416.1302716051</c:v>
                </c:pt>
                <c:pt idx="3">
                  <c:v>2401.4831990616999</c:v>
                </c:pt>
                <c:pt idx="4">
                  <c:v>2909.6090250198995</c:v>
                </c:pt>
                <c:pt idx="5">
                  <c:v>4185.235517138799</c:v>
                </c:pt>
                <c:pt idx="6">
                  <c:v>3171.5113621346009</c:v>
                </c:pt>
                <c:pt idx="7">
                  <c:v>3048.3047017212998</c:v>
                </c:pt>
                <c:pt idx="8">
                  <c:v>3639.9869840181996</c:v>
                </c:pt>
                <c:pt idx="9">
                  <c:v>3130.0086119270995</c:v>
                </c:pt>
                <c:pt idx="10">
                  <c:v>2551.0265054252995</c:v>
                </c:pt>
                <c:pt idx="11">
                  <c:v>2855.8429355149001</c:v>
                </c:pt>
                <c:pt idx="12">
                  <c:v>3484.5415497658996</c:v>
                </c:pt>
                <c:pt idx="13">
                  <c:v>3528.0344074442</c:v>
                </c:pt>
                <c:pt idx="14">
                  <c:v>3535.1640742205996</c:v>
                </c:pt>
                <c:pt idx="15">
                  <c:v>3581.5552621322004</c:v>
                </c:pt>
                <c:pt idx="16">
                  <c:v>3344.2394000702002</c:v>
                </c:pt>
                <c:pt idx="17">
                  <c:v>3407.6742578263002</c:v>
                </c:pt>
                <c:pt idx="18">
                  <c:v>3378.4368994931997</c:v>
                </c:pt>
                <c:pt idx="19">
                  <c:v>3125.6496058765001</c:v>
                </c:pt>
                <c:pt idx="20">
                  <c:v>3135.0838093733</c:v>
                </c:pt>
                <c:pt idx="21">
                  <c:v>3323.1698474355999</c:v>
                </c:pt>
                <c:pt idx="22">
                  <c:v>3586.0339677003003</c:v>
                </c:pt>
                <c:pt idx="23">
                  <c:v>3606.7418644671993</c:v>
                </c:pt>
                <c:pt idx="24">
                  <c:v>3714.8503755095007</c:v>
                </c:pt>
                <c:pt idx="25">
                  <c:v>3785.9520023775008</c:v>
                </c:pt>
                <c:pt idx="26">
                  <c:v>3936.8015504847003</c:v>
                </c:pt>
                <c:pt idx="27">
                  <c:v>4258.7323628125996</c:v>
                </c:pt>
                <c:pt idx="28">
                  <c:v>4354.4810593738002</c:v>
                </c:pt>
                <c:pt idx="29">
                  <c:v>4711.9120217876016</c:v>
                </c:pt>
              </c:numCache>
            </c:numRef>
          </c:val>
        </c:ser>
        <c:dLbls/>
        <c:marker val="1"/>
        <c:axId val="61527168"/>
        <c:axId val="61528704"/>
      </c:lineChart>
      <c:catAx>
        <c:axId val="61527168"/>
        <c:scaling>
          <c:orientation val="minMax"/>
        </c:scaling>
        <c:axPos val="b"/>
        <c:tickLblPos val="nextTo"/>
        <c:crossAx val="61528704"/>
        <c:crosses val="autoZero"/>
        <c:auto val="1"/>
        <c:lblAlgn val="ctr"/>
        <c:lblOffset val="100"/>
      </c:catAx>
      <c:valAx>
        <c:axId val="61528704"/>
        <c:scaling>
          <c:orientation val="minMax"/>
        </c:scaling>
        <c:axPos val="l"/>
        <c:majorGridlines/>
        <c:numFmt formatCode="#,##0.00" sourceLinked="1"/>
        <c:tickLblPos val="nextTo"/>
        <c:crossAx val="615271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26ED3-E0A5-4C77-ADFC-EEEE799356AE}" type="datetimeFigureOut">
              <a:rPr lang="pt-BR" smtClean="0"/>
              <a:pPr/>
              <a:t>15/2/2016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58A5-FAAC-4159-B3F1-94A50E2C43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Distribuição de renda e pobreza – REC3104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1º semestre / 2016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7407866"/>
              </p:ext>
            </p:extLst>
          </p:nvPr>
        </p:nvGraphicFramePr>
        <p:xfrm>
          <a:off x="68724" y="312275"/>
          <a:ext cx="9006551" cy="623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3264676"/>
              </p:ext>
            </p:extLst>
          </p:nvPr>
        </p:nvGraphicFramePr>
        <p:xfrm>
          <a:off x="68724" y="312275"/>
          <a:ext cx="9006551" cy="623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1881852"/>
              </p:ext>
            </p:extLst>
          </p:nvPr>
        </p:nvGraphicFramePr>
        <p:xfrm>
          <a:off x="68724" y="312275"/>
          <a:ext cx="9006551" cy="623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upload.wikimedia.org/wikipedia/commons/thumb/0/0c/2014_Gini_Index_World_Map%2C_income_inequality_distribution_by_country_per_World_Bank.svg/863px-2014_Gini_Index_World_Map%2C_income_inequality_distribution_by_country_per_World_Ban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9" y="908720"/>
            <a:ext cx="9032705" cy="4636718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3275856" y="609329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http://www.baixarmapas.com.br/mapa-mundi-politico/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476672"/>
          <a:ext cx="4968553" cy="5400594"/>
        </p:xfrm>
        <a:graphic>
          <a:graphicData uri="http://schemas.openxmlformats.org/drawingml/2006/table">
            <a:tbl>
              <a:tblPr/>
              <a:tblGrid>
                <a:gridCol w="1671448"/>
                <a:gridCol w="1099035"/>
                <a:gridCol w="1099035"/>
                <a:gridCol w="1099035"/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Country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 Code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Bolivia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Brazil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Philippines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Uruguay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States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Africa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Fonte: Banco Mundial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9913737"/>
              </p:ext>
            </p:extLst>
          </p:nvPr>
        </p:nvGraphicFramePr>
        <p:xfrm>
          <a:off x="68724" y="312275"/>
          <a:ext cx="9006551" cy="623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8072028"/>
              </p:ext>
            </p:extLst>
          </p:nvPr>
        </p:nvGraphicFramePr>
        <p:xfrm>
          <a:off x="68724" y="312275"/>
          <a:ext cx="9006551" cy="623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505571"/>
              </p:ext>
            </p:extLst>
          </p:nvPr>
        </p:nvGraphicFramePr>
        <p:xfrm>
          <a:off x="107504" y="260648"/>
          <a:ext cx="885698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4640135"/>
              </p:ext>
            </p:extLst>
          </p:nvPr>
        </p:nvGraphicFramePr>
        <p:xfrm>
          <a:off x="107504" y="548680"/>
          <a:ext cx="885698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536119"/>
              </p:ext>
            </p:extLst>
          </p:nvPr>
        </p:nvGraphicFramePr>
        <p:xfrm>
          <a:off x="0" y="404664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 -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Medidas de pobreza </a:t>
            </a:r>
            <a:r>
              <a:rPr lang="pt-BR" dirty="0" smtClean="0"/>
              <a:t>unidimensionais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Linhas de pobreza</a:t>
            </a:r>
          </a:p>
          <a:p>
            <a:endParaRPr lang="pt-BR" dirty="0" smtClean="0"/>
          </a:p>
          <a:p>
            <a:r>
              <a:rPr lang="pt-BR" dirty="0" smtClean="0"/>
              <a:t>Medidas de pobreza multidimensional</a:t>
            </a:r>
          </a:p>
          <a:p>
            <a:endParaRPr lang="pt-BR" dirty="0" smtClean="0"/>
          </a:p>
          <a:p>
            <a:r>
              <a:rPr lang="pt-BR" dirty="0" smtClean="0"/>
              <a:t>Polarização da renda</a:t>
            </a:r>
          </a:p>
          <a:p>
            <a:endParaRPr lang="pt-BR" dirty="0" smtClean="0"/>
          </a:p>
          <a:p>
            <a:r>
              <a:rPr lang="pt-BR" dirty="0" smtClean="0"/>
              <a:t>A questão da pobreza no Brasil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548680"/>
          <a:ext cx="7272808" cy="5023076"/>
        </p:xfrm>
        <a:graphic>
          <a:graphicData uri="http://schemas.openxmlformats.org/drawingml/2006/table">
            <a:tbl>
              <a:tblPr/>
              <a:tblGrid>
                <a:gridCol w="1041296"/>
                <a:gridCol w="1214847"/>
                <a:gridCol w="1220269"/>
                <a:gridCol w="1301622"/>
                <a:gridCol w="1301622"/>
                <a:gridCol w="1193152"/>
              </a:tblGrid>
              <a:tr h="27712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decis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1981-1999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1992-1999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2001-2014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2001-2008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2009-2014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22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69,3%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15,98%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17,83%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19,84%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39,5%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18,20%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18,16%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20,24%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22,71%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20,47%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26,97%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60,39%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20,08%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30,07%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Tópicos - Distribuição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Medidas de distribuição de renda: </a:t>
            </a:r>
            <a:r>
              <a:rPr lang="pt-BR" dirty="0" err="1" smtClean="0"/>
              <a:t>Gini</a:t>
            </a:r>
            <a:r>
              <a:rPr lang="pt-BR" dirty="0" smtClean="0"/>
              <a:t>, Entropia generalizada e Atkinson </a:t>
            </a:r>
          </a:p>
          <a:p>
            <a:endParaRPr lang="pt-BR" dirty="0" smtClean="0"/>
          </a:p>
          <a:p>
            <a:r>
              <a:rPr lang="pt-BR" dirty="0" smtClean="0"/>
              <a:t>Técnicas de decomposição da distribuição de renda </a:t>
            </a:r>
          </a:p>
          <a:p>
            <a:endParaRPr lang="pt-BR" dirty="0" smtClean="0"/>
          </a:p>
          <a:p>
            <a:r>
              <a:rPr lang="pt-BR" dirty="0" smtClean="0"/>
              <a:t>A questão da desigualdade de renda no Brasil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Livros</a:t>
            </a:r>
          </a:p>
          <a:p>
            <a:r>
              <a:rPr lang="pt-BR" dirty="0" smtClean="0"/>
              <a:t>ROCHA</a:t>
            </a:r>
            <a:r>
              <a:rPr lang="pt-BR" dirty="0"/>
              <a:t>, S. </a:t>
            </a:r>
            <a:r>
              <a:rPr lang="pt-BR" b="1" dirty="0"/>
              <a:t>Pobreza no Brasil: Afinal de que se trata? </a:t>
            </a:r>
            <a:r>
              <a:rPr lang="pt-BR" dirty="0"/>
              <a:t> 3 ed., Rio de Janeiro: Editora FGV, 2006</a:t>
            </a:r>
            <a:r>
              <a:rPr lang="pt-BR" dirty="0" smtClean="0"/>
              <a:t>.</a:t>
            </a:r>
          </a:p>
          <a:p>
            <a:r>
              <a:rPr lang="pt-BR" dirty="0"/>
              <a:t>ROCHA, S. </a:t>
            </a:r>
            <a:r>
              <a:rPr lang="pt-BR" b="1" dirty="0"/>
              <a:t>Estimação de linhas de indigência e de pobreza: opções metodológicas no Brasil.</a:t>
            </a:r>
            <a:r>
              <a:rPr lang="pt-BR" dirty="0"/>
              <a:t> In: R. Henriques (Ed.). Desigualdade e pobreza no Brasil. Rio de Janeiro: IPEA,. p.685-718, 2000</a:t>
            </a:r>
            <a:r>
              <a:rPr lang="pt-BR" dirty="0" smtClean="0"/>
              <a:t>.</a:t>
            </a:r>
          </a:p>
          <a:p>
            <a:r>
              <a:rPr lang="pt-BR" dirty="0" smtClean="0"/>
              <a:t>Hoffman, R. </a:t>
            </a:r>
            <a:r>
              <a:rPr lang="pt-BR" b="1" dirty="0" smtClean="0"/>
              <a:t>Distribuição de renda: Medidas de Desigualdade e Pobreza</a:t>
            </a:r>
            <a:r>
              <a:rPr lang="pt-BR" dirty="0" smtClean="0"/>
              <a:t>. Edusp.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Artigos </a:t>
            </a:r>
            <a:r>
              <a:rPr lang="pt-BR" dirty="0" smtClean="0"/>
              <a:t>diversos com aplicações para o Brasil.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Presença em aula – superior a 70%</a:t>
            </a:r>
          </a:p>
          <a:p>
            <a:endParaRPr lang="pt-BR" dirty="0"/>
          </a:p>
          <a:p>
            <a:r>
              <a:rPr lang="pt-BR" dirty="0" smtClean="0"/>
              <a:t>1 prova – individual (peso = 6) - </a:t>
            </a:r>
          </a:p>
          <a:p>
            <a:endParaRPr lang="pt-BR" dirty="0"/>
          </a:p>
          <a:p>
            <a:r>
              <a:rPr lang="pt-BR" dirty="0" smtClean="0"/>
              <a:t>1 trabalho – em grupos de no máximo 4 pessoas (peso = 4) </a:t>
            </a:r>
            <a:r>
              <a:rPr lang="pt-BR" dirty="0" smtClean="0">
                <a:sym typeface="Wingdings" panose="05000000000000000000" pitchFamily="2" charset="2"/>
              </a:rPr>
              <a:t> depois darei mais detalhes! 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Teste rápido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385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Escrevam num papel: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Como definir pobreza??</a:t>
            </a:r>
          </a:p>
          <a:p>
            <a:endParaRPr lang="pt-BR" dirty="0"/>
          </a:p>
          <a:p>
            <a:r>
              <a:rPr lang="pt-BR" dirty="0" smtClean="0"/>
              <a:t>Qual a porcentagem de pessoas pobres que </a:t>
            </a:r>
            <a:r>
              <a:rPr lang="pt-BR" dirty="0" err="1" smtClean="0"/>
              <a:t>vcs</a:t>
            </a:r>
            <a:r>
              <a:rPr lang="pt-BR" dirty="0" smtClean="0"/>
              <a:t> acham que moram no Brasil?</a:t>
            </a:r>
          </a:p>
          <a:p>
            <a:endParaRPr lang="pt-BR" dirty="0" smtClean="0"/>
          </a:p>
          <a:p>
            <a:r>
              <a:rPr lang="pt-BR" dirty="0" smtClean="0"/>
              <a:t>Qual o estado brasileiro que </a:t>
            </a:r>
            <a:r>
              <a:rPr lang="pt-BR" dirty="0" err="1" smtClean="0"/>
              <a:t>vcs</a:t>
            </a:r>
            <a:r>
              <a:rPr lang="pt-BR" dirty="0" smtClean="0"/>
              <a:t> acham que é o mais pobre e qual o estado brasileiro </a:t>
            </a:r>
            <a:r>
              <a:rPr lang="pt-BR" dirty="0" err="1" smtClean="0"/>
              <a:t>vcs</a:t>
            </a:r>
            <a:r>
              <a:rPr lang="pt-BR" dirty="0" smtClean="0"/>
              <a:t> acham que é o mais rico?</a:t>
            </a:r>
          </a:p>
          <a:p>
            <a:endParaRPr lang="pt-BR" dirty="0"/>
          </a:p>
          <a:p>
            <a:r>
              <a:rPr lang="pt-BR" dirty="0" err="1" smtClean="0"/>
              <a:t>Vcs</a:t>
            </a:r>
            <a:r>
              <a:rPr lang="pt-BR" dirty="0" smtClean="0"/>
              <a:t> acham que o Brasil é um país pobre?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975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Alguns dados para motivar a disciplina...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linha de extrema pobreza aqui considerada é uma estimativa do valor de uma cesta de alimentos com o mínimo de calorias necessárias para suprir adequadamente uma pessoa, com base em recomendações da FAO e da OMS. </a:t>
            </a:r>
          </a:p>
          <a:p>
            <a:r>
              <a:rPr lang="pt-BR" dirty="0" smtClean="0"/>
              <a:t>A linha de pobreza aqui considerada é o dobro da linha de extrema pobreza. </a:t>
            </a:r>
          </a:p>
          <a:p>
            <a:r>
              <a:rPr lang="pt-BR" dirty="0" smtClean="0"/>
              <a:t>Séries calculadas a partir das respostas à Pesquisa Nacional por Amostra de Domicílios (</a:t>
            </a:r>
            <a:r>
              <a:rPr lang="pt-BR" dirty="0" err="1" smtClean="0"/>
              <a:t>Pnad</a:t>
            </a:r>
            <a:r>
              <a:rPr lang="pt-BR" dirty="0" smtClean="0"/>
              <a:t>/IBGE), com base na renda domiciliar per capita.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622</Words>
  <Application>Microsoft Office PowerPoint</Application>
  <PresentationFormat>Apresentação na tela (4:3)</PresentationFormat>
  <Paragraphs>234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Distribuição de renda e pobreza – REC3104</vt:lpstr>
      <vt:lpstr>Tópicos - Pobreza</vt:lpstr>
      <vt:lpstr>Tópicos - Distribuição de renda</vt:lpstr>
      <vt:lpstr>Bibliografia</vt:lpstr>
      <vt:lpstr>Avaliação</vt:lpstr>
      <vt:lpstr>Teste rápido</vt:lpstr>
      <vt:lpstr>Escrevam num papel:</vt:lpstr>
      <vt:lpstr>Alguns dados para motivar a disciplina... </vt:lpstr>
      <vt:lpstr>Definições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FEARP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Distribuição de renda e pobreza – REC3104</dc:title>
  <dc:creator>elaine</dc:creator>
  <cp:lastModifiedBy>elaine</cp:lastModifiedBy>
  <cp:revision>50</cp:revision>
  <dcterms:created xsi:type="dcterms:W3CDTF">2013-02-27T18:55:08Z</dcterms:created>
  <dcterms:modified xsi:type="dcterms:W3CDTF">2016-02-15T18:59:50Z</dcterms:modified>
</cp:coreProperties>
</file>