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4" r:id="rId16"/>
    <p:sldId id="273" r:id="rId17"/>
    <p:sldId id="269" r:id="rId18"/>
    <p:sldId id="270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DB813-B2A0-4425-847D-7CC7D78F4883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C42A-4EE8-4CB0-85AD-CBD3138DB2F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3iWbGocN_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.br/educomtv/" TargetMode="External"/><Relationship Id="rId2" Type="http://schemas.openxmlformats.org/officeDocument/2006/relationships/hyperlink" Target="http://www.tvescola.ufms.br/index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webeduc.mec.gov.br/midiaseducaca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vbrasil.ebc.com.br/" TargetMode="External"/><Relationship Id="rId2" Type="http://schemas.openxmlformats.org/officeDocument/2006/relationships/hyperlink" Target="http://www.futura.org.b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undacaolemann.org.br/khanportugues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ed.com/talks/salman_khan_let_s_use_video_to_reinvent_education?language=pt-b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channel/UCs_n045yHUiC-CR2s8AjIw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com.intercom.org.br/pdfs/15999749417050870364241954281402151688.pdf" TargetMode="External"/><Relationship Id="rId2" Type="http://schemas.openxmlformats.org/officeDocument/2006/relationships/hyperlink" Target="http://lantec.fae.unicamp.br/tvdi/trabalhos/arbex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cielo.br/pdf/cp/n106/n106a02.pdf" TargetMode="External"/><Relationship Id="rId4" Type="http://schemas.openxmlformats.org/officeDocument/2006/relationships/hyperlink" Target="http://www.scielo.br/pdf/ep/v29n2/a07v29n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ch.unicamp.br/ojs/index.php/rhs/article/viewFile/263/480" TargetMode="External"/><Relationship Id="rId2" Type="http://schemas.openxmlformats.org/officeDocument/2006/relationships/hyperlink" Target="http://limc.ufrj.br/htem4/papers/6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evistas.univerciencia.org/index.php/comeduc/article/view/7000/6311" TargetMode="External"/><Relationship Id="rId5" Type="http://schemas.openxmlformats.org/officeDocument/2006/relationships/hyperlink" Target="http://educacao.uol.com.br/noticias/2012/07/25/primeira-novela-educativa-do-brasil-sofreu-com-censura-da-ditadura-diz-ator-de-gabriela.htm" TargetMode="External"/><Relationship Id="rId4" Type="http://schemas.openxmlformats.org/officeDocument/2006/relationships/hyperlink" Target="http://www.seer.ufv.br/seer/educacaoemperspectiva/index.php/ppgeufv/article/viewFile/428/1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.br/50anos/linha_tempo/68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XbBo0cXt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68nPzRXv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u7Xu_8euXK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v5rXQcK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m0Wew4xu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vescola.mec.gov.br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100638"/>
            <a:ext cx="1293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5128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95536" y="1988840"/>
            <a:ext cx="813554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>Produção de Suportes Midiáticos para a Educação</a:t>
            </a:r>
            <a:r>
              <a:rPr lang="pt-BR" altLang="pt-BR" sz="4000" kern="0" dirty="0">
                <a:solidFill>
                  <a:prstClr val="black"/>
                </a:solidFill>
                <a:latin typeface="Titillium Web" pitchFamily="2" charset="0"/>
                <a:cs typeface="Arial" charset="0"/>
              </a:rPr>
              <a:t/>
            </a:r>
            <a:br>
              <a:rPr lang="pt-BR" altLang="pt-BR" sz="4000" kern="0" dirty="0">
                <a:solidFill>
                  <a:prstClr val="black"/>
                </a:solidFill>
                <a:latin typeface="Titillium Web" pitchFamily="2" charset="0"/>
                <a:cs typeface="Arial" charset="0"/>
              </a:rPr>
            </a:br>
            <a:r>
              <a:rPr lang="pt-BR" altLang="pt-BR" sz="4000" kern="0" dirty="0">
                <a:solidFill>
                  <a:prstClr val="black"/>
                </a:solidFill>
                <a:latin typeface="Titillium Web" pitchFamily="2" charset="0"/>
                <a:cs typeface="Arial" charset="0"/>
              </a:rPr>
              <a:t>Meios Audiovisuais e Educação no Brasil: </a:t>
            </a:r>
            <a:r>
              <a:rPr lang="pt-BR" altLang="pt-BR" sz="4000" kern="0" dirty="0" smtClean="0">
                <a:solidFill>
                  <a:prstClr val="black"/>
                </a:solidFill>
                <a:latin typeface="Titillium Web" pitchFamily="2" charset="0"/>
                <a:cs typeface="Arial" charset="0"/>
              </a:rPr>
              <a:t>a TV e o vídeo</a:t>
            </a:r>
            <a: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/>
            </a:r>
            <a:b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</a:br>
            <a: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/>
            </a:r>
            <a:b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</a:br>
            <a: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  <a:t/>
            </a:r>
            <a:br>
              <a:rPr kumimoji="0" lang="pt-BR" alt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itchFamily="2" charset="0"/>
                <a:cs typeface="Arial" charset="0"/>
              </a:rPr>
            </a:b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882886" y="3933056"/>
            <a:ext cx="716084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atin typeface="Titillium Web" pitchFamily="2" charset="0"/>
                <a:cs typeface="Arial" pitchFamily="34" charset="0"/>
              </a:rPr>
              <a:t>CCA0296 - Prof. Richard </a:t>
            </a:r>
            <a:r>
              <a:rPr lang="pt-BR" dirty="0" err="1" smtClean="0">
                <a:latin typeface="Titillium Web" pitchFamily="2" charset="0"/>
                <a:cs typeface="Arial" pitchFamily="34" charset="0"/>
              </a:rPr>
              <a:t>Romancini</a:t>
            </a:r>
            <a:endParaRPr lang="pt-B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Escola: limites e problemas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980728"/>
            <a:ext cx="88924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7888" indent="-169863">
              <a:spcAft>
                <a:spcPts val="600"/>
              </a:spcAft>
            </a:pPr>
            <a:r>
              <a:rPr lang="pt-BR" sz="2400" dirty="0"/>
              <a:t>• Como nota </a:t>
            </a:r>
            <a:r>
              <a:rPr lang="pt-BR" sz="2400" dirty="0" err="1"/>
              <a:t>Belloni</a:t>
            </a:r>
            <a:r>
              <a:rPr lang="pt-BR" sz="2400" dirty="0"/>
              <a:t> (2003), o programa está baseado numa concepção de “aprendizagem aberta” (formação autônoma e flexível), mais do que na EAD – o que tem o inconveniente de ser mais utilizado por aqueles que menos precisariam.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/>
              <a:t>• A autora observa ainda que o programa exemplifica bem a diferenciação entre “inovação tecnológica” e a “inovação educativa”.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/>
              <a:t>• No início, a “radical descentralização levou a uma inserção muito frágil do programa nas redes, já que não houve previamente acertos e articulações bem estabelecidas com as secretarias” (</a:t>
            </a:r>
            <a:r>
              <a:rPr lang="pt-BR" sz="2400" dirty="0" err="1"/>
              <a:t>Draibe</a:t>
            </a:r>
            <a:r>
              <a:rPr lang="pt-BR" sz="2400" dirty="0"/>
              <a:t>; Perez, 1999, p. 47).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/>
              <a:t>• Outros problemas são a ausência de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recursos </a:t>
            </a:r>
            <a:r>
              <a:rPr lang="pt-BR" sz="2400" dirty="0"/>
              <a:t>humanos nas escolas, a falta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de </a:t>
            </a:r>
            <a:r>
              <a:rPr lang="pt-BR" sz="2400" dirty="0"/>
              <a:t>tempo do professor para formação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 </a:t>
            </a:r>
            <a:r>
              <a:rPr lang="pt-BR" sz="2400" dirty="0"/>
              <a:t>questões técnicas quanto ao equipamento.</a:t>
            </a:r>
          </a:p>
          <a:p>
            <a:pPr marL="265113" indent="-179388">
              <a:spcAft>
                <a:spcPts val="600"/>
              </a:spcAft>
            </a:pPr>
            <a:endParaRPr lang="pt-BR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19928" r="75741" b="59312"/>
          <a:stretch/>
        </p:blipFill>
        <p:spPr bwMode="auto">
          <a:xfrm>
            <a:off x="178195" y="1124744"/>
            <a:ext cx="204695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2279656"/>
            <a:ext cx="2161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3"/>
              </a:rPr>
              <a:t>https://</a:t>
            </a:r>
            <a:r>
              <a:rPr lang="pt-BR" sz="1400" dirty="0" smtClean="0">
                <a:hlinkClick r:id="rId3"/>
              </a:rPr>
              <a:t>www.youtube.com/watch?v=p3iWbGocN_s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Escola: produção local e formação docente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7484" y="1556792"/>
            <a:ext cx="9013028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16075" indent="-95250">
              <a:spcAft>
                <a:spcPts val="600"/>
              </a:spcAft>
            </a:pPr>
            <a:r>
              <a:rPr lang="pt-BR" sz="2400" dirty="0"/>
              <a:t>• Apesar dos problemas, tem o importante papel de demandar conteúdos educativos locais (embora a grade seja composta, em grande medida, de produção estrangeira).</a:t>
            </a:r>
          </a:p>
          <a:p>
            <a:pPr marL="1616075" indent="-95250">
              <a:spcAft>
                <a:spcPts val="600"/>
              </a:spcAft>
            </a:pPr>
            <a:r>
              <a:rPr lang="pt-BR" sz="2400" dirty="0"/>
              <a:t>• Um desdobramento do programa, a partir da avaliação da necessidade de uma etapa formativa prévia, foi o curso certificado para professores, em EAD, </a:t>
            </a:r>
            <a:r>
              <a:rPr lang="pt-BR" sz="2400" dirty="0">
                <a:hlinkClick r:id="rId2"/>
              </a:rPr>
              <a:t>TV na Escola e os Desafios de Hoje</a:t>
            </a:r>
            <a:r>
              <a:rPr lang="pt-BR" sz="2400" dirty="0"/>
              <a:t> (2000), elaborado pela </a:t>
            </a:r>
            <a:r>
              <a:rPr lang="pt-BR" sz="2400" dirty="0" err="1"/>
              <a:t>UniRede</a:t>
            </a:r>
            <a:r>
              <a:rPr lang="pt-BR" sz="2400" dirty="0"/>
              <a:t>, com três módulos.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/>
              <a:t>• Com uma abordagem </a:t>
            </a:r>
            <a:r>
              <a:rPr lang="pt-BR" sz="2400" dirty="0" err="1"/>
              <a:t>educomunicativa</a:t>
            </a:r>
            <a:r>
              <a:rPr lang="pt-BR" sz="2400" dirty="0"/>
              <a:t> à TV, foi oferecido para os professores paulistas, também em EAD, o curso </a:t>
            </a:r>
            <a:r>
              <a:rPr lang="pt-BR" sz="2400" dirty="0">
                <a:hlinkClick r:id="rId3"/>
              </a:rPr>
              <a:t>Educom.TV</a:t>
            </a:r>
            <a:r>
              <a:rPr lang="pt-BR" sz="2400" dirty="0"/>
              <a:t>, em 2002.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/>
              <a:t>• O curso </a:t>
            </a:r>
            <a:r>
              <a:rPr lang="pt-BR" sz="2400" dirty="0">
                <a:hlinkClick r:id="rId4"/>
              </a:rPr>
              <a:t>Mídias na Educação</a:t>
            </a:r>
            <a:r>
              <a:rPr lang="pt-BR" sz="2400" dirty="0"/>
              <a:t> (2006), promovido pelo MEC, pode ser considerado uma continuidade de experiências como essas.</a:t>
            </a:r>
          </a:p>
        </p:txBody>
      </p:sp>
      <p:pic>
        <p:nvPicPr>
          <p:cNvPr id="8194" name="Picture 2" descr="https://dl.dropboxusercontent.com/u/1524601/Suportes/educomtv_midi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4" y="1628800"/>
            <a:ext cx="16327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Futura e TV Brasil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6346" y="1340768"/>
            <a:ext cx="880765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80975">
              <a:spcAft>
                <a:spcPts val="600"/>
              </a:spcAft>
            </a:pPr>
            <a:r>
              <a:rPr lang="pt-BR" sz="2200" dirty="0"/>
              <a:t>• Em 1997, a FRM deu início a outra iniciativa, além dos telecursos, diretamente </a:t>
            </a:r>
            <a:r>
              <a:rPr lang="pt-BR" sz="2200" dirty="0" smtClean="0"/>
              <a:t>relacionada </a:t>
            </a:r>
            <a:r>
              <a:rPr lang="pt-BR" sz="2200" dirty="0"/>
              <a:t>com a educação, o canal de TV a cabo </a:t>
            </a:r>
            <a:r>
              <a:rPr lang="pt-BR" sz="2200" dirty="0">
                <a:hlinkClick r:id="rId2"/>
              </a:rPr>
              <a:t>Futura</a:t>
            </a:r>
            <a:r>
              <a:rPr lang="pt-BR" sz="2200" dirty="0" smtClean="0"/>
              <a:t>.</a:t>
            </a:r>
          </a:p>
          <a:p>
            <a:pPr marL="1701800" indent="-180975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Para planejar o canal foram feitas pesquisas, sendo que numa delas detectou-se que a televisão educativa é vista como importante, mas “chata”. Nesse sentido, a equipe buscou “formar um canal educativo totalmente diferente dos existentes, que respondesse de maneira mais assertiva aos desejos e necessidades do público” (Pinto, 2004, p. 158</a:t>
            </a:r>
            <a:r>
              <a:rPr lang="pt-BR" sz="2200" dirty="0" smtClean="0"/>
              <a:t>).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A programação do canal, variada, procura oferecer um “conhecimento aplicável à vida das pessoas [...] uma grande troca de ideias, um espaço de reflexão e de debate” (Idem, p. 160</a:t>
            </a:r>
            <a:r>
              <a:rPr lang="pt-BR" sz="2200" dirty="0" smtClean="0"/>
              <a:t>).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A </a:t>
            </a:r>
            <a:r>
              <a:rPr lang="pt-BR" sz="2200" dirty="0">
                <a:hlinkClick r:id="rId3"/>
              </a:rPr>
              <a:t>TV Brasil</a:t>
            </a:r>
            <a:r>
              <a:rPr lang="pt-BR" sz="2200" dirty="0"/>
              <a:t>, emissora do governo federal, surgida em 2007, após vários debates, tem um foco mais público e cultural, com parte da programação com preocupações educativas.</a:t>
            </a:r>
          </a:p>
          <a:p>
            <a:endParaRPr lang="pt-BR" dirty="0"/>
          </a:p>
        </p:txBody>
      </p:sp>
      <p:pic>
        <p:nvPicPr>
          <p:cNvPr id="9218" name="Picture 2" descr="https://dl.dropboxusercontent.com/u/1524601/Suportes/tv_brasil_fut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1656184" cy="29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Digital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6346" y="1484784"/>
            <a:ext cx="85561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276225">
              <a:spcAft>
                <a:spcPts val="1200"/>
              </a:spcAft>
            </a:pPr>
            <a:r>
              <a:rPr lang="pt-BR" sz="2400" dirty="0"/>
              <a:t>• Nos últimos anos, são feitos prognósticos e propostas sobre a TV digital e a educação (entre outros: </a:t>
            </a:r>
            <a:r>
              <a:rPr lang="pt-BR" sz="2400" dirty="0" err="1"/>
              <a:t>Arbex</a:t>
            </a:r>
            <a:r>
              <a:rPr lang="pt-BR" sz="2400" dirty="0"/>
              <a:t> et al., 2009; </a:t>
            </a:r>
            <a:r>
              <a:rPr lang="pt-BR" sz="2400" dirty="0" err="1"/>
              <a:t>Sacrini</a:t>
            </a:r>
            <a:r>
              <a:rPr lang="pt-BR" sz="2400" dirty="0"/>
              <a:t>, 2006), particularmente sobre possibilidades para a EAD.</a:t>
            </a:r>
          </a:p>
          <a:p>
            <a:pPr marL="361950" indent="-276225">
              <a:spcAft>
                <a:spcPts val="1200"/>
              </a:spcAft>
            </a:pPr>
            <a:r>
              <a:rPr lang="pt-BR" sz="2400" dirty="0"/>
              <a:t>• Entretanto, o ritmo relativamente lento de adoção dessa tecnologia talvez seja o responsável por não ter surgido até o momento nenhuma implementação ou produto inovador, que aproveite características como a interatividade.</a:t>
            </a:r>
          </a:p>
          <a:p>
            <a:pPr marL="361950" indent="-276225">
              <a:spcAft>
                <a:spcPts val="1200"/>
              </a:spcAft>
            </a:pPr>
            <a:r>
              <a:rPr lang="pt-BR" sz="2400" dirty="0"/>
              <a:t>• É certo, porém, que os conteúdos da TV migram ou são disponibilizados/arquivados, com frequência, na internet; e o próprio MEC, por meio de editais, tem estimulado a produção de conteúdos (também audiovisuais) no formato digital, para disciplinas escolares.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52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Vídeo como recurso didático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6346" y="1484784"/>
            <a:ext cx="862814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9838" indent="-180975">
              <a:spcAft>
                <a:spcPts val="1200"/>
              </a:spcAft>
            </a:pPr>
            <a:r>
              <a:rPr lang="pt-BR" sz="2400" dirty="0"/>
              <a:t>• Tendo mais relação com uma proposta de uso do vídeo digital do que propriamente com a TV, os vídeos do norte-americano Salman Khan obtiveram grande repercussão (ele chegou a ser recebido no </a:t>
            </a:r>
            <a:r>
              <a:rPr lang="pt-BR" sz="2400" dirty="0" smtClean="0"/>
              <a:t>MEC, em 2013).</a:t>
            </a:r>
            <a:endParaRPr lang="pt-BR" sz="2400" dirty="0"/>
          </a:p>
          <a:p>
            <a:pPr marL="180975" indent="-180975">
              <a:spcAft>
                <a:spcPts val="1200"/>
              </a:spcAft>
            </a:pPr>
            <a:r>
              <a:rPr lang="pt-BR" sz="2400" dirty="0"/>
              <a:t>• Alguns veem a proposta como válida para complementação escolar ou educação aberta; outros acreditam que a ideia pode “reinventar” a escola; e há ainda os que demonstram ceticismo com a louvação. Khan ficou conhecido como o educador preferido de Bill Gates.</a:t>
            </a:r>
          </a:p>
          <a:p>
            <a:pPr marL="180975" indent="-180975">
              <a:spcAft>
                <a:spcPts val="1200"/>
              </a:spcAft>
            </a:pPr>
            <a:r>
              <a:rPr lang="pt-BR" sz="2400" dirty="0"/>
              <a:t>• De qualquer modo, a </a:t>
            </a:r>
            <a:r>
              <a:rPr lang="pt-BR" sz="2400" dirty="0">
                <a:hlinkClick r:id="rId2"/>
              </a:rPr>
              <a:t>Fundação </a:t>
            </a:r>
            <a:r>
              <a:rPr lang="pt-BR" sz="2400" dirty="0" err="1">
                <a:hlinkClick r:id="rId2"/>
              </a:rPr>
              <a:t>Lemann</a:t>
            </a:r>
            <a:r>
              <a:rPr lang="pt-BR" sz="2400" dirty="0"/>
              <a:t> tem traduzido os vídeo da Khan </a:t>
            </a:r>
            <a:r>
              <a:rPr lang="pt-BR" sz="2400" dirty="0" err="1"/>
              <a:t>Academy</a:t>
            </a:r>
            <a:r>
              <a:rPr lang="pt-BR" sz="2400" dirty="0"/>
              <a:t>, e pretende pesquisar os impactos do uso dos mesmos em escolas brasileiras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29121" r="67511" b="41731"/>
          <a:stretch/>
        </p:blipFill>
        <p:spPr bwMode="auto">
          <a:xfrm>
            <a:off x="251520" y="1484784"/>
            <a:ext cx="2376264" cy="13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2854677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4"/>
              </a:rPr>
              <a:t>http://</a:t>
            </a:r>
            <a:r>
              <a:rPr lang="pt-BR" sz="1200" dirty="0" smtClean="0">
                <a:hlinkClick r:id="rId4"/>
              </a:rPr>
              <a:t>www.ted.com/talks/salman_khan_let_s_use_video_to_reinvent_education?language=pt-br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8452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tillium Web" pitchFamily="2" charset="0"/>
                <a:cs typeface="Arial" charset="0"/>
              </a:rPr>
              <a:t>Canais e </a:t>
            </a:r>
            <a:r>
              <a:rPr lang="pt-BR" dirty="0" err="1" smtClean="0">
                <a:latin typeface="Titillium Web" pitchFamily="2" charset="0"/>
                <a:cs typeface="Arial" charset="0"/>
              </a:rPr>
              <a:t>Youtubers</a:t>
            </a:r>
            <a:r>
              <a:rPr lang="pt-BR" dirty="0" smtClean="0">
                <a:latin typeface="Titillium Web" pitchFamily="2" charset="0"/>
                <a:cs typeface="Arial" charset="0"/>
              </a:rPr>
              <a:t> educativos</a:t>
            </a:r>
            <a:endParaRPr lang="pt-BR" dirty="0">
              <a:latin typeface="Titillium Web" pitchFamily="2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6346" y="1484784"/>
            <a:ext cx="86281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4575" indent="-180975">
              <a:spcAft>
                <a:spcPts val="1200"/>
              </a:spcAft>
            </a:pPr>
            <a:r>
              <a:rPr lang="pt-BR" sz="2200" dirty="0"/>
              <a:t>• </a:t>
            </a:r>
            <a:r>
              <a:rPr lang="pt-BR" sz="2200" dirty="0" smtClean="0"/>
              <a:t>Um fenômeno contemporâneo, também, é o dos canais de </a:t>
            </a:r>
            <a:r>
              <a:rPr lang="pt-BR" sz="2200" dirty="0" err="1" smtClean="0"/>
              <a:t>YouTube</a:t>
            </a:r>
            <a:r>
              <a:rPr lang="pt-BR" sz="2200" dirty="0" smtClean="0"/>
              <a:t>, bem como de professores que se tornam verdadeiras “</a:t>
            </a:r>
            <a:r>
              <a:rPr lang="pt-BR" sz="2200" dirty="0" err="1" smtClean="0"/>
              <a:t>microcelebridades</a:t>
            </a:r>
            <a:r>
              <a:rPr lang="pt-BR" sz="2200" dirty="0" smtClean="0"/>
              <a:t>” (</a:t>
            </a:r>
            <a:r>
              <a:rPr lang="pt-BR" sz="2200" dirty="0" err="1" smtClean="0"/>
              <a:t>Pirula</a:t>
            </a:r>
            <a:r>
              <a:rPr lang="pt-BR" sz="2200" dirty="0" smtClean="0"/>
              <a:t>, de Biologia; Daniel </a:t>
            </a:r>
            <a:r>
              <a:rPr lang="pt-BR" sz="2200" dirty="0" err="1" smtClean="0"/>
              <a:t>Ferretto</a:t>
            </a:r>
            <a:r>
              <a:rPr lang="pt-BR" sz="2200" dirty="0" smtClean="0"/>
              <a:t>, de matemática) nesse ambiente.</a:t>
            </a:r>
            <a:endParaRPr lang="pt-BR" sz="2200" dirty="0"/>
          </a:p>
          <a:p>
            <a:pPr marL="180975" indent="-180975">
              <a:spcAft>
                <a:spcPts val="1200"/>
              </a:spcAft>
            </a:pPr>
            <a:r>
              <a:rPr lang="pt-BR" sz="2200" dirty="0"/>
              <a:t>• </a:t>
            </a:r>
            <a:r>
              <a:rPr lang="pt-BR" sz="2200" dirty="0" smtClean="0"/>
              <a:t>Há canais de todo tipo e formato, desde conteúdos gerais e tradicionais (matemática, línguas), até propostas de ensino de temáticas mais restritas e práticas (maquiagem, técnicas de foto e vídeo etc.), desses chamados “</a:t>
            </a:r>
            <a:r>
              <a:rPr lang="pt-BR" sz="2200" dirty="0" err="1" smtClean="0"/>
              <a:t>edutubers</a:t>
            </a:r>
            <a:r>
              <a:rPr lang="pt-BR" sz="2200" dirty="0" smtClean="0"/>
              <a:t>”. </a:t>
            </a:r>
            <a:endParaRPr lang="pt-BR" sz="2200" dirty="0"/>
          </a:p>
          <a:p>
            <a:pPr marL="180975" indent="-180975">
              <a:spcAft>
                <a:spcPts val="1200"/>
              </a:spcAft>
            </a:pPr>
            <a:r>
              <a:rPr lang="pt-BR" sz="2200" dirty="0"/>
              <a:t>• </a:t>
            </a:r>
            <a:r>
              <a:rPr lang="pt-BR" sz="2200" dirty="0" smtClean="0"/>
              <a:t>Um grande canal reúne uma série de professores e iniciativas desse tipo, o </a:t>
            </a:r>
            <a:r>
              <a:rPr lang="pt-BR" sz="2200" dirty="0" err="1" smtClean="0"/>
              <a:t>YouTube</a:t>
            </a:r>
            <a:r>
              <a:rPr lang="pt-BR" sz="2200" dirty="0" smtClean="0"/>
              <a:t> Edu (</a:t>
            </a:r>
            <a:r>
              <a:rPr lang="pt-BR" sz="2200" dirty="0" smtClean="0">
                <a:hlinkClick r:id="rId2"/>
              </a:rPr>
              <a:t>https</a:t>
            </a:r>
            <a:r>
              <a:rPr lang="pt-BR" sz="2200" dirty="0">
                <a:hlinkClick r:id="rId2"/>
              </a:rPr>
              <a:t>://</a:t>
            </a:r>
            <a:r>
              <a:rPr lang="pt-BR" sz="2200" dirty="0" smtClean="0">
                <a:hlinkClick r:id="rId2"/>
              </a:rPr>
              <a:t>www.youtube.com/channel/UCs_n045yHUiC-CR2s8AjIwg</a:t>
            </a:r>
            <a:r>
              <a:rPr lang="pt-BR" sz="2200" dirty="0" smtClean="0"/>
              <a:t>) 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3485181" cy="20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Titillium Web" pitchFamily="2" charset="0"/>
                <a:cs typeface="Arial" charset="0"/>
              </a:rPr>
              <a:t>TV e vídeo </a:t>
            </a:r>
            <a:r>
              <a:rPr lang="pt-BR" dirty="0" smtClean="0">
                <a:latin typeface="Titillium Web" pitchFamily="2" charset="0"/>
                <a:cs typeface="Arial" charset="0"/>
              </a:rPr>
              <a:t>na emergência da pandemia</a:t>
            </a:r>
            <a:endParaRPr lang="pt-BR" dirty="0">
              <a:latin typeface="Titillium Web" pitchFamily="2" charset="0"/>
              <a:cs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07" y="1440728"/>
            <a:ext cx="5163080" cy="27083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1440728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200"/>
              </a:spcAft>
            </a:pPr>
            <a:r>
              <a:rPr lang="pt-BR" sz="2400" dirty="0"/>
              <a:t>• </a:t>
            </a:r>
            <a:r>
              <a:rPr lang="pt-BR" sz="2200" dirty="0" smtClean="0"/>
              <a:t>O formato </a:t>
            </a:r>
            <a:r>
              <a:rPr lang="pt-BR" sz="2200" dirty="0" err="1" smtClean="0"/>
              <a:t>teleaula</a:t>
            </a:r>
            <a:r>
              <a:rPr lang="pt-BR" sz="2200" dirty="0" smtClean="0"/>
              <a:t> ganha relevância no contexto da pandemia do </a:t>
            </a:r>
            <a:r>
              <a:rPr lang="pt-BR" sz="2200" dirty="0" err="1" smtClean="0"/>
              <a:t>covid</a:t>
            </a:r>
            <a:r>
              <a:rPr lang="pt-BR" sz="2200" dirty="0" smtClean="0"/>
              <a:t> 19, a partir da oportunidade de uso de canais de televisão digitais, bem como da internet, que passaram a veiculá-las.</a:t>
            </a:r>
            <a:endParaRPr lang="pt-BR" sz="2200" dirty="0"/>
          </a:p>
          <a:p>
            <a:pPr marL="180975" indent="-180975">
              <a:spcAft>
                <a:spcPts val="1200"/>
              </a:spcAft>
            </a:pPr>
            <a:r>
              <a:rPr lang="pt-BR" sz="2200" dirty="0"/>
              <a:t>• </a:t>
            </a:r>
            <a:r>
              <a:rPr lang="pt-BR" sz="2200" dirty="0" smtClean="0"/>
              <a:t>Nesse contexto, aparentemente, a questão da linguagem está em segundo plano, em função do modo emergencial como o uso da TV se impôs como solução quanto ao isolamento social dos estudantes.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9155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Referências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dirty="0" err="1"/>
              <a:t>Arbex</a:t>
            </a:r>
            <a:r>
              <a:rPr lang="pt-BR" sz="2000" dirty="0"/>
              <a:t>, Dafne F.; </a:t>
            </a:r>
            <a:r>
              <a:rPr lang="pt-BR" sz="2000" dirty="0" err="1"/>
              <a:t>Sens</a:t>
            </a:r>
            <a:r>
              <a:rPr lang="pt-BR" sz="2000" dirty="0"/>
              <a:t>, André Luiz; </a:t>
            </a:r>
            <a:r>
              <a:rPr lang="pt-BR" sz="2000" dirty="0" err="1"/>
              <a:t>Spanhol</a:t>
            </a:r>
            <a:r>
              <a:rPr lang="pt-BR" sz="2000" dirty="0"/>
              <a:t>, Fernando. (2009) TV Digital Interativa e EAD: a produção de conteúdos para programas educativos. </a:t>
            </a:r>
            <a:r>
              <a:rPr lang="pt-BR" sz="2000" b="1" dirty="0"/>
              <a:t>II Simpósio Internacional de Competências em Tecnologias Digitais Interativas na Educação</a:t>
            </a:r>
            <a:r>
              <a:rPr lang="pt-BR" sz="2000" dirty="0"/>
              <a:t>, Campinas, SP, 13 a 16 out. Disponível em </a:t>
            </a:r>
            <a:r>
              <a:rPr lang="pt-BR" sz="2000" dirty="0">
                <a:hlinkClick r:id="rId2"/>
              </a:rPr>
              <a:t>link</a:t>
            </a:r>
            <a:r>
              <a:rPr lang="pt-BR" sz="2000" dirty="0"/>
              <a:t>.</a:t>
            </a:r>
          </a:p>
          <a:p>
            <a:pPr>
              <a:spcAft>
                <a:spcPts val="600"/>
              </a:spcAft>
            </a:pPr>
            <a:r>
              <a:rPr lang="pt-BR" sz="2000" dirty="0" err="1"/>
              <a:t>Baccega</a:t>
            </a:r>
            <a:r>
              <a:rPr lang="pt-BR" sz="2000" dirty="0"/>
              <a:t>, Maria Aparecida. (2002) Televisão e escola: aproximações e distanciamentos. </a:t>
            </a:r>
            <a:r>
              <a:rPr lang="pt-BR" sz="2000" b="1" dirty="0"/>
              <a:t>XXV Congresso Brasileiro de Ciências da Comunicação</a:t>
            </a:r>
            <a:r>
              <a:rPr lang="pt-BR" sz="2000" dirty="0"/>
              <a:t>, Salvador/BA, 1 a 5 set. Disponível em </a:t>
            </a:r>
            <a:r>
              <a:rPr lang="pt-BR" sz="2000" dirty="0">
                <a:hlinkClick r:id="rId3"/>
              </a:rPr>
              <a:t>link</a:t>
            </a:r>
            <a:r>
              <a:rPr lang="pt-BR" sz="2000" dirty="0"/>
              <a:t>.</a:t>
            </a:r>
          </a:p>
          <a:p>
            <a:pPr>
              <a:spcAft>
                <a:spcPts val="600"/>
              </a:spcAft>
            </a:pPr>
            <a:r>
              <a:rPr lang="pt-BR" sz="2000" dirty="0" err="1"/>
              <a:t>Belloni</a:t>
            </a:r>
            <a:r>
              <a:rPr lang="pt-BR" sz="2000" dirty="0"/>
              <a:t>, Maria Luiza. (2003) A televisão como ferramenta pedagógica na formação de professores. </a:t>
            </a:r>
            <a:r>
              <a:rPr lang="pt-BR" sz="2000" b="1" dirty="0"/>
              <a:t>Educação e Pesquisa</a:t>
            </a:r>
            <a:r>
              <a:rPr lang="pt-BR" sz="2000" dirty="0"/>
              <a:t>, v. 29, n. 2, jul./dez., p. 287-301. Disponível em </a:t>
            </a:r>
            <a:r>
              <a:rPr lang="pt-BR" sz="2000" dirty="0">
                <a:hlinkClick r:id="rId4"/>
              </a:rPr>
              <a:t>link</a:t>
            </a:r>
            <a:r>
              <a:rPr lang="pt-BR" sz="2000" dirty="0"/>
              <a:t>.</a:t>
            </a:r>
          </a:p>
          <a:p>
            <a:pPr>
              <a:spcAft>
                <a:spcPts val="600"/>
              </a:spcAft>
            </a:pPr>
            <a:r>
              <a:rPr lang="pt-BR" sz="2000" dirty="0" err="1"/>
              <a:t>Draibe</a:t>
            </a:r>
            <a:r>
              <a:rPr lang="pt-BR" sz="2000" dirty="0"/>
              <a:t>, Sônia M.; Perez, José Roberto Rus. (1999) O Programa TV Escola: desafios à introdução de novas tecnologias</a:t>
            </a:r>
            <a:r>
              <a:rPr lang="pt-BR" sz="2000" dirty="0" smtClean="0"/>
              <a:t>. </a:t>
            </a:r>
            <a:r>
              <a:rPr lang="pt-BR" sz="2000" b="1" dirty="0" smtClean="0"/>
              <a:t>Cadernos </a:t>
            </a:r>
            <a:r>
              <a:rPr lang="pt-BR" sz="2000" b="1" dirty="0"/>
              <a:t>de Pesquisa</a:t>
            </a:r>
            <a:r>
              <a:rPr lang="pt-BR" sz="2000" dirty="0"/>
              <a:t>, nº 106, p. 27-50, março. Disponível em </a:t>
            </a:r>
            <a:r>
              <a:rPr lang="pt-BR" sz="2000" dirty="0">
                <a:hlinkClick r:id="rId5"/>
              </a:rPr>
              <a:t>link</a:t>
            </a:r>
            <a:r>
              <a:rPr lang="pt-BR" sz="2000" dirty="0"/>
              <a:t>.</a:t>
            </a:r>
          </a:p>
          <a:p>
            <a:pPr>
              <a:spcAft>
                <a:spcPts val="600"/>
              </a:spcAft>
            </a:pPr>
            <a:r>
              <a:rPr lang="pt-BR" sz="2000" dirty="0" err="1"/>
              <a:t>Fuenzalida</a:t>
            </a:r>
            <a:r>
              <a:rPr lang="pt-BR" sz="2000" dirty="0"/>
              <a:t>, Valério. (2002) Por uma televisão pública para a América Latina. In: Rincón, Omar (org.). </a:t>
            </a:r>
            <a:r>
              <a:rPr lang="pt-BR" sz="2000" b="1" dirty="0"/>
              <a:t>Televisão pública</a:t>
            </a:r>
            <a:r>
              <a:rPr lang="pt-BR" sz="2000" b="1" dirty="0" smtClean="0"/>
              <a:t>: </a:t>
            </a:r>
            <a:r>
              <a:rPr lang="pt-BR" sz="2000" dirty="0" smtClean="0"/>
              <a:t>do </a:t>
            </a:r>
            <a:r>
              <a:rPr lang="pt-BR" sz="2000" dirty="0"/>
              <a:t>consumidor ao cidadão. São Paulo: Friedrich-Ebert-</a:t>
            </a:r>
            <a:r>
              <a:rPr lang="pt-BR" sz="2000" dirty="0" err="1"/>
              <a:t>Stiftung</a:t>
            </a:r>
            <a:r>
              <a:rPr lang="pt-BR" sz="2000" dirty="0"/>
              <a:t>, p. 155-200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1246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Referências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412776"/>
            <a:ext cx="842493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Maciel, Leandro Silvio </a:t>
            </a:r>
            <a:r>
              <a:rPr lang="pt-BR" dirty="0" err="1"/>
              <a:t>Katzer</a:t>
            </a:r>
            <a:r>
              <a:rPr lang="pt-BR" dirty="0"/>
              <a:t> Rezende. (2008) Projeto “João da Silva” - pioneirismo em </a:t>
            </a:r>
            <a:r>
              <a:rPr lang="pt-BR" dirty="0" err="1"/>
              <a:t>teleducação</a:t>
            </a:r>
            <a:r>
              <a:rPr lang="pt-BR" dirty="0"/>
              <a:t> matemática. </a:t>
            </a:r>
            <a:r>
              <a:rPr lang="pt-BR" b="1" dirty="0"/>
              <a:t>IV Colóquio de História e Tecnologia no Ensino da Matemática</a:t>
            </a:r>
            <a:r>
              <a:rPr lang="pt-BR" dirty="0"/>
              <a:t>. Rio de Janeiro, 5 a 9 de maio. Disponível em </a:t>
            </a:r>
            <a:r>
              <a:rPr lang="pt-BR" dirty="0">
                <a:hlinkClick r:id="rId2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/>
              <a:t>Oliveira, Wellington Amarante. (2011) Uma breve história do ensino na TV brasileira durante o regime militar (</a:t>
            </a:r>
            <a:r>
              <a:rPr lang="pt-BR" dirty="0" smtClean="0"/>
              <a:t>1964-979</a:t>
            </a:r>
            <a:r>
              <a:rPr lang="pt-BR" dirty="0"/>
              <a:t>). </a:t>
            </a:r>
            <a:r>
              <a:rPr lang="pt-BR" b="1" dirty="0"/>
              <a:t>História Social</a:t>
            </a:r>
            <a:r>
              <a:rPr lang="pt-BR" dirty="0"/>
              <a:t>, n. 20, primeiro semestre, p. 111-139. Disponível em </a:t>
            </a:r>
            <a:r>
              <a:rPr lang="pt-BR" dirty="0">
                <a:hlinkClick r:id="rId3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/>
              <a:t>Paiva, </a:t>
            </a:r>
            <a:r>
              <a:rPr lang="pt-BR" dirty="0" err="1"/>
              <a:t>Marlúcia</a:t>
            </a:r>
            <a:r>
              <a:rPr lang="pt-BR" dirty="0"/>
              <a:t> Menezes de. (2013) As primeiras iniciativas da </a:t>
            </a:r>
            <a:r>
              <a:rPr lang="pt-BR" dirty="0" err="1"/>
              <a:t>Teleducação</a:t>
            </a:r>
            <a:r>
              <a:rPr lang="pt-BR" dirty="0"/>
              <a:t> no Brasil: os Projetos SACI e EXERN</a:t>
            </a:r>
            <a:r>
              <a:rPr lang="pt-BR" dirty="0" smtClean="0"/>
              <a:t>. </a:t>
            </a:r>
            <a:r>
              <a:rPr lang="pt-BR" b="1" dirty="0" smtClean="0"/>
              <a:t>Educação </a:t>
            </a:r>
            <a:r>
              <a:rPr lang="pt-BR" b="1" dirty="0"/>
              <a:t>em Perspectiva</a:t>
            </a:r>
            <a:r>
              <a:rPr lang="pt-BR" dirty="0"/>
              <a:t>, Viçosa, v. 4, n. 2, p. 271-293, jul./dez. Disponível em </a:t>
            </a:r>
            <a:r>
              <a:rPr lang="pt-BR" dirty="0">
                <a:hlinkClick r:id="rId4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/>
              <a:t>Pinto, Mônica Dias. (2004) Educação e comunicação: experiência brasileira em televisão educativa. In: </a:t>
            </a:r>
            <a:r>
              <a:rPr lang="pt-BR" dirty="0" err="1"/>
              <a:t>Tedesco</a:t>
            </a:r>
            <a:r>
              <a:rPr lang="pt-BR" dirty="0"/>
              <a:t>, Juan Carlos (org.). </a:t>
            </a:r>
            <a:r>
              <a:rPr lang="pt-BR" b="1" dirty="0"/>
              <a:t>Educação e Novas Tecnologias:</a:t>
            </a:r>
            <a:r>
              <a:rPr lang="pt-BR" dirty="0"/>
              <a:t> esperança ou incerteza? São Paulo/Buenos Aires/Brasília: Cortez/IIPE/UNESCO, p. 151-164.</a:t>
            </a:r>
          </a:p>
          <a:p>
            <a:pPr>
              <a:spcAft>
                <a:spcPts val="600"/>
              </a:spcAft>
            </a:pPr>
            <a:r>
              <a:rPr lang="pt-BR" dirty="0"/>
              <a:t>Rodrigues, Camila. (2012) Primeira novela educativa do Brasil sofreu com censura da ditadura, diz ator de “Gabriela</a:t>
            </a:r>
            <a:r>
              <a:rPr lang="pt-BR" dirty="0" smtClean="0"/>
              <a:t>”. </a:t>
            </a:r>
            <a:r>
              <a:rPr lang="pt-BR" b="1" dirty="0" smtClean="0"/>
              <a:t>UOL </a:t>
            </a:r>
            <a:r>
              <a:rPr lang="pt-BR" b="1" dirty="0"/>
              <a:t>Educação</a:t>
            </a:r>
            <a:r>
              <a:rPr lang="pt-BR" dirty="0"/>
              <a:t>, 25 de jul. Disponível em </a:t>
            </a:r>
            <a:r>
              <a:rPr lang="pt-BR" dirty="0">
                <a:hlinkClick r:id="rId5"/>
              </a:rPr>
              <a:t>link</a:t>
            </a:r>
            <a:r>
              <a:rPr lang="pt-BR" dirty="0"/>
              <a:t>.</a:t>
            </a:r>
          </a:p>
          <a:p>
            <a:pPr>
              <a:spcAft>
                <a:spcPts val="600"/>
              </a:spcAft>
            </a:pPr>
            <a:r>
              <a:rPr lang="pt-BR" dirty="0" err="1"/>
              <a:t>Sacrini</a:t>
            </a:r>
            <a:r>
              <a:rPr lang="pt-BR" dirty="0"/>
              <a:t>, Marcelo. (2006) Televisão digital interativa: expectativas de uso cultural e educativo. </a:t>
            </a:r>
            <a:r>
              <a:rPr lang="pt-BR" b="1" dirty="0"/>
              <a:t>Comunicação &amp; Educação</a:t>
            </a:r>
            <a:r>
              <a:rPr lang="pt-BR" dirty="0"/>
              <a:t>, Ano XI, N. 3, set./dez., p. 353-364. Disponível em </a:t>
            </a:r>
            <a:r>
              <a:rPr lang="pt-BR" dirty="0">
                <a:hlinkClick r:id="rId6"/>
              </a:rPr>
              <a:t>link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780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92888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A TV no Brasil e suas relações com a educação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539552" y="1373257"/>
            <a:ext cx="835292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pt-BR" sz="2400" dirty="0"/>
              <a:t>• A televisão teve início no Brasil em 1950, com a TV Tupi. Nos anos seguintes foram criadas outras emissoras, como a TV Paulista (1952) e a TV Record (1953</a:t>
            </a:r>
            <a:r>
              <a:rPr lang="pt-BR" sz="2400" dirty="0" smtClean="0"/>
              <a:t>).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 smtClean="0"/>
              <a:t>• </a:t>
            </a:r>
            <a:r>
              <a:rPr lang="pt-BR" sz="2400" dirty="0" err="1"/>
              <a:t>Roquette</a:t>
            </a:r>
            <a:r>
              <a:rPr lang="pt-BR" sz="2400" dirty="0"/>
              <a:t> Pinto e </a:t>
            </a:r>
            <a:r>
              <a:rPr lang="pt-BR" sz="2400" dirty="0" err="1"/>
              <a:t>Tude</a:t>
            </a:r>
            <a:r>
              <a:rPr lang="pt-BR" sz="2400" dirty="0"/>
              <a:t> de Souza tentaram criar um emissora de TV educativa, em 1952. O projeto não teve êxito, aparentemente por razões políticas (Maciel, 2008</a:t>
            </a:r>
            <a:r>
              <a:rPr lang="pt-BR" sz="2400" dirty="0" smtClean="0"/>
              <a:t>).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 smtClean="0"/>
              <a:t>• </a:t>
            </a:r>
            <a:r>
              <a:rPr lang="pt-BR" sz="2400" dirty="0"/>
              <a:t>Pelo fato da cultura escolar apoiar-se no texto escrito, aliado à natureza da TV no Brasil (comercial e mais voltada ao entretenimento), pode-se entender, em parte, a desconfiança do campo educacional quanto ao meio (cf. </a:t>
            </a:r>
            <a:r>
              <a:rPr lang="pt-BR" sz="2400" dirty="0" err="1"/>
              <a:t>Baccega</a:t>
            </a:r>
            <a:r>
              <a:rPr lang="pt-BR" sz="2400" dirty="0"/>
              <a:t>, 2002</a:t>
            </a:r>
            <a:r>
              <a:rPr lang="pt-BR" sz="2400" dirty="0" smtClean="0"/>
              <a:t>).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 smtClean="0"/>
              <a:t>• </a:t>
            </a:r>
            <a:r>
              <a:rPr lang="pt-BR" sz="2400" dirty="0"/>
              <a:t>A despeito disto, uma série de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projetos </a:t>
            </a:r>
            <a:r>
              <a:rPr lang="pt-BR" sz="2400" dirty="0"/>
              <a:t>e propostas buscaram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 </a:t>
            </a:r>
            <a:r>
              <a:rPr lang="pt-BR" sz="2400" dirty="0"/>
              <a:t>ainda procuram aproximar a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TV </a:t>
            </a:r>
            <a:r>
              <a:rPr lang="pt-BR" sz="2400" dirty="0"/>
              <a:t>da educação</a:t>
            </a:r>
            <a:r>
              <a:rPr lang="pt-BR" sz="2400" dirty="0" smtClean="0"/>
              <a:t>.</a:t>
            </a:r>
            <a:endParaRPr lang="pt-BR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9358"/>
            <a:ext cx="8229600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Projeto SACI (Satélite Avançado de Comunicações Interdisciplinares)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4702" y="1628800"/>
            <a:ext cx="871296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9838" indent="-180975">
              <a:spcAft>
                <a:spcPts val="600"/>
              </a:spcAft>
            </a:pPr>
            <a:r>
              <a:rPr lang="pt-BR" sz="2400" dirty="0"/>
              <a:t>• Iniciativa de </a:t>
            </a:r>
            <a:r>
              <a:rPr lang="pt-BR" sz="2400" dirty="0" err="1"/>
              <a:t>teleducação</a:t>
            </a:r>
            <a:r>
              <a:rPr lang="pt-BR" sz="2400" dirty="0"/>
              <a:t> pioneira, conduzida pelo governo militar, sob a perspectiva da tecnologia educativa e da instrução programada, foi de 1967 (estudos iniciais) a 1976</a:t>
            </a:r>
            <a:r>
              <a:rPr lang="pt-BR" sz="2400" dirty="0" smtClean="0"/>
              <a:t>.</a:t>
            </a:r>
          </a:p>
          <a:p>
            <a:pPr marL="2509838" indent="-180975">
              <a:spcAft>
                <a:spcPts val="600"/>
              </a:spcAft>
            </a:pPr>
            <a:r>
              <a:rPr lang="pt-BR" sz="2400" dirty="0" smtClean="0"/>
              <a:t>• </a:t>
            </a:r>
            <a:r>
              <a:rPr lang="pt-BR" sz="2400" dirty="0"/>
              <a:t>Situa-se num contexto que destacava a necessidade </a:t>
            </a:r>
            <a:r>
              <a:rPr lang="pt-BR" sz="2400" dirty="0" smtClean="0"/>
              <a:t>de </a:t>
            </a:r>
            <a:r>
              <a:rPr lang="pt-BR" sz="2400" i="1" dirty="0" smtClean="0"/>
              <a:t>modernizar</a:t>
            </a:r>
            <a:r>
              <a:rPr lang="pt-BR" sz="2400" dirty="0"/>
              <a:t> a educação, numa abordagem tecnocrática</a:t>
            </a:r>
            <a:r>
              <a:rPr lang="pt-BR" sz="2400" dirty="0" smtClean="0"/>
              <a:t>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 smtClean="0"/>
              <a:t>• </a:t>
            </a:r>
            <a:r>
              <a:rPr lang="pt-BR" sz="2400" dirty="0"/>
              <a:t>Uma das fases do projeto tinha o nome de Experimento Educacional do Rio Grande do Norte (EXERN).</a:t>
            </a:r>
          </a:p>
          <a:p>
            <a:pPr marL="180975" indent="-180975">
              <a:spcAft>
                <a:spcPts val="600"/>
              </a:spcAft>
            </a:pPr>
            <a:r>
              <a:rPr lang="pt-BR" sz="2400" dirty="0"/>
              <a:t>• Responsáveis diretos: o Instituto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Nacional </a:t>
            </a:r>
            <a:r>
              <a:rPr lang="pt-BR" sz="2400" dirty="0"/>
              <a:t>de Pesquisas Espaciais (INPE),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a </a:t>
            </a:r>
            <a:r>
              <a:rPr lang="pt-BR" sz="2400" dirty="0"/>
              <a:t>UFRN e a Secretaria de Educação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do </a:t>
            </a:r>
            <a:r>
              <a:rPr lang="pt-BR" sz="2400" dirty="0"/>
              <a:t>RN.</a:t>
            </a:r>
          </a:p>
        </p:txBody>
      </p:sp>
      <p:pic>
        <p:nvPicPr>
          <p:cNvPr id="1026" name="Picture 2" descr="https://dl.dropboxusercontent.com/u/1524601/Suportes/saci_in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0" y="1877492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60726" y="3885734"/>
            <a:ext cx="222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/>
              <a:t> Fonte: imagem - </a:t>
            </a:r>
            <a:r>
              <a:rPr lang="pt-BR" i="1" dirty="0">
                <a:hlinkClick r:id="rId3"/>
              </a:rPr>
              <a:t>Inpe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61648" cy="936104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Fracasso do SACI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0954" y="1196752"/>
            <a:ext cx="8389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200"/>
              </a:spcAft>
            </a:pPr>
            <a:r>
              <a:rPr lang="pt-BR" sz="2400" dirty="0"/>
              <a:t>• Em linhas gerais, o projeto consistia numa formação de professores e a instrução para alunos do antigo curso primário, com o uso de material impresso e, dentro da lógica do projeto, conteúdo via TV e rádio por satélite.</a:t>
            </a:r>
          </a:p>
          <a:p>
            <a:pPr marL="266700" indent="-266700"/>
            <a:r>
              <a:rPr lang="pt-BR" sz="2400" dirty="0"/>
              <a:t>• O projeto fracassou, por razões como:</a:t>
            </a:r>
          </a:p>
          <a:p>
            <a:pPr marL="801688">
              <a:spcAft>
                <a:spcPts val="1200"/>
              </a:spcAft>
              <a:tabLst>
                <a:tab pos="801688" algn="l"/>
              </a:tabLst>
            </a:pPr>
            <a:r>
              <a:rPr lang="pt-BR" sz="2000" dirty="0"/>
              <a:t>a forma acrítica de empregar a tecnologia nos processos educativos, a supervalorização da racionalidade técnica, em detrimento da realidade social local, o desconhecimento dessa realidade, a imposição autoritária de uma programação, sem levar em consideração o sistema social a que se propunha atuar (Paiva, 2013, p. 291).</a:t>
            </a:r>
          </a:p>
          <a:p>
            <a:pPr marL="266700" indent="-266700"/>
            <a:r>
              <a:rPr lang="pt-BR" sz="2400" dirty="0"/>
              <a:t>• É possível supor que o fracasso do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projeto </a:t>
            </a:r>
            <a:r>
              <a:rPr lang="pt-BR" sz="2400" dirty="0"/>
              <a:t>tenha freado o impulso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tecnicista </a:t>
            </a:r>
            <a:r>
              <a:rPr lang="pt-BR" sz="2400" dirty="0"/>
              <a:t>constante nas orientações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dos </a:t>
            </a:r>
            <a:r>
              <a:rPr lang="pt-BR" sz="2400" dirty="0"/>
              <a:t>órgãos da Educação do regime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militar</a:t>
            </a:r>
            <a:r>
              <a:rPr lang="pt-BR" sz="2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5013"/>
            <a:ext cx="8928992" cy="1143000"/>
          </a:xfrm>
        </p:spPr>
        <p:txBody>
          <a:bodyPr>
            <a:noAutofit/>
          </a:bodyPr>
          <a:lstStyle/>
          <a:p>
            <a:r>
              <a:rPr lang="pt-BR" sz="4200" dirty="0">
                <a:latin typeface="Titillium Web" pitchFamily="2" charset="0"/>
                <a:cs typeface="Arial" charset="0"/>
              </a:rPr>
              <a:t>TVs Educativas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5536" y="980728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25" indent="-180975">
              <a:spcAft>
                <a:spcPts val="1200"/>
              </a:spcAft>
              <a:tabLst>
                <a:tab pos="2778125" algn="l"/>
              </a:tabLst>
            </a:pPr>
            <a:r>
              <a:rPr lang="pt-BR" sz="2200" dirty="0"/>
              <a:t>• O regime militar também estimulou a criação de TVs Educativas pelos estados, criando uma reserva para os canais educativos no sistema VHF</a:t>
            </a:r>
            <a:r>
              <a:rPr lang="pt-BR" sz="2200" dirty="0" smtClean="0"/>
              <a:t>.</a:t>
            </a:r>
          </a:p>
          <a:p>
            <a:pPr marL="2778125" indent="-180975">
              <a:spcAft>
                <a:spcPts val="1200"/>
              </a:spcAft>
              <a:tabLst>
                <a:tab pos="2778125" algn="l"/>
              </a:tabLst>
            </a:pPr>
            <a:r>
              <a:rPr lang="pt-BR" sz="2200" dirty="0" smtClean="0"/>
              <a:t>• </a:t>
            </a:r>
            <a:r>
              <a:rPr lang="pt-BR" sz="2200" dirty="0"/>
              <a:t>Vários canais foram criados e desenvolveram ações educativas, por vezes em parceria com emissoras comerciais</a:t>
            </a:r>
            <a:r>
              <a:rPr lang="pt-BR" sz="2200" dirty="0" smtClean="0"/>
              <a:t>.</a:t>
            </a:r>
          </a:p>
          <a:p>
            <a:pPr marL="2778125" indent="-180975">
              <a:tabLst>
                <a:tab pos="2778125" algn="l"/>
              </a:tabLst>
            </a:pPr>
            <a:r>
              <a:rPr lang="pt-BR" sz="2200" dirty="0" smtClean="0"/>
              <a:t>• </a:t>
            </a:r>
            <a:r>
              <a:rPr lang="pt-BR" sz="2200" dirty="0"/>
              <a:t>Este foi o caso de duas experiências pioneiras de telenovela educativa: </a:t>
            </a:r>
            <a:r>
              <a:rPr lang="pt-BR" sz="2200" i="1" dirty="0"/>
              <a:t>Meu pedacinho de chão</a:t>
            </a:r>
            <a:r>
              <a:rPr lang="pt-BR" sz="2200" dirty="0"/>
              <a:t> </a:t>
            </a:r>
            <a:endParaRPr lang="pt-BR" sz="2200" dirty="0" smtClean="0"/>
          </a:p>
          <a:p>
            <a:pPr marL="180975">
              <a:spcAft>
                <a:spcPts val="1200"/>
              </a:spcAft>
            </a:pPr>
            <a:r>
              <a:rPr lang="pt-BR" sz="2200" dirty="0" smtClean="0"/>
              <a:t>(</a:t>
            </a:r>
            <a:r>
              <a:rPr lang="pt-BR" sz="2200" dirty="0"/>
              <a:t>TV Cultura/Rede Globo, exibida entre 1972-73) </a:t>
            </a:r>
            <a:r>
              <a:rPr lang="pt-BR" sz="2200" dirty="0" smtClean="0"/>
              <a:t>e </a:t>
            </a:r>
            <a:r>
              <a:rPr lang="pt-BR" sz="2200" i="1" dirty="0" smtClean="0"/>
              <a:t>João </a:t>
            </a:r>
            <a:r>
              <a:rPr lang="pt-BR" sz="2200" i="1" dirty="0"/>
              <a:t>da Silva</a:t>
            </a:r>
            <a:r>
              <a:rPr lang="pt-BR" sz="2200" dirty="0"/>
              <a:t> (Fundação Centro Brasileiro de Televisão </a:t>
            </a:r>
            <a:r>
              <a:rPr lang="pt-BR" sz="2200" dirty="0" smtClean="0"/>
              <a:t>Educativa - </a:t>
            </a:r>
            <a:r>
              <a:rPr lang="pt-BR" sz="2200" dirty="0"/>
              <a:t>TV Rio/Rede Globo, 1973-74). Esta articulava-se a um curso Supletivo, apoiado por material impresso, cuja certificação dependia do envio de uma prova à FCBTVE</a:t>
            </a:r>
            <a:r>
              <a:rPr lang="pt-BR" sz="2200" dirty="0" smtClean="0"/>
              <a:t>.</a:t>
            </a:r>
          </a:p>
          <a:p>
            <a:pPr marL="180975" indent="-180975">
              <a:spcAft>
                <a:spcPts val="1200"/>
              </a:spcAft>
            </a:pPr>
            <a:r>
              <a:rPr lang="pt-BR" sz="2200" dirty="0" smtClean="0"/>
              <a:t>• </a:t>
            </a:r>
            <a:r>
              <a:rPr lang="pt-BR" sz="2200" dirty="0"/>
              <a:t>Embora não tivessem objetivos de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contestação </a:t>
            </a:r>
            <a:r>
              <a:rPr lang="pt-BR" sz="2200" dirty="0"/>
              <a:t>ao regime, ambos os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trabalhos </a:t>
            </a:r>
            <a:r>
              <a:rPr lang="pt-BR" sz="2200" dirty="0"/>
              <a:t>sofreram problemas com a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censura </a:t>
            </a:r>
            <a:r>
              <a:rPr lang="pt-BR" sz="2200" dirty="0"/>
              <a:t>(Carvalho, 2012).</a:t>
            </a:r>
          </a:p>
          <a:p>
            <a:pPr marL="177800" indent="-177800">
              <a:spcAft>
                <a:spcPts val="1200"/>
              </a:spcAft>
            </a:pPr>
            <a:endParaRPr lang="pt-B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19219" r="70677" b="46340"/>
          <a:stretch/>
        </p:blipFill>
        <p:spPr bwMode="auto">
          <a:xfrm>
            <a:off x="179512" y="1215817"/>
            <a:ext cx="2714876" cy="203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504" y="3346440"/>
            <a:ext cx="2786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3"/>
              </a:rPr>
              <a:t>https://</a:t>
            </a:r>
            <a:r>
              <a:rPr lang="pt-BR" sz="1200" dirty="0" smtClean="0">
                <a:hlinkClick r:id="rId3"/>
              </a:rPr>
              <a:t>www.youtube.com/watch?v=wFXbBo0cXt0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2223"/>
            <a:ext cx="7776864" cy="1143000"/>
          </a:xfrm>
        </p:spPr>
        <p:txBody>
          <a:bodyPr>
            <a:noAutofit/>
          </a:bodyPr>
          <a:lstStyle/>
          <a:p>
            <a:r>
              <a:rPr lang="pt-BR" sz="4000" dirty="0">
                <a:latin typeface="Titillium Web" pitchFamily="2" charset="0"/>
                <a:cs typeface="Arial" charset="0"/>
              </a:rPr>
              <a:t>TVs Educativas e programação infanto-juvenil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13927" y="1622554"/>
            <a:ext cx="6430073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</a:pPr>
            <a:r>
              <a:rPr lang="pt-BR" sz="2200" dirty="0"/>
              <a:t>• Em parte pela menor preocupação com as questões mercadológicas, as TVs educativas desenvolveram programas por vezes inovadores, particularmente quando dirigidos a crianças e jovens</a:t>
            </a:r>
            <a:r>
              <a:rPr lang="pt-BR" sz="2200" dirty="0" smtClean="0"/>
              <a:t>.</a:t>
            </a:r>
          </a:p>
          <a:p>
            <a:pPr marL="266700" indent="-266700"/>
            <a:r>
              <a:rPr lang="pt-BR" sz="2200" dirty="0" smtClean="0"/>
              <a:t>• </a:t>
            </a:r>
            <a:r>
              <a:rPr lang="pt-BR" sz="2200" dirty="0"/>
              <a:t>Desde o pioneiro </a:t>
            </a:r>
            <a:r>
              <a:rPr lang="pt-BR" sz="2200" i="1" dirty="0"/>
              <a:t>Vila Sésamo</a:t>
            </a:r>
            <a:r>
              <a:rPr lang="pt-BR" sz="2200" dirty="0"/>
              <a:t> (TV Cultura/Rede </a:t>
            </a:r>
            <a:r>
              <a:rPr lang="pt-BR" sz="2200" dirty="0" smtClean="0"/>
              <a:t>Globo</a:t>
            </a:r>
            <a:r>
              <a:rPr lang="pt-BR" sz="2200" dirty="0"/>
              <a:t>, 1972-1977), que nacionalizou o formato dos EUA, a TV Cultura, com programas como </a:t>
            </a:r>
            <a:r>
              <a:rPr lang="pt-BR" sz="2200" i="1" dirty="0" err="1"/>
              <a:t>Bambalalão</a:t>
            </a:r>
            <a:r>
              <a:rPr lang="pt-BR" sz="2200" dirty="0"/>
              <a:t> (1977-90</a:t>
            </a:r>
            <a:r>
              <a:rPr lang="pt-BR" sz="2200" dirty="0" smtClean="0"/>
              <a:t>), </a:t>
            </a:r>
            <a:r>
              <a:rPr lang="pt-BR" sz="2200" i="1" dirty="0" smtClean="0"/>
              <a:t>Cocoricó</a:t>
            </a:r>
            <a:r>
              <a:rPr lang="pt-BR" sz="2200" dirty="0"/>
              <a:t> (1996-) e </a:t>
            </a:r>
            <a:r>
              <a:rPr lang="pt-BR" sz="2200" i="1" dirty="0"/>
              <a:t>Castelo Rá-Tim-Bum</a:t>
            </a:r>
            <a:r>
              <a:rPr lang="pt-BR" sz="2200" dirty="0"/>
              <a:t> (1994-1997</a:t>
            </a:r>
            <a:r>
              <a:rPr lang="pt-BR" sz="2200" dirty="0" smtClean="0"/>
              <a:t>), acumulou </a:t>
            </a:r>
            <a:r>
              <a:rPr lang="pt-BR" sz="2200" dirty="0"/>
              <a:t>um </a:t>
            </a:r>
            <a:r>
              <a:rPr lang="pt-BR" sz="2200" i="1" dirty="0" err="1"/>
              <a:t>know</a:t>
            </a:r>
            <a:r>
              <a:rPr lang="pt-BR" sz="2200" i="1" dirty="0"/>
              <a:t> </a:t>
            </a:r>
            <a:r>
              <a:rPr lang="pt-BR" sz="2200" i="1" dirty="0" err="1"/>
              <a:t>how</a:t>
            </a:r>
            <a:r>
              <a:rPr lang="pt-BR" sz="2200" dirty="0"/>
              <a:t> importante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relacionado </a:t>
            </a:r>
            <a:r>
              <a:rPr lang="pt-BR" sz="2200" dirty="0"/>
              <a:t>aos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programas </a:t>
            </a:r>
            <a:r>
              <a:rPr lang="pt-BR" sz="2200" dirty="0"/>
              <a:t>de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entretenimento </a:t>
            </a:r>
            <a:r>
              <a:rPr lang="pt-BR" sz="2200" dirty="0"/>
              <a:t>infantil </a:t>
            </a: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com </a:t>
            </a:r>
            <a:r>
              <a:rPr lang="pt-BR" sz="2200" dirty="0"/>
              <a:t>noções educativas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8844" r="70359" b="46111"/>
          <a:stretch/>
        </p:blipFill>
        <p:spPr bwMode="auto">
          <a:xfrm>
            <a:off x="250066" y="1632712"/>
            <a:ext cx="2377718" cy="180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57016" r="70369" b="8641"/>
          <a:stretch/>
        </p:blipFill>
        <p:spPr bwMode="auto">
          <a:xfrm>
            <a:off x="250066" y="4077072"/>
            <a:ext cx="2377718" cy="176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3429000"/>
            <a:ext cx="2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3"/>
              </a:rPr>
              <a:t>https://</a:t>
            </a:r>
            <a:r>
              <a:rPr lang="pt-BR" sz="1200" dirty="0" smtClean="0">
                <a:hlinkClick r:id="rId3"/>
              </a:rPr>
              <a:t>www.youtube.com/watch?v=mk68nPzRXvo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5847655"/>
            <a:ext cx="237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4"/>
              </a:rPr>
              <a:t>https://</a:t>
            </a:r>
            <a:r>
              <a:rPr lang="pt-BR" sz="1200" dirty="0" smtClean="0">
                <a:hlinkClick r:id="rId4"/>
              </a:rPr>
              <a:t>www.youtube.com/watch?v=u7Xu_8euXKQ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79295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TVs Educativas e aprendizagem informal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6335" y="980728"/>
            <a:ext cx="88924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4950" indent="-169863">
              <a:spcAft>
                <a:spcPts val="1200"/>
              </a:spcAft>
              <a:tabLst>
                <a:tab pos="2424113" algn="l"/>
              </a:tabLst>
            </a:pPr>
            <a:r>
              <a:rPr lang="pt-BR" sz="2400" dirty="0"/>
              <a:t>• Programas com qualidade similar, posteriormente, foram feitos para públicos juvenis, caso das séries </a:t>
            </a:r>
            <a:r>
              <a:rPr lang="pt-BR" sz="2400" i="1" dirty="0"/>
              <a:t>Mundo da </a:t>
            </a:r>
            <a:r>
              <a:rPr lang="pt-BR" sz="2400" i="1" dirty="0" smtClean="0"/>
              <a:t>Lua </a:t>
            </a:r>
            <a:r>
              <a:rPr lang="pt-BR" sz="2400" dirty="0" smtClean="0"/>
              <a:t>(</a:t>
            </a:r>
            <a:r>
              <a:rPr lang="pt-BR" sz="2400" dirty="0"/>
              <a:t>1991-92) e </a:t>
            </a:r>
            <a:r>
              <a:rPr lang="pt-BR" sz="2400" i="1" dirty="0"/>
              <a:t>Pedro e Bianca</a:t>
            </a:r>
            <a:r>
              <a:rPr lang="pt-BR" sz="2400" dirty="0"/>
              <a:t> (2012-</a:t>
            </a:r>
            <a:r>
              <a:rPr lang="pt-BR" sz="2400" dirty="0" smtClean="0"/>
              <a:t>).</a:t>
            </a:r>
          </a:p>
          <a:p>
            <a:pPr marL="2774950" indent="-169863">
              <a:tabLst>
                <a:tab pos="2774950" algn="l"/>
              </a:tabLst>
            </a:pPr>
            <a:r>
              <a:rPr lang="pt-BR" sz="2400" dirty="0" smtClean="0"/>
              <a:t>• </a:t>
            </a:r>
            <a:r>
              <a:rPr lang="pt-BR" sz="2400" dirty="0"/>
              <a:t>Esse tipo de conhecimento é valioso, em função das possibilidades de educação informal da TV. Como nota </a:t>
            </a:r>
            <a:r>
              <a:rPr lang="pt-BR" sz="2400" dirty="0" err="1"/>
              <a:t>Fuenzalida</a:t>
            </a:r>
            <a:r>
              <a:rPr lang="pt-BR" sz="2400" dirty="0"/>
              <a:t> (2002, p. 186):</a:t>
            </a:r>
          </a:p>
          <a:p>
            <a:pPr marL="896938"/>
            <a:r>
              <a:rPr lang="pt-BR" sz="2000" dirty="0"/>
              <a:t>O entretenimento televisivo constitui uma estrutura lúdico-dramática especial, de cujo interior às vezes obtemos um aprendizado útil para a nossa vida; esse aprendizado, a partir do meio audiovisual no lar, é alcançado menos pela via racional da análise conceitual e mais pela via afetiva do reconhecimento, com situações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alusivas </a:t>
            </a:r>
            <a:r>
              <a:rPr lang="pt-BR" sz="2000" dirty="0"/>
              <a:t>a nós [...]. Um aprendizado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que </a:t>
            </a:r>
            <a:r>
              <a:rPr lang="pt-BR" sz="2000" dirty="0"/>
              <a:t>não se produz de modo determinista,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mas </a:t>
            </a:r>
            <a:r>
              <a:rPr lang="pt-BR" sz="2000" dirty="0"/>
              <a:t>por uma identificação mais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semiconsciente</a:t>
            </a:r>
            <a:r>
              <a:rPr lang="pt-BR" sz="2000" dirty="0"/>
              <a:t>, um processo formativo 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que </a:t>
            </a:r>
            <a:r>
              <a:rPr lang="pt-BR" sz="2000" dirty="0"/>
              <a:t>pode ser intensificado com a conversa familiar.</a:t>
            </a:r>
          </a:p>
          <a:p>
            <a:endParaRPr lang="pt-B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19613" r="70561" b="54140"/>
          <a:stretch/>
        </p:blipFill>
        <p:spPr bwMode="auto">
          <a:xfrm>
            <a:off x="251520" y="1340768"/>
            <a:ext cx="25332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9512" y="2780928"/>
            <a:ext cx="253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3"/>
              </a:rPr>
              <a:t>https://</a:t>
            </a:r>
            <a:r>
              <a:rPr lang="pt-BR" sz="1400" dirty="0" smtClean="0">
                <a:hlinkClick r:id="rId3"/>
              </a:rPr>
              <a:t>www.youtube.com/watch?v=Whv5rXQcK60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Telecursos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7544" y="1340768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43138" indent="-180975">
              <a:spcAft>
                <a:spcPts val="600"/>
              </a:spcAft>
            </a:pPr>
            <a:r>
              <a:rPr lang="pt-BR" sz="2200" dirty="0"/>
              <a:t>• A proposta de realizar aulas e cursos pela TV (os telecursos) teve início no Brasil em 1961, ano em que são realizados os telecursos </a:t>
            </a:r>
            <a:r>
              <a:rPr lang="pt-BR" sz="2200" i="1" dirty="0"/>
              <a:t>Admissão pela TV</a:t>
            </a:r>
            <a:r>
              <a:rPr lang="pt-BR" sz="2200" dirty="0"/>
              <a:t> (TV Cultura e SEE/SP), para o ingresso no ginásio, e curso da TV Rio voltado à alfabetização, sob a coordenação da SE da Guanabara. Ao longo da década de 1960 foram realizados outros cursos.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/>
              <a:t>• Uma experiência inovadora foi o </a:t>
            </a:r>
            <a:r>
              <a:rPr lang="pt-BR" sz="2200" i="1" dirty="0"/>
              <a:t>Madureza Ginasial</a:t>
            </a:r>
            <a:r>
              <a:rPr lang="pt-BR" sz="2200" dirty="0"/>
              <a:t> (TV Cultura, 1969), que buscava evitar o esquema de simples aulas gravadas, e contou com </a:t>
            </a:r>
            <a:r>
              <a:rPr lang="pt-BR" sz="2200" dirty="0" smtClean="0"/>
              <a:t>a assessoria </a:t>
            </a:r>
            <a:r>
              <a:rPr lang="pt-BR" sz="2200" dirty="0"/>
              <a:t>de professores da USP.</a:t>
            </a:r>
          </a:p>
          <a:p>
            <a:pPr marL="180975" indent="-180975">
              <a:spcAft>
                <a:spcPts val="600"/>
              </a:spcAft>
            </a:pPr>
            <a:r>
              <a:rPr lang="pt-BR" sz="2200" dirty="0"/>
              <a:t>• Este curso influenciou o, paradigmático e existente até hoje, </a:t>
            </a:r>
            <a:r>
              <a:rPr lang="pt-BR" sz="2200" i="1" dirty="0"/>
              <a:t>Telecurso 2º Grau</a:t>
            </a:r>
            <a:r>
              <a:rPr lang="pt-BR" sz="2200" dirty="0"/>
              <a:t> (1979, no início, da TV Cultura e da Fundação Roberto Marinho), sendo que as “semelhanças passam pelos aspectos organizacionais do curso e também por sua forma de divulgação e interação com os outros setores da sociedade” (Oliveira, 2011, p. 135</a:t>
            </a:r>
            <a:r>
              <a:rPr lang="pt-BR" sz="2200" dirty="0" smtClean="0"/>
              <a:t>).</a:t>
            </a:r>
            <a:endParaRPr lang="pt-B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19935" r="74555" b="50924"/>
          <a:stretch/>
        </p:blipFill>
        <p:spPr bwMode="auto">
          <a:xfrm>
            <a:off x="179512" y="1412776"/>
            <a:ext cx="2313652" cy="171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3128832"/>
            <a:ext cx="231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3"/>
              </a:rPr>
              <a:t>https://</a:t>
            </a:r>
            <a:r>
              <a:rPr lang="pt-BR" sz="1400" dirty="0" smtClean="0">
                <a:hlinkClick r:id="rId3"/>
              </a:rPr>
              <a:t>www.youtube.com/watch?v=QMm0Wew4xug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073008" cy="1143000"/>
          </a:xfrm>
        </p:spPr>
        <p:txBody>
          <a:bodyPr>
            <a:noAutofit/>
          </a:bodyPr>
          <a:lstStyle/>
          <a:p>
            <a:r>
              <a:rPr lang="pt-BR" dirty="0">
                <a:latin typeface="Titillium Web" pitchFamily="2" charset="0"/>
                <a:cs typeface="Arial" charset="0"/>
              </a:rPr>
              <a:t>TV Escola: projeto e implementação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63688" y="1340768"/>
            <a:ext cx="72728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pt-BR" sz="2400" dirty="0"/>
              <a:t>• </a:t>
            </a:r>
            <a:r>
              <a:rPr lang="pt-BR" sz="2200" dirty="0"/>
              <a:t>A </a:t>
            </a:r>
            <a:r>
              <a:rPr lang="pt-BR" sz="2200" dirty="0">
                <a:hlinkClick r:id="rId2"/>
              </a:rPr>
              <a:t>TV Escola</a:t>
            </a:r>
            <a:r>
              <a:rPr lang="pt-BR" sz="2200" dirty="0"/>
              <a:t> é um programa concebido pelo MEC, e pela então Secretaria de Educação a Distância (SEED), com implementação pela redes locais</a:t>
            </a:r>
            <a:r>
              <a:rPr lang="pt-BR" sz="2200" dirty="0" smtClean="0"/>
              <a:t>. O governo Bolsonaro, aparentemente, cogita acabar com a iniciativa.</a:t>
            </a:r>
            <a:endParaRPr lang="pt-BR" sz="2200" dirty="0"/>
          </a:p>
          <a:p>
            <a:pPr marL="265113" indent="-265113">
              <a:spcAft>
                <a:spcPts val="1200"/>
              </a:spcAft>
            </a:pPr>
            <a:r>
              <a:rPr lang="pt-BR" sz="2200" dirty="0"/>
              <a:t>• Os objetivos básicos da proposta eram: oferecer formação continuada/em serviço (EAD) aos professores e dar acesso a recursos audiovisuais.</a:t>
            </a:r>
          </a:p>
          <a:p>
            <a:pPr marL="265113" indent="-265113">
              <a:spcAft>
                <a:spcPts val="1200"/>
              </a:spcAft>
            </a:pPr>
            <a:r>
              <a:rPr lang="pt-BR" sz="2200" dirty="0"/>
              <a:t>• Teve início em 1995/96, junto com o Programa de Apoio Tecnológico - PAT (distribuição de um kit composto por uma televisão, um videocassete, uma antena parabólica e uma caixa de fitas VHS às escolas).</a:t>
            </a:r>
          </a:p>
          <a:p>
            <a:pPr marL="265113" indent="-265113">
              <a:spcAft>
                <a:spcPts val="1200"/>
              </a:spcAft>
            </a:pPr>
            <a:r>
              <a:rPr lang="pt-BR" sz="2200" dirty="0"/>
              <a:t>• Seguiu a experiência do Programa Um Salto para o Futuro, produzido, desde 1991, pela Fundação </a:t>
            </a:r>
            <a:r>
              <a:rPr lang="pt-BR" sz="2200" dirty="0" err="1"/>
              <a:t>Roquette</a:t>
            </a:r>
            <a:r>
              <a:rPr lang="pt-BR" sz="2200" dirty="0"/>
              <a:t> Pinto (e depois integrado à TV Escola</a:t>
            </a:r>
            <a:r>
              <a:rPr lang="pt-BR" sz="2200" dirty="0" smtClean="0"/>
              <a:t>).</a:t>
            </a:r>
            <a:endParaRPr lang="pt-BR" sz="2200" dirty="0"/>
          </a:p>
        </p:txBody>
      </p:sp>
      <p:pic>
        <p:nvPicPr>
          <p:cNvPr id="6146" name="Picture 2" descr="https://dl.dropboxusercontent.com/u/1524601/Suportes/tv_esc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496"/>
            <a:ext cx="142641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1184</Words>
  <Application>Microsoft Office PowerPoint</Application>
  <PresentationFormat>Apresentação na tela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Titillium Web</vt:lpstr>
      <vt:lpstr>Tema do Office</vt:lpstr>
      <vt:lpstr>Apresentação do PowerPoint</vt:lpstr>
      <vt:lpstr>A TV no Brasil e suas relações com a educação</vt:lpstr>
      <vt:lpstr>Projeto SACI (Satélite Avançado de Comunicações Interdisciplinares)</vt:lpstr>
      <vt:lpstr>Fracasso do SACI</vt:lpstr>
      <vt:lpstr>TVs Educativas</vt:lpstr>
      <vt:lpstr>TVs Educativas e programação infanto-juvenil</vt:lpstr>
      <vt:lpstr>TVs Educativas e aprendizagem informal</vt:lpstr>
      <vt:lpstr>Telecursos</vt:lpstr>
      <vt:lpstr>TV Escola: projeto e implementação</vt:lpstr>
      <vt:lpstr>TV Escola: limites e problemas</vt:lpstr>
      <vt:lpstr>TV Escola: produção local e formação docente</vt:lpstr>
      <vt:lpstr>Futura e TV Brasil</vt:lpstr>
      <vt:lpstr>TV Digital</vt:lpstr>
      <vt:lpstr>Vídeo como recurso didático</vt:lpstr>
      <vt:lpstr>Canais e Youtubers educativos</vt:lpstr>
      <vt:lpstr>TV e vídeo na emergência da pandemia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richardromancini</dc:creator>
  <cp:lastModifiedBy>Usuário do Windows</cp:lastModifiedBy>
  <cp:revision>61</cp:revision>
  <dcterms:created xsi:type="dcterms:W3CDTF">2014-05-16T15:49:27Z</dcterms:created>
  <dcterms:modified xsi:type="dcterms:W3CDTF">2020-06-19T21:19:59Z</dcterms:modified>
</cp:coreProperties>
</file>