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359" r:id="rId3"/>
    <p:sldId id="360" r:id="rId4"/>
    <p:sldId id="373" r:id="rId5"/>
    <p:sldId id="374" r:id="rId6"/>
    <p:sldId id="362" r:id="rId7"/>
    <p:sldId id="363" r:id="rId8"/>
    <p:sldId id="364" r:id="rId9"/>
    <p:sldId id="365" r:id="rId10"/>
    <p:sldId id="375" r:id="rId11"/>
    <p:sldId id="376" r:id="rId12"/>
    <p:sldId id="377" r:id="rId13"/>
    <p:sldId id="378" r:id="rId14"/>
    <p:sldId id="366" r:id="rId15"/>
    <p:sldId id="370" r:id="rId16"/>
    <p:sldId id="379" r:id="rId17"/>
    <p:sldId id="371" r:id="rId18"/>
    <p:sldId id="380" r:id="rId19"/>
    <p:sldId id="381" r:id="rId20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38B1855-1B75-4FBE-930C-398BA8C253C6}" styleName="Estilo com Tema 2 - Ênfase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929F9F4-4A8F-4326-A1B4-22849713DDAB}" styleName="Estilo Escuro 1 - Ênfase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Estilo Mé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A46BE6E-93E0-429C-A330-13BA83E77C3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99357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</p:grpSp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262F5-31F7-4DFD-AA56-4DAB91C6EFDE}" type="datetime1">
              <a:rPr lang="pt-BR"/>
              <a:pPr>
                <a:defRPr/>
              </a:pPr>
              <a:t>15/09/2013</a:t>
            </a:fld>
            <a:endParaRPr lang="pt-B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EC5ED-7AB5-4E3E-A08F-38B8DEC92D3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DC63F2-D7A4-4093-8914-9B987C5C291F}" type="datetime1">
              <a:rPr lang="pt-BR"/>
              <a:pPr>
                <a:defRPr/>
              </a:pPr>
              <a:t>15/09/2013</a:t>
            </a:fld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30BED-E82C-4A22-A3D3-BA76063190C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606E5-D581-469D-BC50-67BF7C7563B8}" type="datetime1">
              <a:rPr lang="pt-BR"/>
              <a:pPr>
                <a:defRPr/>
              </a:pPr>
              <a:t>15/09/2013</a:t>
            </a:fld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CDAAB-65C0-4269-A570-B821DB3E503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36B09-6EB6-4F5D-A60D-5BE794BAF42A}" type="datetime1">
              <a:rPr lang="pt-BR"/>
              <a:pPr>
                <a:defRPr/>
              </a:pPr>
              <a:t>15/09/2013</a:t>
            </a:fld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0A39A-D179-458C-841F-8FCD8E96535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9090F-1F1C-47F0-B90A-9B64E9428EC9}" type="datetime1">
              <a:rPr lang="pt-BR"/>
              <a:pPr>
                <a:defRPr/>
              </a:pPr>
              <a:t>15/09/2013</a:t>
            </a:fld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6069F-2DD7-452A-B190-BEECDE20E1A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CC271-DC44-478C-887E-46259E2EF1C8}" type="datetime1">
              <a:rPr lang="pt-BR"/>
              <a:pPr>
                <a:defRPr/>
              </a:pPr>
              <a:t>15/09/2013</a:t>
            </a:fld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7CE4C-1847-47AC-B8C4-DE514F65029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223074-CC5A-47C8-AEA6-FB9BB2C7CE53}" type="datetime1">
              <a:rPr lang="pt-BR"/>
              <a:pPr>
                <a:defRPr/>
              </a:pPr>
              <a:t>15/09/2013</a:t>
            </a:fld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E672E-CAD7-487F-9788-0484DFE6DE1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06745-29D7-48FE-AA74-F4EA8157F745}" type="datetime1">
              <a:rPr lang="pt-BR"/>
              <a:pPr>
                <a:defRPr/>
              </a:pPr>
              <a:t>15/09/2013</a:t>
            </a:fld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0C8F9-F39E-4014-9011-284FD36FA5D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511DC-08AE-4C3C-985E-011FAB3080D9}" type="datetime1">
              <a:rPr lang="pt-BR"/>
              <a:pPr>
                <a:defRPr/>
              </a:pPr>
              <a:t>15/09/2013</a:t>
            </a:fld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5BDBD-1BD2-4170-AF39-33374E6E027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398B6-80C9-44BF-B750-F8E6CB99DC95}" type="datetime1">
              <a:rPr lang="pt-BR"/>
              <a:pPr>
                <a:defRPr/>
              </a:pPr>
              <a:t>15/09/2013</a:t>
            </a:fld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12C80-0159-4D22-B641-CF49F2C5280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F9CB6-1384-48DF-BE59-4BAA2B57FEA4}" type="datetime1">
              <a:rPr lang="pt-BR"/>
              <a:pPr>
                <a:defRPr/>
              </a:pPr>
              <a:t>15/09/2013</a:t>
            </a:fld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8ABE4-A186-4C7B-9694-943CD90163D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fld id="{59CFA46C-E994-4B8F-93CF-E6A376625880}" type="datetime1">
              <a:rPr lang="pt-BR"/>
              <a:pPr>
                <a:defRPr/>
              </a:pPr>
              <a:t>15/09/2013</a:t>
            </a:fld>
            <a:endParaRPr lang="pt-BR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DA30F5E3-710C-4B30-87EF-9233D223A45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pt-BR" sz="2400">
              <a:latin typeface="Times New Roman" pitchFamily="18" charset="0"/>
            </a:endParaRP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pt-BR" sz="2400">
              <a:latin typeface="Times New Roman" pitchFamily="18" charset="0"/>
            </a:endParaRPr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pt-BR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A2EC0A-B04F-4BC1-86B5-24A784E33B6D}" type="slidenum">
              <a:rPr lang="pt-BR" smtClean="0"/>
              <a:pPr/>
              <a:t>1</a:t>
            </a:fld>
            <a:endParaRPr lang="pt-BR" smtClean="0"/>
          </a:p>
        </p:txBody>
      </p:sp>
      <p:sp>
        <p:nvSpPr>
          <p:cNvPr id="14338" name="Rectangle 6"/>
          <p:cNvSpPr txBox="1">
            <a:spLocks noGrp="1" noChangeArrowheads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CBB819E5-9F63-4063-A810-870194D26FC4}" type="slidenum">
              <a:rPr lang="pt-BR" sz="1000"/>
              <a:pPr algn="r"/>
              <a:t>1</a:t>
            </a:fld>
            <a:endParaRPr lang="pt-BR" sz="100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sz="4800" dirty="0" smtClean="0"/>
              <a:t>A </a:t>
            </a:r>
            <a:r>
              <a:rPr lang="pt-BR" sz="4800" dirty="0" smtClean="0"/>
              <a:t>gestação da economia cafeeira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270250"/>
            <a:ext cx="7993062" cy="2209800"/>
          </a:xfrm>
        </p:spPr>
        <p:txBody>
          <a:bodyPr/>
          <a:lstStyle/>
          <a:p>
            <a:pPr eaLnBrk="1" hangingPunct="1"/>
            <a:endParaRPr lang="pt-BR" dirty="0" smtClean="0"/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Amaury </a:t>
            </a:r>
            <a:r>
              <a:rPr lang="pt-BR" dirty="0" err="1" smtClean="0"/>
              <a:t>Gremaud</a:t>
            </a:r>
            <a:r>
              <a:rPr lang="pt-BR" dirty="0" smtClean="0"/>
              <a:t> </a:t>
            </a:r>
          </a:p>
          <a:p>
            <a:pPr eaLnBrk="1" hangingPunct="1"/>
            <a:r>
              <a:rPr lang="pt-BR" dirty="0" smtClean="0"/>
              <a:t>Formação Econômica e Social do Brasil 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10A39A-D179-458C-841F-8FCD8E965357}" type="slidenum">
              <a:rPr lang="pt-BR" smtClean="0"/>
              <a:pPr>
                <a:defRPr/>
              </a:pPr>
              <a:t>10</a:t>
            </a:fld>
            <a:endParaRPr lang="pt-BR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251519" y="3"/>
          <a:ext cx="8892480" cy="685799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446240"/>
                <a:gridCol w="4446240"/>
              </a:tblGrid>
              <a:tr h="925743">
                <a:tc gridSpan="2">
                  <a:txBody>
                    <a:bodyPr/>
                    <a:lstStyle/>
                    <a:p>
                      <a:pPr marL="457200" indent="-457200" algn="ctr">
                        <a:spcAft>
                          <a:spcPts val="0"/>
                        </a:spcAft>
                      </a:pPr>
                      <a:r>
                        <a:rPr lang="pt-BR" sz="2400" dirty="0"/>
                        <a:t>Tabela III.1. Brasil: Expansão da Produção Cafeeira  (1821-1900)</a:t>
                      </a:r>
                      <a:endParaRPr lang="pt-BR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66613">
                <a:tc gridSpan="2">
                  <a:txBody>
                    <a:bodyPr/>
                    <a:lstStyle/>
                    <a:p>
                      <a:pPr marL="457200" indent="-457200" algn="ctr">
                        <a:spcAft>
                          <a:spcPts val="0"/>
                        </a:spcAft>
                      </a:pPr>
                      <a:r>
                        <a:rPr lang="pt-BR" sz="2400" dirty="0"/>
                        <a:t>Média decenal  - mil sacas/ano</a:t>
                      </a:r>
                      <a:endParaRPr lang="pt-BR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36564">
                <a:tc>
                  <a:txBody>
                    <a:bodyPr/>
                    <a:lstStyle/>
                    <a:p>
                      <a:pPr marL="457200" indent="-457200" algn="ctr">
                        <a:spcAft>
                          <a:spcPts val="0"/>
                        </a:spcAft>
                      </a:pPr>
                      <a:r>
                        <a:rPr lang="pt-BR" sz="2400"/>
                        <a:t>Anos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457200" indent="-457200" algn="ctr">
                        <a:spcAft>
                          <a:spcPts val="0"/>
                        </a:spcAft>
                      </a:pPr>
                      <a:r>
                        <a:rPr lang="pt-BR" sz="2400" dirty="0"/>
                        <a:t>Produção</a:t>
                      </a:r>
                      <a:endParaRPr lang="pt-BR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  <a:tr h="536564">
                <a:tc>
                  <a:txBody>
                    <a:bodyPr/>
                    <a:lstStyle/>
                    <a:p>
                      <a:pPr marL="457200" indent="-457200" algn="ctr">
                        <a:spcAft>
                          <a:spcPts val="0"/>
                        </a:spcAft>
                      </a:pPr>
                      <a:r>
                        <a:rPr lang="pt-BR" sz="2400"/>
                        <a:t>1821/1830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457200" indent="-457200" algn="ctr">
                        <a:spcAft>
                          <a:spcPts val="0"/>
                        </a:spcAft>
                      </a:pPr>
                      <a:r>
                        <a:rPr lang="pt-BR" sz="2400" dirty="0"/>
                        <a:t>300</a:t>
                      </a:r>
                      <a:endParaRPr lang="pt-BR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  <a:tr h="536564">
                <a:tc>
                  <a:txBody>
                    <a:bodyPr/>
                    <a:lstStyle/>
                    <a:p>
                      <a:pPr marL="457200" indent="-457200" algn="ctr">
                        <a:spcAft>
                          <a:spcPts val="0"/>
                        </a:spcAft>
                      </a:pPr>
                      <a:r>
                        <a:rPr lang="pt-BR" sz="2400"/>
                        <a:t>1831/1840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457200" indent="-457200" algn="ctr">
                        <a:spcAft>
                          <a:spcPts val="0"/>
                        </a:spcAft>
                      </a:pPr>
                      <a:r>
                        <a:rPr lang="pt-BR" sz="2400" dirty="0"/>
                        <a:t>1000</a:t>
                      </a:r>
                      <a:endParaRPr lang="pt-BR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  <a:tr h="536564">
                <a:tc>
                  <a:txBody>
                    <a:bodyPr/>
                    <a:lstStyle/>
                    <a:p>
                      <a:pPr marL="457200" indent="-457200" algn="ctr">
                        <a:spcAft>
                          <a:spcPts val="0"/>
                        </a:spcAft>
                      </a:pPr>
                      <a:r>
                        <a:rPr lang="pt-BR" sz="2400"/>
                        <a:t>1841/1850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457200" indent="-457200" algn="ctr">
                        <a:spcAft>
                          <a:spcPts val="0"/>
                        </a:spcAft>
                      </a:pPr>
                      <a:r>
                        <a:rPr lang="pt-BR" sz="2400" dirty="0"/>
                        <a:t>1700</a:t>
                      </a:r>
                      <a:endParaRPr lang="pt-BR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  <a:tr h="536564">
                <a:tc>
                  <a:txBody>
                    <a:bodyPr/>
                    <a:lstStyle/>
                    <a:p>
                      <a:pPr marL="457200" indent="-457200" algn="ctr">
                        <a:spcAft>
                          <a:spcPts val="0"/>
                        </a:spcAft>
                      </a:pPr>
                      <a:r>
                        <a:rPr lang="pt-BR" sz="2400"/>
                        <a:t>1851/1860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457200" indent="-457200" algn="ctr">
                        <a:spcAft>
                          <a:spcPts val="0"/>
                        </a:spcAft>
                      </a:pPr>
                      <a:r>
                        <a:rPr lang="pt-BR" sz="2400" dirty="0"/>
                        <a:t>2600</a:t>
                      </a:r>
                      <a:endParaRPr lang="pt-BR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  <a:tr h="536564">
                <a:tc>
                  <a:txBody>
                    <a:bodyPr/>
                    <a:lstStyle/>
                    <a:p>
                      <a:pPr marL="457200" indent="-457200" algn="ctr">
                        <a:spcAft>
                          <a:spcPts val="0"/>
                        </a:spcAft>
                      </a:pPr>
                      <a:r>
                        <a:rPr lang="pt-BR" sz="2400"/>
                        <a:t>1961/1870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457200" indent="-457200" algn="ctr">
                        <a:spcAft>
                          <a:spcPts val="0"/>
                        </a:spcAft>
                      </a:pPr>
                      <a:r>
                        <a:rPr lang="pt-BR" sz="2400" dirty="0"/>
                        <a:t>2900</a:t>
                      </a:r>
                      <a:endParaRPr lang="pt-BR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  <a:tr h="536564">
                <a:tc>
                  <a:txBody>
                    <a:bodyPr/>
                    <a:lstStyle/>
                    <a:p>
                      <a:pPr marL="457200" indent="-457200" algn="ctr">
                        <a:spcAft>
                          <a:spcPts val="0"/>
                        </a:spcAft>
                      </a:pPr>
                      <a:r>
                        <a:rPr lang="pt-BR" sz="2400"/>
                        <a:t>1871/1880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457200" indent="-457200" algn="ctr">
                        <a:spcAft>
                          <a:spcPts val="0"/>
                        </a:spcAft>
                      </a:pPr>
                      <a:r>
                        <a:rPr lang="pt-BR" sz="2400" dirty="0"/>
                        <a:t>3600</a:t>
                      </a:r>
                      <a:endParaRPr lang="pt-BR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  <a:tr h="536564">
                <a:tc>
                  <a:txBody>
                    <a:bodyPr/>
                    <a:lstStyle/>
                    <a:p>
                      <a:pPr marL="457200" indent="-457200" algn="ctr">
                        <a:spcAft>
                          <a:spcPts val="0"/>
                        </a:spcAft>
                      </a:pPr>
                      <a:r>
                        <a:rPr lang="pt-BR" sz="2400"/>
                        <a:t>1881/1890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457200" indent="-457200" algn="ctr">
                        <a:spcAft>
                          <a:spcPts val="0"/>
                        </a:spcAft>
                      </a:pPr>
                      <a:r>
                        <a:rPr lang="pt-BR" sz="2400" dirty="0"/>
                        <a:t>5300</a:t>
                      </a:r>
                      <a:endParaRPr lang="pt-BR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  <a:tr h="536564">
                <a:tc>
                  <a:txBody>
                    <a:bodyPr/>
                    <a:lstStyle/>
                    <a:p>
                      <a:pPr marL="457200" indent="-457200" algn="ctr">
                        <a:spcAft>
                          <a:spcPts val="0"/>
                        </a:spcAft>
                      </a:pPr>
                      <a:r>
                        <a:rPr lang="pt-BR" sz="2400"/>
                        <a:t>1891/1900</a:t>
                      </a:r>
                      <a:endParaRPr lang="pt-BR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457200" indent="-457200" algn="ctr">
                        <a:spcAft>
                          <a:spcPts val="0"/>
                        </a:spcAft>
                      </a:pPr>
                      <a:r>
                        <a:rPr lang="pt-BR" sz="2400" dirty="0"/>
                        <a:t>7200</a:t>
                      </a:r>
                      <a:endParaRPr lang="pt-BR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  <a:tr h="536564">
                <a:tc gridSpan="2">
                  <a:txBody>
                    <a:bodyPr/>
                    <a:lstStyle/>
                    <a:p>
                      <a:pPr marL="457200" indent="-457200" algn="l">
                        <a:spcAft>
                          <a:spcPts val="0"/>
                        </a:spcAft>
                      </a:pPr>
                      <a:r>
                        <a:rPr lang="pt-BR" sz="1000" dirty="0"/>
                        <a:t>Fonte:  Silva (1986)</a:t>
                      </a:r>
                      <a:endParaRPr lang="pt-B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 hMerge="1">
                  <a:txBody>
                    <a:bodyPr/>
                    <a:lstStyle/>
                    <a:p>
                      <a:pPr marL="457200" indent="-457200" algn="ctr">
                        <a:spcAft>
                          <a:spcPts val="0"/>
                        </a:spcAft>
                      </a:pPr>
                      <a:endParaRPr lang="pt-BR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0A66B4-2860-4BFD-9623-34E827DF9897}" type="slidenum">
              <a:rPr lang="pt-BR" altLang="en-US"/>
              <a:pPr/>
              <a:t>11</a:t>
            </a:fld>
            <a:endParaRPr lang="pt-BR" altLang="en-US"/>
          </a:p>
        </p:txBody>
      </p:sp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0" y="19573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0" y="1341438"/>
          <a:ext cx="9144000" cy="5151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397" name="Gráfico" r:id="rId3" imgW="5934075" imgH="2943225" progId="Excel.Chart.8">
                  <p:embed/>
                </p:oleObj>
              </mc:Choice>
              <mc:Fallback>
                <p:oleObj name="Gráfico" r:id="rId3" imgW="5934075" imgH="2943225" progId="Excel.Char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341438"/>
                        <a:ext cx="9144000" cy="5151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2600" smtClean="0">
                <a:solidFill>
                  <a:schemeClr val="bg2"/>
                </a:solidFill>
              </a:rPr>
              <a:t>Café em Grão - Exportação</a:t>
            </a:r>
            <a:br>
              <a:rPr lang="pt-BR" sz="2600" smtClean="0">
                <a:solidFill>
                  <a:schemeClr val="bg2"/>
                </a:solidFill>
              </a:rPr>
            </a:br>
            <a:r>
              <a:rPr lang="pt-BR" sz="2600" smtClean="0">
                <a:solidFill>
                  <a:schemeClr val="bg2"/>
                </a:solidFill>
              </a:rPr>
              <a:t>Quantidade (mil sacas) - Brasil: 1821-1930</a:t>
            </a:r>
            <a:r>
              <a:rPr lang="pt-BR" sz="3500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71934B-9CD2-460B-8D4F-C813912B0683}" type="slidenum">
              <a:rPr lang="pt-BR" altLang="en-US"/>
              <a:pPr/>
              <a:t>12</a:t>
            </a:fld>
            <a:endParaRPr lang="pt-BR" altLang="en-US"/>
          </a:p>
        </p:txBody>
      </p:sp>
      <p:sp>
        <p:nvSpPr>
          <p:cNvPr id="4100" name="Rectangle 2"/>
          <p:cNvSpPr>
            <a:spLocks noChangeArrowheads="1"/>
          </p:cNvSpPr>
          <p:nvPr/>
        </p:nvSpPr>
        <p:spPr bwMode="auto">
          <a:xfrm>
            <a:off x="0" y="20050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0" y="1341438"/>
          <a:ext cx="9144000" cy="5051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1" name="Gráfico" r:id="rId3" imgW="5934075" imgH="2847975" progId="Excel.Chart.8">
                  <p:embed/>
                </p:oleObj>
              </mc:Choice>
              <mc:Fallback>
                <p:oleObj name="Gráfico" r:id="rId3" imgW="5934075" imgH="2847975" progId="Excel.Char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341438"/>
                        <a:ext cx="9144000" cy="5051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290637"/>
          </a:xfrm>
        </p:spPr>
        <p:txBody>
          <a:bodyPr/>
          <a:lstStyle/>
          <a:p>
            <a:pPr eaLnBrk="1" hangingPunct="1"/>
            <a:r>
              <a:rPr lang="pt-BR" sz="3000" smtClean="0">
                <a:solidFill>
                  <a:schemeClr val="bg2"/>
                </a:solidFill>
              </a:rPr>
              <a:t>Café em Grão - Exportação</a:t>
            </a:r>
            <a:br>
              <a:rPr lang="pt-BR" sz="3000" smtClean="0">
                <a:solidFill>
                  <a:schemeClr val="bg2"/>
                </a:solidFill>
              </a:rPr>
            </a:br>
            <a:r>
              <a:rPr lang="pt-BR" sz="3000" smtClean="0">
                <a:solidFill>
                  <a:schemeClr val="bg2"/>
                </a:solidFill>
              </a:rPr>
              <a:t>Valor em £ 1.000 - Brasil: 1821-1930</a:t>
            </a:r>
            <a:r>
              <a:rPr lang="pt-BR" sz="3500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647AE9-383C-4FB4-AC83-DF0CAB23BBC5}" type="slidenum">
              <a:rPr lang="pt-BR" altLang="en-US"/>
              <a:pPr/>
              <a:t>13</a:t>
            </a:fld>
            <a:endParaRPr lang="pt-BR" alt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Expansão inicial do Café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784"/>
            <a:ext cx="8686800" cy="5373216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pt-BR" sz="2600" dirty="0" smtClean="0"/>
              <a:t>1821/50: Exportações quintuplicaram e preços médios caíram 40%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2200" dirty="0" smtClean="0"/>
              <a:t>Produção se concentra no SE do Brasil </a:t>
            </a:r>
          </a:p>
          <a:p>
            <a:pPr lvl="2" eaLnBrk="1" hangingPunct="1">
              <a:lnSpc>
                <a:spcPct val="80000"/>
              </a:lnSpc>
            </a:pPr>
            <a:r>
              <a:rPr lang="pt-BR" sz="1800" dirty="0" smtClean="0"/>
              <a:t>Região Montanhosa próxima da Capital – Sul do Rio de Janeiro</a:t>
            </a:r>
          </a:p>
          <a:p>
            <a:pPr eaLnBrk="1" hangingPunct="1">
              <a:lnSpc>
                <a:spcPct val="80000"/>
              </a:lnSpc>
            </a:pPr>
            <a:r>
              <a:rPr lang="pt-BR" sz="2600" dirty="0" smtClean="0"/>
              <a:t>Por que, apesar de queda dos preços, produção e exportação avançam no Brasil ? 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2200" dirty="0" smtClean="0"/>
              <a:t>Baixa concorrência por fatores produtivos (existência de recursos subutilizados ou de baixo custo)</a:t>
            </a:r>
          </a:p>
          <a:p>
            <a:pPr lvl="3" eaLnBrk="1" hangingPunct="1">
              <a:lnSpc>
                <a:spcPct val="80000"/>
              </a:lnSpc>
            </a:pPr>
            <a:r>
              <a:rPr lang="pt-BR" sz="1600" dirty="0" smtClean="0"/>
              <a:t>Furtado: utilização de recursos ociosos desde a mineração (?)</a:t>
            </a:r>
          </a:p>
          <a:p>
            <a:pPr lvl="2" eaLnBrk="1" hangingPunct="1">
              <a:lnSpc>
                <a:spcPct val="80000"/>
              </a:lnSpc>
            </a:pPr>
            <a:r>
              <a:rPr lang="pt-BR" dirty="0" smtClean="0"/>
              <a:t>Não necessidade de investimento alto – técnicas rudimentares</a:t>
            </a:r>
          </a:p>
          <a:p>
            <a:pPr lvl="3" eaLnBrk="1" hangingPunct="1">
              <a:lnSpc>
                <a:spcPct val="80000"/>
              </a:lnSpc>
            </a:pPr>
            <a:r>
              <a:rPr lang="pt-BR" dirty="0" smtClean="0"/>
              <a:t>questão é de imobilização e tempo entre plantio e colheita onde o crédito é chave</a:t>
            </a:r>
          </a:p>
          <a:p>
            <a:pPr lvl="2" eaLnBrk="1" hangingPunct="1">
              <a:lnSpc>
                <a:spcPct val="80000"/>
              </a:lnSpc>
            </a:pPr>
            <a:r>
              <a:rPr lang="pt-BR" dirty="0" smtClean="0"/>
              <a:t>Terras de encosta </a:t>
            </a:r>
          </a:p>
          <a:p>
            <a:pPr lvl="2" eaLnBrk="1" hangingPunct="1">
              <a:lnSpc>
                <a:spcPct val="80000"/>
              </a:lnSpc>
            </a:pPr>
            <a:r>
              <a:rPr lang="pt-BR" dirty="0" smtClean="0"/>
              <a:t>Escravos abastecimento continua: preços de importação ainda não elevados 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2200" dirty="0" smtClean="0"/>
              <a:t>Adaptação </a:t>
            </a:r>
            <a:r>
              <a:rPr lang="pt-BR" sz="2200" dirty="0" err="1" smtClean="0"/>
              <a:t>geoclimática</a:t>
            </a:r>
            <a:endParaRPr lang="pt-BR" sz="2200" dirty="0" smtClean="0"/>
          </a:p>
          <a:p>
            <a:pPr lvl="2" eaLnBrk="1" hangingPunct="1">
              <a:lnSpc>
                <a:spcPct val="80000"/>
              </a:lnSpc>
            </a:pPr>
            <a:r>
              <a:rPr lang="pt-BR" sz="1800" dirty="0" smtClean="0"/>
              <a:t>Importância do Jardim Botânico do RJ 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2200" dirty="0" smtClean="0"/>
              <a:t>Proximidade dos portos </a:t>
            </a:r>
          </a:p>
          <a:p>
            <a:pPr lvl="2" eaLnBrk="1" hangingPunct="1">
              <a:lnSpc>
                <a:spcPct val="80000"/>
              </a:lnSpc>
            </a:pPr>
            <a:r>
              <a:rPr lang="pt-BR" sz="1800" dirty="0" smtClean="0"/>
              <a:t>Não problema de transporte – mulas</a:t>
            </a:r>
          </a:p>
          <a:p>
            <a:pPr lvl="2" eaLnBrk="1" hangingPunct="1">
              <a:lnSpc>
                <a:spcPct val="80000"/>
              </a:lnSpc>
            </a:pPr>
            <a:endParaRPr lang="pt-BR" sz="18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4B9AA5-FDD5-457D-8787-C70DBA6F72AA}" type="slidenum">
              <a:rPr lang="pt-BR" altLang="en-US"/>
              <a:pPr/>
              <a:t>14</a:t>
            </a:fld>
            <a:endParaRPr lang="pt-BR" altLang="en-US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2600" smtClean="0">
                <a:solidFill>
                  <a:schemeClr val="bg2"/>
                </a:solidFill>
              </a:rPr>
              <a:t>Café em Grão – Exportação: Preço Médio da Saca de Café Em Libras - Brasil: 1821-1930</a:t>
            </a:r>
            <a:r>
              <a:rPr lang="pt-BR" sz="3500" smtClean="0"/>
              <a:t> 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</p:txBody>
      </p:sp>
      <p:sp>
        <p:nvSpPr>
          <p:cNvPr id="205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0" y="1268413"/>
          <a:ext cx="9144000" cy="558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Gráfico" r:id="rId3" imgW="5934075" imgH="2981325" progId="Excel.Chart.8">
                  <p:embed/>
                </p:oleObj>
              </mc:Choice>
              <mc:Fallback>
                <p:oleObj name="Gráfico" r:id="rId3" imgW="5934075" imgH="2981325" progId="Excel.Char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268413"/>
                        <a:ext cx="9144000" cy="5589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Conector reto 7"/>
          <p:cNvCxnSpPr/>
          <p:nvPr/>
        </p:nvCxnSpPr>
        <p:spPr>
          <a:xfrm flipH="1" flipV="1">
            <a:off x="6876256" y="1844824"/>
            <a:ext cx="72008" cy="367240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56566E-6DDE-4F3A-AFB9-81DE20D4300C}" type="slidenum">
              <a:rPr lang="pt-BR" altLang="en-US"/>
              <a:pPr/>
              <a:t>15</a:t>
            </a:fld>
            <a:endParaRPr lang="pt-BR" alt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Empresariado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Empresário do açúcar</a:t>
            </a:r>
          </a:p>
          <a:p>
            <a:pPr lvl="1" eaLnBrk="1" hangingPunct="1"/>
            <a:r>
              <a:rPr lang="pt-BR" dirty="0" smtClean="0"/>
              <a:t>Desvinculado do comércio e dos centros políticos de decisão</a:t>
            </a:r>
          </a:p>
          <a:p>
            <a:pPr eaLnBrk="1" hangingPunct="1"/>
            <a:r>
              <a:rPr lang="pt-BR" dirty="0" smtClean="0"/>
              <a:t>Empresário do café</a:t>
            </a:r>
          </a:p>
          <a:p>
            <a:pPr lvl="1" eaLnBrk="1" hangingPunct="1"/>
            <a:r>
              <a:rPr lang="pt-BR" dirty="0" smtClean="0"/>
              <a:t>Ligação entre o comércio e a produção</a:t>
            </a:r>
          </a:p>
          <a:p>
            <a:pPr lvl="1" eaLnBrk="1" hangingPunct="1"/>
            <a:r>
              <a:rPr lang="pt-BR" dirty="0" smtClean="0"/>
              <a:t>Próximo aos centros de poder</a:t>
            </a:r>
          </a:p>
          <a:p>
            <a:pPr lvl="2" eaLnBrk="1" hangingPunct="1"/>
            <a:r>
              <a:rPr lang="pt-BR" dirty="0" smtClean="0"/>
              <a:t>Consciência clara de seus interesses</a:t>
            </a:r>
          </a:p>
          <a:p>
            <a:pPr lvl="2" eaLnBrk="1" hangingPunct="1"/>
            <a:r>
              <a:rPr lang="pt-BR" dirty="0" smtClean="0"/>
              <a:t>Ligação com a política financeira do governo</a:t>
            </a:r>
          </a:p>
          <a:p>
            <a:pPr lvl="1" eaLnBrk="1" hangingPunct="1"/>
            <a:r>
              <a:rPr lang="pt-BR" dirty="0" smtClean="0"/>
              <a:t>RJ: papel chave do comissário de café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Com tempo problemas</a:t>
            </a:r>
          </a:p>
          <a:p>
            <a:pPr lvl="1"/>
            <a:r>
              <a:rPr lang="pt-BR" dirty="0" smtClean="0"/>
              <a:t>com recursos (mão de obra) </a:t>
            </a:r>
          </a:p>
          <a:p>
            <a:pPr lvl="2"/>
            <a:r>
              <a:rPr lang="pt-BR" dirty="0" smtClean="0"/>
              <a:t>1850/75: Aumento do preço do café e queda do preço do açúcar </a:t>
            </a:r>
            <a:endParaRPr lang="pt-BR" dirty="0" smtClean="0">
              <a:sym typeface="Wingdings" pitchFamily="2" charset="2"/>
            </a:endParaRPr>
          </a:p>
          <a:p>
            <a:pPr lvl="3"/>
            <a:r>
              <a:rPr lang="pt-BR" dirty="0" smtClean="0">
                <a:sym typeface="Wingdings" pitchFamily="2" charset="2"/>
              </a:rPr>
              <a:t>deslocamento de mão de obra do NE para SE</a:t>
            </a:r>
          </a:p>
          <a:p>
            <a:pPr lvl="1"/>
            <a:r>
              <a:rPr lang="pt-BR" dirty="0" smtClean="0">
                <a:sym typeface="Wingdings" pitchFamily="2" charset="2"/>
              </a:rPr>
              <a:t>Com distância </a:t>
            </a:r>
          </a:p>
          <a:p>
            <a:pPr lvl="3"/>
            <a:endParaRPr lang="pt-BR" dirty="0" smtClean="0"/>
          </a:p>
          <a:p>
            <a:pPr>
              <a:buNone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10A39A-D179-458C-841F-8FCD8E965357}" type="slidenum">
              <a:rPr lang="pt-BR" smtClean="0"/>
              <a:pPr>
                <a:defRPr/>
              </a:pPr>
              <a:t>16</a:t>
            </a:fld>
            <a:endParaRPr lang="pt-B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8B4B49-BF79-4D5F-B37C-E801CE9BA191}" type="slidenum">
              <a:rPr lang="pt-BR" altLang="en-US"/>
              <a:pPr/>
              <a:t>17</a:t>
            </a:fld>
            <a:endParaRPr lang="pt-BR" alt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Caminho do Café</a:t>
            </a:r>
          </a:p>
        </p:txBody>
      </p:sp>
      <p:pic>
        <p:nvPicPr>
          <p:cNvPr id="16388" name="Picture 5" descr="237_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773238"/>
            <a:ext cx="7704137" cy="483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 tempo problemas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com recursos: mão de obra depois do fim do trafico </a:t>
            </a:r>
          </a:p>
          <a:p>
            <a:pPr lvl="1"/>
            <a:r>
              <a:rPr lang="pt-BR" dirty="0" smtClean="0"/>
              <a:t>1850/75: Aumento do preço do café e queda do preço do açúcar </a:t>
            </a:r>
            <a:endParaRPr lang="pt-BR" dirty="0" smtClean="0">
              <a:sym typeface="Wingdings" pitchFamily="2" charset="2"/>
            </a:endParaRPr>
          </a:p>
          <a:p>
            <a:pPr lvl="1">
              <a:buFont typeface="Wingdings" pitchFamily="2" charset="2"/>
              <a:buChar char="Ø"/>
            </a:pPr>
            <a:r>
              <a:rPr lang="pt-BR" dirty="0" smtClean="0">
                <a:solidFill>
                  <a:srgbClr val="FF0000"/>
                </a:solidFill>
                <a:sym typeface="Wingdings" pitchFamily="2" charset="2"/>
              </a:rPr>
              <a:t>deslocamento de mão de obra do NE para SE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 smtClean="0">
                <a:solidFill>
                  <a:srgbClr val="FF0000"/>
                </a:solidFill>
                <a:sym typeface="Wingdings" pitchFamily="2" charset="2"/>
              </a:rPr>
              <a:t>Depois - imigração</a:t>
            </a:r>
          </a:p>
          <a:p>
            <a:r>
              <a:rPr lang="pt-BR" dirty="0" smtClean="0">
                <a:sym typeface="Wingdings" pitchFamily="2" charset="2"/>
              </a:rPr>
              <a:t>com distância: caminho do café </a:t>
            </a:r>
          </a:p>
          <a:p>
            <a:pPr lvl="1"/>
            <a:r>
              <a:rPr lang="pt-BR" dirty="0" smtClean="0">
                <a:sym typeface="Wingdings" pitchFamily="2" charset="2"/>
              </a:rPr>
              <a:t>crescimento extensivo (abandono de terras pouco produtivas)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1800" dirty="0" smtClean="0"/>
              <a:t>Litoral fluminense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1800" dirty="0" smtClean="0"/>
              <a:t>Vale do Paraíba (1820/50)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1800" dirty="0" smtClean="0"/>
              <a:t>Planalto Paulista (1850/70)</a:t>
            </a:r>
          </a:p>
          <a:p>
            <a:pPr lvl="3" eaLnBrk="1" hangingPunct="1">
              <a:lnSpc>
                <a:spcPct val="90000"/>
              </a:lnSpc>
            </a:pPr>
            <a:r>
              <a:rPr lang="pt-BR" dirty="0" smtClean="0"/>
              <a:t>Campinas, Ribeirão Preto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pt-BR" dirty="0" smtClean="0">
                <a:solidFill>
                  <a:srgbClr val="FF0000"/>
                </a:solidFill>
              </a:rPr>
              <a:t>Ferrovias 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pt-BR" dirty="0" smtClean="0"/>
              <a:t>Ferrovias são as grandes inovações tecnológicas poupadora de fatores de produção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pt-BR" dirty="0" smtClean="0"/>
              <a:t>Não existem outras grandes inovações (beneficiamento)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pt-BR" dirty="0" smtClean="0"/>
              <a:t>com mercado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pt-BR" dirty="0" smtClean="0"/>
              <a:t>Expansão e ciclos </a:t>
            </a:r>
          </a:p>
          <a:p>
            <a:pPr lvl="1"/>
            <a:endParaRPr lang="pt-BR" dirty="0" smtClean="0">
              <a:sym typeface="Wingdings" pitchFamily="2" charset="2"/>
            </a:endParaRPr>
          </a:p>
          <a:p>
            <a:pPr lvl="2"/>
            <a:endParaRPr lang="pt-BR" dirty="0" smtClean="0"/>
          </a:p>
          <a:p>
            <a:pPr>
              <a:buNone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10A39A-D179-458C-841F-8FCD8E965357}" type="slidenum">
              <a:rPr lang="pt-BR" smtClean="0"/>
              <a:pPr>
                <a:defRPr/>
              </a:pPr>
              <a:t>18</a:t>
            </a:fld>
            <a:endParaRPr lang="pt-B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D407DA-F5C2-44B3-87E0-280179072072}" type="slidenum">
              <a:rPr lang="pt-BR" altLang="en-US"/>
              <a:pPr/>
              <a:t>19</a:t>
            </a:fld>
            <a:endParaRPr lang="pt-BR" alt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Crescimento do Mercado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pt-BR" dirty="0" smtClean="0"/>
              <a:t>Europa</a:t>
            </a:r>
          </a:p>
          <a:p>
            <a:pPr lvl="1" eaLnBrk="1" hangingPunct="1">
              <a:lnSpc>
                <a:spcPct val="90000"/>
              </a:lnSpc>
            </a:pPr>
            <a:r>
              <a:rPr lang="pt-BR" dirty="0" smtClean="0"/>
              <a:t>Urbanização</a:t>
            </a:r>
          </a:p>
          <a:p>
            <a:pPr lvl="1" eaLnBrk="1" hangingPunct="1">
              <a:lnSpc>
                <a:spcPct val="90000"/>
              </a:lnSpc>
            </a:pPr>
            <a:r>
              <a:rPr lang="pt-BR" dirty="0" smtClean="0"/>
              <a:t>Crescimento da renda</a:t>
            </a:r>
          </a:p>
          <a:p>
            <a:pPr lvl="1" eaLnBrk="1" hangingPunct="1">
              <a:lnSpc>
                <a:spcPct val="90000"/>
              </a:lnSpc>
            </a:pPr>
            <a:r>
              <a:rPr lang="pt-BR" dirty="0" smtClean="0"/>
              <a:t>Crescimento da população</a:t>
            </a:r>
          </a:p>
          <a:p>
            <a:pPr lvl="1" eaLnBrk="1" hangingPunct="1">
              <a:lnSpc>
                <a:spcPct val="90000"/>
              </a:lnSpc>
            </a:pPr>
            <a:r>
              <a:rPr lang="pt-BR" dirty="0" smtClean="0"/>
              <a:t>Desenvolvimento do hábito</a:t>
            </a:r>
          </a:p>
          <a:p>
            <a:pPr eaLnBrk="1" hangingPunct="1">
              <a:lnSpc>
                <a:spcPct val="90000"/>
              </a:lnSpc>
            </a:pPr>
            <a:r>
              <a:rPr lang="pt-BR" dirty="0" smtClean="0"/>
              <a:t>Estados Unidos</a:t>
            </a:r>
          </a:p>
          <a:p>
            <a:pPr lvl="1" eaLnBrk="1" hangingPunct="1">
              <a:lnSpc>
                <a:spcPct val="90000"/>
              </a:lnSpc>
            </a:pPr>
            <a:r>
              <a:rPr lang="pt-BR" dirty="0" smtClean="0"/>
              <a:t>População</a:t>
            </a:r>
          </a:p>
          <a:p>
            <a:pPr lvl="1" eaLnBrk="1" hangingPunct="1">
              <a:lnSpc>
                <a:spcPct val="90000"/>
              </a:lnSpc>
            </a:pPr>
            <a:r>
              <a:rPr lang="pt-BR" dirty="0" smtClean="0"/>
              <a:t>Renda</a:t>
            </a:r>
          </a:p>
          <a:p>
            <a:pPr lvl="1" eaLnBrk="1" hangingPunct="1">
              <a:lnSpc>
                <a:spcPct val="90000"/>
              </a:lnSpc>
            </a:pPr>
            <a:r>
              <a:rPr lang="pt-BR" dirty="0" smtClean="0"/>
              <a:t>Localização geográfica</a:t>
            </a:r>
          </a:p>
          <a:p>
            <a:pPr eaLnBrk="1" hangingPunct="1">
              <a:lnSpc>
                <a:spcPct val="90000"/>
              </a:lnSpc>
            </a:pPr>
            <a:r>
              <a:rPr lang="pt-BR" dirty="0" smtClean="0"/>
              <a:t>Ciclos:</a:t>
            </a:r>
          </a:p>
          <a:p>
            <a:pPr lvl="1" eaLnBrk="1" hangingPunct="1">
              <a:lnSpc>
                <a:spcPct val="90000"/>
              </a:lnSpc>
            </a:pPr>
            <a:r>
              <a:rPr lang="pt-BR" dirty="0" smtClean="0"/>
              <a:t>Ciclos de demanda</a:t>
            </a:r>
          </a:p>
          <a:p>
            <a:pPr lvl="1" eaLnBrk="1" hangingPunct="1">
              <a:lnSpc>
                <a:spcPct val="90000"/>
              </a:lnSpc>
            </a:pPr>
            <a:r>
              <a:rPr lang="pt-BR" dirty="0" smtClean="0"/>
              <a:t>Condições naturais</a:t>
            </a:r>
          </a:p>
          <a:p>
            <a:pPr lvl="1" eaLnBrk="1" hangingPunct="1">
              <a:lnSpc>
                <a:spcPct val="90000"/>
              </a:lnSpc>
            </a:pPr>
            <a:r>
              <a:rPr lang="pt-BR" dirty="0" smtClean="0"/>
              <a:t>Produção – investimento: Delfim </a:t>
            </a:r>
            <a:r>
              <a:rPr lang="pt-BR" dirty="0" err="1" smtClean="0"/>
              <a:t>Netto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7E5345-2B03-46E4-9036-0A1A026E7460}" type="slidenum">
              <a:rPr lang="pt-BR" altLang="en-US"/>
              <a:pPr/>
              <a:t>2</a:t>
            </a:fld>
            <a:endParaRPr lang="pt-BR" alt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dirty="0" smtClean="0"/>
              <a:t>Primeira metade do XIX: Período econômico difícil para o Brasil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435975" cy="4411662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pt-BR" dirty="0" smtClean="0"/>
              <a:t>Economias exportadoras </a:t>
            </a:r>
          </a:p>
          <a:p>
            <a:pPr lvl="1" eaLnBrk="1" hangingPunct="1"/>
            <a:r>
              <a:rPr lang="pt-BR" sz="2200" dirty="0" smtClean="0"/>
              <a:t>Açúcar: </a:t>
            </a:r>
            <a:r>
              <a:rPr lang="pt-BR" sz="1800" dirty="0" smtClean="0"/>
              <a:t>Redução de produção relativa e absoluta</a:t>
            </a:r>
          </a:p>
          <a:p>
            <a:pPr lvl="2" eaLnBrk="1" hangingPunct="1"/>
            <a:r>
              <a:rPr lang="pt-BR" sz="1900" dirty="0" smtClean="0"/>
              <a:t>Concorrência com açúcar de Beterraba</a:t>
            </a:r>
          </a:p>
          <a:p>
            <a:pPr lvl="2" eaLnBrk="1" hangingPunct="1"/>
            <a:r>
              <a:rPr lang="pt-BR" sz="1900" dirty="0" smtClean="0"/>
              <a:t>Concorrência com outros centros de produção</a:t>
            </a:r>
          </a:p>
          <a:p>
            <a:pPr lvl="3" eaLnBrk="1" hangingPunct="1"/>
            <a:r>
              <a:rPr lang="pt-BR" sz="1700" dirty="0" smtClean="0"/>
              <a:t>Antilhas (Inglaterra), Cuba (EUA</a:t>
            </a:r>
            <a:r>
              <a:rPr lang="pt-BR" sz="1600" dirty="0" smtClean="0"/>
              <a:t>)</a:t>
            </a:r>
          </a:p>
          <a:p>
            <a:pPr lvl="2" eaLnBrk="1" hangingPunct="1"/>
            <a:r>
              <a:rPr lang="pt-BR" sz="1900" dirty="0" smtClean="0"/>
              <a:t>Menor custo de transporte e “reservas de mercado coloniais”</a:t>
            </a:r>
          </a:p>
          <a:p>
            <a:pPr lvl="2" eaLnBrk="1" hangingPunct="1"/>
            <a:r>
              <a:rPr lang="pt-BR" sz="1900" dirty="0" smtClean="0"/>
              <a:t>Baixa produtividade: tecnologia deficiente – desgaste dos solos</a:t>
            </a:r>
          </a:p>
          <a:p>
            <a:pPr eaLnBrk="1" hangingPunct="1"/>
            <a:r>
              <a:rPr lang="pt-BR" sz="2600" dirty="0" smtClean="0"/>
              <a:t>Algodão</a:t>
            </a:r>
          </a:p>
          <a:p>
            <a:pPr lvl="1" eaLnBrk="1" hangingPunct="1"/>
            <a:r>
              <a:rPr lang="pt-BR" sz="2200" dirty="0" smtClean="0"/>
              <a:t>Concorrência com a volta da produção americana</a:t>
            </a:r>
          </a:p>
          <a:p>
            <a:pPr eaLnBrk="1" hangingPunct="1"/>
            <a:r>
              <a:rPr lang="pt-BR" sz="2600" dirty="0" smtClean="0"/>
              <a:t>Fumo, couro, arroz, cacau: produtos menores</a:t>
            </a:r>
          </a:p>
          <a:p>
            <a:pPr lvl="1" eaLnBrk="1" hangingPunct="1"/>
            <a:r>
              <a:rPr lang="pt-BR" sz="2200" dirty="0" smtClean="0"/>
              <a:t>Sem grandes possibilidades de ampliação</a:t>
            </a:r>
          </a:p>
          <a:p>
            <a:pPr eaLnBrk="1" hangingPunct="1"/>
            <a:endParaRPr lang="pt-BR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91F52F-E301-477B-8BF9-E840E9B279B4}" type="slidenum">
              <a:rPr lang="pt-BR" altLang="en-US"/>
              <a:pPr/>
              <a:t>3</a:t>
            </a:fld>
            <a:endParaRPr lang="pt-BR" alt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dirty="0" smtClean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925144"/>
          </a:xfrm>
        </p:spPr>
        <p:txBody>
          <a:bodyPr/>
          <a:lstStyle/>
          <a:p>
            <a:pPr eaLnBrk="1" hangingPunct="1"/>
            <a:r>
              <a:rPr lang="pt-BR" dirty="0" smtClean="0"/>
              <a:t>Expansão do mercado interno</a:t>
            </a:r>
          </a:p>
          <a:p>
            <a:pPr lvl="1" eaLnBrk="1" hangingPunct="1"/>
            <a:r>
              <a:rPr lang="pt-BR" dirty="0" smtClean="0"/>
              <a:t>Ampliação da demanda interna – reação de parte dos setores domésticos  </a:t>
            </a:r>
          </a:p>
          <a:p>
            <a:pPr lvl="2" eaLnBrk="1" hangingPunct="1"/>
            <a:r>
              <a:rPr lang="pt-BR" dirty="0" smtClean="0"/>
              <a:t>Maior parte abastecimento de gêneros básicos (agricultura)</a:t>
            </a:r>
          </a:p>
          <a:p>
            <a:pPr lvl="1" eaLnBrk="1" hangingPunct="1"/>
            <a:r>
              <a:rPr lang="pt-BR" dirty="0" smtClean="0"/>
              <a:t>Mas não há grande desenvolvimento tecnológico</a:t>
            </a:r>
          </a:p>
          <a:p>
            <a:pPr lvl="2" eaLnBrk="1" hangingPunct="1"/>
            <a:r>
              <a:rPr lang="pt-BR" dirty="0" smtClean="0"/>
              <a:t>Parte do efeito da demanda – importações </a:t>
            </a:r>
          </a:p>
          <a:p>
            <a:pPr lvl="2" eaLnBrk="1" hangingPunct="1"/>
            <a:r>
              <a:rPr lang="pt-BR" dirty="0" smtClean="0"/>
              <a:t>Brasil pouca proteção</a:t>
            </a:r>
          </a:p>
          <a:p>
            <a:pPr lvl="3" eaLnBrk="1" hangingPunct="1"/>
            <a:r>
              <a:rPr lang="pt-BR" dirty="0" smtClean="0"/>
              <a:t>Dificuldade em áreas importantes como têxteis </a:t>
            </a:r>
          </a:p>
          <a:p>
            <a:pPr lvl="2" eaLnBrk="1" hangingPunct="1"/>
            <a:r>
              <a:rPr lang="pt-BR" dirty="0" smtClean="0"/>
              <a:t>Importação bens de luxo e poucas importações “produtivas” </a:t>
            </a:r>
          </a:p>
          <a:p>
            <a:pPr lvl="3" eaLnBrk="1" hangingPunct="1"/>
            <a:r>
              <a:rPr lang="pt-BR" dirty="0" smtClean="0"/>
              <a:t>Espaço para isto é baixo dado que geração de excedente das exportações é baixo.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Independência: questões macroeconômicos aparecem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784"/>
            <a:ext cx="8686800" cy="5112568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pt-BR" dirty="0" smtClean="0"/>
              <a:t>Questão das contas públicas</a:t>
            </a:r>
          </a:p>
          <a:p>
            <a:pPr lvl="1" eaLnBrk="1" hangingPunct="1"/>
            <a:r>
              <a:rPr lang="pt-BR" dirty="0" smtClean="0"/>
              <a:t>“O Império era o déficit”</a:t>
            </a:r>
          </a:p>
          <a:p>
            <a:pPr lvl="2" eaLnBrk="1" hangingPunct="1"/>
            <a:r>
              <a:rPr lang="pt-BR" dirty="0" smtClean="0"/>
              <a:t>Dificuldades de arrecadação com bases tarifarias acordadas até pelos Tarifa Alves Branco (1844)</a:t>
            </a:r>
          </a:p>
          <a:p>
            <a:pPr eaLnBrk="1" hangingPunct="1"/>
            <a:r>
              <a:rPr lang="pt-BR" dirty="0" smtClean="0"/>
              <a:t>Problemas no balanço de Pagamentos</a:t>
            </a:r>
          </a:p>
          <a:p>
            <a:pPr lvl="1" eaLnBrk="1" hangingPunct="1"/>
            <a:r>
              <a:rPr lang="pt-BR" dirty="0" smtClean="0"/>
              <a:t>BC – desequilibrada</a:t>
            </a:r>
          </a:p>
          <a:p>
            <a:pPr eaLnBrk="1" hangingPunct="1"/>
            <a:r>
              <a:rPr lang="pt-BR" dirty="0" smtClean="0"/>
              <a:t>Fechar contas recorre-se a </a:t>
            </a:r>
          </a:p>
          <a:p>
            <a:pPr lvl="1" eaLnBrk="1" hangingPunct="1"/>
            <a:r>
              <a:rPr lang="pt-BR" dirty="0" smtClean="0"/>
              <a:t>empréstimos externos para fechar contas</a:t>
            </a:r>
          </a:p>
          <a:p>
            <a:pPr lvl="2" eaLnBrk="1" hangingPunct="1"/>
            <a:r>
              <a:rPr lang="pt-BR" dirty="0" smtClean="0"/>
              <a:t>Tb para “pagar” a própria independência</a:t>
            </a:r>
          </a:p>
          <a:p>
            <a:pPr lvl="1" eaLnBrk="1" hangingPunct="1"/>
            <a:r>
              <a:rPr lang="pt-BR" dirty="0" smtClean="0"/>
              <a:t>Empréstimos internos – Banco do Brasil</a:t>
            </a:r>
          </a:p>
          <a:p>
            <a:pPr lvl="2" eaLnBrk="1" hangingPunct="1"/>
            <a:r>
              <a:rPr lang="pt-BR" dirty="0" smtClean="0"/>
              <a:t>Banco do Brasil – emissão </a:t>
            </a:r>
          </a:p>
          <a:p>
            <a:pPr eaLnBrk="1" hangingPunct="1"/>
            <a:r>
              <a:rPr lang="pt-BR" dirty="0" smtClean="0"/>
              <a:t>Implicações: inflação e desvalorização da moeda nacional</a:t>
            </a:r>
          </a:p>
          <a:p>
            <a:pPr lvl="2" eaLnBrk="1" hangingPunct="1"/>
            <a:endParaRPr lang="pt-BR" dirty="0" smtClean="0"/>
          </a:p>
          <a:p>
            <a:pPr lvl="1" eaLnBrk="1" hangingPunct="1"/>
            <a:endParaRPr lang="pt-BR" dirty="0" smtClean="0"/>
          </a:p>
          <a:p>
            <a:pPr eaLnBrk="1" hangingPunct="1">
              <a:buNone/>
            </a:pPr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10A39A-D179-458C-841F-8FCD8E965357}" type="slidenum">
              <a:rPr lang="pt-BR" smtClean="0"/>
              <a:pPr>
                <a:defRPr/>
              </a:pPr>
              <a:t>4</a:t>
            </a:fld>
            <a:endParaRPr lang="pt-B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10A39A-D179-458C-841F-8FCD8E965357}" type="slidenum">
              <a:rPr lang="pt-BR" smtClean="0"/>
              <a:pPr>
                <a:defRPr/>
              </a:pPr>
              <a:t>5</a:t>
            </a:fld>
            <a:endParaRPr lang="pt-BR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9396" cy="6597352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</p:pic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6627168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Fonte: IBGE, Estatísticas Históricas, 1990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A0712B-5225-4014-84CA-0D0375EDF471}" type="slidenum">
              <a:rPr lang="pt-BR" altLang="en-US"/>
              <a:pPr/>
              <a:t>6</a:t>
            </a:fld>
            <a:endParaRPr lang="pt-BR" altLang="en-US"/>
          </a:p>
        </p:txBody>
      </p:sp>
      <p:pic>
        <p:nvPicPr>
          <p:cNvPr id="11267" name="Picture 6" descr="13%20portinari_caf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620713"/>
            <a:ext cx="8640763" cy="557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647AE9-383C-4FB4-AC83-DF0CAB23BBC5}" type="slidenum">
              <a:rPr lang="pt-BR" altLang="en-US"/>
              <a:pPr/>
              <a:t>7</a:t>
            </a:fld>
            <a:endParaRPr lang="pt-BR" alt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Café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784"/>
            <a:ext cx="8229600" cy="4646141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sz="2600" dirty="0" smtClean="0"/>
              <a:t>Introduzido desde começos do século XVIII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2200" dirty="0" smtClean="0"/>
              <a:t>Vem das Antilhas Francesas </a:t>
            </a:r>
          </a:p>
          <a:p>
            <a:pPr lvl="2" eaLnBrk="1" hangingPunct="1">
              <a:lnSpc>
                <a:spcPct val="80000"/>
              </a:lnSpc>
            </a:pPr>
            <a:r>
              <a:rPr lang="pt-BR" sz="1800" dirty="0" smtClean="0"/>
              <a:t>roubo do major Palheta?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2200" dirty="0" smtClean="0"/>
              <a:t>Consumo local – se espalha pelos quintais </a:t>
            </a:r>
          </a:p>
          <a:p>
            <a:pPr eaLnBrk="1" hangingPunct="1">
              <a:lnSpc>
                <a:spcPct val="80000"/>
              </a:lnSpc>
            </a:pPr>
            <a:r>
              <a:rPr lang="pt-BR" sz="2600" dirty="0" smtClean="0"/>
              <a:t>1789: Crise no Haiti (principal produtor internacional)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2200" dirty="0" smtClean="0"/>
              <a:t>Aumento de preços 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2200" dirty="0" smtClean="0"/>
              <a:t>Assume importância comercial para o Brasil </a:t>
            </a:r>
          </a:p>
          <a:p>
            <a:pPr lvl="2" eaLnBrk="1" hangingPunct="1">
              <a:lnSpc>
                <a:spcPct val="80000"/>
              </a:lnSpc>
            </a:pPr>
            <a:r>
              <a:rPr lang="pt-BR" sz="1800" dirty="0" smtClean="0"/>
              <a:t>Seria mais um momento de falsa euforia ?</a:t>
            </a:r>
          </a:p>
          <a:p>
            <a:pPr eaLnBrk="1" hangingPunct="1">
              <a:lnSpc>
                <a:spcPct val="80000"/>
              </a:lnSpc>
            </a:pPr>
            <a:r>
              <a:rPr lang="pt-BR" sz="2600" dirty="0" smtClean="0"/>
              <a:t>Décadas seguintes 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2200" dirty="0" smtClean="0"/>
              <a:t>Restabelecimento da produção internacional – queda de preços 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2200" dirty="0" smtClean="0"/>
              <a:t> Brasil se mantém do mercado </a:t>
            </a:r>
          </a:p>
          <a:p>
            <a:pPr eaLnBrk="1" hangingPunct="1">
              <a:lnSpc>
                <a:spcPct val="80000"/>
              </a:lnSpc>
            </a:pPr>
            <a:r>
              <a:rPr lang="pt-BR" sz="2600" dirty="0" smtClean="0"/>
              <a:t>1830: 18% das Exportações (3º lugar)</a:t>
            </a:r>
          </a:p>
          <a:p>
            <a:pPr eaLnBrk="1" hangingPunct="1">
              <a:lnSpc>
                <a:spcPct val="80000"/>
              </a:lnSpc>
            </a:pPr>
            <a:r>
              <a:rPr lang="pt-BR" sz="2600" dirty="0" smtClean="0"/>
              <a:t>1850: 40% das Exportações (1º lugar)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6AA6D1-F298-4363-9C28-1C077386D507}" type="slidenum">
              <a:rPr lang="pt-BR" altLang="en-US"/>
              <a:pPr/>
              <a:t>8</a:t>
            </a:fld>
            <a:endParaRPr lang="pt-BR" alt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0"/>
            <a:ext cx="8229600" cy="1143000"/>
          </a:xfrm>
        </p:spPr>
        <p:txBody>
          <a:bodyPr/>
          <a:lstStyle/>
          <a:p>
            <a:pPr algn="ctr" eaLnBrk="1" hangingPunct="1"/>
            <a:r>
              <a:rPr lang="pt-BR" sz="3500" dirty="0" smtClean="0">
                <a:solidFill>
                  <a:schemeClr val="tx1"/>
                </a:solidFill>
              </a:rPr>
              <a:t>Principais Produtos de Exportação</a:t>
            </a:r>
            <a:br>
              <a:rPr lang="pt-BR" sz="3500" dirty="0" smtClean="0">
                <a:solidFill>
                  <a:schemeClr val="tx1"/>
                </a:solidFill>
              </a:rPr>
            </a:br>
            <a:r>
              <a:rPr lang="pt-BR" sz="3500" dirty="0" smtClean="0">
                <a:solidFill>
                  <a:schemeClr val="tx1"/>
                </a:solidFill>
              </a:rPr>
              <a:t>Brasil: 1821-1900</a:t>
            </a:r>
            <a:r>
              <a:rPr lang="pt-BR" sz="3500" dirty="0" smtClean="0"/>
              <a:t> </a:t>
            </a:r>
          </a:p>
        </p:txBody>
      </p:sp>
      <p:graphicFrame>
        <p:nvGraphicFramePr>
          <p:cNvPr id="36867" name="Group 3"/>
          <p:cNvGraphicFramePr>
            <a:graphicFrameLocks noGrp="1"/>
          </p:cNvGraphicFramePr>
          <p:nvPr/>
        </p:nvGraphicFramePr>
        <p:xfrm>
          <a:off x="0" y="1484783"/>
          <a:ext cx="9144001" cy="5177956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116013"/>
                <a:gridCol w="719137"/>
                <a:gridCol w="720724"/>
                <a:gridCol w="863600"/>
                <a:gridCol w="865188"/>
                <a:gridCol w="1008062"/>
                <a:gridCol w="792164"/>
                <a:gridCol w="863600"/>
                <a:gridCol w="935880"/>
                <a:gridCol w="1259633"/>
              </a:tblGrid>
              <a:tr h="76155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Decênio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Total</a:t>
                      </a:r>
                      <a:endParaRPr kumimoji="0" lang="pt-B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Café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4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Açú</a:t>
                      </a:r>
                      <a:r>
                        <a:rPr kumimoji="0" lang="pt-BR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-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car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Ca-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cau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Erva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Mate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Fu</a:t>
                      </a:r>
                      <a:r>
                        <a:rPr kumimoji="0" lang="pt-BR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-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mo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Algo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dão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Borra-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cha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Couro e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Peles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60710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1821-1830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85,8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18,4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4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30,1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0,5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---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2,5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20,6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0,1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13,6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54440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1831-1840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89,8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43,8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4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24,0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0,6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0,5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1,9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10,8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0,3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7,9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54440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1841-1850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88,2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41,4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4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26,7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1,0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0,9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1,8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7,5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0,4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8,5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54440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1851-1860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90,9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48,8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4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21,2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1,0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1,6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2,6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6,2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2,3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7,3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54440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1861-1870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90,3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45,5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4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12,3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0,9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1,2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3,0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18,3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3,1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6,0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5428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1871-1880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95,1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56,6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4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11,8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1,2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1,5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3,4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9,5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5,5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5,6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54440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1881-1890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92,3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61,5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4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9,9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1,6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1,2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2,7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4,2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8,0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3,2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54440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1891-1900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95,6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64,5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4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6,0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1,5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1,3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2,2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2,7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15,0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2,4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CC3656-F7A0-4791-98FE-B1058A12C397}" type="slidenum">
              <a:rPr lang="pt-BR" altLang="en-US"/>
              <a:pPr/>
              <a:t>9</a:t>
            </a:fld>
            <a:endParaRPr lang="pt-BR" altLang="en-US"/>
          </a:p>
        </p:txBody>
      </p:sp>
      <p:sp>
        <p:nvSpPr>
          <p:cNvPr id="1028" name="Rectangle 2"/>
          <p:cNvSpPr>
            <a:spLocks noChangeArrowheads="1"/>
          </p:cNvSpPr>
          <p:nvPr/>
        </p:nvSpPr>
        <p:spPr bwMode="auto">
          <a:xfrm>
            <a:off x="0" y="19859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0" y="1557338"/>
          <a:ext cx="9144000" cy="4875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Gráfico" r:id="rId3" imgW="5934075" imgH="2886075" progId="Excel.Chart.8">
                  <p:embed/>
                </p:oleObj>
              </mc:Choice>
              <mc:Fallback>
                <p:oleObj name="Gráfico" r:id="rId3" imgW="5934075" imgH="2886075" progId="Excel.Char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557338"/>
                        <a:ext cx="9144000" cy="4875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2600" smtClean="0">
                <a:solidFill>
                  <a:schemeClr val="tx1"/>
                </a:solidFill>
              </a:rPr>
              <a:t>Café em Grão – Exportação: Participação nas Exportações Totais - Brasil: 1821-1930</a:t>
            </a:r>
            <a:r>
              <a:rPr lang="pt-BR" sz="3500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ível">
  <a:themeElements>
    <a:clrScheme name="Ní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Ní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í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í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í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í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í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í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í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í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Nível</Template>
  <TotalTime>1594</TotalTime>
  <Words>882</Words>
  <Application>Microsoft Office PowerPoint</Application>
  <PresentationFormat>Apresentação na tela (4:3)</PresentationFormat>
  <Paragraphs>261</Paragraphs>
  <Slides>19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1" baseType="lpstr">
      <vt:lpstr>Nível</vt:lpstr>
      <vt:lpstr>Gráfico</vt:lpstr>
      <vt:lpstr>A gestação da economia cafeeira</vt:lpstr>
      <vt:lpstr>Primeira metade do XIX: Período econômico difícil para o Brasil</vt:lpstr>
      <vt:lpstr>Apresentação do PowerPoint</vt:lpstr>
      <vt:lpstr>Independência: questões macroeconômicos aparecem</vt:lpstr>
      <vt:lpstr>Apresentação do PowerPoint</vt:lpstr>
      <vt:lpstr>Apresentação do PowerPoint</vt:lpstr>
      <vt:lpstr>Café</vt:lpstr>
      <vt:lpstr>Principais Produtos de Exportação Brasil: 1821-1900 </vt:lpstr>
      <vt:lpstr>Café em Grão – Exportação: Participação nas Exportações Totais - Brasil: 1821-1930 </vt:lpstr>
      <vt:lpstr>Apresentação do PowerPoint</vt:lpstr>
      <vt:lpstr>Café em Grão - Exportação Quantidade (mil sacas) - Brasil: 1821-1930 </vt:lpstr>
      <vt:lpstr>Café em Grão - Exportação Valor em £ 1.000 - Brasil: 1821-1930 </vt:lpstr>
      <vt:lpstr>Expansão inicial do Café</vt:lpstr>
      <vt:lpstr>Café em Grão – Exportação: Preço Médio da Saca de Café Em Libras - Brasil: 1821-1930 </vt:lpstr>
      <vt:lpstr>Empresariado</vt:lpstr>
      <vt:lpstr>Apresentação do PowerPoint</vt:lpstr>
      <vt:lpstr>Caminho do Café</vt:lpstr>
      <vt:lpstr>Com tempo problemas</vt:lpstr>
      <vt:lpstr>Crescimento do Mercado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Roberto Simonsen História Econômica do Brasil</dc:title>
  <dc:creator>Carlos Eduardo</dc:creator>
  <cp:lastModifiedBy>Matheus</cp:lastModifiedBy>
  <cp:revision>127</cp:revision>
  <dcterms:created xsi:type="dcterms:W3CDTF">2009-10-14T15:16:09Z</dcterms:created>
  <dcterms:modified xsi:type="dcterms:W3CDTF">2013-09-15T19:05:26Z</dcterms:modified>
</cp:coreProperties>
</file>