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0" r:id="rId3"/>
    <p:sldId id="261" r:id="rId4"/>
    <p:sldId id="262" r:id="rId5"/>
    <p:sldId id="280" r:id="rId6"/>
    <p:sldId id="263" r:id="rId7"/>
    <p:sldId id="265" r:id="rId8"/>
    <p:sldId id="266" r:id="rId9"/>
    <p:sldId id="273" r:id="rId10"/>
    <p:sldId id="271" r:id="rId11"/>
    <p:sldId id="278" r:id="rId12"/>
    <p:sldId id="287" r:id="rId13"/>
    <p:sldId id="288" r:id="rId14"/>
    <p:sldId id="289" r:id="rId15"/>
    <p:sldId id="276" r:id="rId16"/>
    <p:sldId id="277" r:id="rId17"/>
    <p:sldId id="285" r:id="rId18"/>
    <p:sldId id="290" r:id="rId19"/>
    <p:sldId id="291" r:id="rId20"/>
    <p:sldId id="292" r:id="rId21"/>
    <p:sldId id="264" r:id="rId22"/>
    <p:sldId id="275" r:id="rId23"/>
    <p:sldId id="281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34" autoAdjust="0"/>
    <p:restoredTop sz="94660"/>
  </p:normalViewPr>
  <p:slideViewPr>
    <p:cSldViewPr>
      <p:cViewPr varScale="1">
        <p:scale>
          <a:sx n="73" d="100"/>
          <a:sy n="73" d="100"/>
        </p:scale>
        <p:origin x="-2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F9131-1145-4186-8151-B004C3A9882D}" type="datetimeFigureOut">
              <a:rPr lang="pt-BR" smtClean="0"/>
              <a:pPr/>
              <a:t>16/10/12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D398E-DF67-4CC4-B57F-82DE27A7DF26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F9131-1145-4186-8151-B004C3A9882D}" type="datetimeFigureOut">
              <a:rPr lang="pt-BR" smtClean="0"/>
              <a:pPr/>
              <a:t>16/10/12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D398E-DF67-4CC4-B57F-82DE27A7DF2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F9131-1145-4186-8151-B004C3A9882D}" type="datetimeFigureOut">
              <a:rPr lang="pt-BR" smtClean="0"/>
              <a:pPr/>
              <a:t>16/10/12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D398E-DF67-4CC4-B57F-82DE27A7DF2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F9131-1145-4186-8151-B004C3A9882D}" type="datetimeFigureOut">
              <a:rPr lang="pt-BR" smtClean="0"/>
              <a:pPr/>
              <a:t>16/10/12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D398E-DF67-4CC4-B57F-82DE27A7DF2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F9131-1145-4186-8151-B004C3A9882D}" type="datetimeFigureOut">
              <a:rPr lang="pt-BR" smtClean="0"/>
              <a:pPr/>
              <a:t>16/10/12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D398E-DF67-4CC4-B57F-82DE27A7DF26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F9131-1145-4186-8151-B004C3A9882D}" type="datetimeFigureOut">
              <a:rPr lang="pt-BR" smtClean="0"/>
              <a:pPr/>
              <a:t>16/10/12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D398E-DF67-4CC4-B57F-82DE27A7DF2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F9131-1145-4186-8151-B004C3A9882D}" type="datetimeFigureOut">
              <a:rPr lang="pt-BR" smtClean="0"/>
              <a:pPr/>
              <a:t>16/10/12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D398E-DF67-4CC4-B57F-82DE27A7DF2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F9131-1145-4186-8151-B004C3A9882D}" type="datetimeFigureOut">
              <a:rPr lang="pt-BR" smtClean="0"/>
              <a:pPr/>
              <a:t>16/10/12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D398E-DF67-4CC4-B57F-82DE27A7DF2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F9131-1145-4186-8151-B004C3A9882D}" type="datetimeFigureOut">
              <a:rPr lang="pt-BR" smtClean="0"/>
              <a:pPr/>
              <a:t>16/10/12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D398E-DF67-4CC4-B57F-82DE27A7DF26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F9131-1145-4186-8151-B004C3A9882D}" type="datetimeFigureOut">
              <a:rPr lang="pt-BR" smtClean="0"/>
              <a:pPr/>
              <a:t>16/10/12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D398E-DF67-4CC4-B57F-82DE27A7DF26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F9131-1145-4186-8151-B004C3A9882D}" type="datetimeFigureOut">
              <a:rPr lang="pt-BR" smtClean="0"/>
              <a:pPr/>
              <a:t>16/10/12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D398E-DF67-4CC4-B57F-82DE27A7DF26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9F9131-1145-4186-8151-B004C3A9882D}" type="datetimeFigureOut">
              <a:rPr lang="pt-BR" smtClean="0"/>
              <a:pPr/>
              <a:t>16/10/12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FCD398E-DF67-4CC4-B57F-82DE27A7DF26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ZlKcTh_B_Lc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4320" y="1988840"/>
            <a:ext cx="5255912" cy="1512168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/>
              <a:t>Juscelino Kubitschek de Oliveira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7744" y="4869160"/>
            <a:ext cx="6480048" cy="1752600"/>
          </a:xfrm>
        </p:spPr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Plano de Metas – Transporte (30%)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9288" y="1600200"/>
            <a:ext cx="7859216" cy="470912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Metas de 6 a 12</a:t>
            </a:r>
          </a:p>
          <a:p>
            <a:r>
              <a:rPr lang="pt-BR" dirty="0" smtClean="0"/>
              <a:t>Reativar estradas de ferro- 20%;</a:t>
            </a:r>
          </a:p>
          <a:p>
            <a:r>
              <a:rPr lang="pt-BR" dirty="0" smtClean="0"/>
              <a:t>Estradas de rodagem;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Pavimentação – 100%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Construção – 150% (</a:t>
            </a:r>
            <a:r>
              <a:rPr lang="pt-BR" dirty="0" err="1" smtClean="0"/>
              <a:t>Belém-Brasilia</a:t>
            </a:r>
            <a:r>
              <a:rPr lang="pt-BR" dirty="0" smtClean="0"/>
              <a:t>; Régis Bittencourt )</a:t>
            </a:r>
          </a:p>
          <a:p>
            <a:r>
              <a:rPr lang="pt-BR" dirty="0" smtClean="0"/>
              <a:t>Portos – 57%;</a:t>
            </a:r>
          </a:p>
          <a:p>
            <a:r>
              <a:rPr lang="pt-BR" dirty="0" smtClean="0"/>
              <a:t>Barragens;</a:t>
            </a:r>
          </a:p>
          <a:p>
            <a:r>
              <a:rPr lang="pt-BR" dirty="0" smtClean="0"/>
              <a:t>Marinha mercante;</a:t>
            </a:r>
          </a:p>
          <a:p>
            <a:r>
              <a:rPr lang="pt-BR" dirty="0" smtClean="0"/>
              <a:t>Aviação – 13 novas aeronaves. 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nuela\Desktop\FEA\5º SEMESTRE\Administração Pública\Speech\Imagens.tabelas\Char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864480"/>
            <a:ext cx="3960440" cy="5228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de Metas - Alimentação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5272" y="1600200"/>
            <a:ext cx="7859216" cy="4709120"/>
          </a:xfrm>
        </p:spPr>
        <p:txBody>
          <a:bodyPr>
            <a:normAutofit/>
          </a:bodyPr>
          <a:lstStyle/>
          <a:p>
            <a:pPr lvl="0"/>
            <a:r>
              <a:rPr lang="pt-BR" dirty="0" smtClean="0"/>
              <a:t>Metas de 13 a 18</a:t>
            </a:r>
          </a:p>
          <a:p>
            <a:pPr lvl="0"/>
            <a:r>
              <a:rPr lang="pt-BR" dirty="0" smtClean="0"/>
              <a:t>Trigo – 24% (más condições de produtividade do grão);</a:t>
            </a:r>
          </a:p>
          <a:p>
            <a:pPr lvl="0"/>
            <a:r>
              <a:rPr lang="pt-BR" dirty="0" smtClean="0"/>
              <a:t>Armazenagem e silos;                80%</a:t>
            </a:r>
          </a:p>
          <a:p>
            <a:pPr lvl="0"/>
            <a:r>
              <a:rPr lang="pt-BR" dirty="0" smtClean="0"/>
              <a:t>Frigoríficos e matadouros;</a:t>
            </a:r>
          </a:p>
          <a:p>
            <a:pPr lvl="0"/>
            <a:r>
              <a:rPr lang="pt-BR" dirty="0" smtClean="0"/>
              <a:t>Tecnologia no campo – 77 mil maquinas em operação;</a:t>
            </a:r>
          </a:p>
          <a:p>
            <a:pPr lvl="0"/>
            <a:r>
              <a:rPr lang="pt-BR" dirty="0" smtClean="0"/>
              <a:t>Fertilizantes – 250%.</a:t>
            </a:r>
          </a:p>
          <a:p>
            <a:endParaRPr lang="pt-BR" dirty="0"/>
          </a:p>
        </p:txBody>
      </p:sp>
      <p:sp>
        <p:nvSpPr>
          <p:cNvPr id="4" name="Chave direita 3"/>
          <p:cNvSpPr/>
          <p:nvPr/>
        </p:nvSpPr>
        <p:spPr>
          <a:xfrm>
            <a:off x="5652120" y="3212976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Plano de Metas – Indústria de Base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36848" y="2071389"/>
            <a:ext cx="3657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Metas 19 a 29</a:t>
            </a:r>
          </a:p>
          <a:p>
            <a:r>
              <a:rPr lang="pt-BR" dirty="0" smtClean="0"/>
              <a:t>Alumínio – 80%;</a:t>
            </a:r>
          </a:p>
          <a:p>
            <a:r>
              <a:rPr lang="pt-BR" dirty="0" smtClean="0"/>
              <a:t>Metais não ferrosos – 70%;</a:t>
            </a:r>
          </a:p>
          <a:p>
            <a:r>
              <a:rPr lang="pt-BR" dirty="0" smtClean="0"/>
              <a:t>Álcalis;</a:t>
            </a:r>
          </a:p>
          <a:p>
            <a:r>
              <a:rPr lang="pt-BR" dirty="0" smtClean="0"/>
              <a:t>Papel e celulose;</a:t>
            </a:r>
          </a:p>
          <a:p>
            <a:r>
              <a:rPr lang="pt-BR" dirty="0" smtClean="0"/>
              <a:t>Borracha;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46848" y="2071389"/>
            <a:ext cx="3657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Exportação de ferro – 94%;</a:t>
            </a:r>
          </a:p>
          <a:p>
            <a:r>
              <a:rPr lang="pt-BR" dirty="0" smtClean="0"/>
              <a:t>Indústria de automóveis – 100%;</a:t>
            </a:r>
          </a:p>
          <a:p>
            <a:r>
              <a:rPr lang="pt-BR" dirty="0" smtClean="0"/>
              <a:t>Indústria de construção naval;</a:t>
            </a:r>
          </a:p>
          <a:p>
            <a:r>
              <a:rPr lang="pt-BR" dirty="0" smtClean="0"/>
              <a:t>Máquinas pesadas;</a:t>
            </a:r>
          </a:p>
          <a:p>
            <a:r>
              <a:rPr lang="pt-BR" dirty="0" smtClean="0"/>
              <a:t>Material elétrico.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Plano de Metas – Educação (3,4%)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3264" y="1600200"/>
            <a:ext cx="7859216" cy="4709120"/>
          </a:xfrm>
        </p:spPr>
        <p:txBody>
          <a:bodyPr>
            <a:normAutofit/>
          </a:bodyPr>
          <a:lstStyle/>
          <a:p>
            <a:r>
              <a:rPr lang="pt-BR" dirty="0" smtClean="0"/>
              <a:t>Meta 30</a:t>
            </a:r>
          </a:p>
          <a:p>
            <a:r>
              <a:rPr lang="pt-BR" dirty="0" smtClean="0"/>
              <a:t>Educação profissionalizante (CEFET) e criação da UnB com o sistema de créditos;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Brasília – “</a:t>
            </a:r>
            <a:r>
              <a:rPr lang="pt-BR" dirty="0" err="1" smtClean="0"/>
              <a:t>Meta-Síntese</a:t>
            </a:r>
            <a:r>
              <a:rPr lang="pt-BR" dirty="0" smtClean="0"/>
              <a:t>”</a:t>
            </a:r>
            <a:endParaRPr lang="pt-BR" dirty="0"/>
          </a:p>
        </p:txBody>
      </p:sp>
      <p:pic>
        <p:nvPicPr>
          <p:cNvPr id="2050" name="Picture 2" descr="C:\Users\Manuela\Desktop\FEA\5º SEMESTRE\Administração Pública\Speech\Imagens.tabelas\Juscelino e Osc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700809"/>
            <a:ext cx="3600399" cy="3384376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79512" y="530120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Juscelino Kubitschek e Oscar Niemeyer</a:t>
            </a:r>
            <a:endParaRPr lang="pt-BR" dirty="0"/>
          </a:p>
        </p:txBody>
      </p:sp>
      <p:pic>
        <p:nvPicPr>
          <p:cNvPr id="2051" name="Picture 3" descr="C:\Users\Manuela\Desktop\FEA\5º SEMESTRE\Administração Pública\Speech\Imagens.tabelas\Planalto Centr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7" y="1700808"/>
            <a:ext cx="4118337" cy="3384376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4499992" y="537321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Planalto Central em obras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Brasília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Previsão na Constituição de 1891, de 1934 e na de 1946;</a:t>
            </a:r>
          </a:p>
          <a:p>
            <a:r>
              <a:rPr lang="pt-BR" dirty="0" smtClean="0"/>
              <a:t>1956 – Congresso Nacional aprova a Lei n° 2.874;</a:t>
            </a:r>
          </a:p>
          <a:p>
            <a:r>
              <a:rPr lang="pt-BR" dirty="0" smtClean="0"/>
              <a:t>Mais de 200 máquinas e de 30 mil operários (candangos);</a:t>
            </a:r>
          </a:p>
          <a:p>
            <a:r>
              <a:rPr lang="pt-BR" dirty="0" smtClean="0"/>
              <a:t>Inauguração - 21 de Abril de 1960. 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Vídeo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hlinkClick r:id="rId2"/>
            </a:endParaRPr>
          </a:p>
          <a:p>
            <a:r>
              <a:rPr lang="pt-BR" dirty="0" smtClean="0"/>
              <a:t>Documentário - Juscelino Kubitschek - 101 Anos de Nascimento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Pontos sobre o Plano de Metas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71600" y="1573872"/>
            <a:ext cx="3657600" cy="466344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Alcançou as metas;</a:t>
            </a:r>
          </a:p>
          <a:p>
            <a:r>
              <a:rPr lang="pt-BR" dirty="0" smtClean="0"/>
              <a:t>Geração de emprego com as multinacionais;</a:t>
            </a:r>
          </a:p>
          <a:p>
            <a:r>
              <a:rPr lang="pt-BR" dirty="0" smtClean="0"/>
              <a:t>Industrialização;</a:t>
            </a:r>
          </a:p>
          <a:p>
            <a:r>
              <a:rPr lang="pt-BR" dirty="0" smtClean="0"/>
              <a:t>Nova capital;</a:t>
            </a:r>
          </a:p>
          <a:p>
            <a:r>
              <a:rPr lang="pt-BR" dirty="0" smtClean="0"/>
              <a:t>Aposta na ind. automobilística;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375720" y="1600200"/>
            <a:ext cx="4876800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Consolidação de capitalismo dependente;</a:t>
            </a:r>
          </a:p>
          <a:p>
            <a:r>
              <a:rPr lang="pt-BR" dirty="0" smtClean="0"/>
              <a:t>Dívida externa – 1,5 bilhão de dólares;</a:t>
            </a:r>
          </a:p>
          <a:p>
            <a:r>
              <a:rPr lang="pt-BR" dirty="0" smtClean="0"/>
              <a:t>Zona rural marginalizada;</a:t>
            </a:r>
          </a:p>
          <a:p>
            <a:r>
              <a:rPr lang="pt-BR" dirty="0" smtClean="0"/>
              <a:t>Êxodo rural;</a:t>
            </a:r>
          </a:p>
          <a:p>
            <a:r>
              <a:rPr lang="pt-BR" dirty="0" smtClean="0"/>
              <a:t>Aumento da pobreza, miséria e violência nas grandes capitais;</a:t>
            </a:r>
          </a:p>
          <a:p>
            <a:r>
              <a:rPr lang="pt-BR" dirty="0" smtClean="0"/>
              <a:t>Abandono da ferroviária;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Pontos sobre o Plano de Metas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Abertura da economia -&gt; investimento de capital externo;</a:t>
            </a:r>
          </a:p>
          <a:p>
            <a:r>
              <a:rPr lang="pt-BR" dirty="0" smtClean="0"/>
              <a:t>Vinda de montadoras (Ford, Volkswagen, </a:t>
            </a:r>
            <a:r>
              <a:rPr lang="pt-BR" dirty="0" err="1" smtClean="0"/>
              <a:t>Willys</a:t>
            </a:r>
            <a:r>
              <a:rPr lang="pt-BR" dirty="0" smtClean="0"/>
              <a:t> e GM - General Motors -);</a:t>
            </a:r>
          </a:p>
          <a:p>
            <a:r>
              <a:rPr lang="pt-BR" dirty="0" smtClean="0"/>
              <a:t>PIB – 7%;</a:t>
            </a:r>
          </a:p>
          <a:p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Inflação nos anos seguintes;</a:t>
            </a:r>
          </a:p>
          <a:p>
            <a:r>
              <a:rPr lang="pt-BR" dirty="0" smtClean="0"/>
              <a:t>Alargamento das funções do Estado.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Origem e Carreira Política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Diamantina,1902 – 1976;</a:t>
            </a:r>
          </a:p>
          <a:p>
            <a:r>
              <a:rPr lang="pt-BR" sz="2800" dirty="0" smtClean="0"/>
              <a:t>1927 - forma-se médico;</a:t>
            </a:r>
          </a:p>
          <a:p>
            <a:r>
              <a:rPr lang="pt-BR" sz="2800" dirty="0" smtClean="0"/>
              <a:t>1932 - foi nomeado como capitão-médico da Polícia Militar de Minas Gerais -&gt; Revolução constitucionalista;</a:t>
            </a:r>
          </a:p>
          <a:p>
            <a:r>
              <a:rPr lang="pt-BR" sz="2800" dirty="0" smtClean="0"/>
              <a:t>1934 – início da carreira política como interventor federal (Partido Progressista);</a:t>
            </a:r>
          </a:p>
          <a:p>
            <a:r>
              <a:rPr lang="pt-BR" sz="2800" dirty="0" smtClean="0"/>
              <a:t>1940 - prefeito de Belo Horizonte;</a:t>
            </a:r>
          </a:p>
          <a:p>
            <a:r>
              <a:rPr lang="pt-BR" sz="2800" dirty="0" smtClean="0"/>
              <a:t>1945 – deputado federal (PSD);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Governo Brasileiro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033264" y="1528192"/>
            <a:ext cx="8003232" cy="47811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dirty="0" smtClean="0"/>
              <a:t>O setor público no Brasil é:</a:t>
            </a:r>
          </a:p>
          <a:p>
            <a:r>
              <a:rPr lang="pt-BR" dirty="0" smtClean="0"/>
              <a:t>Transportes marítimo, fluvial e ferroviário;</a:t>
            </a:r>
          </a:p>
          <a:p>
            <a:r>
              <a:rPr lang="pt-BR" dirty="0" smtClean="0"/>
              <a:t>Produção e refino de petróleo e combustíveis atômicos;</a:t>
            </a:r>
          </a:p>
          <a:p>
            <a:r>
              <a:rPr lang="pt-BR" dirty="0" smtClean="0"/>
              <a:t>Controla a maior parcela do setor siderúrgico;</a:t>
            </a:r>
          </a:p>
          <a:p>
            <a:r>
              <a:rPr lang="pt-BR" dirty="0" smtClean="0"/>
              <a:t>Regula direta e indiretamente o mercado cambial;</a:t>
            </a:r>
          </a:p>
          <a:p>
            <a:r>
              <a:rPr lang="pt-BR" dirty="0" smtClean="0"/>
              <a:t>Regulador direto de atividades de extração do </a:t>
            </a:r>
            <a:r>
              <a:rPr lang="pt-BR" dirty="0" err="1" smtClean="0"/>
              <a:t>sub-solo</a:t>
            </a:r>
            <a:r>
              <a:rPr lang="pt-BR" dirty="0" smtClean="0"/>
              <a:t>;</a:t>
            </a:r>
          </a:p>
          <a:p>
            <a:r>
              <a:rPr lang="pt-BR" dirty="0" smtClean="0"/>
              <a:t>Maior banqueiro comercial;</a:t>
            </a:r>
          </a:p>
          <a:p>
            <a:r>
              <a:rPr lang="pt-BR" dirty="0" smtClean="0"/>
              <a:t>Comercialização de borracha nativa;</a:t>
            </a:r>
          </a:p>
          <a:p>
            <a:r>
              <a:rPr lang="pt-BR" dirty="0" smtClean="0"/>
              <a:t>Intervém no mercado de capitais.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Aspectos Marcantes do Mandato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“Anos Dourados”;</a:t>
            </a:r>
          </a:p>
          <a:p>
            <a:r>
              <a:rPr lang="pt-BR" dirty="0" smtClean="0"/>
              <a:t>Plano de Metas;</a:t>
            </a:r>
          </a:p>
          <a:p>
            <a:r>
              <a:rPr lang="pt-BR" dirty="0" smtClean="0"/>
              <a:t>Convivência democrática;</a:t>
            </a:r>
          </a:p>
          <a:p>
            <a:r>
              <a:rPr lang="pt-BR" dirty="0" smtClean="0"/>
              <a:t>Abertura da economia ao capital externo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Indústria automobilística;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Indústria naval.</a:t>
            </a:r>
          </a:p>
          <a:p>
            <a:r>
              <a:rPr lang="pt-BR" dirty="0" smtClean="0"/>
              <a:t> Rodovias </a:t>
            </a:r>
            <a:r>
              <a:rPr lang="pt-BR" dirty="0" err="1" smtClean="0"/>
              <a:t>transregionais</a:t>
            </a:r>
            <a:r>
              <a:rPr lang="pt-BR" dirty="0" smtClean="0"/>
              <a:t>;</a:t>
            </a:r>
          </a:p>
          <a:p>
            <a:r>
              <a:rPr lang="pt-BR" dirty="0" smtClean="0"/>
              <a:t>1959 – SUDENE e rompimento com o FMI;</a:t>
            </a:r>
          </a:p>
          <a:p>
            <a:r>
              <a:rPr lang="pt-BR" dirty="0" smtClean="0"/>
              <a:t>Operação Pan-americana;</a:t>
            </a:r>
          </a:p>
          <a:p>
            <a:r>
              <a:rPr lang="pt-BR" dirty="0" smtClean="0"/>
              <a:t>Brasília.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Final do Mandato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Aumento da dívida externa (1,5 para 3,8 bilhões) e da interna (500 milhões);</a:t>
            </a:r>
          </a:p>
          <a:p>
            <a:r>
              <a:rPr lang="pt-BR" dirty="0" smtClean="0"/>
              <a:t>Concentração de renda e arrocho salarial;</a:t>
            </a:r>
          </a:p>
          <a:p>
            <a:r>
              <a:rPr lang="pt-BR" dirty="0" smtClean="0"/>
              <a:t>Manifestações populares;</a:t>
            </a:r>
          </a:p>
          <a:p>
            <a:r>
              <a:rPr lang="pt-BR" dirty="0" smtClean="0"/>
              <a:t>Inflação.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Após a Presidência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1962 – senador pelo estado de Goiás;</a:t>
            </a:r>
          </a:p>
          <a:p>
            <a:r>
              <a:rPr lang="pt-BR" dirty="0" smtClean="0"/>
              <a:t>1964 – candidatura "</a:t>
            </a:r>
            <a:r>
              <a:rPr lang="pt-BR" i="1" dirty="0" smtClean="0"/>
              <a:t>JK-65: A vez da agricultura</a:t>
            </a:r>
            <a:r>
              <a:rPr lang="pt-BR" dirty="0" smtClean="0"/>
              <a:t>“;</a:t>
            </a:r>
          </a:p>
          <a:p>
            <a:r>
              <a:rPr lang="pt-BR" dirty="0" smtClean="0"/>
              <a:t>Direitos políticos cassados;</a:t>
            </a:r>
          </a:p>
          <a:p>
            <a:r>
              <a:rPr lang="pt-BR" dirty="0" smtClean="0"/>
              <a:t>Exílio voluntário;</a:t>
            </a:r>
          </a:p>
          <a:p>
            <a:r>
              <a:rPr lang="pt-BR" dirty="0" smtClean="0"/>
              <a:t>Regresso ao Brasil – 1965 e 1967;</a:t>
            </a:r>
          </a:p>
          <a:p>
            <a:r>
              <a:rPr lang="pt-BR" dirty="0" smtClean="0"/>
              <a:t>Música “</a:t>
            </a:r>
            <a:r>
              <a:rPr lang="pt-BR" dirty="0" err="1" smtClean="0"/>
              <a:t>Peixe-Vivo</a:t>
            </a:r>
            <a:r>
              <a:rPr lang="pt-BR" dirty="0" smtClean="0"/>
              <a:t>”;</a:t>
            </a:r>
          </a:p>
          <a:p>
            <a:r>
              <a:rPr lang="pt-BR" dirty="0" smtClean="0"/>
              <a:t>1976 – Morte em acidente de carro;</a:t>
            </a:r>
          </a:p>
          <a:p>
            <a:r>
              <a:rPr lang="pt-BR" dirty="0" smtClean="0"/>
              <a:t>1996 – exumação do corpo.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5" descr="http://upload.wikimedia.org/wikipedia/commons/thumb/c/cc/Inaugura%C3%A7%C3%A3o_da_Avenida_do_Contorno%2C_Belo_Horizonte%2C_12-05-1940.jpg/280px-Inaugura%C3%A7%C3%A3o_da_Avenida_do_Contorno%2C_Belo_Horizonte%2C_12-05-19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980728"/>
            <a:ext cx="4608512" cy="369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187624" y="4904000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Prefeito de Belo Horizonte, Juscelino Kubitschek, discursando diante de </a:t>
            </a:r>
            <a:r>
              <a:rPr lang="pt-BR" dirty="0" smtClean="0">
                <a:solidFill>
                  <a:schemeClr val="tx1">
                    <a:lumMod val="95000"/>
                  </a:schemeClr>
                </a:solidFill>
              </a:rPr>
              <a:t>Benedito Valadares</a:t>
            </a:r>
            <a:r>
              <a:rPr lang="pt-BR" dirty="0" smtClean="0"/>
              <a:t>, governador de Minas Gerais, e </a:t>
            </a:r>
            <a:r>
              <a:rPr lang="pt-BR" dirty="0" smtClean="0">
                <a:solidFill>
                  <a:schemeClr val="tx1">
                    <a:lumMod val="95000"/>
                  </a:schemeClr>
                </a:solidFill>
              </a:rPr>
              <a:t>Getúlio Vargas</a:t>
            </a:r>
            <a:r>
              <a:rPr lang="pt-BR" dirty="0" smtClean="0"/>
              <a:t>, presidente da República, na inauguração do asfalto na Avenida do Contorno, em 12 de maio</a:t>
            </a:r>
            <a:r>
              <a:rPr lang="pt-BR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pt-BR" dirty="0" smtClean="0"/>
              <a:t>de 1940.</a:t>
            </a:r>
            <a:endParaRPr lang="pt-BR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Origem e Carreira Política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1951 - Governador de Minas Gerais, incompleto;</a:t>
            </a:r>
          </a:p>
          <a:p>
            <a:r>
              <a:rPr lang="pt-BR" dirty="0" smtClean="0"/>
              <a:t>1956 – Presidente da República (voto direto), aliança PSD e PTB.</a:t>
            </a:r>
            <a:endParaRPr lang="pt-BR" dirty="0"/>
          </a:p>
        </p:txBody>
      </p:sp>
      <p:pic>
        <p:nvPicPr>
          <p:cNvPr id="3074" name="Imagem 9" descr="http://upload.wikimedia.org/wikipedia/commons/thumb/0/07/Nereu_Ramos_para_JK.jpg/250px-Nereu_Ramos_para_J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922014"/>
            <a:ext cx="4176464" cy="260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5652120" y="4338970"/>
            <a:ext cx="21602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Cerimônia de posse de Juscelino Kubitschek, com o presidente </a:t>
            </a:r>
            <a:r>
              <a:rPr lang="pt-BR" dirty="0" err="1" smtClean="0"/>
              <a:t>Nereu</a:t>
            </a:r>
            <a:r>
              <a:rPr lang="pt-BR" dirty="0" smtClean="0"/>
              <a:t> Ramos passando-lhe a presidência.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93912" y="6084004"/>
            <a:ext cx="5598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Kubitschek entre seus ministros e correligionários.</a:t>
            </a:r>
            <a:endParaRPr lang="pt-BR" dirty="0"/>
          </a:p>
        </p:txBody>
      </p:sp>
      <p:pic>
        <p:nvPicPr>
          <p:cNvPr id="4098" name="Picture 2" descr="C:\Users\Manuela\Desktop\FEA\5º SEMESTRE\Administração Pública\Speech\Imagens.tabelas\Kubitschek entre seus ministros e correligionários.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32657"/>
            <a:ext cx="3735967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Aspectos Marcantes do Mandato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“Anos Dourados”;</a:t>
            </a:r>
          </a:p>
          <a:p>
            <a:r>
              <a:rPr lang="pt-BR" dirty="0" smtClean="0"/>
              <a:t>Plano de Metas;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de 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“50 anos em 5”;</a:t>
            </a:r>
          </a:p>
          <a:p>
            <a:r>
              <a:rPr lang="pt-BR" dirty="0" smtClean="0"/>
              <a:t>Corrigir “pontos de estrangulamento”</a:t>
            </a:r>
          </a:p>
          <a:p>
            <a:r>
              <a:rPr lang="pt-BR" dirty="0" smtClean="0"/>
              <a:t>“Substituição de importações”</a:t>
            </a:r>
          </a:p>
          <a:p>
            <a:r>
              <a:rPr lang="pt-BR" dirty="0" smtClean="0"/>
              <a:t>30 metas em 5 setores e uma principal(Brasília):</a:t>
            </a:r>
          </a:p>
          <a:p>
            <a:pPr marL="1831086" lvl="5" indent="-514350">
              <a:buFont typeface="+mj-lt"/>
              <a:buAutoNum type="arabicPeriod"/>
            </a:pPr>
            <a:r>
              <a:rPr lang="pt-BR" dirty="0" smtClean="0"/>
              <a:t>Energia;</a:t>
            </a:r>
          </a:p>
          <a:p>
            <a:pPr marL="1831086" lvl="5" indent="-514350">
              <a:buFont typeface="+mj-lt"/>
              <a:buAutoNum type="arabicPeriod"/>
            </a:pPr>
            <a:r>
              <a:rPr lang="pt-BR" dirty="0" smtClean="0"/>
              <a:t>Transporte;</a:t>
            </a:r>
          </a:p>
          <a:p>
            <a:pPr marL="1831086" lvl="5" indent="-514350">
              <a:buFont typeface="+mj-lt"/>
              <a:buAutoNum type="arabicPeriod"/>
            </a:pPr>
            <a:r>
              <a:rPr lang="pt-BR" dirty="0" smtClean="0"/>
              <a:t>Alimentação;</a:t>
            </a:r>
          </a:p>
          <a:p>
            <a:pPr marL="1831086" lvl="5" indent="-514350">
              <a:buFont typeface="+mj-lt"/>
              <a:buAutoNum type="arabicPeriod"/>
            </a:pPr>
            <a:r>
              <a:rPr lang="pt-BR" dirty="0" smtClean="0"/>
              <a:t>Industria-base;</a:t>
            </a:r>
          </a:p>
          <a:p>
            <a:pPr marL="1831086" lvl="5" indent="-514350">
              <a:buFont typeface="+mj-lt"/>
              <a:buAutoNum type="arabicPeriod"/>
            </a:pPr>
            <a:r>
              <a:rPr lang="pt-BR" dirty="0" smtClean="0"/>
              <a:t>Educação.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Plano de Metas – Energia (43%)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9288" y="1816224"/>
            <a:ext cx="8147248" cy="449309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t-BR" dirty="0" smtClean="0"/>
              <a:t>Metas de 1 a 5</a:t>
            </a:r>
          </a:p>
          <a:p>
            <a:pPr lvl="0"/>
            <a:r>
              <a:rPr lang="pt-BR" dirty="0" smtClean="0"/>
              <a:t>Energia elétrica (esforço principal para aumentar a capacidade geradora);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Federais -&gt; produção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Setor privado -&gt; distribuição</a:t>
            </a:r>
          </a:p>
          <a:p>
            <a:pPr lvl="2">
              <a:buFont typeface="Arial" pitchFamily="34" charset="0"/>
              <a:buChar char="•"/>
            </a:pPr>
            <a:endParaRPr lang="pt-BR" dirty="0" smtClean="0"/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Usina de Furnas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Criação do Ministério de Minas e Energia</a:t>
            </a:r>
          </a:p>
          <a:p>
            <a:pPr lvl="0"/>
            <a:r>
              <a:rPr lang="pt-BR" dirty="0" smtClean="0"/>
              <a:t>Energia nuclear;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Implantação de </a:t>
            </a:r>
            <a:r>
              <a:rPr lang="pt-BR" dirty="0" err="1" smtClean="0"/>
              <a:t>termoeletricas</a:t>
            </a:r>
            <a:endParaRPr lang="pt-BR" dirty="0" smtClean="0"/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Instalação de reator da USP </a:t>
            </a:r>
          </a:p>
          <a:p>
            <a:pPr lvl="0"/>
            <a:r>
              <a:rPr lang="pt-BR" dirty="0" smtClean="0"/>
              <a:t>Carvão;</a:t>
            </a:r>
          </a:p>
          <a:p>
            <a:pPr lvl="0"/>
            <a:r>
              <a:rPr lang="pt-BR" dirty="0" smtClean="0"/>
              <a:t>Produção e refino de petróleo.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Plano de Metas – Energia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Petrobrás: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1027" name="Picture 3" descr="C:\Users\Manuela\Desktop\FEA\5º SEMESTRE\Administração Pública\Speech\Imagens.tabelas\Produção de petrole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839161"/>
            <a:ext cx="7488832" cy="1741967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683568" y="4797152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Fonte: Conselho do Desenvolvimento - Conselho Nacional do Petróleo </a:t>
            </a:r>
            <a:r>
              <a:rPr lang="pt-BR" i="1" dirty="0" smtClean="0"/>
              <a:t>apud</a:t>
            </a:r>
            <a:r>
              <a:rPr lang="pt-BR" dirty="0" smtClean="0"/>
              <a:t> Lessa, 1983.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434</TotalTime>
  <Words>890</Words>
  <Application>Microsoft Macintosh PowerPoint</Application>
  <PresentationFormat>On-screen Show (4:3)</PresentationFormat>
  <Paragraphs>141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Solstício</vt:lpstr>
      <vt:lpstr>Juscelino Kubitschek de Oliveira</vt:lpstr>
      <vt:lpstr>Origem e Carreira Política</vt:lpstr>
      <vt:lpstr>PowerPoint Presentation</vt:lpstr>
      <vt:lpstr>Origem e Carreira Política</vt:lpstr>
      <vt:lpstr>PowerPoint Presentation</vt:lpstr>
      <vt:lpstr>Aspectos Marcantes do Mandato</vt:lpstr>
      <vt:lpstr>Plano de Metas</vt:lpstr>
      <vt:lpstr>Plano de Metas – Energia (43%)</vt:lpstr>
      <vt:lpstr>Plano de Metas – Energia</vt:lpstr>
      <vt:lpstr>Plano de Metas – Transporte (30%) </vt:lpstr>
      <vt:lpstr>PowerPoint Presentation</vt:lpstr>
      <vt:lpstr>Plano de Metas - Alimentação </vt:lpstr>
      <vt:lpstr>Plano de Metas – Indústria de Base</vt:lpstr>
      <vt:lpstr>Plano de Metas – Educação (3,4%)</vt:lpstr>
      <vt:lpstr>Brasília – “Meta-Síntese”</vt:lpstr>
      <vt:lpstr>Brasília</vt:lpstr>
      <vt:lpstr>Vídeo</vt:lpstr>
      <vt:lpstr>Pontos sobre o Plano de Metas</vt:lpstr>
      <vt:lpstr>Pontos sobre o Plano de Metas</vt:lpstr>
      <vt:lpstr>Governo Brasileiro</vt:lpstr>
      <vt:lpstr>Aspectos Marcantes do Mandato</vt:lpstr>
      <vt:lpstr>Final do Mandato</vt:lpstr>
      <vt:lpstr>Após a Presidência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Juscelino Kubitschek</dc:title>
  <dc:creator>Manuela</dc:creator>
  <cp:lastModifiedBy>Apple</cp:lastModifiedBy>
  <cp:revision>53</cp:revision>
  <dcterms:created xsi:type="dcterms:W3CDTF">2012-03-28T00:21:42Z</dcterms:created>
  <dcterms:modified xsi:type="dcterms:W3CDTF">2012-10-16T15:00:59Z</dcterms:modified>
</cp:coreProperties>
</file>