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8A949-F58D-44D8-9789-2B7484EBE92C}" type="datetimeFigureOut">
              <a:rPr lang="pt-BR" smtClean="0"/>
              <a:pPr/>
              <a:t>15/8/2016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A434-BAAA-4D7D-B19D-52CFDE6F3E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935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E06-978D-4C8E-83DF-97DE8A40CA56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2F5-40C7-4EA6-87ED-FB8CFA306081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C43-1987-43CB-825C-DBA74FB9DCB4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5B9-6B65-409F-9699-08A1AF80DE95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9A34-21BB-4228-B80D-813FA29BBC46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7A9D-C14A-42E6-9A5A-8B8BBEE6254A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D58-6009-4D13-83E5-87B06661E47B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4DD4-B179-4BB6-B89F-6E8A99F45F75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56BD-1224-4283-A428-FC91DC7EF106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AEB7-D0EA-4B17-B6D9-9298798E1F0B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DA90-0C3D-4EDA-B9FF-9DF45F5F6DFF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92B6-22E8-4A9E-BE04-C82DED8800C6}" type="datetime1">
              <a:rPr lang="pt-BR" smtClean="0"/>
              <a:pPr/>
              <a:t>15/8/2016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AFK_GdIJx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vistacmc.espm.br/index.php/revistacmc/article/view/16/0" TargetMode="External"/><Relationship Id="rId5" Type="http://schemas.openxmlformats.org/officeDocument/2006/relationships/hyperlink" Target="https://www.youtube.com/watch?v=8A5sWfnAgvI" TargetMode="External"/><Relationship Id="rId4" Type="http://schemas.openxmlformats.org/officeDocument/2006/relationships/hyperlink" Target="https://www.youtube.com/watch?v=1voG0Fn_DL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ikhail_Bakht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portugues.com.br/secoes/estil/estil3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sb.br/labtece/artigos/A%20Cabe%C3%A7a%20Bem-feit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1470025"/>
          </a:xfrm>
        </p:spPr>
        <p:txBody>
          <a:bodyPr/>
          <a:lstStyle/>
          <a:p>
            <a:r>
              <a:rPr lang="pt-BR" dirty="0" smtClean="0"/>
              <a:t>Comunicação/educação: apontamentos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r>
              <a:rPr lang="pt-BR" dirty="0" smtClean="0"/>
              <a:t>2º. Semestre </a:t>
            </a:r>
            <a:r>
              <a:rPr lang="pt-BR" dirty="0" smtClean="0"/>
              <a:t>2016</a:t>
            </a:r>
            <a:endParaRPr lang="pt-BR" dirty="0" smtClean="0"/>
          </a:p>
          <a:p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3143248"/>
            <a:ext cx="75009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FUNDAMENTOS EPISTEMOLÓGICOS DA EDUCOMUNICAÇÃO-CCA-0287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Prof.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Dr. Claudemir Edson Viana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– Prof. Dr. Claudemir E .Viana</a:t>
            </a:r>
            <a:endParaRPr lang="pt-BR" sz="11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42910" y="500042"/>
            <a:ext cx="6429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Aula: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15/08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Tema: Comunicação/Educação: apontamentos para discussão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42910" y="121442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Módulo I –Epistemologia e Educomunicação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 Ciência: definição e história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 Ciência hoje e a ciência da comunicação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 Educomunicação e a ciência: área do conhecimento, intervenção ou um novo paradigma?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14348" y="2357430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Objetivos: </a:t>
            </a:r>
            <a:r>
              <a:rPr lang="pt-BR" dirty="0" smtClean="0"/>
              <a:t>abordar sobre o campo comunicação/educação;</a:t>
            </a:r>
          </a:p>
          <a:p>
            <a:pPr algn="ctr"/>
            <a:r>
              <a:rPr lang="pt-BR" dirty="0" smtClean="0"/>
              <a:t>indicar o problema científico do campo comunicação/educação; destacar alguns aspectos fundamentais do problema.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57224" y="3429001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Material de apoio e de estudos:</a:t>
            </a:r>
          </a:p>
          <a:p>
            <a:pPr marL="285750" indent="-285750">
              <a:buFontTx/>
              <a:buChar char="-"/>
            </a:pPr>
            <a:r>
              <a:rPr lang="pt-BR" b="1" dirty="0" smtClean="0">
                <a:hlinkClick r:id="rId3"/>
              </a:rPr>
              <a:t>Maria Aparecida </a:t>
            </a:r>
            <a:r>
              <a:rPr lang="pt-BR" b="1" dirty="0" err="1" smtClean="0">
                <a:hlinkClick r:id="rId3"/>
              </a:rPr>
              <a:t>Baccega</a:t>
            </a:r>
            <a:r>
              <a:rPr lang="pt-BR" b="1" dirty="0" smtClean="0">
                <a:hlinkClick r:id="rId3"/>
              </a:rPr>
              <a:t> em visita ao </a:t>
            </a:r>
            <a:r>
              <a:rPr lang="pt-BR" b="1" dirty="0" err="1" smtClean="0">
                <a:hlinkClick r:id="rId3"/>
              </a:rPr>
              <a:t>Educom</a:t>
            </a:r>
            <a:endParaRPr lang="pt-BR" b="1" dirty="0" smtClean="0"/>
          </a:p>
          <a:p>
            <a:pPr marL="285750" indent="-285750">
              <a:buFontTx/>
              <a:buChar char="-"/>
            </a:pPr>
            <a:r>
              <a:rPr lang="pt-BR" b="1" dirty="0" smtClean="0">
                <a:hlinkClick r:id="rId4"/>
              </a:rPr>
              <a:t>O que é o conhecimento?</a:t>
            </a:r>
            <a:r>
              <a:rPr lang="pt-BR" b="1" dirty="0" smtClean="0"/>
              <a:t> (+prof. </a:t>
            </a:r>
            <a:r>
              <a:rPr lang="pt-BR" b="1" dirty="0" err="1" smtClean="0"/>
              <a:t>Baccega</a:t>
            </a:r>
            <a:r>
              <a:rPr lang="pt-BR" b="1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pt-BR" b="1" dirty="0" smtClean="0"/>
              <a:t>- </a:t>
            </a:r>
            <a:r>
              <a:rPr lang="pt-BR" b="1" dirty="0" smtClean="0">
                <a:hlinkClick r:id="rId5"/>
              </a:rPr>
              <a:t>TV UNITINS 2009 </a:t>
            </a:r>
            <a:r>
              <a:rPr lang="pt-BR" b="1" dirty="0" smtClean="0"/>
              <a:t>– entrevista profa. </a:t>
            </a:r>
            <a:r>
              <a:rPr lang="pt-BR" b="1" dirty="0" err="1" smtClean="0"/>
              <a:t>Baccega</a:t>
            </a:r>
            <a:endParaRPr lang="pt-BR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49500" y="4605259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r>
              <a:rPr lang="pt-BR" dirty="0" smtClean="0">
                <a:cs typeface="Arial" pitchFamily="34" charset="0"/>
              </a:rPr>
              <a:t> </a:t>
            </a:r>
            <a:r>
              <a:rPr lang="pt-BR" b="1" dirty="0" smtClean="0">
                <a:cs typeface="Arial" pitchFamily="34" charset="0"/>
              </a:rPr>
              <a:t>Leitura básica: </a:t>
            </a:r>
          </a:p>
          <a:p>
            <a:pPr lvl="0"/>
            <a:r>
              <a:rPr lang="pt-BR" b="1" dirty="0" smtClean="0">
                <a:ea typeface="Calibri" pitchFamily="34" charset="0"/>
                <a:cs typeface="Arial" pitchFamily="34" charset="0"/>
                <a:hlinkClick r:id="rId6"/>
              </a:rPr>
              <a:t>BACCEGA, Maria Aparecida. Comunicação/Educação: apontamentos para a discussão. Revista Comunicação, Mídia e Consumo. ESPM. V.1, n2, 2004</a:t>
            </a:r>
            <a:r>
              <a:rPr lang="pt-BR" dirty="0" smtClean="0">
                <a:ea typeface="Calibri" pitchFamily="34" charset="0"/>
                <a:cs typeface="Arial" pitchFamily="34" charset="0"/>
              </a:rPr>
              <a:t>. (em PDF no Face da licenciatura);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571472" y="71414"/>
            <a:ext cx="842968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CONTEXTOS:</a:t>
            </a:r>
          </a:p>
          <a:p>
            <a:endParaRPr lang="pt-B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Novas socializações;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Relação Tempo – Espaço;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Estados Nacionais: se reorganizam;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Novas linguagens / novas sensibilidades;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Agencias de socialização: família / escola / mídias;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Formação de valores, condução imaginário/procedimentos dos indivíduos/sujeitos;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Conjunto relações + Memória = construção coletiva;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Realidade Objetiva                            relações imagéticas = Signos/Símbolos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Signos/</a:t>
            </a:r>
            <a:r>
              <a:rPr lang="pt-BR" dirty="0" err="1" smtClean="0"/>
              <a:t>Simbolos</a:t>
            </a:r>
            <a:r>
              <a:rPr lang="pt-BR" dirty="0" smtClean="0"/>
              <a:t> REFLETEM/REFRATAM a realidade (</a:t>
            </a:r>
            <a:r>
              <a:rPr lang="pt-BR" dirty="0" smtClean="0">
                <a:hlinkClick r:id="rId3"/>
              </a:rPr>
              <a:t>Bakhtin</a:t>
            </a:r>
            <a:r>
              <a:rPr lang="pt-BR" dirty="0" smtClean="0"/>
              <a:t>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São campo de disputas: novos sentidos e </a:t>
            </a:r>
            <a:r>
              <a:rPr lang="pt-BR" dirty="0" err="1" smtClean="0"/>
              <a:t>reelaboração</a:t>
            </a:r>
            <a:r>
              <a:rPr lang="pt-BR" dirty="0" smtClean="0"/>
              <a:t> dos sentidos;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Vários discursos = diálogo entre discursos;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Indivíduo formado por Diálogo entre discursos : Subjetividade = Polifonia das Agencias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   </a:t>
            </a:r>
            <a:r>
              <a:rPr lang="pt-BR" dirty="0" err="1" smtClean="0"/>
              <a:t>socializadoras</a:t>
            </a:r>
            <a:r>
              <a:rPr lang="pt-BR" dirty="0" smtClean="0"/>
              <a:t>.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2714612" y="3857628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714348" y="357166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Campo da Comunicação:</a:t>
            </a:r>
          </a:p>
          <a:p>
            <a:pPr>
              <a:buFontTx/>
              <a:buChar char="-"/>
            </a:pPr>
            <a:r>
              <a:rPr lang="pt-BR" dirty="0" smtClean="0"/>
              <a:t>Unicidade de discursos da comunicação = comunicador (indivíduo/sujeito) é o mediador da informação coletiva</a:t>
            </a:r>
          </a:p>
          <a:p>
            <a:pPr>
              <a:buFontTx/>
              <a:buChar char="-"/>
            </a:pPr>
            <a:r>
              <a:rPr lang="pt-BR" dirty="0" smtClean="0"/>
              <a:t>Enunciador  de um discurso </a:t>
            </a:r>
          </a:p>
          <a:p>
            <a:pPr>
              <a:buFontTx/>
              <a:buChar char="-"/>
            </a:pPr>
            <a:r>
              <a:rPr lang="pt-BR" dirty="0" smtClean="0"/>
              <a:t> Enunciatário = reelabora a polifonia de discursos</a:t>
            </a:r>
          </a:p>
          <a:p>
            <a:pPr>
              <a:buFontTx/>
              <a:buChar char="-"/>
            </a:pPr>
            <a:r>
              <a:rPr lang="pt-BR" dirty="0" smtClean="0"/>
              <a:t> Meios de Comunicação = Enunciador / Enunciatário (MC = </a:t>
            </a:r>
            <a:r>
              <a:rPr lang="pt-BR" dirty="0" err="1" smtClean="0"/>
              <a:t>Er</a:t>
            </a:r>
            <a:r>
              <a:rPr lang="pt-BR" dirty="0" smtClean="0"/>
              <a:t>/</a:t>
            </a:r>
            <a:r>
              <a:rPr lang="pt-BR" dirty="0" err="1" smtClean="0"/>
              <a:t>Eo</a:t>
            </a:r>
            <a:r>
              <a:rPr lang="pt-BR" dirty="0" smtClean="0"/>
              <a:t>);</a:t>
            </a:r>
          </a:p>
          <a:p>
            <a:pPr>
              <a:buFontTx/>
              <a:buChar char="-"/>
            </a:pPr>
            <a:r>
              <a:rPr lang="pt-BR" dirty="0" smtClean="0"/>
              <a:t> Indivíduo/Sujeito = Enunciatário / Enunciador (IS = </a:t>
            </a:r>
            <a:r>
              <a:rPr lang="pt-BR" dirty="0" err="1" smtClean="0"/>
              <a:t>Eo</a:t>
            </a:r>
            <a:r>
              <a:rPr lang="pt-BR" dirty="0" smtClean="0"/>
              <a:t>/</a:t>
            </a:r>
            <a:r>
              <a:rPr lang="pt-BR" dirty="0" err="1" smtClean="0"/>
              <a:t>Er</a:t>
            </a:r>
            <a:r>
              <a:rPr lang="pt-BR" dirty="0" smtClean="0"/>
              <a:t> e </a:t>
            </a:r>
            <a:r>
              <a:rPr lang="pt-BR" dirty="0" err="1" smtClean="0"/>
              <a:t>Er</a:t>
            </a:r>
            <a:r>
              <a:rPr lang="pt-BR" dirty="0" smtClean="0"/>
              <a:t>/</a:t>
            </a:r>
            <a:r>
              <a:rPr lang="pt-BR" dirty="0" err="1" smtClean="0"/>
              <a:t>Eo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 smtClean="0"/>
              <a:t> 2 pólos </a:t>
            </a:r>
            <a:r>
              <a:rPr lang="pt-BR" dirty="0" err="1" smtClean="0"/>
              <a:t>intercambiantes</a:t>
            </a:r>
            <a:r>
              <a:rPr lang="pt-BR" dirty="0" smtClean="0"/>
              <a:t>: </a:t>
            </a:r>
            <a:r>
              <a:rPr lang="pt-BR" dirty="0" err="1" smtClean="0"/>
              <a:t>Er</a:t>
            </a:r>
            <a:r>
              <a:rPr lang="pt-BR" dirty="0" smtClean="0"/>
              <a:t>/</a:t>
            </a:r>
            <a:r>
              <a:rPr lang="pt-BR" dirty="0" err="1" smtClean="0"/>
              <a:t>Eo</a:t>
            </a:r>
            <a:r>
              <a:rPr lang="pt-BR" dirty="0" smtClean="0"/>
              <a:t>                                     </a:t>
            </a:r>
            <a:r>
              <a:rPr lang="pt-BR" dirty="0" err="1" smtClean="0"/>
              <a:t>Eo</a:t>
            </a:r>
            <a:r>
              <a:rPr lang="pt-BR" dirty="0" smtClean="0"/>
              <a:t>/</a:t>
            </a:r>
            <a:r>
              <a:rPr lang="pt-BR" dirty="0" err="1" smtClean="0"/>
              <a:t>Er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000496" y="2500306"/>
            <a:ext cx="1643074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5400000">
            <a:off x="4500562" y="2714620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14678" y="292893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Fios ideológicos (FI- Bakhtin)</a:t>
            </a:r>
            <a:endParaRPr lang="pt-BR" dirty="0"/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2643174" y="3143248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6000760" y="3143248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928662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dialogicidades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00892" y="292893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polifonias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14348" y="3357562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Estudos sobre Comunicação:</a:t>
            </a:r>
          </a:p>
          <a:p>
            <a:pPr>
              <a:buFontTx/>
              <a:buChar char="-"/>
            </a:pPr>
            <a:r>
              <a:rPr lang="pt-BR" dirty="0" smtClean="0"/>
              <a:t>Aflorar 2 pólos: o papel indivíduos/sujeitos;</a:t>
            </a:r>
          </a:p>
          <a:p>
            <a:pPr>
              <a:buFontTx/>
              <a:buChar char="-"/>
            </a:pPr>
            <a:r>
              <a:rPr lang="pt-BR" dirty="0" smtClean="0"/>
              <a:t> Consciência social / ideologias / estética;</a:t>
            </a:r>
          </a:p>
          <a:p>
            <a:pPr>
              <a:buFontTx/>
              <a:buChar char="-"/>
            </a:pPr>
            <a:r>
              <a:rPr lang="pt-BR" dirty="0" smtClean="0"/>
              <a:t> Atualiza manifestações culturais (discursos e seus produtos);</a:t>
            </a:r>
          </a:p>
          <a:p>
            <a:pPr>
              <a:buFontTx/>
              <a:buChar char="-"/>
            </a:pPr>
            <a:r>
              <a:rPr lang="pt-BR" dirty="0" smtClean="0"/>
              <a:t> Encontro de Ciências (sociais) em situação de deslocamentos: + abertas ao diálogo</a:t>
            </a:r>
          </a:p>
          <a:p>
            <a:pPr>
              <a:buFontTx/>
              <a:buChar char="-"/>
            </a:pPr>
            <a:r>
              <a:rPr lang="pt-BR" dirty="0" smtClean="0"/>
              <a:t> Interdiscursividade;</a:t>
            </a:r>
          </a:p>
          <a:p>
            <a:pPr>
              <a:buFontTx/>
              <a:buChar char="-"/>
            </a:pPr>
            <a:r>
              <a:rPr lang="pt-BR" dirty="0" smtClean="0"/>
              <a:t> Ciências (conceitos </a:t>
            </a:r>
            <a:r>
              <a:rPr lang="pt-BR" dirty="0" err="1" smtClean="0"/>
              <a:t>etc</a:t>
            </a:r>
            <a:r>
              <a:rPr lang="pt-BR" dirty="0" smtClean="0"/>
              <a:t>) ganham outras especificidades no confronto dos discursos = </a:t>
            </a:r>
            <a:r>
              <a:rPr lang="pt-BR" dirty="0" err="1" smtClean="0">
                <a:solidFill>
                  <a:srgbClr val="FF0000"/>
                </a:solidFill>
              </a:rPr>
              <a:t>Metassignificação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dirty="0" smtClean="0"/>
              <a:t>processo espiralado / novas posturas metodológicas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571472" y="428604"/>
            <a:ext cx="7858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Campo Comunicação/Educação:</a:t>
            </a:r>
          </a:p>
          <a:p>
            <a:pPr>
              <a:buFontTx/>
              <a:buChar char="-"/>
            </a:pPr>
            <a:r>
              <a:rPr lang="pt-BR" dirty="0" smtClean="0"/>
              <a:t>Base do campo: </a:t>
            </a:r>
          </a:p>
          <a:p>
            <a:pPr lvl="1">
              <a:buFontTx/>
              <a:buChar char="-"/>
            </a:pPr>
            <a:r>
              <a:rPr lang="pt-BR" dirty="0" smtClean="0"/>
              <a:t> fundamentar práticas de formação de sujeitos conscientes;</a:t>
            </a:r>
          </a:p>
          <a:p>
            <a:pPr lvl="1">
              <a:buFontTx/>
              <a:buChar char="-"/>
            </a:pPr>
            <a:r>
              <a:rPr lang="pt-BR" dirty="0" smtClean="0"/>
              <a:t> reconhecer Meios de Comunicação (MC) como Agência </a:t>
            </a:r>
            <a:r>
              <a:rPr lang="pt-BR" dirty="0" err="1" smtClean="0"/>
              <a:t>Socializadora</a:t>
            </a:r>
            <a:r>
              <a:rPr lang="pt-BR" dirty="0" smtClean="0"/>
              <a:t> (AS) = outro lugar de saberes.</a:t>
            </a:r>
          </a:p>
          <a:p>
            <a:pPr>
              <a:buFontTx/>
              <a:buChar char="-"/>
            </a:pPr>
            <a:r>
              <a:rPr lang="pt-BR" dirty="0" smtClean="0"/>
              <a:t> Novas </a:t>
            </a:r>
            <a:r>
              <a:rPr lang="pt-BR" dirty="0" err="1" smtClean="0"/>
              <a:t>metassignificações</a:t>
            </a:r>
            <a:r>
              <a:rPr lang="pt-BR" dirty="0" smtClean="0"/>
              <a:t> = </a:t>
            </a:r>
            <a:r>
              <a:rPr lang="pt-BR" dirty="0" err="1" smtClean="0"/>
              <a:t>ressemantizando</a:t>
            </a:r>
            <a:r>
              <a:rPr lang="pt-BR" dirty="0" smtClean="0"/>
              <a:t> sentidos;</a:t>
            </a:r>
          </a:p>
          <a:p>
            <a:pPr>
              <a:buFontTx/>
              <a:buChar char="-"/>
            </a:pPr>
            <a:r>
              <a:rPr lang="pt-BR" dirty="0" smtClean="0"/>
              <a:t> capacidade de pensar criticamente a realidade / inter-relacionar conhecimentos;</a:t>
            </a:r>
          </a:p>
          <a:p>
            <a:pPr>
              <a:buFontTx/>
              <a:buChar char="-"/>
            </a:pPr>
            <a:r>
              <a:rPr lang="pt-BR" b="1" dirty="0" smtClean="0"/>
              <a:t> 1ª. Reflexão: </a:t>
            </a:r>
          </a:p>
          <a:p>
            <a:pPr lvl="1">
              <a:buFontTx/>
              <a:buChar char="-"/>
            </a:pPr>
            <a:r>
              <a:rPr lang="pt-BR" sz="1600" dirty="0" smtClean="0"/>
              <a:t>Mundo é Editado: interesses e ponto de vista = Realidade Outra</a:t>
            </a:r>
          </a:p>
          <a:p>
            <a:pPr lvl="1">
              <a:buFontTx/>
              <a:buChar char="-"/>
            </a:pPr>
            <a:r>
              <a:rPr lang="pt-BR" sz="1600" dirty="0" smtClean="0"/>
              <a:t> Realidade Outra = </a:t>
            </a:r>
            <a:r>
              <a:rPr lang="pt-BR" sz="1600" dirty="0" err="1" smtClean="0"/>
              <a:t>Er</a:t>
            </a:r>
            <a:r>
              <a:rPr lang="pt-BR" sz="1600" dirty="0" smtClean="0"/>
              <a:t>/</a:t>
            </a:r>
            <a:r>
              <a:rPr lang="pt-BR" sz="1600" dirty="0" err="1" smtClean="0"/>
              <a:t>Eo</a:t>
            </a:r>
            <a:r>
              <a:rPr lang="pt-BR" sz="1600" dirty="0" smtClean="0"/>
              <a:t>                           </a:t>
            </a:r>
            <a:r>
              <a:rPr lang="pt-BR" sz="1600" dirty="0" err="1" smtClean="0"/>
              <a:t>Eo</a:t>
            </a:r>
            <a:r>
              <a:rPr lang="pt-BR" sz="1600" dirty="0" smtClean="0"/>
              <a:t>/</a:t>
            </a:r>
            <a:r>
              <a:rPr lang="pt-BR" sz="1600" dirty="0" err="1" smtClean="0"/>
              <a:t>Rc</a:t>
            </a:r>
            <a:r>
              <a:rPr lang="pt-BR" sz="1600" dirty="0" smtClean="0"/>
              <a:t> (receptor) – indivíduo/sujeito</a:t>
            </a:r>
          </a:p>
          <a:p>
            <a:pPr lvl="1">
              <a:buFontTx/>
              <a:buChar char="-"/>
            </a:pPr>
            <a:endParaRPr lang="pt-BR" sz="1600" dirty="0" smtClean="0"/>
          </a:p>
          <a:p>
            <a:pPr lvl="1">
              <a:buFontTx/>
              <a:buChar char="-"/>
            </a:pPr>
            <a:endParaRPr lang="pt-BR" sz="1600" dirty="0" smtClean="0"/>
          </a:p>
          <a:p>
            <a:pPr lvl="1">
              <a:buFontTx/>
              <a:buChar char="-"/>
            </a:pPr>
            <a:r>
              <a:rPr lang="pt-BR" sz="1600" dirty="0" smtClean="0"/>
              <a:t> Relatos e ponto de vista = milhões de mediações : MC + IS +..... (</a:t>
            </a:r>
            <a:r>
              <a:rPr lang="pt-BR" sz="1600" dirty="0" smtClean="0">
                <a:hlinkClick r:id="rId3"/>
              </a:rPr>
              <a:t>metonímias</a:t>
            </a:r>
            <a:r>
              <a:rPr lang="pt-BR" sz="1600" dirty="0" smtClean="0"/>
              <a:t> da realidade)</a:t>
            </a:r>
          </a:p>
          <a:p>
            <a:pPr>
              <a:buFontTx/>
              <a:buChar char="-"/>
            </a:pPr>
            <a:r>
              <a:rPr lang="pt-BR" b="1" dirty="0" smtClean="0"/>
              <a:t> 2ª. Reflexão:</a:t>
            </a:r>
          </a:p>
          <a:p>
            <a:pPr lvl="1">
              <a:buFontTx/>
              <a:buChar char="-"/>
            </a:pPr>
            <a:r>
              <a:rPr lang="pt-BR" sz="1600" dirty="0" smtClean="0"/>
              <a:t>MC são educadores = formam cidadania (qual cidadania queremos?);</a:t>
            </a:r>
          </a:p>
          <a:p>
            <a:pPr lvl="1">
              <a:buFontTx/>
              <a:buChar char="-"/>
            </a:pPr>
            <a:r>
              <a:rPr lang="pt-BR" sz="1600" dirty="0" smtClean="0"/>
              <a:t>I/S: entender os MC; saber ler criticamente (L.C); saber intervir p/ o que se quer;</a:t>
            </a:r>
          </a:p>
          <a:p>
            <a:pPr lvl="1">
              <a:buFontTx/>
              <a:buChar char="-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070C0"/>
                </a:solidFill>
              </a:rPr>
              <a:t>Cultura da mídia </a:t>
            </a:r>
            <a:r>
              <a:rPr lang="pt-BR" sz="1600" dirty="0" smtClean="0"/>
              <a:t>= </a:t>
            </a:r>
            <a:r>
              <a:rPr lang="pt-BR" sz="1600" dirty="0" err="1" smtClean="0"/>
              <a:t>Er</a:t>
            </a:r>
            <a:r>
              <a:rPr lang="pt-BR" sz="1600" dirty="0" smtClean="0"/>
              <a:t>/Em (emissor)                              </a:t>
            </a:r>
            <a:r>
              <a:rPr lang="pt-BR" sz="1600" dirty="0" err="1" smtClean="0"/>
              <a:t>Eo</a:t>
            </a:r>
            <a:r>
              <a:rPr lang="pt-BR" sz="1600" dirty="0" smtClean="0"/>
              <a:t>/</a:t>
            </a:r>
            <a:r>
              <a:rPr lang="pt-BR" sz="1600" dirty="0" err="1" smtClean="0"/>
              <a:t>Rc</a:t>
            </a:r>
            <a:r>
              <a:rPr lang="pt-BR" sz="1600" dirty="0" smtClean="0"/>
              <a:t> : </a:t>
            </a:r>
            <a:r>
              <a:rPr lang="pt-BR" sz="1600" b="1" dirty="0" smtClean="0">
                <a:solidFill>
                  <a:srgbClr val="0070C0"/>
                </a:solidFill>
              </a:rPr>
              <a:t>construtor de significados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3286116" y="3000372"/>
            <a:ext cx="114300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rot="5400000">
            <a:off x="1679555" y="3394991"/>
            <a:ext cx="499272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286248" y="5000636"/>
            <a:ext cx="107157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500034" y="357166"/>
            <a:ext cx="77153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dirty="0" smtClean="0"/>
              <a:t>Informação                     conhecimento = </a:t>
            </a:r>
            <a:r>
              <a:rPr lang="pt-BR" dirty="0" err="1" smtClean="0"/>
              <a:t>criticidade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r>
              <a:rPr lang="pt-BR" dirty="0" smtClean="0"/>
              <a:t> Conhecimento = </a:t>
            </a:r>
            <a:r>
              <a:rPr lang="pt-BR" dirty="0" err="1" smtClean="0"/>
              <a:t>reelaboração</a:t>
            </a:r>
            <a:r>
              <a:rPr lang="pt-BR" dirty="0" smtClean="0"/>
              <a:t> sobre Realidade Outra (mundo editado)</a:t>
            </a:r>
          </a:p>
          <a:p>
            <a:pPr lvl="1">
              <a:buFontTx/>
              <a:buChar char="-"/>
            </a:pPr>
            <a:r>
              <a:rPr lang="pt-BR" dirty="0" smtClean="0"/>
              <a:t>Construção de visão totalizante dos fatos;</a:t>
            </a:r>
          </a:p>
          <a:p>
            <a:pPr lvl="1">
              <a:buFontTx/>
              <a:buChar char="-"/>
            </a:pPr>
            <a:r>
              <a:rPr lang="pt-BR" dirty="0" smtClean="0"/>
              <a:t> percepção dos fatos</a:t>
            </a:r>
          </a:p>
          <a:p>
            <a:pPr>
              <a:buFontTx/>
              <a:buChar char="-"/>
            </a:pPr>
            <a:r>
              <a:rPr lang="pt-BR" dirty="0" smtClean="0"/>
              <a:t> MC =  Realidade Outra = Edição fatos = espetáculo (reprodução sistema)</a:t>
            </a:r>
          </a:p>
          <a:p>
            <a:pPr>
              <a:buFontTx/>
              <a:buChar char="-"/>
            </a:pPr>
            <a:r>
              <a:rPr lang="pt-BR" dirty="0" smtClean="0"/>
              <a:t> Confusão entre conhecimento/informação, totalização/fragmentação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b="1" dirty="0" smtClean="0"/>
              <a:t> 3ª. Reflexão:</a:t>
            </a:r>
          </a:p>
          <a:p>
            <a:pPr>
              <a:buFontTx/>
              <a:buChar char="-"/>
            </a:pPr>
            <a:r>
              <a:rPr lang="pt-BR" sz="1600" dirty="0" smtClean="0"/>
              <a:t> Recepção: nova perspectiva de estudos;</a:t>
            </a:r>
          </a:p>
          <a:p>
            <a:pPr>
              <a:buFontTx/>
              <a:buChar char="-"/>
            </a:pPr>
            <a:r>
              <a:rPr lang="pt-BR" sz="1600" dirty="0" smtClean="0"/>
              <a:t> </a:t>
            </a:r>
            <a:r>
              <a:rPr lang="pt-BR" sz="1600" dirty="0" err="1" smtClean="0"/>
              <a:t>Eo</a:t>
            </a:r>
            <a:r>
              <a:rPr lang="pt-BR" sz="1600" dirty="0" smtClean="0"/>
              <a:t>/</a:t>
            </a:r>
            <a:r>
              <a:rPr lang="pt-BR" sz="1600" dirty="0" err="1" smtClean="0"/>
              <a:t>Rc</a:t>
            </a:r>
            <a:r>
              <a:rPr lang="pt-BR" sz="1600" dirty="0" smtClean="0"/>
              <a:t>           memória coletiva + comunicação       </a:t>
            </a:r>
            <a:r>
              <a:rPr lang="pt-BR" sz="1600" dirty="0" err="1" smtClean="0"/>
              <a:t>Er</a:t>
            </a:r>
            <a:r>
              <a:rPr lang="pt-BR" sz="1600" dirty="0" smtClean="0"/>
              <a:t>/Em (</a:t>
            </a:r>
            <a:r>
              <a:rPr lang="pt-BR" sz="1600" dirty="0" err="1" smtClean="0"/>
              <a:t>Eo</a:t>
            </a:r>
            <a:r>
              <a:rPr lang="pt-BR" sz="1600" dirty="0" smtClean="0"/>
              <a:t>)</a:t>
            </a:r>
          </a:p>
          <a:p>
            <a:pPr>
              <a:buFontTx/>
              <a:buChar char="-"/>
            </a:pPr>
            <a:r>
              <a:rPr lang="pt-BR" sz="1600" dirty="0" smtClean="0"/>
              <a:t> Pólo Emissor + Pólo Receptor: se significam nos diálogos (entre si e com os contextos)</a:t>
            </a:r>
          </a:p>
          <a:p>
            <a:pPr>
              <a:buFontTx/>
              <a:buChar char="-"/>
            </a:pPr>
            <a:r>
              <a:rPr lang="pt-BR" sz="1600" dirty="0" smtClean="0"/>
              <a:t> Comunicação está imersa na cultura = prática cultural</a:t>
            </a:r>
          </a:p>
          <a:p>
            <a:pPr lvl="1">
              <a:buFontTx/>
              <a:buChar char="-"/>
            </a:pPr>
            <a:r>
              <a:rPr lang="pt-BR" sz="1600" dirty="0" err="1" smtClean="0"/>
              <a:t>Ressemantizam-se</a:t>
            </a:r>
            <a:r>
              <a:rPr lang="pt-BR" sz="1600" dirty="0" smtClean="0"/>
              <a:t> os significados a partir das referências de sua cultura</a:t>
            </a:r>
          </a:p>
          <a:p>
            <a:pPr lvl="1">
              <a:buFontTx/>
              <a:buChar char="-"/>
            </a:pPr>
            <a:r>
              <a:rPr lang="pt-BR" sz="1600" dirty="0" smtClean="0"/>
              <a:t>Práticas Culturais = mediações (</a:t>
            </a:r>
            <a:r>
              <a:rPr lang="pt-BR" sz="1600" dirty="0" err="1" smtClean="0"/>
              <a:t>Barbero</a:t>
            </a:r>
            <a:r>
              <a:rPr lang="pt-BR" sz="1600" dirty="0" smtClean="0"/>
              <a:t>) : lugar da produção e recepção;</a:t>
            </a:r>
          </a:p>
          <a:p>
            <a:pPr>
              <a:buFontTx/>
              <a:buChar char="-"/>
            </a:pPr>
            <a:r>
              <a:rPr lang="pt-BR" sz="1600" dirty="0" smtClean="0"/>
              <a:t>Receptor-sujeito = </a:t>
            </a:r>
            <a:r>
              <a:rPr lang="pt-BR" sz="1600" dirty="0" err="1" smtClean="0"/>
              <a:t>ressignifcar</a:t>
            </a:r>
            <a:r>
              <a:rPr lang="pt-BR" sz="1600" dirty="0" smtClean="0"/>
              <a:t> a partir de sua cultura, seu universo;</a:t>
            </a:r>
          </a:p>
          <a:p>
            <a:pPr lvl="1">
              <a:buFontTx/>
              <a:buChar char="-"/>
            </a:pPr>
            <a:r>
              <a:rPr lang="pt-BR" sz="1600" dirty="0" smtClean="0"/>
              <a:t> co-produtores da cultura;</a:t>
            </a:r>
          </a:p>
          <a:p>
            <a:pPr lvl="1">
              <a:buFontTx/>
              <a:buChar char="-"/>
            </a:pPr>
            <a:r>
              <a:rPr lang="pt-BR" sz="1600" dirty="0" smtClean="0"/>
              <a:t> re(vestem) significados;</a:t>
            </a:r>
          </a:p>
          <a:p>
            <a:pPr lvl="1">
              <a:buFontTx/>
              <a:buChar char="-"/>
            </a:pPr>
            <a:r>
              <a:rPr lang="pt-BR" sz="1600" dirty="0" smtClean="0"/>
              <a:t> recepção é um ato cultural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1928794" y="571480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428728" y="3000372"/>
            <a:ext cx="321471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43008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642910" y="571480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pensar:</a:t>
            </a:r>
          </a:p>
          <a:p>
            <a:endParaRPr lang="pt-BR" dirty="0" smtClean="0"/>
          </a:p>
          <a:p>
            <a:pPr algn="ctr"/>
            <a:r>
              <a:rPr lang="pt-BR" sz="2400" dirty="0" smtClean="0"/>
              <a:t>“</a:t>
            </a:r>
            <a:r>
              <a:rPr lang="pt-BR" sz="2400" i="1" dirty="0" smtClean="0"/>
              <a:t>Uma </a:t>
            </a:r>
            <a:r>
              <a:rPr lang="pt-BR" sz="2400" i="1" dirty="0" smtClean="0">
                <a:solidFill>
                  <a:srgbClr val="FF0000"/>
                </a:solidFill>
              </a:rPr>
              <a:t>teoria</a:t>
            </a:r>
            <a:r>
              <a:rPr lang="pt-BR" sz="2400" i="1" dirty="0" smtClean="0"/>
              <a:t> não é o conhecimento; ela </a:t>
            </a:r>
            <a:r>
              <a:rPr lang="pt-BR" sz="2400" i="1" dirty="0" smtClean="0">
                <a:solidFill>
                  <a:srgbClr val="FF0000"/>
                </a:solidFill>
              </a:rPr>
              <a:t>permite</a:t>
            </a:r>
            <a:r>
              <a:rPr lang="pt-BR" sz="2400" i="1" dirty="0" smtClean="0"/>
              <a:t> o </a:t>
            </a:r>
            <a:r>
              <a:rPr lang="pt-BR" sz="2400" i="1" dirty="0" smtClean="0">
                <a:solidFill>
                  <a:srgbClr val="FF0000"/>
                </a:solidFill>
              </a:rPr>
              <a:t>conhecimento</a:t>
            </a:r>
            <a:r>
              <a:rPr lang="pt-BR" sz="2400" i="1" dirty="0" smtClean="0"/>
              <a:t>. Uma teoria não é uma chegada; é a possibilidade de uma </a:t>
            </a:r>
            <a:r>
              <a:rPr lang="pt-BR" sz="2400" i="1" dirty="0" smtClean="0">
                <a:solidFill>
                  <a:srgbClr val="FF0000"/>
                </a:solidFill>
              </a:rPr>
              <a:t>partida</a:t>
            </a:r>
            <a:r>
              <a:rPr lang="pt-BR" sz="2400" i="1" dirty="0" smtClean="0"/>
              <a:t>. Uma teoria não é uma solução; é a possibilidade de tratar um </a:t>
            </a:r>
            <a:r>
              <a:rPr lang="pt-BR" sz="2400" i="1" dirty="0" smtClean="0">
                <a:solidFill>
                  <a:srgbClr val="FF0000"/>
                </a:solidFill>
              </a:rPr>
              <a:t>problema</a:t>
            </a:r>
            <a:r>
              <a:rPr lang="pt-BR" sz="2400" i="1" dirty="0" smtClean="0"/>
              <a:t>. Em outras palavras, uma teoria só realiza seu papel cognitivo, só ganha vida com o pleno emprego da </a:t>
            </a:r>
            <a:r>
              <a:rPr lang="pt-BR" sz="2400" i="1" dirty="0" smtClean="0">
                <a:solidFill>
                  <a:srgbClr val="FF0000"/>
                </a:solidFill>
              </a:rPr>
              <a:t>atividade mental do sujeito</a:t>
            </a:r>
            <a:r>
              <a:rPr lang="pt-BR" sz="2400" i="1" dirty="0" smtClean="0"/>
              <a:t>. É essa intervenção do sujeito que dá ao termo</a:t>
            </a:r>
            <a:r>
              <a:rPr lang="pt-BR" sz="2400" i="1" dirty="0" smtClean="0">
                <a:solidFill>
                  <a:srgbClr val="FF0000"/>
                </a:solidFill>
              </a:rPr>
              <a:t> MÉTODO </a:t>
            </a:r>
            <a:r>
              <a:rPr lang="pt-BR" sz="2400" i="1" dirty="0" smtClean="0"/>
              <a:t>seu papel indispensável</a:t>
            </a:r>
            <a:r>
              <a:rPr lang="pt-BR" sz="2400" dirty="0" smtClean="0"/>
              <a:t>”</a:t>
            </a:r>
          </a:p>
          <a:p>
            <a:endParaRPr lang="pt-BR" dirty="0" smtClean="0"/>
          </a:p>
          <a:p>
            <a:r>
              <a:rPr lang="pt-BR" dirty="0" err="1" smtClean="0"/>
              <a:t>Edigar</a:t>
            </a:r>
            <a:r>
              <a:rPr lang="pt-BR" dirty="0" smtClean="0"/>
              <a:t> </a:t>
            </a:r>
            <a:r>
              <a:rPr lang="pt-BR" dirty="0" err="1" smtClean="0"/>
              <a:t>Morin</a:t>
            </a:r>
            <a:endParaRPr lang="pt-BR" dirty="0" smtClean="0"/>
          </a:p>
          <a:p>
            <a:r>
              <a:rPr lang="pt-BR" b="1" dirty="0" smtClean="0"/>
              <a:t>Ciência com Consciência</a:t>
            </a:r>
          </a:p>
          <a:p>
            <a:r>
              <a:rPr lang="pt-BR" dirty="0" smtClean="0"/>
              <a:t>210. p. 335.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00034" y="35716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43008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500034" y="428604"/>
            <a:ext cx="8143932" cy="28007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Tarefas  próxima aula 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23/08</a:t>
            </a:r>
            <a:endParaRPr lang="pt-B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 ler os textos:</a:t>
            </a:r>
          </a:p>
          <a:p>
            <a:endParaRPr lang="pt-BR" sz="1200" dirty="0" smtClean="0"/>
          </a:p>
          <a:p>
            <a:r>
              <a:rPr lang="pt-BR" sz="1200" dirty="0" smtClean="0"/>
              <a:t>MORIN, Edgar. </a:t>
            </a:r>
            <a:r>
              <a:rPr lang="pt-BR" sz="1200" dirty="0" smtClean="0">
                <a:hlinkClick r:id="rId3"/>
              </a:rPr>
              <a:t>A cabeça bem-feita: repensar a reforma, reformar o pensamento </a:t>
            </a:r>
            <a:r>
              <a:rPr lang="pt-BR" sz="1200" dirty="0" smtClean="0"/>
              <a:t>/ Edgar </a:t>
            </a:r>
            <a:r>
              <a:rPr lang="pt-BR" sz="1200" dirty="0" err="1" smtClean="0"/>
              <a:t>Morin</a:t>
            </a:r>
            <a:r>
              <a:rPr lang="pt-BR" sz="1200" dirty="0" smtClean="0"/>
              <a:t>. 8a ed. -Rio de Janeiro: Bertrand Brasil,2003. </a:t>
            </a:r>
            <a:r>
              <a:rPr lang="pt-BR" sz="1200" b="1" dirty="0" smtClean="0"/>
              <a:t>(em PDF no grupo do Face). Ler páginas 87-113.</a:t>
            </a:r>
          </a:p>
          <a:p>
            <a:endParaRPr lang="pt-BR" sz="1200" b="1" dirty="0" smtClean="0"/>
          </a:p>
          <a:p>
            <a:r>
              <a:rPr lang="pt-BR" sz="1200" b="1" dirty="0" smtClean="0"/>
              <a:t> ____________. Teoria e método.In: Ciência com Consciência. Rio de Janeiro: Bertrand. p. 335-342 (em PDF no grupo Face)</a:t>
            </a:r>
          </a:p>
          <a:p>
            <a:endParaRPr lang="pt-BR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Desafios:</a:t>
            </a:r>
          </a:p>
          <a:p>
            <a:endParaRPr lang="pt-B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Música para pensar e conversar: colaboração para atividade de acolhimento;</a:t>
            </a: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1032</Words>
  <Application>Microsoft Office PowerPoint</Application>
  <PresentationFormat>Apresentação na tela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Comunicação/educação: apontamentos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Programa e Plano de aulas</dc:title>
  <dc:creator>claudemir.viana</dc:creator>
  <cp:lastModifiedBy>claudemir</cp:lastModifiedBy>
  <cp:revision>43</cp:revision>
  <dcterms:created xsi:type="dcterms:W3CDTF">2013-08-05T19:26:31Z</dcterms:created>
  <dcterms:modified xsi:type="dcterms:W3CDTF">2016-08-15T19:40:55Z</dcterms:modified>
</cp:coreProperties>
</file>